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69" r:id="rId4"/>
    <p:sldId id="268" r:id="rId5"/>
    <p:sldId id="258" r:id="rId6"/>
    <p:sldId id="259" r:id="rId7"/>
    <p:sldId id="260" r:id="rId8"/>
    <p:sldId id="261" r:id="rId9"/>
    <p:sldId id="262" r:id="rId10"/>
    <p:sldId id="263" r:id="rId11"/>
    <p:sldId id="264" r:id="rId12"/>
    <p:sldId id="266" r:id="rId13"/>
    <p:sldId id="267" r:id="rId14"/>
    <p:sldId id="272" r:id="rId15"/>
    <p:sldId id="271" r:id="rId16"/>
    <p:sldId id="278" r:id="rId17"/>
    <p:sldId id="275" r:id="rId18"/>
    <p:sldId id="276" r:id="rId19"/>
    <p:sldId id="273" r:id="rId20"/>
    <p:sldId id="270" r:id="rId21"/>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8" autoAdjust="0"/>
  </p:normalViewPr>
  <p:slideViewPr>
    <p:cSldViewPr>
      <p:cViewPr varScale="1">
        <p:scale>
          <a:sx n="80" d="100"/>
          <a:sy n="80" d="100"/>
        </p:scale>
        <p:origin x="-112" y="-10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A28FA1FD-8562-4FFD-8B2F-C557A15B4162}" type="datetimeFigureOut">
              <a:rPr lang="en-GB" altLang="en-US"/>
              <a:pPr/>
              <a:t>2015/06/24</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2ECE722-00C9-4A5F-8D63-6BC02CE6B784}" type="slidenum">
              <a:rPr lang="en-GB" altLang="en-US"/>
              <a:pPr/>
              <a:t>‹#›</a:t>
            </a:fld>
            <a:endParaRPr lang="en-GB" altLang="en-US"/>
          </a:p>
        </p:txBody>
      </p:sp>
    </p:spTree>
    <p:extLst>
      <p:ext uri="{BB962C8B-B14F-4D97-AF65-F5344CB8AC3E}">
        <p14:creationId xmlns:p14="http://schemas.microsoft.com/office/powerpoint/2010/main" val="1918755538"/>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4B4C80E4-5E90-4061-8E3D-A14D60F3458B}" type="datetimeFigureOut">
              <a:rPr lang="en-GB" altLang="en-US"/>
              <a:pPr/>
              <a:t>2015/06/24</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8B3B380E-B069-4DA3-9DE3-F54EDD8D7C12}" type="slidenum">
              <a:rPr lang="en-GB" altLang="en-US"/>
              <a:pPr/>
              <a:t>‹#›</a:t>
            </a:fld>
            <a:endParaRPr lang="en-GB" altLang="en-US"/>
          </a:p>
        </p:txBody>
      </p:sp>
    </p:spTree>
    <p:extLst>
      <p:ext uri="{BB962C8B-B14F-4D97-AF65-F5344CB8AC3E}">
        <p14:creationId xmlns:p14="http://schemas.microsoft.com/office/powerpoint/2010/main" val="1463692044"/>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236C05A9-9CB9-457C-90D5-AD600F9B7D4D}" type="datetimeFigureOut">
              <a:rPr lang="en-GB" altLang="en-US"/>
              <a:pPr/>
              <a:t>2015/06/24</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3E01AB42-241C-4745-ADCC-01D0D0A28362}" type="slidenum">
              <a:rPr lang="en-GB" altLang="en-US"/>
              <a:pPr/>
              <a:t>‹#›</a:t>
            </a:fld>
            <a:endParaRPr lang="en-GB" altLang="en-US"/>
          </a:p>
        </p:txBody>
      </p:sp>
    </p:spTree>
    <p:extLst>
      <p:ext uri="{BB962C8B-B14F-4D97-AF65-F5344CB8AC3E}">
        <p14:creationId xmlns:p14="http://schemas.microsoft.com/office/powerpoint/2010/main" val="593052739"/>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880FE73E-473E-40B4-AF0D-1358D35844BC}" type="datetimeFigureOut">
              <a:rPr lang="en-GB" altLang="en-US"/>
              <a:pPr/>
              <a:t>2015/06/24</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6E24F7B-7A4D-49C5-AA05-97BC0E604F52}" type="slidenum">
              <a:rPr lang="en-GB" altLang="en-US"/>
              <a:pPr/>
              <a:t>‹#›</a:t>
            </a:fld>
            <a:endParaRPr lang="en-GB" altLang="en-US"/>
          </a:p>
        </p:txBody>
      </p:sp>
    </p:spTree>
    <p:extLst>
      <p:ext uri="{BB962C8B-B14F-4D97-AF65-F5344CB8AC3E}">
        <p14:creationId xmlns:p14="http://schemas.microsoft.com/office/powerpoint/2010/main" val="2178533691"/>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5C448AA-A235-4EC3-B65B-96F615747BF1}" type="datetimeFigureOut">
              <a:rPr lang="en-GB" altLang="en-US"/>
              <a:pPr/>
              <a:t>2015/06/24</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8805AC77-3ACB-443E-A3A8-3F28826F10D9}" type="slidenum">
              <a:rPr lang="en-GB" altLang="en-US"/>
              <a:pPr/>
              <a:t>‹#›</a:t>
            </a:fld>
            <a:endParaRPr lang="en-GB" altLang="en-US"/>
          </a:p>
        </p:txBody>
      </p:sp>
    </p:spTree>
    <p:extLst>
      <p:ext uri="{BB962C8B-B14F-4D97-AF65-F5344CB8AC3E}">
        <p14:creationId xmlns:p14="http://schemas.microsoft.com/office/powerpoint/2010/main" val="3902320920"/>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A1E2C9FB-90A6-4651-A578-A6FF52DA0D1C}" type="datetimeFigureOut">
              <a:rPr lang="en-GB" altLang="en-US"/>
              <a:pPr/>
              <a:t>2015/06/24</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0BE200CC-B278-408A-B17F-29B18C546B4B}" type="slidenum">
              <a:rPr lang="en-GB" altLang="en-US"/>
              <a:pPr/>
              <a:t>‹#›</a:t>
            </a:fld>
            <a:endParaRPr lang="en-GB" altLang="en-US"/>
          </a:p>
        </p:txBody>
      </p:sp>
    </p:spTree>
    <p:extLst>
      <p:ext uri="{BB962C8B-B14F-4D97-AF65-F5344CB8AC3E}">
        <p14:creationId xmlns:p14="http://schemas.microsoft.com/office/powerpoint/2010/main" val="641359788"/>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076E412B-9D2A-4972-9994-10C801921C9E}" type="datetimeFigureOut">
              <a:rPr lang="en-GB" altLang="en-US"/>
              <a:pPr/>
              <a:t>2015/06/24</a:t>
            </a:fld>
            <a:endParaRPr lang="en-GB" altLang="en-US"/>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7B9FC128-4C4B-443B-B8CD-791449F98DBB}" type="slidenum">
              <a:rPr lang="en-GB" altLang="en-US"/>
              <a:pPr/>
              <a:t>‹#›</a:t>
            </a:fld>
            <a:endParaRPr lang="en-GB" altLang="en-US"/>
          </a:p>
        </p:txBody>
      </p:sp>
    </p:spTree>
    <p:extLst>
      <p:ext uri="{BB962C8B-B14F-4D97-AF65-F5344CB8AC3E}">
        <p14:creationId xmlns:p14="http://schemas.microsoft.com/office/powerpoint/2010/main" val="2576769612"/>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AD45EDF3-2634-4BC7-B56D-36F49B5BDDF8}" type="datetimeFigureOut">
              <a:rPr lang="en-GB" altLang="en-US"/>
              <a:pPr/>
              <a:t>2015/06/24</a:t>
            </a:fld>
            <a:endParaRPr lang="en-GB" altLang="en-US"/>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55630423-66C2-4161-83DF-60FCAC3D3AD3}" type="slidenum">
              <a:rPr lang="en-GB" altLang="en-US"/>
              <a:pPr/>
              <a:t>‹#›</a:t>
            </a:fld>
            <a:endParaRPr lang="en-GB" altLang="en-US"/>
          </a:p>
        </p:txBody>
      </p:sp>
    </p:spTree>
    <p:extLst>
      <p:ext uri="{BB962C8B-B14F-4D97-AF65-F5344CB8AC3E}">
        <p14:creationId xmlns:p14="http://schemas.microsoft.com/office/powerpoint/2010/main" val="1820116588"/>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86477AA4-B527-4080-ADDB-F02F2AC1134F}" type="datetimeFigureOut">
              <a:rPr lang="en-GB" altLang="en-US"/>
              <a:pPr/>
              <a:t>2015/06/24</a:t>
            </a:fld>
            <a:endParaRPr lang="en-GB" altLang="en-US"/>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8CB0740F-37CC-49AC-9E9A-D548EEFC9753}" type="slidenum">
              <a:rPr lang="en-GB" altLang="en-US"/>
              <a:pPr/>
              <a:t>‹#›</a:t>
            </a:fld>
            <a:endParaRPr lang="en-GB" altLang="en-US"/>
          </a:p>
        </p:txBody>
      </p:sp>
    </p:spTree>
    <p:extLst>
      <p:ext uri="{BB962C8B-B14F-4D97-AF65-F5344CB8AC3E}">
        <p14:creationId xmlns:p14="http://schemas.microsoft.com/office/powerpoint/2010/main" val="2260830139"/>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26D0715-2C2F-48DB-BDC1-2A9C195A6869}" type="datetimeFigureOut">
              <a:rPr lang="en-GB" altLang="en-US"/>
              <a:pPr/>
              <a:t>2015/06/24</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B26C5E00-3D11-4FC2-9D88-320A1BD8E52B}" type="slidenum">
              <a:rPr lang="en-GB" altLang="en-US"/>
              <a:pPr/>
              <a:t>‹#›</a:t>
            </a:fld>
            <a:endParaRPr lang="en-GB" altLang="en-US"/>
          </a:p>
        </p:txBody>
      </p:sp>
    </p:spTree>
    <p:extLst>
      <p:ext uri="{BB962C8B-B14F-4D97-AF65-F5344CB8AC3E}">
        <p14:creationId xmlns:p14="http://schemas.microsoft.com/office/powerpoint/2010/main" val="1062611779"/>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565F390-7C4E-4B4C-B247-FBDE0E1A1046}" type="datetimeFigureOut">
              <a:rPr lang="en-GB" altLang="en-US"/>
              <a:pPr/>
              <a:t>2015/06/24</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FF8CD4E-DA45-43E0-99AA-0237E4157332}" type="slidenum">
              <a:rPr lang="en-GB" altLang="en-US"/>
              <a:pPr/>
              <a:t>‹#›</a:t>
            </a:fld>
            <a:endParaRPr lang="en-GB" altLang="en-US"/>
          </a:p>
        </p:txBody>
      </p:sp>
    </p:spTree>
    <p:extLst>
      <p:ext uri="{BB962C8B-B14F-4D97-AF65-F5344CB8AC3E}">
        <p14:creationId xmlns:p14="http://schemas.microsoft.com/office/powerpoint/2010/main" val="414520649"/>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277F042C-DE0D-476F-816E-2388678BCB65}" type="datetimeFigureOut">
              <a:rPr lang="en-GB" altLang="en-US"/>
              <a:pPr/>
              <a:t>2015/06/24</a:t>
            </a:fld>
            <a:endParaRPr lang="en-GB"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5B8E991B-B3D7-45F6-A601-3B7E1AFC885C}"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charset="0"/>
          <a:ea typeface="ＭＳ Ｐゴシック" charset="0"/>
        </a:defRPr>
      </a:lvl2pPr>
      <a:lvl3pPr algn="ctr" rtl="0" eaLnBrk="1" fontAlgn="base" hangingPunct="1">
        <a:spcBef>
          <a:spcPct val="0"/>
        </a:spcBef>
        <a:spcAft>
          <a:spcPct val="0"/>
        </a:spcAft>
        <a:defRPr sz="4400">
          <a:solidFill>
            <a:schemeClr val="tx1"/>
          </a:solidFill>
          <a:latin typeface="Calibri" charset="0"/>
          <a:ea typeface="ＭＳ Ｐゴシック" charset="0"/>
        </a:defRPr>
      </a:lvl3pPr>
      <a:lvl4pPr algn="ctr" rtl="0" eaLnBrk="1" fontAlgn="base" hangingPunct="1">
        <a:spcBef>
          <a:spcPct val="0"/>
        </a:spcBef>
        <a:spcAft>
          <a:spcPct val="0"/>
        </a:spcAft>
        <a:defRPr sz="4400">
          <a:solidFill>
            <a:schemeClr val="tx1"/>
          </a:solidFill>
          <a:latin typeface="Calibri" charset="0"/>
          <a:ea typeface="ＭＳ Ｐゴシック" charset="0"/>
        </a:defRPr>
      </a:lvl4pPr>
      <a:lvl5pPr algn="ctr" rtl="0" eaLnBrk="1" fontAlgn="base" hangingPunct="1">
        <a:spcBef>
          <a:spcPct val="0"/>
        </a:spcBef>
        <a:spcAft>
          <a:spcPct val="0"/>
        </a:spcAft>
        <a:defRPr sz="4400">
          <a:solidFill>
            <a:schemeClr val="tx1"/>
          </a:solidFill>
          <a:latin typeface="Calibri" charset="0"/>
          <a:ea typeface="ＭＳ Ｐゴシック" charset="0"/>
        </a:defRPr>
      </a:lvl5pPr>
      <a:lvl6pPr marL="457200" algn="ctr" rtl="0" eaLnBrk="1" fontAlgn="base" hangingPunct="1">
        <a:spcBef>
          <a:spcPct val="0"/>
        </a:spcBef>
        <a:spcAft>
          <a:spcPct val="0"/>
        </a:spcAft>
        <a:defRPr sz="4400">
          <a:solidFill>
            <a:schemeClr val="tx1"/>
          </a:solidFill>
          <a:latin typeface="Calibri" charset="0"/>
          <a:ea typeface="ＭＳ Ｐゴシック" charset="0"/>
        </a:defRPr>
      </a:lvl6pPr>
      <a:lvl7pPr marL="914400" algn="ctr" rtl="0" eaLnBrk="1" fontAlgn="base" hangingPunct="1">
        <a:spcBef>
          <a:spcPct val="0"/>
        </a:spcBef>
        <a:spcAft>
          <a:spcPct val="0"/>
        </a:spcAft>
        <a:defRPr sz="4400">
          <a:solidFill>
            <a:schemeClr val="tx1"/>
          </a:solidFill>
          <a:latin typeface="Calibri" charset="0"/>
          <a:ea typeface="ＭＳ Ｐゴシック" charset="0"/>
        </a:defRPr>
      </a:lvl7pPr>
      <a:lvl8pPr marL="1371600" algn="ctr" rtl="0" eaLnBrk="1" fontAlgn="base" hangingPunct="1">
        <a:spcBef>
          <a:spcPct val="0"/>
        </a:spcBef>
        <a:spcAft>
          <a:spcPct val="0"/>
        </a:spcAft>
        <a:defRPr sz="4400">
          <a:solidFill>
            <a:schemeClr val="tx1"/>
          </a:solidFill>
          <a:latin typeface="Calibri" charset="0"/>
          <a:ea typeface="ＭＳ Ｐゴシック" charset="0"/>
        </a:defRPr>
      </a:lvl8pPr>
      <a:lvl9pPr marL="1828800" algn="ctr" rtl="0" eaLnBrk="1" fontAlgn="base" hangingPunct="1">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 name="TextBox 2"/>
          <p:cNvSpPr txBox="1"/>
          <p:nvPr/>
        </p:nvSpPr>
        <p:spPr>
          <a:xfrm>
            <a:off x="1403648" y="1628800"/>
            <a:ext cx="6264696" cy="3096344"/>
          </a:xfrm>
          <a:prstGeom prst="rect">
            <a:avLst/>
          </a:prstGeom>
          <a:noFill/>
        </p:spPr>
        <p:txBody>
          <a:bodyPr wrap="square" rtlCol="0">
            <a:spAutoFit/>
          </a:bodyPr>
          <a:lstStyle/>
          <a:p>
            <a:endParaRPr lang="en-GB" dirty="0"/>
          </a:p>
        </p:txBody>
      </p:sp>
      <p:sp>
        <p:nvSpPr>
          <p:cNvPr id="2" name="タイトル 1"/>
          <p:cNvSpPr>
            <a:spLocks noGrp="1"/>
          </p:cNvSpPr>
          <p:nvPr>
            <p:ph type="ctrTitle"/>
          </p:nvPr>
        </p:nvSpPr>
        <p:spPr/>
        <p:txBody>
          <a:bodyPr/>
          <a:lstStyle/>
          <a:p>
            <a:r>
              <a:rPr lang="en-GB" dirty="0" smtClean="0"/>
              <a:t>Pilot survey on on-line patient registries</a:t>
            </a:r>
            <a:endParaRPr lang="en-GB" dirty="0"/>
          </a:p>
        </p:txBody>
      </p:sp>
      <p:sp>
        <p:nvSpPr>
          <p:cNvPr id="4" name="サブタイトル 3"/>
          <p:cNvSpPr>
            <a:spLocks noGrp="1"/>
          </p:cNvSpPr>
          <p:nvPr>
            <p:ph type="subTitle" idx="1"/>
          </p:nvPr>
        </p:nvSpPr>
        <p:spPr/>
        <p:txBody>
          <a:bodyPr/>
          <a:lstStyle/>
          <a:p>
            <a:r>
              <a:rPr lang="en-GB" dirty="0" smtClean="0"/>
              <a:t>Go </a:t>
            </a:r>
            <a:r>
              <a:rPr lang="en-GB" dirty="0" err="1" smtClean="0"/>
              <a:t>Yoshizawa</a:t>
            </a:r>
            <a:endParaRPr lang="en-GB" dirty="0" smtClean="0"/>
          </a:p>
          <a:p>
            <a:r>
              <a:rPr lang="en-GB" dirty="0" smtClean="0"/>
              <a:t>(Osaka University)</a:t>
            </a:r>
            <a:endParaRPr lang="en-GB"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800" dirty="0" smtClean="0"/>
              <a:t>Q11. What do you think about utilising computers or mobiles for the interaction between patients and doctors/researchers, as described in Q1-9?</a:t>
            </a:r>
          </a:p>
          <a:p>
            <a:pPr lvl="1"/>
            <a:r>
              <a:rPr lang="en-GB" sz="2400" dirty="0" smtClean="0"/>
              <a:t>I want to use them actively</a:t>
            </a:r>
          </a:p>
          <a:p>
            <a:pPr lvl="1"/>
            <a:r>
              <a:rPr lang="en-GB" sz="2400" dirty="0" smtClean="0"/>
              <a:t>I may want to use them conditionally</a:t>
            </a:r>
          </a:p>
          <a:p>
            <a:pPr lvl="1"/>
            <a:r>
              <a:rPr lang="en-GB" sz="2400" dirty="0" smtClean="0"/>
              <a:t>I am not too eager to use them</a:t>
            </a:r>
          </a:p>
          <a:p>
            <a:pPr lvl="1"/>
            <a:r>
              <a:rPr lang="en-GB" sz="2400" dirty="0" smtClean="0"/>
              <a:t>I will never use them</a:t>
            </a:r>
            <a:endParaRPr lang="en-GB" sz="24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400" dirty="0" smtClean="0"/>
              <a:t>Q12. For those who did not answer “never” to Q11, what kind of device, care and effect do you think is preferred? Choose no more than 3 options.</a:t>
            </a:r>
          </a:p>
          <a:p>
            <a:pPr lvl="1"/>
            <a:r>
              <a:rPr lang="en-GB" sz="2000" dirty="0" smtClean="0"/>
              <a:t>Easy to input and browse</a:t>
            </a:r>
          </a:p>
          <a:p>
            <a:pPr lvl="1"/>
            <a:r>
              <a:rPr lang="en-GB" sz="2000" dirty="0" smtClean="0"/>
              <a:t>Understandability of the message</a:t>
            </a:r>
          </a:p>
          <a:p>
            <a:pPr lvl="1"/>
            <a:r>
              <a:rPr lang="en-GB" sz="2000" dirty="0" smtClean="0"/>
              <a:t>The input terminal is not computer but smartphone or tablet</a:t>
            </a:r>
          </a:p>
          <a:p>
            <a:pPr lvl="1"/>
            <a:r>
              <a:rPr lang="en-GB" sz="2000" dirty="0" smtClean="0"/>
              <a:t>My family can help me to input</a:t>
            </a:r>
          </a:p>
          <a:p>
            <a:pPr lvl="1"/>
            <a:r>
              <a:rPr lang="en-GB" sz="2000" dirty="0" smtClean="0"/>
              <a:t>Immediate response</a:t>
            </a:r>
          </a:p>
          <a:p>
            <a:pPr lvl="1"/>
            <a:r>
              <a:rPr lang="en-GB" sz="2000" dirty="0" smtClean="0"/>
              <a:t>Secure information and privacy</a:t>
            </a:r>
          </a:p>
          <a:p>
            <a:pPr lvl="1"/>
            <a:r>
              <a:rPr lang="en-GB" sz="2000" dirty="0" smtClean="0"/>
              <a:t>I can get information to be useful for the care of my physical and psychological condition</a:t>
            </a:r>
          </a:p>
          <a:p>
            <a:pPr lvl="1"/>
            <a:r>
              <a:rPr lang="en-GB" sz="2000" dirty="0" smtClean="0"/>
              <a:t>Useful for the diagnosis and treatment of patients of my disease with the advance of medical research</a:t>
            </a:r>
          </a:p>
          <a:p>
            <a:pPr lvl="1"/>
            <a:endParaRPr lang="en-GB" sz="20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800" dirty="0" smtClean="0"/>
              <a:t>Q14. What type of computer or information device do you use? Please tick all you use.</a:t>
            </a:r>
          </a:p>
          <a:p>
            <a:pPr lvl="1"/>
            <a:r>
              <a:rPr lang="en-GB" sz="2400" dirty="0" smtClean="0"/>
              <a:t>Desktop computer</a:t>
            </a:r>
          </a:p>
          <a:p>
            <a:pPr lvl="1"/>
            <a:r>
              <a:rPr lang="en-GB" sz="2400" dirty="0" smtClean="0"/>
              <a:t>Laptop computer</a:t>
            </a:r>
          </a:p>
          <a:p>
            <a:pPr lvl="1"/>
            <a:r>
              <a:rPr lang="en-GB" sz="2400" dirty="0" smtClean="0"/>
              <a:t>Tablet computer</a:t>
            </a:r>
          </a:p>
          <a:p>
            <a:pPr lvl="1"/>
            <a:r>
              <a:rPr lang="en-GB" sz="2400" dirty="0" smtClean="0"/>
              <a:t>Smartphone</a:t>
            </a:r>
          </a:p>
          <a:p>
            <a:pPr lvl="1"/>
            <a:r>
              <a:rPr lang="en-GB" sz="2400" dirty="0" smtClean="0"/>
              <a:t>Game console</a:t>
            </a:r>
          </a:p>
          <a:p>
            <a:pPr lvl="1"/>
            <a:r>
              <a:rPr lang="en-GB" sz="2400" dirty="0" smtClean="0"/>
              <a:t>Other</a:t>
            </a:r>
          </a:p>
          <a:p>
            <a:pPr lvl="1"/>
            <a:r>
              <a:rPr lang="en-GB" sz="2400" dirty="0" smtClean="0"/>
              <a:t>Never</a:t>
            </a:r>
            <a:endParaRPr lang="en-GB" sz="24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800" dirty="0" smtClean="0"/>
              <a:t>Q15. What purpose do you use computer or other information device?</a:t>
            </a:r>
          </a:p>
          <a:p>
            <a:pPr lvl="1"/>
            <a:r>
              <a:rPr lang="en-GB" sz="2400" dirty="0" smtClean="0"/>
              <a:t>Business</a:t>
            </a:r>
          </a:p>
          <a:p>
            <a:pPr lvl="1"/>
            <a:r>
              <a:rPr lang="en-GB" sz="2400" dirty="0" smtClean="0"/>
              <a:t>Personal matters</a:t>
            </a:r>
          </a:p>
          <a:p>
            <a:pPr lvl="1"/>
            <a:r>
              <a:rPr lang="en-GB" sz="2400" dirty="0" smtClean="0"/>
              <a:t>Communication (e.g. Skype or Line)</a:t>
            </a:r>
          </a:p>
          <a:p>
            <a:pPr lvl="1"/>
            <a:r>
              <a:rPr lang="en-GB" sz="2400" dirty="0" smtClean="0"/>
              <a:t>Hobby (e.g. </a:t>
            </a:r>
            <a:r>
              <a:rPr lang="en-GB" sz="2400" dirty="0"/>
              <a:t>t</a:t>
            </a:r>
            <a:r>
              <a:rPr lang="en-GB" sz="2400" dirty="0" smtClean="0"/>
              <a:t>elevision, game)</a:t>
            </a:r>
          </a:p>
          <a:p>
            <a:pPr lvl="1"/>
            <a:r>
              <a:rPr lang="en-GB" sz="2400" dirty="0" smtClean="0"/>
              <a:t>Other</a:t>
            </a:r>
          </a:p>
          <a:p>
            <a:pPr lvl="1"/>
            <a:r>
              <a:rPr lang="en-GB" sz="2400" dirty="0" smtClean="0"/>
              <a:t>Never</a:t>
            </a:r>
            <a:endParaRPr lang="en-GB" sz="24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Preliminary Findings</a:t>
            </a:r>
            <a:endParaRPr lang="en-GB" dirty="0"/>
          </a:p>
        </p:txBody>
      </p:sp>
      <p:sp>
        <p:nvSpPr>
          <p:cNvPr id="3" name="コンテンツ プレースホルダー 2"/>
          <p:cNvSpPr>
            <a:spLocks noGrp="1"/>
          </p:cNvSpPr>
          <p:nvPr>
            <p:ph idx="1"/>
          </p:nvPr>
        </p:nvSpPr>
        <p:spPr/>
        <p:txBody>
          <a:bodyPr/>
          <a:lstStyle/>
          <a:p>
            <a:r>
              <a:rPr lang="en-GB" dirty="0" smtClean="0"/>
              <a:t>n=42 (m10 : f26), response rate 71%</a:t>
            </a:r>
          </a:p>
          <a:p>
            <a:r>
              <a:rPr lang="en-GB" dirty="0" smtClean="0"/>
              <a:t>Half are 30s and 40s</a:t>
            </a:r>
          </a:p>
          <a:p>
            <a:r>
              <a:rPr lang="en-GB" dirty="0" smtClean="0"/>
              <a:t>[Q7</a:t>
            </a:r>
            <a:r>
              <a:rPr lang="en-GB" dirty="0"/>
              <a:t>]</a:t>
            </a:r>
            <a:r>
              <a:rPr lang="en-GB" dirty="0" smtClean="0"/>
              <a:t> 71% like to change their request whenever they want</a:t>
            </a:r>
          </a:p>
          <a:p>
            <a:r>
              <a:rPr lang="en-GB" dirty="0" smtClean="0"/>
              <a:t>[Q9</a:t>
            </a:r>
            <a:r>
              <a:rPr lang="en-GB" dirty="0"/>
              <a:t>]</a:t>
            </a:r>
            <a:r>
              <a:rPr lang="en-GB" dirty="0" smtClean="0"/>
              <a:t> 40% want to get contacted in each case and 33% want to get contacted periodically</a:t>
            </a:r>
          </a:p>
          <a:p>
            <a:r>
              <a:rPr lang="en-GB" dirty="0" smtClean="0"/>
              <a:t>[Q11] 50% are positive about using ICT and 33% may want to use</a:t>
            </a:r>
          </a:p>
        </p:txBody>
      </p:sp>
    </p:spTree>
    <p:extLst>
      <p:ext uri="{BB962C8B-B14F-4D97-AF65-F5344CB8AC3E}">
        <p14:creationId xmlns:p14="http://schemas.microsoft.com/office/powerpoint/2010/main" val="2780749199"/>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Preliminary Findings</a:t>
            </a:r>
            <a:endParaRPr lang="en-GB" dirty="0"/>
          </a:p>
        </p:txBody>
      </p:sp>
      <p:sp>
        <p:nvSpPr>
          <p:cNvPr id="3" name="コンテンツ プレースホルダー 2"/>
          <p:cNvSpPr>
            <a:spLocks noGrp="1"/>
          </p:cNvSpPr>
          <p:nvPr>
            <p:ph idx="1"/>
          </p:nvPr>
        </p:nvSpPr>
        <p:spPr/>
        <p:txBody>
          <a:bodyPr/>
          <a:lstStyle/>
          <a:p>
            <a:r>
              <a:rPr lang="en-GB" altLang="ja-JP" dirty="0"/>
              <a:t>[Q12] security &gt; useful </a:t>
            </a:r>
            <a:r>
              <a:rPr lang="en-GB" altLang="ja-JP" dirty="0" smtClean="0"/>
              <a:t>for my health </a:t>
            </a:r>
            <a:r>
              <a:rPr lang="en-GB" altLang="ja-JP" dirty="0"/>
              <a:t>&gt; </a:t>
            </a:r>
            <a:r>
              <a:rPr lang="en-GB" altLang="ja-JP" dirty="0" err="1" smtClean="0"/>
              <a:t>understandability</a:t>
            </a:r>
            <a:r>
              <a:rPr lang="en-GB" altLang="ja-JP" dirty="0" smtClean="0"/>
              <a:t> &gt; useful for medical research</a:t>
            </a:r>
          </a:p>
          <a:p>
            <a:r>
              <a:rPr lang="en-GB" dirty="0" smtClean="0"/>
              <a:t>[Q14] smartphone (55%), laptop (50%), tablet (29%), desktop (24%)</a:t>
            </a:r>
          </a:p>
          <a:p>
            <a:r>
              <a:rPr lang="en-GB" dirty="0" smtClean="0"/>
              <a:t>[Q15] 57% use for personal matters, 45% for communication and hobby, 36% for </a:t>
            </a:r>
            <a:r>
              <a:rPr lang="en-GB" dirty="0" smtClean="0"/>
              <a:t>business</a:t>
            </a:r>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Methodological Reflection</a:t>
            </a:r>
            <a:endParaRPr lang="en-GB" dirty="0"/>
          </a:p>
        </p:txBody>
      </p:sp>
      <p:sp>
        <p:nvSpPr>
          <p:cNvPr id="3" name="コンテンツ プレースホルダー 2"/>
          <p:cNvSpPr>
            <a:spLocks noGrp="1"/>
          </p:cNvSpPr>
          <p:nvPr>
            <p:ph idx="1"/>
          </p:nvPr>
        </p:nvSpPr>
        <p:spPr/>
        <p:txBody>
          <a:bodyPr/>
          <a:lstStyle/>
          <a:p>
            <a:r>
              <a:rPr lang="en-GB" altLang="ja-JP" dirty="0" smtClean="0"/>
              <a:t>Mechanical respondents</a:t>
            </a:r>
            <a:endParaRPr lang="en-GB" dirty="0" smtClean="0"/>
          </a:p>
          <a:p>
            <a:r>
              <a:rPr lang="en-GB" dirty="0" smtClean="0"/>
              <a:t>Risk adverse</a:t>
            </a:r>
          </a:p>
          <a:p>
            <a:r>
              <a:rPr lang="en-GB" dirty="0" smtClean="0"/>
              <a:t>Willing to put time and effort</a:t>
            </a:r>
          </a:p>
          <a:p>
            <a:endParaRPr lang="en-GB" dirty="0"/>
          </a:p>
        </p:txBody>
      </p:sp>
    </p:spTree>
    <p:extLst>
      <p:ext uri="{BB962C8B-B14F-4D97-AF65-F5344CB8AC3E}">
        <p14:creationId xmlns:p14="http://schemas.microsoft.com/office/powerpoint/2010/main" val="3488885308"/>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altLang="ja-JP" dirty="0" smtClean="0"/>
              <a:t>Collaborative Project with </a:t>
            </a:r>
            <a:r>
              <a:rPr lang="en-GB" altLang="ja-JP" dirty="0" err="1" smtClean="0"/>
              <a:t>HeLEX</a:t>
            </a:r>
            <a:endParaRPr lang="en-GB" dirty="0"/>
          </a:p>
        </p:txBody>
      </p:sp>
      <p:sp>
        <p:nvSpPr>
          <p:cNvPr id="3" name="コンテンツ プレースホルダー 2"/>
          <p:cNvSpPr>
            <a:spLocks noGrp="1"/>
          </p:cNvSpPr>
          <p:nvPr>
            <p:ph idx="1"/>
          </p:nvPr>
        </p:nvSpPr>
        <p:spPr/>
        <p:txBody>
          <a:bodyPr/>
          <a:lstStyle/>
          <a:p>
            <a:r>
              <a:rPr lang="en-GB" altLang="ja-JP" sz="2000" dirty="0"/>
              <a:t>“Development of a Framework for Medical Research Governance involving Patients and Citizens” (2014-17)</a:t>
            </a:r>
          </a:p>
          <a:p>
            <a:r>
              <a:rPr lang="en-GB" altLang="ja-JP" sz="2000" dirty="0"/>
              <a:t>Main aims</a:t>
            </a:r>
          </a:p>
          <a:p>
            <a:pPr lvl="1"/>
            <a:r>
              <a:rPr lang="en-GB" altLang="ja-JP" sz="1800" dirty="0"/>
              <a:t>Compare differences in ethical, legal and research governance structures between Japan and the UK</a:t>
            </a:r>
          </a:p>
          <a:p>
            <a:pPr lvl="1"/>
            <a:r>
              <a:rPr lang="en-GB" altLang="ja-JP" sz="1800" dirty="0"/>
              <a:t>Explore possibilities of IT systems for communication with patients and citizens applying the concept of ‘dynamic consent’ (Kaye et al. 2014)</a:t>
            </a:r>
          </a:p>
          <a:p>
            <a:r>
              <a:rPr lang="en-GB" altLang="ja-JP" sz="2000" dirty="0"/>
              <a:t>Members</a:t>
            </a:r>
          </a:p>
          <a:p>
            <a:pPr lvl="1"/>
            <a:r>
              <a:rPr lang="en-GB" altLang="ja-JP" sz="1800" dirty="0"/>
              <a:t>Kazuto Kato, Go Yoshizawa, </a:t>
            </a:r>
            <a:r>
              <a:rPr lang="en-GB" altLang="ja-JP" sz="1800" dirty="0" err="1"/>
              <a:t>Jusaku</a:t>
            </a:r>
            <a:r>
              <a:rPr lang="en-GB" altLang="ja-JP" sz="1800" dirty="0"/>
              <a:t> </a:t>
            </a:r>
            <a:r>
              <a:rPr lang="en-GB" altLang="ja-JP" sz="1800" dirty="0" err="1"/>
              <a:t>Minari</a:t>
            </a:r>
            <a:r>
              <a:rPr lang="en-GB" altLang="ja-JP" sz="1800" dirty="0"/>
              <a:t> (Dept. Biomedical Ethics and Public Policy)</a:t>
            </a:r>
          </a:p>
          <a:p>
            <a:pPr lvl="1"/>
            <a:r>
              <a:rPr lang="en-GB" altLang="ja-JP" sz="1800" dirty="0"/>
              <a:t>Yasushi Matsumura, Toshihiro Takeda (Dept. Medical Informatics, Graduate School of Medicine)</a:t>
            </a:r>
          </a:p>
          <a:p>
            <a:pPr lvl="1"/>
            <a:r>
              <a:rPr lang="en-GB" altLang="ja-JP" sz="1800" dirty="0"/>
              <a:t>Jane Kaye, Sarah Coy, Harriet </a:t>
            </a:r>
            <a:r>
              <a:rPr lang="en-GB" altLang="ja-JP" sz="1800" dirty="0" err="1"/>
              <a:t>Teare</a:t>
            </a:r>
            <a:r>
              <a:rPr lang="en-GB" altLang="ja-JP" sz="1800" dirty="0"/>
              <a:t>, Colin Mitchell (</a:t>
            </a:r>
            <a:r>
              <a:rPr lang="en-GB" altLang="ja-JP" sz="1800" dirty="0" err="1"/>
              <a:t>HeLEX</a:t>
            </a:r>
            <a:r>
              <a:rPr lang="en-GB" altLang="ja-JP" sz="1800" dirty="0"/>
              <a:t>, Nuffield Department of Population Health, University of Oxford</a:t>
            </a:r>
            <a:r>
              <a:rPr lang="en-GB" altLang="ja-JP" sz="1800" dirty="0" smtClean="0"/>
              <a:t>)</a:t>
            </a:r>
            <a:endParaRPr lang="en-GB" altLang="ja-JP" sz="1800" dirty="0"/>
          </a:p>
        </p:txBody>
      </p:sp>
    </p:spTree>
    <p:extLst>
      <p:ext uri="{BB962C8B-B14F-4D97-AF65-F5344CB8AC3E}">
        <p14:creationId xmlns:p14="http://schemas.microsoft.com/office/powerpoint/2010/main" val="3814684516"/>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altLang="ja-JP" dirty="0"/>
              <a:t>Research Framework</a:t>
            </a:r>
            <a:endParaRPr lang="en-GB" dirty="0"/>
          </a:p>
        </p:txBody>
      </p:sp>
      <p:cxnSp>
        <p:nvCxnSpPr>
          <p:cNvPr id="5" name="直線矢印コネクタ 4"/>
          <p:cNvCxnSpPr>
            <a:stCxn id="6" idx="2"/>
            <a:endCxn id="8" idx="0"/>
          </p:cNvCxnSpPr>
          <p:nvPr/>
        </p:nvCxnSpPr>
        <p:spPr>
          <a:xfrm>
            <a:off x="4146794" y="2076221"/>
            <a:ext cx="1697593" cy="2037783"/>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sp>
        <p:nvSpPr>
          <p:cNvPr id="6" name="角丸四角形 5"/>
          <p:cNvSpPr/>
          <p:nvPr/>
        </p:nvSpPr>
        <p:spPr>
          <a:xfrm>
            <a:off x="2980508" y="1493112"/>
            <a:ext cx="2332571" cy="58310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GB" dirty="0" smtClean="0">
                <a:cs typeface="Calibri"/>
              </a:rPr>
              <a:t>Patients and Citizens</a:t>
            </a:r>
            <a:endParaRPr lang="en-GB" dirty="0">
              <a:cs typeface="Calibri"/>
            </a:endParaRPr>
          </a:p>
        </p:txBody>
      </p:sp>
      <p:sp>
        <p:nvSpPr>
          <p:cNvPr id="7" name="角丸四角形 6"/>
          <p:cNvSpPr/>
          <p:nvPr/>
        </p:nvSpPr>
        <p:spPr>
          <a:xfrm>
            <a:off x="1373626" y="4114005"/>
            <a:ext cx="2332571" cy="1231007"/>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GB" dirty="0" smtClean="0">
                <a:cs typeface="Calibri"/>
              </a:rPr>
              <a:t>Clinical Database</a:t>
            </a:r>
          </a:p>
          <a:p>
            <a:pPr algn="ctr"/>
            <a:r>
              <a:rPr lang="en-GB" dirty="0" smtClean="0">
                <a:cs typeface="Calibri"/>
              </a:rPr>
              <a:t>(Osaka Univ. Hospital)</a:t>
            </a:r>
            <a:endParaRPr lang="en-GB" dirty="0">
              <a:cs typeface="Calibri"/>
            </a:endParaRPr>
          </a:p>
        </p:txBody>
      </p:sp>
      <p:sp>
        <p:nvSpPr>
          <p:cNvPr id="8" name="角丸四角形 7"/>
          <p:cNvSpPr/>
          <p:nvPr/>
        </p:nvSpPr>
        <p:spPr>
          <a:xfrm>
            <a:off x="4678101" y="4114004"/>
            <a:ext cx="2332571" cy="1231007"/>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GB" dirty="0" smtClean="0">
                <a:cs typeface="Calibri"/>
              </a:rPr>
              <a:t>Medical Research Database (Osaka University Medical School)</a:t>
            </a:r>
            <a:endParaRPr lang="en-GB" dirty="0">
              <a:cs typeface="Calibri"/>
            </a:endParaRPr>
          </a:p>
        </p:txBody>
      </p:sp>
      <p:sp>
        <p:nvSpPr>
          <p:cNvPr id="9" name="角丸四角形 8"/>
          <p:cNvSpPr/>
          <p:nvPr/>
        </p:nvSpPr>
        <p:spPr>
          <a:xfrm>
            <a:off x="3952413" y="2866655"/>
            <a:ext cx="2332571" cy="583109"/>
          </a:xfrm>
          <a:prstGeom prst="roundRect">
            <a:avLst/>
          </a:prstGeom>
          <a:solidFill>
            <a:schemeClr val="accent5">
              <a:lumMod val="60000"/>
              <a:lumOff val="4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smtClean="0">
                <a:cs typeface="Calibri"/>
              </a:rPr>
              <a:t>Interactive Interface</a:t>
            </a:r>
            <a:endParaRPr lang="en-GB" dirty="0">
              <a:cs typeface="Calibri"/>
            </a:endParaRPr>
          </a:p>
        </p:txBody>
      </p:sp>
      <p:sp>
        <p:nvSpPr>
          <p:cNvPr id="10" name="角丸四角形 9"/>
          <p:cNvSpPr/>
          <p:nvPr/>
        </p:nvSpPr>
        <p:spPr>
          <a:xfrm>
            <a:off x="4678101" y="5911775"/>
            <a:ext cx="2332571" cy="58310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GB" dirty="0" smtClean="0">
                <a:cs typeface="Calibri"/>
              </a:rPr>
              <a:t>Researchers</a:t>
            </a:r>
            <a:endParaRPr lang="en-GB" dirty="0">
              <a:cs typeface="Calibri"/>
            </a:endParaRPr>
          </a:p>
        </p:txBody>
      </p:sp>
      <p:cxnSp>
        <p:nvCxnSpPr>
          <p:cNvPr id="11" name="直線矢印コネクタ 10"/>
          <p:cNvCxnSpPr>
            <a:stCxn id="6" idx="2"/>
            <a:endCxn id="7" idx="0"/>
          </p:cNvCxnSpPr>
          <p:nvPr/>
        </p:nvCxnSpPr>
        <p:spPr>
          <a:xfrm flipH="1">
            <a:off x="2539912" y="2076221"/>
            <a:ext cx="1606882" cy="2037784"/>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cxnSp>
        <p:nvCxnSpPr>
          <p:cNvPr id="12" name="直線矢印コネクタ 11"/>
          <p:cNvCxnSpPr>
            <a:stCxn id="8" idx="1"/>
            <a:endCxn id="7" idx="3"/>
          </p:cNvCxnSpPr>
          <p:nvPr/>
        </p:nvCxnSpPr>
        <p:spPr>
          <a:xfrm flipH="1">
            <a:off x="3706197" y="4729508"/>
            <a:ext cx="971904" cy="1"/>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cxnSp>
        <p:nvCxnSpPr>
          <p:cNvPr id="15" name="直線矢印コネクタ 14"/>
          <p:cNvCxnSpPr/>
          <p:nvPr/>
        </p:nvCxnSpPr>
        <p:spPr>
          <a:xfrm flipH="1">
            <a:off x="5144617" y="5345012"/>
            <a:ext cx="349885" cy="566764"/>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cxnSp>
        <p:nvCxnSpPr>
          <p:cNvPr id="16" name="直線矢印コネクタ 15"/>
          <p:cNvCxnSpPr>
            <a:stCxn id="8" idx="2"/>
            <a:endCxn id="10" idx="0"/>
          </p:cNvCxnSpPr>
          <p:nvPr/>
        </p:nvCxnSpPr>
        <p:spPr>
          <a:xfrm>
            <a:off x="5844387" y="5345011"/>
            <a:ext cx="0" cy="566764"/>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cxnSp>
        <p:nvCxnSpPr>
          <p:cNvPr id="17" name="直線矢印コネクタ 16"/>
          <p:cNvCxnSpPr/>
          <p:nvPr/>
        </p:nvCxnSpPr>
        <p:spPr>
          <a:xfrm>
            <a:off x="6220191" y="5345014"/>
            <a:ext cx="388761" cy="566762"/>
          </a:xfrm>
          <a:prstGeom prst="straightConnector1">
            <a:avLst/>
          </a:prstGeom>
          <a:ln>
            <a:headEnd type="triangle"/>
            <a:tailEnd type="triangle"/>
          </a:ln>
        </p:spPr>
        <p:style>
          <a:lnRef idx="3">
            <a:schemeClr val="accent5"/>
          </a:lnRef>
          <a:fillRef idx="0">
            <a:schemeClr val="accent5"/>
          </a:fillRef>
          <a:effectRef idx="2">
            <a:schemeClr val="accent5"/>
          </a:effectRef>
          <a:fontRef idx="minor">
            <a:schemeClr val="tx1"/>
          </a:fontRef>
        </p:style>
      </p:cxnSp>
      <p:sp>
        <p:nvSpPr>
          <p:cNvPr id="18" name="テキスト ボックス 17"/>
          <p:cNvSpPr txBox="1"/>
          <p:nvPr/>
        </p:nvSpPr>
        <p:spPr>
          <a:xfrm>
            <a:off x="673855" y="1493112"/>
            <a:ext cx="2202983" cy="1200329"/>
          </a:xfrm>
          <a:prstGeom prst="rect">
            <a:avLst/>
          </a:prstGeom>
          <a:noFill/>
        </p:spPr>
        <p:txBody>
          <a:bodyPr wrap="square" rtlCol="0">
            <a:spAutoFit/>
          </a:bodyPr>
          <a:lstStyle/>
          <a:p>
            <a:r>
              <a:rPr lang="en-GB" u="sng" dirty="0" smtClean="0">
                <a:latin typeface="+mn-lt"/>
                <a:cs typeface="Calibri"/>
              </a:rPr>
              <a:t>Kaye, Kato</a:t>
            </a:r>
            <a:r>
              <a:rPr lang="en-GB" dirty="0" smtClean="0">
                <a:latin typeface="+mn-lt"/>
                <a:cs typeface="Calibri"/>
              </a:rPr>
              <a:t>:</a:t>
            </a:r>
          </a:p>
          <a:p>
            <a:r>
              <a:rPr lang="en-GB" dirty="0" smtClean="0">
                <a:latin typeface="+mn-lt"/>
                <a:cs typeface="Calibri"/>
              </a:rPr>
              <a:t>Grand design, analysis of ethical and legal issues</a:t>
            </a:r>
            <a:endParaRPr lang="en-GB" dirty="0">
              <a:latin typeface="+mn-lt"/>
              <a:cs typeface="Calibri"/>
            </a:endParaRPr>
          </a:p>
        </p:txBody>
      </p:sp>
      <p:sp>
        <p:nvSpPr>
          <p:cNvPr id="19" name="テキスト ボックス 18"/>
          <p:cNvSpPr txBox="1"/>
          <p:nvPr/>
        </p:nvSpPr>
        <p:spPr>
          <a:xfrm>
            <a:off x="6284984" y="1476056"/>
            <a:ext cx="2202983" cy="1200329"/>
          </a:xfrm>
          <a:prstGeom prst="rect">
            <a:avLst/>
          </a:prstGeom>
          <a:noFill/>
        </p:spPr>
        <p:txBody>
          <a:bodyPr wrap="square" rtlCol="0">
            <a:spAutoFit/>
          </a:bodyPr>
          <a:lstStyle/>
          <a:p>
            <a:r>
              <a:rPr lang="en-GB" u="sng" dirty="0" err="1" smtClean="0">
                <a:latin typeface="+mn-lt"/>
                <a:cs typeface="Calibri"/>
              </a:rPr>
              <a:t>Yoshizawa</a:t>
            </a:r>
            <a:r>
              <a:rPr lang="en-GB" u="sng" dirty="0" smtClean="0">
                <a:latin typeface="+mn-lt"/>
                <a:cs typeface="Calibri"/>
              </a:rPr>
              <a:t>, </a:t>
            </a:r>
            <a:r>
              <a:rPr lang="en-GB" u="sng" dirty="0" err="1" smtClean="0">
                <a:latin typeface="+mn-lt"/>
                <a:cs typeface="Calibri"/>
              </a:rPr>
              <a:t>Minari</a:t>
            </a:r>
            <a:r>
              <a:rPr lang="en-GB" dirty="0" smtClean="0">
                <a:latin typeface="+mn-lt"/>
                <a:cs typeface="Calibri"/>
              </a:rPr>
              <a:t>:</a:t>
            </a:r>
          </a:p>
          <a:p>
            <a:r>
              <a:rPr lang="en-GB" dirty="0" smtClean="0">
                <a:latin typeface="+mn-lt"/>
                <a:cs typeface="Calibri"/>
              </a:rPr>
              <a:t>Design of interactive interface involving patients and citizens</a:t>
            </a:r>
            <a:endParaRPr lang="en-GB" dirty="0">
              <a:latin typeface="+mn-lt"/>
              <a:cs typeface="Calibri"/>
            </a:endParaRPr>
          </a:p>
        </p:txBody>
      </p:sp>
      <p:sp>
        <p:nvSpPr>
          <p:cNvPr id="20" name="テキスト ボックス 19"/>
          <p:cNvSpPr txBox="1"/>
          <p:nvPr/>
        </p:nvSpPr>
        <p:spPr>
          <a:xfrm>
            <a:off x="1373626" y="5469031"/>
            <a:ext cx="2954590" cy="1200329"/>
          </a:xfrm>
          <a:prstGeom prst="rect">
            <a:avLst/>
          </a:prstGeom>
          <a:noFill/>
        </p:spPr>
        <p:txBody>
          <a:bodyPr wrap="square" rtlCol="0">
            <a:spAutoFit/>
          </a:bodyPr>
          <a:lstStyle/>
          <a:p>
            <a:r>
              <a:rPr lang="en-GB" u="sng" dirty="0" smtClean="0">
                <a:latin typeface="+mn-lt"/>
                <a:cs typeface="Calibri"/>
              </a:rPr>
              <a:t>Matsumura, Takeda</a:t>
            </a:r>
            <a:r>
              <a:rPr lang="en-GB" dirty="0" smtClean="0">
                <a:latin typeface="+mn-lt"/>
                <a:cs typeface="Calibri"/>
              </a:rPr>
              <a:t>:</a:t>
            </a:r>
          </a:p>
          <a:p>
            <a:r>
              <a:rPr lang="en-GB" dirty="0" smtClean="0">
                <a:latin typeface="+mn-lt"/>
                <a:cs typeface="Calibri"/>
              </a:rPr>
              <a:t>System development of medical research database and interactive interface</a:t>
            </a:r>
            <a:endParaRPr lang="en-GB" dirty="0">
              <a:latin typeface="+mn-lt"/>
              <a:cs typeface="Calibri"/>
            </a:endParaRPr>
          </a:p>
        </p:txBody>
      </p:sp>
    </p:spTree>
    <p:extLst>
      <p:ext uri="{BB962C8B-B14F-4D97-AF65-F5344CB8AC3E}">
        <p14:creationId xmlns:p14="http://schemas.microsoft.com/office/powerpoint/2010/main" val="3503489032"/>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2" name="図 1" descr="RUDY.png"/>
          <p:cNvPicPr>
            <a:picLocks noChangeAspect="1"/>
          </p:cNvPicPr>
          <p:nvPr/>
        </p:nvPicPr>
        <p:blipFill rotWithShape="1">
          <a:blip r:embed="rId2">
            <a:extLst>
              <a:ext uri="{28A0092B-C50C-407E-A947-70E740481C1C}">
                <a14:useLocalDpi xmlns:a14="http://schemas.microsoft.com/office/drawing/2010/main" val="0"/>
              </a:ext>
            </a:extLst>
          </a:blip>
          <a:srcRect b="12128"/>
          <a:stretch/>
        </p:blipFill>
        <p:spPr>
          <a:xfrm>
            <a:off x="0" y="0"/>
            <a:ext cx="9144000" cy="6858000"/>
          </a:xfrm>
          <a:prstGeom prst="rect">
            <a:avLst/>
          </a:prstGeom>
        </p:spPr>
      </p:pic>
    </p:spTree>
    <p:extLst>
      <p:ext uri="{BB962C8B-B14F-4D97-AF65-F5344CB8AC3E}">
        <p14:creationId xmlns:p14="http://schemas.microsoft.com/office/powerpoint/2010/main" val="3760163012"/>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Background</a:t>
            </a:r>
            <a:endParaRPr lang="en-GB" dirty="0"/>
          </a:p>
        </p:txBody>
      </p:sp>
      <p:sp>
        <p:nvSpPr>
          <p:cNvPr id="3" name="コンテンツ プレースホルダー 2"/>
          <p:cNvSpPr>
            <a:spLocks noGrp="1"/>
          </p:cNvSpPr>
          <p:nvPr>
            <p:ph idx="1"/>
          </p:nvPr>
        </p:nvSpPr>
        <p:spPr/>
        <p:txBody>
          <a:bodyPr/>
          <a:lstStyle/>
          <a:p>
            <a:r>
              <a:rPr lang="en-GB" sz="2800" dirty="0" smtClean="0"/>
              <a:t>Patient registry for rare diseases become gradually popular to collect more information for medical research</a:t>
            </a:r>
          </a:p>
          <a:p>
            <a:r>
              <a:rPr lang="en-GB" sz="2800" dirty="0" smtClean="0"/>
              <a:t>As the registration process is mostly on a paper basis, an online-based registration system can be more effective and efficient</a:t>
            </a:r>
          </a:p>
          <a:p>
            <a:r>
              <a:rPr lang="en-GB" sz="2800" dirty="0" smtClean="0"/>
              <a:t>But we need to know what patients really want, assuming most of them are elderly and </a:t>
            </a:r>
            <a:r>
              <a:rPr lang="en-GB" sz="2800" dirty="0" err="1" smtClean="0"/>
              <a:t>unmechanical</a:t>
            </a:r>
            <a:endParaRPr lang="en-GB" sz="2800" dirty="0" smtClean="0"/>
          </a:p>
        </p:txBody>
      </p:sp>
    </p:spTree>
    <p:extLst>
      <p:ext uri="{BB962C8B-B14F-4D97-AF65-F5344CB8AC3E}">
        <p14:creationId xmlns:p14="http://schemas.microsoft.com/office/powerpoint/2010/main" val="2712938355"/>
      </p:ext>
    </p:extLst>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Prospects</a:t>
            </a:r>
            <a:endParaRPr lang="en-GB" dirty="0"/>
          </a:p>
        </p:txBody>
      </p:sp>
      <p:sp>
        <p:nvSpPr>
          <p:cNvPr id="3" name="コンテンツ プレースホルダー 2"/>
          <p:cNvSpPr>
            <a:spLocks noGrp="1"/>
          </p:cNvSpPr>
          <p:nvPr>
            <p:ph idx="1"/>
          </p:nvPr>
        </p:nvSpPr>
        <p:spPr/>
        <p:txBody>
          <a:bodyPr/>
          <a:lstStyle/>
          <a:p>
            <a:r>
              <a:rPr lang="en-GB" dirty="0" smtClean="0"/>
              <a:t>Development of an web-based interactive system dedicated to </a:t>
            </a:r>
            <a:r>
              <a:rPr lang="en-GB" altLang="ja-JP" dirty="0" err="1"/>
              <a:t>myotonic</a:t>
            </a:r>
            <a:r>
              <a:rPr lang="en-GB" altLang="ja-JP" dirty="0"/>
              <a:t> dystrophy (MD)</a:t>
            </a:r>
            <a:endParaRPr lang="en-GB" dirty="0" smtClean="0"/>
          </a:p>
          <a:p>
            <a:r>
              <a:rPr lang="en-GB" dirty="0" smtClean="0"/>
              <a:t>Comparison between Japan and UK</a:t>
            </a:r>
          </a:p>
          <a:p>
            <a:r>
              <a:rPr lang="en-GB" altLang="ja-JP" dirty="0"/>
              <a:t>Implications for dynamic consent</a:t>
            </a:r>
          </a:p>
          <a:p>
            <a:pPr marL="0" indent="0">
              <a:buNone/>
            </a:pPr>
            <a:endParaRPr lang="en-GB" dirty="0" smtClean="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Project Team</a:t>
            </a:r>
            <a:endParaRPr lang="en-GB" dirty="0"/>
          </a:p>
        </p:txBody>
      </p:sp>
      <p:sp>
        <p:nvSpPr>
          <p:cNvPr id="3" name="コンテンツ プレースホルダー 2"/>
          <p:cNvSpPr>
            <a:spLocks noGrp="1"/>
          </p:cNvSpPr>
          <p:nvPr>
            <p:ph sz="half" idx="1"/>
          </p:nvPr>
        </p:nvSpPr>
        <p:spPr/>
        <p:txBody>
          <a:bodyPr/>
          <a:lstStyle/>
          <a:p>
            <a:r>
              <a:rPr lang="en-GB" sz="2000" u="sng" dirty="0" smtClean="0"/>
              <a:t>Masanori Takahashi</a:t>
            </a:r>
            <a:r>
              <a:rPr lang="en-GB" sz="2000" dirty="0" smtClean="0"/>
              <a:t>, Department of Neurology, Graduate School of Medicine, Osaka University (PI)</a:t>
            </a:r>
          </a:p>
          <a:p>
            <a:r>
              <a:rPr lang="en-GB" sz="2000" u="sng" dirty="0" smtClean="0"/>
              <a:t>Kazuto Kato</a:t>
            </a:r>
            <a:r>
              <a:rPr lang="en-GB" sz="2000" dirty="0" smtClean="0"/>
              <a:t>, Department of Biomedical Ethics and Public Policy</a:t>
            </a:r>
          </a:p>
          <a:p>
            <a:r>
              <a:rPr lang="en-GB" sz="2000" u="sng" dirty="0" smtClean="0"/>
              <a:t>Go </a:t>
            </a:r>
            <a:r>
              <a:rPr lang="en-GB" sz="2000" u="sng" dirty="0" err="1" smtClean="0"/>
              <a:t>Yoshizawa</a:t>
            </a:r>
            <a:endParaRPr lang="en-GB" sz="2000" u="sng" dirty="0"/>
          </a:p>
          <a:p>
            <a:r>
              <a:rPr lang="en-GB" sz="2000" u="sng" dirty="0" err="1" smtClean="0"/>
              <a:t>Jusaku</a:t>
            </a:r>
            <a:r>
              <a:rPr lang="en-GB" sz="2000" u="sng" dirty="0" smtClean="0"/>
              <a:t> </a:t>
            </a:r>
            <a:r>
              <a:rPr lang="en-GB" sz="2000" u="sng" dirty="0" err="1" smtClean="0"/>
              <a:t>Minari</a:t>
            </a:r>
            <a:endParaRPr lang="en-GB" sz="2000" u="sng" dirty="0" smtClean="0"/>
          </a:p>
          <a:p>
            <a:pPr marL="0" indent="0">
              <a:buNone/>
            </a:pPr>
            <a:endParaRPr lang="en-GB" sz="2000" dirty="0" smtClean="0"/>
          </a:p>
          <a:p>
            <a:pPr marL="0" indent="0">
              <a:buNone/>
            </a:pPr>
            <a:r>
              <a:rPr lang="en-GB" altLang="ja-JP" sz="2000" dirty="0" smtClean="0"/>
              <a:t>In collaboration with</a:t>
            </a:r>
          </a:p>
          <a:p>
            <a:r>
              <a:rPr lang="en-GB" sz="2000" u="sng" dirty="0" smtClean="0"/>
              <a:t>Yasushi Matsumura</a:t>
            </a:r>
            <a:r>
              <a:rPr lang="en-GB" sz="2000" dirty="0" smtClean="0"/>
              <a:t>, Department of Medical Informatics</a:t>
            </a:r>
          </a:p>
          <a:p>
            <a:r>
              <a:rPr lang="en-GB" sz="2000" u="sng" dirty="0" smtClean="0"/>
              <a:t>Toshihiro Takeda</a:t>
            </a:r>
          </a:p>
        </p:txBody>
      </p:sp>
      <p:sp>
        <p:nvSpPr>
          <p:cNvPr id="4" name="コンテンツ プレースホルダー 3"/>
          <p:cNvSpPr>
            <a:spLocks noGrp="1"/>
          </p:cNvSpPr>
          <p:nvPr>
            <p:ph sz="half" idx="2"/>
          </p:nvPr>
        </p:nvSpPr>
        <p:spPr/>
        <p:txBody>
          <a:bodyPr/>
          <a:lstStyle/>
          <a:p>
            <a:r>
              <a:rPr lang="en-GB" altLang="ja-JP" sz="2000" u="sng" dirty="0"/>
              <a:t>Yoshihiro Asano</a:t>
            </a:r>
            <a:r>
              <a:rPr lang="en-GB" altLang="ja-JP" sz="2000" dirty="0"/>
              <a:t>, Department of Medical Biochemistry</a:t>
            </a:r>
          </a:p>
          <a:p>
            <a:r>
              <a:rPr lang="en-GB" altLang="ja-JP" sz="2000" u="sng" dirty="0" smtClean="0"/>
              <a:t>En </a:t>
            </a:r>
            <a:r>
              <a:rPr lang="en-GB" altLang="ja-JP" sz="2000" u="sng" dirty="0"/>
              <a:t>Kimura</a:t>
            </a:r>
            <a:r>
              <a:rPr lang="en-GB" altLang="ja-JP" sz="2000" dirty="0"/>
              <a:t>, Translational Medical </a:t>
            </a:r>
            <a:r>
              <a:rPr lang="en-GB" altLang="ja-JP" sz="2000" dirty="0" err="1"/>
              <a:t>Center</a:t>
            </a:r>
            <a:r>
              <a:rPr lang="en-GB" altLang="ja-JP" sz="2000" dirty="0"/>
              <a:t>, National </a:t>
            </a:r>
            <a:r>
              <a:rPr lang="en-GB" altLang="ja-JP" sz="2000" dirty="0" err="1"/>
              <a:t>Center</a:t>
            </a:r>
            <a:r>
              <a:rPr lang="en-GB" altLang="ja-JP" sz="2000" dirty="0"/>
              <a:t> of Neurology and Psychiatry</a:t>
            </a:r>
          </a:p>
          <a:p>
            <a:r>
              <a:rPr lang="en-GB" altLang="ja-JP" sz="2000" u="sng" dirty="0"/>
              <a:t>Shimon </a:t>
            </a:r>
            <a:r>
              <a:rPr lang="en-GB" altLang="ja-JP" sz="2000" u="sng" dirty="0" err="1"/>
              <a:t>Tashiro</a:t>
            </a:r>
            <a:r>
              <a:rPr lang="en-GB" altLang="ja-JP" sz="2000" dirty="0"/>
              <a:t>, Office of Bioethics, </a:t>
            </a:r>
            <a:r>
              <a:rPr lang="en-GB" altLang="ja-JP" sz="2000" dirty="0" err="1"/>
              <a:t>Center</a:t>
            </a:r>
            <a:r>
              <a:rPr lang="en-GB" altLang="ja-JP" sz="2000" dirty="0"/>
              <a:t> for Research Administration and Support, National Cancer </a:t>
            </a:r>
            <a:r>
              <a:rPr lang="en-GB" altLang="ja-JP" sz="2000" dirty="0" err="1"/>
              <a:t>Center</a:t>
            </a:r>
            <a:endParaRPr lang="en-GB" altLang="ja-JP" sz="2000" dirty="0"/>
          </a:p>
          <a:p>
            <a:r>
              <a:rPr lang="en-GB" altLang="ja-JP" sz="2000" u="sng" dirty="0"/>
              <a:t>Harriet </a:t>
            </a:r>
            <a:r>
              <a:rPr lang="en-GB" altLang="ja-JP" sz="2000" u="sng" dirty="0" err="1"/>
              <a:t>Teare</a:t>
            </a:r>
            <a:r>
              <a:rPr lang="en-GB" altLang="ja-JP" sz="2000" dirty="0"/>
              <a:t>, </a:t>
            </a:r>
            <a:r>
              <a:rPr lang="en-GB" altLang="ja-JP" sz="2000" dirty="0" err="1"/>
              <a:t>HeLEX</a:t>
            </a:r>
            <a:r>
              <a:rPr lang="en-GB" altLang="ja-JP" sz="2000" dirty="0"/>
              <a:t>, University of Oxford</a:t>
            </a:r>
          </a:p>
          <a:p>
            <a:r>
              <a:rPr lang="en-GB" altLang="ja-JP" sz="2000" u="sng" dirty="0"/>
              <a:t>Jane Kaye</a:t>
            </a:r>
            <a:r>
              <a:rPr lang="en-GB" altLang="ja-JP" sz="2000" dirty="0"/>
              <a:t>, University of </a:t>
            </a:r>
            <a:r>
              <a:rPr lang="en-GB" altLang="ja-JP" sz="2000" dirty="0" smtClean="0"/>
              <a:t>Oxford</a:t>
            </a:r>
            <a:endParaRPr lang="en-GB" altLang="ja-JP" sz="20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GB" dirty="0" smtClean="0"/>
              <a:t>Survey Design</a:t>
            </a:r>
            <a:endParaRPr lang="en-GB" dirty="0"/>
          </a:p>
        </p:txBody>
      </p:sp>
      <p:sp>
        <p:nvSpPr>
          <p:cNvPr id="3" name="コンテンツ プレースホルダー 2"/>
          <p:cNvSpPr>
            <a:spLocks noGrp="1"/>
          </p:cNvSpPr>
          <p:nvPr>
            <p:ph idx="1"/>
          </p:nvPr>
        </p:nvSpPr>
        <p:spPr/>
        <p:txBody>
          <a:bodyPr/>
          <a:lstStyle/>
          <a:p>
            <a:r>
              <a:rPr lang="en-GB" altLang="ja-JP" dirty="0" smtClean="0"/>
              <a:t>Survey </a:t>
            </a:r>
            <a:r>
              <a:rPr lang="en-GB" altLang="ja-JP" dirty="0"/>
              <a:t>is conducted </a:t>
            </a:r>
            <a:r>
              <a:rPr lang="en-GB" altLang="ja-JP" dirty="0" smtClean="0"/>
              <a:t>at </a:t>
            </a:r>
            <a:r>
              <a:rPr lang="en-GB" altLang="ja-JP" dirty="0"/>
              <a:t>Osaka University Hospital, National </a:t>
            </a:r>
            <a:r>
              <a:rPr lang="en-GB" altLang="ja-JP" dirty="0" err="1"/>
              <a:t>Center</a:t>
            </a:r>
            <a:r>
              <a:rPr lang="en-GB" altLang="ja-JP" dirty="0"/>
              <a:t> of Neurology and Psychiatry</a:t>
            </a:r>
            <a:r>
              <a:rPr lang="en-US" altLang="ja-JP" dirty="0"/>
              <a:t> and several hospitals under National Hospital Organization</a:t>
            </a:r>
            <a:endParaRPr lang="en-GB" altLang="ja-JP" dirty="0"/>
          </a:p>
          <a:p>
            <a:r>
              <a:rPr lang="en-GB" dirty="0" smtClean="0"/>
              <a:t>Respondents are patients with </a:t>
            </a:r>
            <a:r>
              <a:rPr lang="en-GB" dirty="0" err="1"/>
              <a:t>m</a:t>
            </a:r>
            <a:r>
              <a:rPr lang="en-GB" dirty="0" err="1" smtClean="0"/>
              <a:t>yotonic</a:t>
            </a:r>
            <a:r>
              <a:rPr lang="en-GB" dirty="0" smtClean="0"/>
              <a:t> dystrophy (MD), who go to hospital or have participated in a patients’ association or an open lecture</a:t>
            </a:r>
          </a:p>
          <a:p>
            <a:pPr marL="0" indent="0">
              <a:buNone/>
            </a:pPr>
            <a:endParaRPr lang="en-GB" dirty="0"/>
          </a:p>
        </p:txBody>
      </p:sp>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800" dirty="0" smtClean="0"/>
              <a:t>Q1. Do you have anything to ask doctors and researchers?</a:t>
            </a:r>
          </a:p>
          <a:p>
            <a:pPr lvl="1"/>
            <a:r>
              <a:rPr lang="en-GB" sz="2400" dirty="0" smtClean="0"/>
              <a:t>General information on disease</a:t>
            </a:r>
          </a:p>
          <a:p>
            <a:pPr lvl="1"/>
            <a:r>
              <a:rPr lang="en-GB" sz="2400" dirty="0" smtClean="0"/>
              <a:t>Symptoms of my disease</a:t>
            </a:r>
          </a:p>
          <a:p>
            <a:pPr lvl="1"/>
            <a:r>
              <a:rPr lang="en-GB" sz="2400" dirty="0" smtClean="0"/>
              <a:t>Examination or treatment of my disease</a:t>
            </a:r>
          </a:p>
          <a:p>
            <a:pPr lvl="1"/>
            <a:r>
              <a:rPr lang="en-GB" sz="2400" dirty="0" smtClean="0"/>
              <a:t>The course of my disease</a:t>
            </a:r>
          </a:p>
          <a:p>
            <a:pPr lvl="1"/>
            <a:r>
              <a:rPr lang="en-GB" sz="2400" dirty="0" smtClean="0"/>
              <a:t>Other patient’s condition</a:t>
            </a:r>
          </a:p>
          <a:p>
            <a:pPr lvl="1"/>
            <a:r>
              <a:rPr lang="en-GB" sz="2400" dirty="0" smtClean="0"/>
              <a:t>News on medical research and clinical trial</a:t>
            </a:r>
          </a:p>
          <a:p>
            <a:pPr lvl="1"/>
            <a:r>
              <a:rPr lang="en-GB" sz="2400" dirty="0" smtClean="0"/>
              <a:t>Information on recruiting patients for medical research and clinical trial</a:t>
            </a:r>
            <a:endParaRPr lang="en-GB" sz="24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800" dirty="0" smtClean="0"/>
              <a:t>Q3. Do you have anything more to tell doctors and researchers?</a:t>
            </a:r>
          </a:p>
          <a:p>
            <a:pPr lvl="1"/>
            <a:r>
              <a:rPr lang="en-GB" sz="2400" dirty="0" smtClean="0"/>
              <a:t>My physical condition (rather positive)</a:t>
            </a:r>
          </a:p>
          <a:p>
            <a:pPr lvl="1"/>
            <a:r>
              <a:rPr lang="en-GB" sz="2400" dirty="0" smtClean="0"/>
              <a:t>My physical condition (rather negative)</a:t>
            </a:r>
          </a:p>
          <a:p>
            <a:pPr lvl="1"/>
            <a:r>
              <a:rPr lang="en-GB" sz="2400" dirty="0" smtClean="0"/>
              <a:t>My psychological condition (rather positive)</a:t>
            </a:r>
          </a:p>
          <a:p>
            <a:pPr lvl="1"/>
            <a:r>
              <a:rPr lang="en-GB" sz="2400" dirty="0" smtClean="0"/>
              <a:t>My psychological condition (rather negative)</a:t>
            </a:r>
          </a:p>
          <a:p>
            <a:pPr lvl="1"/>
            <a:r>
              <a:rPr lang="en-GB" sz="2400" dirty="0" smtClean="0"/>
              <a:t>My living condition (economy, job, </a:t>
            </a:r>
            <a:r>
              <a:rPr lang="en-GB" sz="2400" dirty="0" err="1" smtClean="0"/>
              <a:t>etc</a:t>
            </a:r>
            <a:r>
              <a:rPr lang="en-GB" sz="2400" dirty="0" smtClean="0"/>
              <a:t>)</a:t>
            </a:r>
          </a:p>
          <a:p>
            <a:pPr lvl="1"/>
            <a:r>
              <a:rPr lang="en-GB" sz="2400" dirty="0" smtClean="0"/>
              <a:t>My family condition</a:t>
            </a:r>
          </a:p>
          <a:p>
            <a:pPr lvl="1"/>
            <a:r>
              <a:rPr lang="en-GB" sz="2400" dirty="0" smtClean="0"/>
              <a:t>Other</a:t>
            </a:r>
            <a:endParaRPr lang="en-GB" sz="24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800" dirty="0" smtClean="0"/>
              <a:t>Q7. We asked you whether you would like to receive information on clinical trials at the time of registration, but we now consider making the change of your request easier. What do you think?</a:t>
            </a:r>
          </a:p>
          <a:p>
            <a:pPr lvl="1"/>
            <a:r>
              <a:rPr lang="en-GB" sz="2400" dirty="0" smtClean="0"/>
              <a:t>Do not need to change my request</a:t>
            </a:r>
          </a:p>
          <a:p>
            <a:pPr lvl="1"/>
            <a:r>
              <a:rPr lang="en-GB" sz="2400" dirty="0" smtClean="0"/>
              <a:t>I would like to change my request whenever I want</a:t>
            </a:r>
          </a:p>
          <a:p>
            <a:pPr lvl="1"/>
            <a:r>
              <a:rPr lang="en-GB" sz="2400" dirty="0" smtClean="0"/>
              <a:t>Once a year when updating the patient registry</a:t>
            </a:r>
          </a:p>
          <a:p>
            <a:pPr lvl="1"/>
            <a:r>
              <a:rPr lang="en-GB" sz="2400" dirty="0" smtClean="0"/>
              <a:t>Other</a:t>
            </a:r>
            <a:endParaRPr lang="en-GB" sz="24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800" dirty="0" smtClean="0"/>
              <a:t>Q8. A researcher who would like to examine a certain symptom of your disease (e.g. slow on the uptake) would appear in future. Would you like to receive information on the participation of the research via e-mail or web?</a:t>
            </a:r>
          </a:p>
          <a:p>
            <a:pPr lvl="1"/>
            <a:r>
              <a:rPr lang="en-GB" sz="2400" dirty="0" smtClean="0"/>
              <a:t>Yes, I would</a:t>
            </a:r>
          </a:p>
          <a:p>
            <a:pPr lvl="1"/>
            <a:r>
              <a:rPr lang="en-GB" sz="2400" dirty="0" smtClean="0"/>
              <a:t>No, I wouldn’t</a:t>
            </a:r>
          </a:p>
          <a:p>
            <a:pPr lvl="1"/>
            <a:r>
              <a:rPr lang="en-GB" sz="2400" dirty="0" smtClean="0"/>
              <a:t>Don’t know</a:t>
            </a:r>
            <a:endParaRPr lang="en-GB" sz="24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6750050"/>
            <a:ext cx="9144000" cy="10795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 name="Rectangle 13"/>
          <p:cNvSpPr/>
          <p:nvPr/>
        </p:nvSpPr>
        <p:spPr>
          <a:xfrm>
            <a:off x="0" y="6750050"/>
            <a:ext cx="9144000" cy="1079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タイトル 1"/>
          <p:cNvSpPr>
            <a:spLocks noGrp="1"/>
          </p:cNvSpPr>
          <p:nvPr>
            <p:ph type="title"/>
          </p:nvPr>
        </p:nvSpPr>
        <p:spPr/>
        <p:txBody>
          <a:bodyPr/>
          <a:lstStyle/>
          <a:p>
            <a:r>
              <a:rPr lang="en-GB" dirty="0" smtClean="0"/>
              <a:t>Questionnaire</a:t>
            </a:r>
            <a:endParaRPr lang="en-GB" dirty="0"/>
          </a:p>
        </p:txBody>
      </p:sp>
      <p:sp>
        <p:nvSpPr>
          <p:cNvPr id="3" name="コンテンツ プレースホルダー 2"/>
          <p:cNvSpPr>
            <a:spLocks noGrp="1"/>
          </p:cNvSpPr>
          <p:nvPr>
            <p:ph idx="1"/>
          </p:nvPr>
        </p:nvSpPr>
        <p:spPr/>
        <p:txBody>
          <a:bodyPr/>
          <a:lstStyle/>
          <a:p>
            <a:r>
              <a:rPr lang="en-GB" sz="2800" dirty="0" smtClean="0"/>
              <a:t>Q9. Data on registered patients (including personal data) can be offered to researchers and pharmaceutical companies if approved by ethics review board. Do you wish to receive what kind of data can be offered?</a:t>
            </a:r>
          </a:p>
          <a:p>
            <a:pPr lvl="1"/>
            <a:r>
              <a:rPr lang="en-GB" sz="2400" dirty="0" smtClean="0"/>
              <a:t>I want to get contacted in each case</a:t>
            </a:r>
          </a:p>
          <a:p>
            <a:pPr lvl="1"/>
            <a:r>
              <a:rPr lang="en-GB" sz="2400" dirty="0" smtClean="0"/>
              <a:t>I want to get contacted </a:t>
            </a:r>
            <a:r>
              <a:rPr lang="en-US" altLang="ja-JP" sz="2400" dirty="0" smtClean="0"/>
              <a:t>periodically</a:t>
            </a:r>
          </a:p>
          <a:p>
            <a:pPr lvl="1"/>
            <a:r>
              <a:rPr lang="en-GB" sz="2400" dirty="0" smtClean="0"/>
              <a:t>I don’t need to get contacted</a:t>
            </a:r>
          </a:p>
          <a:p>
            <a:pPr lvl="1"/>
            <a:r>
              <a:rPr lang="en-GB" sz="2400" dirty="0" smtClean="0"/>
              <a:t>Don’t know</a:t>
            </a:r>
            <a:endParaRPr lang="en-GB" sz="2400" dirty="0"/>
          </a:p>
        </p:txBody>
      </p:sp>
    </p:spTree>
  </p:cSld>
  <p:clrMapOvr>
    <a:masterClrMapping/>
  </p:clrMapOvr>
  <mc:AlternateContent xmlns:mc="http://schemas.openxmlformats.org/markup-compatibility/2006" xmlns:p14="http://schemas.microsoft.com/office/powerpoint/2010/main">
    <mc:Choice Requires="p14">
      <p:transition p14:dur="200" advClick="0" advTm="20000"/>
    </mc:Choice>
    <mc:Fallback xmlns="">
      <p:transition advClick="0" advTm="20000"/>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8" fill="hold" grpId="0" nodeType="clickEffect">
                                  <p:stCondLst>
                                    <p:cond delay="0"/>
                                  </p:stCondLst>
                                  <p:childTnLst>
                                    <p:animEffect transition="out" filter="wipe(left)">
                                      <p:cBhvr>
                                        <p:cTn id="6" dur="20000"/>
                                        <p:tgtEl>
                                          <p:spTgt spid="14"/>
                                        </p:tgtEl>
                                      </p:cBhvr>
                                    </p:animEffect>
                                    <p:set>
                                      <p:cBhvr>
                                        <p:cTn id="7" dur="1" fill="hold">
                                          <p:stCondLst>
                                            <p:cond delay="19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theme/theme1.xml><?xml version="1.0" encoding="utf-8"?>
<a:theme xmlns:a="http://schemas.openxmlformats.org/drawingml/2006/main" name="PechaKucha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PechaKuchaTemplate (2)</Template>
  <TotalTime>337</TotalTime>
  <Words>1090</Words>
  <Application>Microsoft Macintosh PowerPoint</Application>
  <PresentationFormat>画面に合わせる (4:3)</PresentationFormat>
  <Paragraphs>132</Paragraphs>
  <Slides>20</Slides>
  <Notes>0</Notes>
  <HiddenSlides>0</HiddenSlides>
  <MMClips>0</MMClips>
  <ScaleCrop>false</ScaleCrop>
  <HeadingPairs>
    <vt:vector size="4" baseType="variant">
      <vt:variant>
        <vt:lpstr>テーマ</vt:lpstr>
      </vt:variant>
      <vt:variant>
        <vt:i4>1</vt:i4>
      </vt:variant>
      <vt:variant>
        <vt:lpstr>スライド タイトル</vt:lpstr>
      </vt:variant>
      <vt:variant>
        <vt:i4>20</vt:i4>
      </vt:variant>
    </vt:vector>
  </HeadingPairs>
  <TitlesOfParts>
    <vt:vector size="21" baseType="lpstr">
      <vt:lpstr>PechaKuchaTemplate (2)</vt:lpstr>
      <vt:lpstr>Pilot survey on on-line patient registries</vt:lpstr>
      <vt:lpstr>Background</vt:lpstr>
      <vt:lpstr>Project Team</vt:lpstr>
      <vt:lpstr>Survey Design</vt:lpstr>
      <vt:lpstr>Questionnaire</vt:lpstr>
      <vt:lpstr>Questionnaire</vt:lpstr>
      <vt:lpstr>Questionnaire</vt:lpstr>
      <vt:lpstr>Questionnaire</vt:lpstr>
      <vt:lpstr>Questionnaire</vt:lpstr>
      <vt:lpstr>Questionnaire</vt:lpstr>
      <vt:lpstr>Questionnaire</vt:lpstr>
      <vt:lpstr>Questionnaire</vt:lpstr>
      <vt:lpstr>Questionnaire</vt:lpstr>
      <vt:lpstr>Preliminary Findings</vt:lpstr>
      <vt:lpstr>Preliminary Findings</vt:lpstr>
      <vt:lpstr>Methodological Reflection</vt:lpstr>
      <vt:lpstr>Collaborative Project with HeLEX</vt:lpstr>
      <vt:lpstr>Research Framework</vt:lpstr>
      <vt:lpstr>PowerPoint プレゼンテーション</vt:lpstr>
      <vt:lpstr>Prospects</vt:lpstr>
    </vt:vector>
  </TitlesOfParts>
  <Company>University of Oxford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Prachi Bhatnagar</dc:creator>
  <cp:lastModifiedBy>Yoshizawa Go</cp:lastModifiedBy>
  <cp:revision>25</cp:revision>
  <dcterms:created xsi:type="dcterms:W3CDTF">2014-12-16T11:05:44Z</dcterms:created>
  <dcterms:modified xsi:type="dcterms:W3CDTF">2015-06-24T05:07:58Z</dcterms:modified>
</cp:coreProperties>
</file>