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4" r:id="rId3"/>
    <p:sldId id="278" r:id="rId4"/>
    <p:sldId id="285" r:id="rId5"/>
    <p:sldId id="291" r:id="rId6"/>
    <p:sldId id="279" r:id="rId7"/>
    <p:sldId id="258" r:id="rId8"/>
    <p:sldId id="286" r:id="rId9"/>
    <p:sldId id="260" r:id="rId10"/>
    <p:sldId id="287" r:id="rId11"/>
    <p:sldId id="292" r:id="rId12"/>
    <p:sldId id="261" r:id="rId13"/>
    <p:sldId id="290" r:id="rId14"/>
    <p:sldId id="293" r:id="rId15"/>
    <p:sldId id="268" r:id="rId16"/>
    <p:sldId id="294" r:id="rId17"/>
    <p:sldId id="281" r:id="rId18"/>
    <p:sldId id="289" r:id="rId19"/>
    <p:sldId id="295" r:id="rId20"/>
    <p:sldId id="283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289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-1240" y="15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37C0E-8E05-2E43-BD7B-A41BE1493244}" type="datetimeFigureOut">
              <a:rPr kumimoji="1" lang="ja-JP" altLang="en-US" smtClean="0"/>
              <a:t>2015/6/24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D7592-23D4-5F42-9A2F-F41499B7E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4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98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5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55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973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973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973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49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4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94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94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9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98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3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3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3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00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94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94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7592-23D4-5F42-9A2F-F41499B7EFF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5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FA1FD-8562-4FFD-8B2F-C557A15B4162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CE722-00C9-4A5F-8D63-6BC02CE6B7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7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C80E4-5E90-4061-8E3D-A14D60F3458B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380E-B069-4DA3-9DE3-F54EDD8D7C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6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C05A9-9CB9-457C-90D5-AD600F9B7D4D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1AB42-241C-4745-ADCC-01D0D0A283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0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FE73E-473E-40B4-AF0D-1358D35844BC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24F7B-7A4D-49C5-AA05-97BC0E604F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5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448AA-A235-4EC3-B65B-96F615747BF1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5AC77-3ACB-443E-A3A8-3F28826F10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3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2C9FB-90A6-4651-A578-A6FF52DA0D1C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200CC-B278-408A-B17F-29B18C546B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13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E412B-9D2A-4972-9994-10C801921C9E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FC128-4C4B-443B-B8CD-791449F98D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67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5EDF3-2634-4BC7-B56D-36F49B5BDDF8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30423-66C2-4161-83DF-60FCAC3D3A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1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77AA4-B527-4080-ADDB-F02F2AC1134F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0740F-37CC-49AC-9E9A-D548EEFC97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8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0715-2C2F-48DB-BDC1-2A9C195A6869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C5E00-3D11-4FC2-9D88-320A1BD8E5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6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5F390-7C4E-4B4C-B247-FBDE0E1A1046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8CD4E-DA45-43E0-99AA-0237E41573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77F042C-DE0D-476F-816E-2388678BCB65}" type="datetimeFigureOut">
              <a:rPr lang="en-GB" altLang="en-US"/>
              <a:pPr/>
              <a:t>24/06/2015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8E991B-B3D7-45F6-A601-3B7E1AFC885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-36512" y="-27384"/>
            <a:ext cx="9225408" cy="75414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59632" y="206084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ja-JP" sz="3200" dirty="0"/>
          </a:p>
          <a:p>
            <a:pPr marL="457200" indent="-457200">
              <a:buFont typeface="Arial"/>
              <a:buChar char="•"/>
            </a:pPr>
            <a:endParaRPr lang="en-GB" sz="3200" dirty="0" smtClean="0"/>
          </a:p>
          <a:p>
            <a:pPr marL="457200" indent="-457200">
              <a:buFont typeface="Arial"/>
              <a:buChar char="•"/>
            </a:pPr>
            <a:endParaRPr lang="en-GB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3789040"/>
            <a:ext cx="943304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/>
              <a:t>Healthcare Transformation Plans  around the world</a:t>
            </a:r>
            <a:endParaRPr kumimoji="1" lang="ja-JP" altLang="en-US" sz="4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82367"/>
            <a:ext cx="8136904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How can we ensure that medical and healthcare systems can adapt to the social challenges of using personal data</a:t>
            </a:r>
            <a:r>
              <a:rPr kumimoji="1" lang="en-US" altLang="ja-JP" sz="3600" dirty="0" smtClean="0"/>
              <a:t>?</a:t>
            </a:r>
          </a:p>
          <a:p>
            <a:pPr algn="ctr"/>
            <a:r>
              <a:rPr kumimoji="1" lang="en-US" altLang="ja-JP" sz="2000" dirty="0" smtClean="0"/>
              <a:t>-- </a:t>
            </a:r>
            <a:r>
              <a:rPr kumimoji="1" lang="en-US" altLang="ja-JP" sz="2000" dirty="0" err="1" smtClean="0"/>
              <a:t>PechaKucha</a:t>
            </a:r>
            <a:r>
              <a:rPr kumimoji="1" lang="en-US" altLang="ja-JP" sz="2000" dirty="0" smtClean="0"/>
              <a:t> June 24, 2015 --</a:t>
            </a:r>
            <a:endParaRPr kumimoji="1" lang="en-US" altLang="ja-JP" sz="2000" dirty="0"/>
          </a:p>
        </p:txBody>
      </p:sp>
      <p:sp>
        <p:nvSpPr>
          <p:cNvPr id="9" name="テキスト ボックス 3"/>
          <p:cNvSpPr txBox="1"/>
          <p:nvPr/>
        </p:nvSpPr>
        <p:spPr>
          <a:xfrm>
            <a:off x="539552" y="220486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Natsuko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Yamamoto, </a:t>
            </a:r>
            <a:r>
              <a:rPr lang="en-US" altLang="ja-JP" sz="2000" dirty="0" err="1"/>
              <a:t>Minae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Kawashima, </a:t>
            </a:r>
            <a:r>
              <a:rPr lang="en-US" altLang="ja-JP" sz="2000" dirty="0" err="1"/>
              <a:t>Takanori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Fujita, Kazuto </a:t>
            </a:r>
            <a:r>
              <a:rPr lang="en-US" altLang="ja-JP" sz="2000" dirty="0" err="1" smtClean="0"/>
              <a:t>kato</a:t>
            </a:r>
            <a:r>
              <a:rPr lang="en-US" altLang="ja-JP" sz="2000" dirty="0" smtClean="0"/>
              <a:t>,</a:t>
            </a:r>
          </a:p>
          <a:p>
            <a:r>
              <a:rPr lang="en-US" altLang="ja-JP" sz="2000" dirty="0" err="1" smtClean="0"/>
              <a:t>Masatomo</a:t>
            </a:r>
            <a:r>
              <a:rPr lang="en-US" altLang="ja-JP" sz="2000" dirty="0" smtClean="0"/>
              <a:t> Suzuki</a:t>
            </a:r>
            <a:endParaRPr kumimoji="1" lang="ja-JP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164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164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1192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(Modified Fig. from Council for Industrial Competitiveness 2015</a:t>
            </a:r>
            <a:r>
              <a:rPr kumimoji="1" lang="en-US" altLang="ja-JP" dirty="0"/>
              <a:t>. </a:t>
            </a:r>
            <a:r>
              <a:rPr kumimoji="1" lang="en-US" altLang="ja-JP" dirty="0" smtClean="0"/>
              <a:t>5.29)  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-235372" y="620688"/>
            <a:ext cx="9565570" cy="5584224"/>
            <a:chOff x="-252536" y="620688"/>
            <a:chExt cx="9565570" cy="558422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52536" y="620688"/>
              <a:ext cx="9565570" cy="5584224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0" y="836712"/>
              <a:ext cx="108012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092280" y="836712"/>
              <a:ext cx="1872208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85182" y="2186861"/>
            <a:ext cx="2016224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600"/>
                </a:solidFill>
              </a:rPr>
              <a:t>National ID  Number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97076" y="1815207"/>
            <a:ext cx="1368152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Hospital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49404" y="1959223"/>
            <a:ext cx="18002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Pharmacy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9998" y="4975490"/>
            <a:ext cx="1440160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Care</a:t>
            </a:r>
            <a:r>
              <a:rPr kumimoji="1" lang="en-US" altLang="ja-JP" sz="2000" dirty="0" smtClean="0"/>
              <a:t> manage-</a:t>
            </a:r>
            <a:r>
              <a:rPr kumimoji="1" lang="en-US" altLang="ja-JP" sz="2000" dirty="0" err="1" smtClean="0"/>
              <a:t>ment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/>
              <a:t>office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76996" y="5517232"/>
            <a:ext cx="2376264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Family doctor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300192" y="3789040"/>
            <a:ext cx="284380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</a:t>
            </a:r>
            <a:endParaRPr kumimoji="1" lang="ja-JP" altLang="en-US" sz="2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01606" y="3244914"/>
            <a:ext cx="3594730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i="1" dirty="0">
                <a:solidFill>
                  <a:srgbClr val="FF0000"/>
                </a:solidFill>
              </a:rPr>
              <a:t>L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ocal healthcare network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3702" y="5621178"/>
            <a:ext cx="2267744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Analysis, R&amp;D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3" name="円形吹き出し 22"/>
          <p:cNvSpPr/>
          <p:nvPr/>
        </p:nvSpPr>
        <p:spPr>
          <a:xfrm rot="241062">
            <a:off x="2795195" y="1131548"/>
            <a:ext cx="1490376" cy="720080"/>
          </a:xfrm>
          <a:prstGeom prst="wedgeEllipseCallout">
            <a:avLst>
              <a:gd name="adj1" fmla="val -22686"/>
              <a:gd name="adj2" fmla="val 1179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rgbClr val="008000"/>
                </a:solidFill>
              </a:rPr>
              <a:t>Beep!</a:t>
            </a:r>
            <a:endParaRPr kumimoji="1" lang="ja-JP" altLang="en-US" sz="2800" i="1" dirty="0">
              <a:solidFill>
                <a:srgbClr val="008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496" y="-27384"/>
            <a:ext cx="9108504" cy="10801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New healthcare system which Japan will be implemented within the next 5 years </a:t>
            </a:r>
            <a:endParaRPr kumimoji="1" lang="ja-JP" altLang="en-US" sz="3200" b="1" dirty="0"/>
          </a:p>
        </p:txBody>
      </p:sp>
      <p:sp>
        <p:nvSpPr>
          <p:cNvPr id="22" name="正方形/長方形 20"/>
          <p:cNvSpPr/>
          <p:nvPr/>
        </p:nvSpPr>
        <p:spPr>
          <a:xfrm>
            <a:off x="107504" y="3394678"/>
            <a:ext cx="33123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…</a:t>
            </a:r>
            <a:endParaRPr kumimoji="1" lang="ja-JP" altLang="en-US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4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164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164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1192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(Modified Fig. from Council for Industrial Competitiveness 2015</a:t>
            </a:r>
            <a:r>
              <a:rPr kumimoji="1" lang="en-US" altLang="ja-JP" dirty="0"/>
              <a:t>. </a:t>
            </a:r>
            <a:r>
              <a:rPr kumimoji="1" lang="en-US" altLang="ja-JP" dirty="0" smtClean="0"/>
              <a:t>5.29)  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-235372" y="620688"/>
            <a:ext cx="9565570" cy="5584224"/>
            <a:chOff x="-252536" y="620688"/>
            <a:chExt cx="9565570" cy="558422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52536" y="620688"/>
              <a:ext cx="9565570" cy="5584224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0" y="836712"/>
              <a:ext cx="108012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092280" y="836712"/>
              <a:ext cx="1872208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85182" y="2186861"/>
            <a:ext cx="2016224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600"/>
                </a:solidFill>
              </a:rPr>
              <a:t>National ID  Number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97076" y="1815207"/>
            <a:ext cx="1368152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Hospital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49404" y="1959223"/>
            <a:ext cx="18002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Pharmacy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9998" y="4975490"/>
            <a:ext cx="1440160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Care</a:t>
            </a:r>
            <a:r>
              <a:rPr kumimoji="1" lang="en-US" altLang="ja-JP" sz="2000" dirty="0" smtClean="0"/>
              <a:t> manage-</a:t>
            </a:r>
            <a:r>
              <a:rPr kumimoji="1" lang="en-US" altLang="ja-JP" sz="2000" dirty="0" err="1" smtClean="0"/>
              <a:t>ment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/>
              <a:t>office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76996" y="5517232"/>
            <a:ext cx="2376264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Family doctor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300192" y="3789040"/>
            <a:ext cx="284380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</a:t>
            </a:r>
            <a:endParaRPr kumimoji="1" lang="ja-JP" altLang="en-US" sz="2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01606" y="3244914"/>
            <a:ext cx="3594730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i="1" dirty="0">
                <a:solidFill>
                  <a:srgbClr val="FF0000"/>
                </a:solidFill>
              </a:rPr>
              <a:t>L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ocal healthcare network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3702" y="5621178"/>
            <a:ext cx="2267744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Analysis, R&amp;D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3" name="円形吹き出し 22"/>
          <p:cNvSpPr/>
          <p:nvPr/>
        </p:nvSpPr>
        <p:spPr>
          <a:xfrm rot="241062">
            <a:off x="2795195" y="1131548"/>
            <a:ext cx="1490376" cy="720080"/>
          </a:xfrm>
          <a:prstGeom prst="wedgeEllipseCallout">
            <a:avLst>
              <a:gd name="adj1" fmla="val -22686"/>
              <a:gd name="adj2" fmla="val 1179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rgbClr val="008000"/>
                </a:solidFill>
              </a:rPr>
              <a:t>Beep!</a:t>
            </a:r>
            <a:endParaRPr kumimoji="1" lang="ja-JP" altLang="en-US" sz="2800" i="1" dirty="0">
              <a:solidFill>
                <a:srgbClr val="008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496" y="-27384"/>
            <a:ext cx="9108504" cy="10801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New healthcare system which Japan will be implemented within the next 5 years </a:t>
            </a:r>
            <a:endParaRPr kumimoji="1" lang="ja-JP" altLang="en-US" sz="3200" b="1" dirty="0"/>
          </a:p>
        </p:txBody>
      </p:sp>
      <p:sp>
        <p:nvSpPr>
          <p:cNvPr id="22" name="正方形/長方形 20"/>
          <p:cNvSpPr/>
          <p:nvPr/>
        </p:nvSpPr>
        <p:spPr>
          <a:xfrm>
            <a:off x="107504" y="3394678"/>
            <a:ext cx="33123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…</a:t>
            </a:r>
            <a:endParaRPr kumimoji="1" lang="ja-JP" altLang="en-US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2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984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2984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図形グループ 2"/>
          <p:cNvGrpSpPr/>
          <p:nvPr/>
        </p:nvGrpSpPr>
        <p:grpSpPr>
          <a:xfrm>
            <a:off x="-218670" y="636155"/>
            <a:ext cx="9565570" cy="5584224"/>
            <a:chOff x="-313050" y="620688"/>
            <a:chExt cx="9565570" cy="5584224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-313050" y="620688"/>
              <a:ext cx="9565570" cy="5584224"/>
              <a:chOff x="-252536" y="620688"/>
              <a:chExt cx="9565570" cy="5584224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2536" y="620688"/>
                <a:ext cx="9565570" cy="5584224"/>
              </a:xfrm>
              <a:prstGeom prst="rect">
                <a:avLst/>
              </a:prstGeom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0" y="836712"/>
                <a:ext cx="1080120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92280" y="836712"/>
                <a:ext cx="1872208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3719398" y="1815207"/>
              <a:ext cx="1368152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Hospital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452320" y="4975490"/>
              <a:ext cx="1440160" cy="10772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Care</a:t>
              </a:r>
              <a:r>
                <a:rPr kumimoji="1" lang="en-US" altLang="ja-JP" sz="2000" dirty="0" smtClean="0"/>
                <a:t> manage-</a:t>
              </a:r>
              <a:r>
                <a:rPr kumimoji="1" lang="en-US" altLang="ja-JP" sz="2000" dirty="0" err="1" smtClean="0"/>
                <a:t>ment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/>
                <a:t>office</a:t>
              </a:r>
              <a:endParaRPr kumimoji="1" lang="ja-JP" altLang="en-US" sz="2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999318" y="5517232"/>
              <a:ext cx="237626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Family doctor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6024" y="5621178"/>
              <a:ext cx="2267744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Analysis, R&amp;D</a:t>
              </a:r>
              <a:endParaRPr kumimoji="1" lang="ja-JP" altLang="en-US" sz="2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974176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(Modified Fig. from Council for Industrial Competitiveness 2015</a:t>
            </a:r>
            <a:r>
              <a:rPr kumimoji="1" lang="en-US" altLang="ja-JP" dirty="0"/>
              <a:t>. </a:t>
            </a:r>
            <a:r>
              <a:rPr kumimoji="1" lang="en-US" altLang="ja-JP" dirty="0" smtClean="0"/>
              <a:t>5.29)  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5182" y="2186861"/>
            <a:ext cx="2016224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600"/>
                </a:solidFill>
              </a:rPr>
              <a:t>National ID  Number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Our project: providing new/useful data</a:t>
            </a:r>
          </a:p>
          <a:p>
            <a:pPr marL="2155825">
              <a:tabLst>
                <a:tab pos="0" algn="l"/>
              </a:tabLst>
            </a:pPr>
            <a:r>
              <a:rPr kumimoji="1" lang="en-US" altLang="ja-JP" sz="3200" b="1" dirty="0" smtClean="0"/>
              <a:t> (genomic data, </a:t>
            </a:r>
            <a:r>
              <a:rPr kumimoji="1" lang="en-US" altLang="ja-JP" sz="3200" b="1" dirty="0" err="1" smtClean="0"/>
              <a:t>etc</a:t>
            </a:r>
            <a:r>
              <a:rPr kumimoji="1" lang="en-US" altLang="ja-JP" sz="3200" b="1" dirty="0" smtClean="0"/>
              <a:t>) to the system</a:t>
            </a:r>
            <a:endParaRPr kumimoji="1" lang="ja-JP" altLang="en-US" sz="32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6300192" y="3789040"/>
            <a:ext cx="284380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</a:t>
            </a:r>
            <a:endParaRPr kumimoji="1" lang="ja-JP" altLang="en-US" sz="2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円形吹き出し 29"/>
          <p:cNvSpPr/>
          <p:nvPr/>
        </p:nvSpPr>
        <p:spPr>
          <a:xfrm rot="241062">
            <a:off x="2842205" y="1131548"/>
            <a:ext cx="1490376" cy="720080"/>
          </a:xfrm>
          <a:prstGeom prst="wedgeEllipseCallout">
            <a:avLst>
              <a:gd name="adj1" fmla="val -22686"/>
              <a:gd name="adj2" fmla="val 1179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rgbClr val="008000"/>
                </a:solidFill>
              </a:rPr>
              <a:t>Beep!</a:t>
            </a:r>
            <a:endParaRPr kumimoji="1" lang="ja-JP" altLang="en-US" sz="2800" i="1" dirty="0">
              <a:solidFill>
                <a:srgbClr val="008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1606" y="3244914"/>
            <a:ext cx="3594730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i="1" dirty="0">
                <a:solidFill>
                  <a:srgbClr val="FF0000"/>
                </a:solidFill>
              </a:rPr>
              <a:t>L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ocal healthcare network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49404" y="1959223"/>
            <a:ext cx="18002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Pharmacy</a:t>
            </a:r>
            <a:endParaRPr kumimoji="1" lang="ja-JP" altLang="en-US" sz="2400" dirty="0"/>
          </a:p>
        </p:txBody>
      </p:sp>
      <p:sp>
        <p:nvSpPr>
          <p:cNvPr id="2" name="円形吹き出し 1"/>
          <p:cNvSpPr/>
          <p:nvPr/>
        </p:nvSpPr>
        <p:spPr>
          <a:xfrm>
            <a:off x="3203848" y="3068960"/>
            <a:ext cx="3096344" cy="1440160"/>
          </a:xfrm>
          <a:prstGeom prst="wedgeEllipseCallout">
            <a:avLst>
              <a:gd name="adj1" fmla="val -63490"/>
              <a:gd name="adj2" fmla="val 9981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Genomic data</a:t>
            </a:r>
            <a:endParaRPr kumimoji="1" lang="ja-JP" altLang="en-US" sz="3200" dirty="0"/>
          </a:p>
        </p:txBody>
      </p:sp>
      <p:sp>
        <p:nvSpPr>
          <p:cNvPr id="33" name="円形吹き出し 32"/>
          <p:cNvSpPr/>
          <p:nvPr/>
        </p:nvSpPr>
        <p:spPr>
          <a:xfrm>
            <a:off x="3275856" y="3068960"/>
            <a:ext cx="3096344" cy="1440160"/>
          </a:xfrm>
          <a:prstGeom prst="wedgeEllipseCallout">
            <a:avLst>
              <a:gd name="adj1" fmla="val 57596"/>
              <a:gd name="adj2" fmla="val 27422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Genomic data</a:t>
            </a:r>
            <a:endParaRPr kumimoji="1" lang="ja-JP" altLang="en-US" sz="3600" dirty="0"/>
          </a:p>
        </p:txBody>
      </p:sp>
      <p:sp>
        <p:nvSpPr>
          <p:cNvPr id="34" name="円形吹き出し 33"/>
          <p:cNvSpPr/>
          <p:nvPr/>
        </p:nvSpPr>
        <p:spPr>
          <a:xfrm>
            <a:off x="3275856" y="2924944"/>
            <a:ext cx="3096344" cy="1728192"/>
          </a:xfrm>
          <a:prstGeom prst="wedgeEllipseCallout">
            <a:avLst>
              <a:gd name="adj1" fmla="val -75706"/>
              <a:gd name="adj2" fmla="val -81927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Genetic/Genomic data</a:t>
            </a:r>
            <a:endParaRPr kumimoji="1" lang="ja-JP" altLang="en-US" sz="3600" dirty="0"/>
          </a:p>
        </p:txBody>
      </p:sp>
      <p:sp>
        <p:nvSpPr>
          <p:cNvPr id="24" name="正方形/長方形 20"/>
          <p:cNvSpPr/>
          <p:nvPr/>
        </p:nvSpPr>
        <p:spPr>
          <a:xfrm>
            <a:off x="107504" y="3394678"/>
            <a:ext cx="33123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…</a:t>
            </a:r>
            <a:endParaRPr kumimoji="1" lang="ja-JP" altLang="en-US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984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2984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図形グループ 2"/>
          <p:cNvGrpSpPr/>
          <p:nvPr/>
        </p:nvGrpSpPr>
        <p:grpSpPr>
          <a:xfrm>
            <a:off x="-218670" y="636155"/>
            <a:ext cx="9565570" cy="5584224"/>
            <a:chOff x="-313050" y="620688"/>
            <a:chExt cx="9565570" cy="5584224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-313050" y="620688"/>
              <a:ext cx="9565570" cy="5584224"/>
              <a:chOff x="-252536" y="620688"/>
              <a:chExt cx="9565570" cy="5584224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2536" y="620688"/>
                <a:ext cx="9565570" cy="5584224"/>
              </a:xfrm>
              <a:prstGeom prst="rect">
                <a:avLst/>
              </a:prstGeom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0" y="836712"/>
                <a:ext cx="1080120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92280" y="836712"/>
                <a:ext cx="1872208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3719398" y="1815207"/>
              <a:ext cx="1368152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Hospital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452320" y="4975490"/>
              <a:ext cx="1440160" cy="10772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Care</a:t>
              </a:r>
              <a:r>
                <a:rPr kumimoji="1" lang="en-US" altLang="ja-JP" sz="2000" dirty="0" smtClean="0"/>
                <a:t> manage-</a:t>
              </a:r>
              <a:r>
                <a:rPr kumimoji="1" lang="en-US" altLang="ja-JP" sz="2000" dirty="0" err="1" smtClean="0"/>
                <a:t>ment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/>
                <a:t>office</a:t>
              </a:r>
              <a:endParaRPr kumimoji="1" lang="ja-JP" altLang="en-US" sz="2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999318" y="5517232"/>
              <a:ext cx="237626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Family doctor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6024" y="5621178"/>
              <a:ext cx="2267744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Analysis, R&amp;D</a:t>
              </a:r>
              <a:endParaRPr kumimoji="1" lang="ja-JP" altLang="en-US" sz="2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974176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(Modified Fig. from Council for Industrial Competitiveness 2015</a:t>
            </a:r>
            <a:r>
              <a:rPr kumimoji="1" lang="en-US" altLang="ja-JP" dirty="0"/>
              <a:t>. </a:t>
            </a:r>
            <a:r>
              <a:rPr kumimoji="1" lang="en-US" altLang="ja-JP" dirty="0" smtClean="0"/>
              <a:t>5.29)  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5182" y="2186861"/>
            <a:ext cx="2016224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600"/>
                </a:solidFill>
              </a:rPr>
              <a:t>National ID  Number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Our project: providing new/useful data</a:t>
            </a:r>
          </a:p>
          <a:p>
            <a:pPr marL="2155825">
              <a:tabLst>
                <a:tab pos="0" algn="l"/>
              </a:tabLst>
            </a:pPr>
            <a:r>
              <a:rPr kumimoji="1" lang="en-US" altLang="ja-JP" sz="3200" b="1" dirty="0" smtClean="0"/>
              <a:t> (genomic data, </a:t>
            </a:r>
            <a:r>
              <a:rPr kumimoji="1" lang="en-US" altLang="ja-JP" sz="3200" b="1" dirty="0" err="1" smtClean="0"/>
              <a:t>etc</a:t>
            </a:r>
            <a:r>
              <a:rPr kumimoji="1" lang="en-US" altLang="ja-JP" sz="3200" b="1" dirty="0" smtClean="0"/>
              <a:t>) to the system</a:t>
            </a:r>
            <a:endParaRPr kumimoji="1" lang="ja-JP" altLang="en-US" sz="32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6300192" y="3789040"/>
            <a:ext cx="284380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</a:t>
            </a:r>
            <a:endParaRPr kumimoji="1" lang="ja-JP" altLang="en-US" sz="2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円形吹き出し 29"/>
          <p:cNvSpPr/>
          <p:nvPr/>
        </p:nvSpPr>
        <p:spPr>
          <a:xfrm rot="241062">
            <a:off x="2842205" y="1131548"/>
            <a:ext cx="1490376" cy="720080"/>
          </a:xfrm>
          <a:prstGeom prst="wedgeEllipseCallout">
            <a:avLst>
              <a:gd name="adj1" fmla="val -22686"/>
              <a:gd name="adj2" fmla="val 1179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rgbClr val="008000"/>
                </a:solidFill>
              </a:rPr>
              <a:t>Beep!</a:t>
            </a:r>
            <a:endParaRPr kumimoji="1" lang="ja-JP" altLang="en-US" sz="2800" i="1" dirty="0">
              <a:solidFill>
                <a:srgbClr val="008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1606" y="3244914"/>
            <a:ext cx="3594730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i="1" dirty="0">
                <a:solidFill>
                  <a:srgbClr val="FF0000"/>
                </a:solidFill>
              </a:rPr>
              <a:t>L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ocal healthcare network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49404" y="1959223"/>
            <a:ext cx="18002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Pharmacy</a:t>
            </a:r>
            <a:endParaRPr kumimoji="1" lang="ja-JP" altLang="en-US" sz="2400" dirty="0"/>
          </a:p>
        </p:txBody>
      </p:sp>
      <p:sp>
        <p:nvSpPr>
          <p:cNvPr id="2" name="円形吹き出し 1"/>
          <p:cNvSpPr/>
          <p:nvPr/>
        </p:nvSpPr>
        <p:spPr>
          <a:xfrm>
            <a:off x="3203848" y="3068960"/>
            <a:ext cx="3096344" cy="1440160"/>
          </a:xfrm>
          <a:prstGeom prst="wedgeEllipseCallout">
            <a:avLst>
              <a:gd name="adj1" fmla="val -63490"/>
              <a:gd name="adj2" fmla="val 9981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Genomic data</a:t>
            </a:r>
            <a:endParaRPr kumimoji="1" lang="ja-JP" altLang="en-US" sz="3200" dirty="0"/>
          </a:p>
        </p:txBody>
      </p:sp>
      <p:sp>
        <p:nvSpPr>
          <p:cNvPr id="33" name="円形吹き出し 32"/>
          <p:cNvSpPr/>
          <p:nvPr/>
        </p:nvSpPr>
        <p:spPr>
          <a:xfrm>
            <a:off x="3275856" y="3068960"/>
            <a:ext cx="3096344" cy="1440160"/>
          </a:xfrm>
          <a:prstGeom prst="wedgeEllipseCallout">
            <a:avLst>
              <a:gd name="adj1" fmla="val 57596"/>
              <a:gd name="adj2" fmla="val 27422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Genomic data</a:t>
            </a:r>
            <a:endParaRPr kumimoji="1" lang="ja-JP" altLang="en-US" sz="3600" dirty="0"/>
          </a:p>
        </p:txBody>
      </p:sp>
      <p:sp>
        <p:nvSpPr>
          <p:cNvPr id="34" name="円形吹き出し 33"/>
          <p:cNvSpPr/>
          <p:nvPr/>
        </p:nvSpPr>
        <p:spPr>
          <a:xfrm>
            <a:off x="3275856" y="2924944"/>
            <a:ext cx="3096344" cy="1728192"/>
          </a:xfrm>
          <a:prstGeom prst="wedgeEllipseCallout">
            <a:avLst>
              <a:gd name="adj1" fmla="val -75706"/>
              <a:gd name="adj2" fmla="val -81927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Genetic/Genomic data</a:t>
            </a:r>
            <a:endParaRPr kumimoji="1" lang="ja-JP" altLang="en-US" sz="3600" dirty="0"/>
          </a:p>
        </p:txBody>
      </p:sp>
      <p:sp>
        <p:nvSpPr>
          <p:cNvPr id="24" name="正方形/長方形 20"/>
          <p:cNvSpPr/>
          <p:nvPr/>
        </p:nvSpPr>
        <p:spPr>
          <a:xfrm>
            <a:off x="107504" y="3394678"/>
            <a:ext cx="33123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…</a:t>
            </a:r>
            <a:endParaRPr kumimoji="1" lang="ja-JP" altLang="en-US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8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984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2984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図形グループ 2"/>
          <p:cNvGrpSpPr/>
          <p:nvPr/>
        </p:nvGrpSpPr>
        <p:grpSpPr>
          <a:xfrm>
            <a:off x="-218670" y="636155"/>
            <a:ext cx="9565570" cy="5584224"/>
            <a:chOff x="-313050" y="620688"/>
            <a:chExt cx="9565570" cy="5584224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-313050" y="620688"/>
              <a:ext cx="9565570" cy="5584224"/>
              <a:chOff x="-252536" y="620688"/>
              <a:chExt cx="9565570" cy="5584224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2536" y="620688"/>
                <a:ext cx="9565570" cy="5584224"/>
              </a:xfrm>
              <a:prstGeom prst="rect">
                <a:avLst/>
              </a:prstGeom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0" y="836712"/>
                <a:ext cx="1080120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92280" y="836712"/>
                <a:ext cx="1872208" cy="5040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3719398" y="1815207"/>
              <a:ext cx="1368152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Hospital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452320" y="4975490"/>
              <a:ext cx="1440160" cy="10772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Care</a:t>
              </a:r>
              <a:r>
                <a:rPr kumimoji="1" lang="en-US" altLang="ja-JP" sz="2000" dirty="0" smtClean="0"/>
                <a:t> manage-</a:t>
              </a:r>
              <a:r>
                <a:rPr kumimoji="1" lang="en-US" altLang="ja-JP" sz="2000" dirty="0" err="1" smtClean="0"/>
                <a:t>ment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/>
                <a:t>office</a:t>
              </a:r>
              <a:endParaRPr kumimoji="1" lang="ja-JP" altLang="en-US" sz="2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999318" y="5517232"/>
              <a:ext cx="237626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Family doctor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16024" y="5621178"/>
              <a:ext cx="2267744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Analysis, R&amp;D</a:t>
              </a:r>
              <a:endParaRPr kumimoji="1" lang="ja-JP" altLang="en-US" sz="2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974176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(Modified Fig. from Council for Industrial Competitiveness 2015</a:t>
            </a:r>
            <a:r>
              <a:rPr kumimoji="1" lang="en-US" altLang="ja-JP" dirty="0"/>
              <a:t>. </a:t>
            </a:r>
            <a:r>
              <a:rPr kumimoji="1" lang="en-US" altLang="ja-JP" dirty="0" smtClean="0"/>
              <a:t>5.29)  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5182" y="2186861"/>
            <a:ext cx="2016224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600"/>
                </a:solidFill>
              </a:rPr>
              <a:t>National ID  Number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Our project: providing new/useful data</a:t>
            </a:r>
          </a:p>
          <a:p>
            <a:pPr marL="2155825">
              <a:tabLst>
                <a:tab pos="0" algn="l"/>
              </a:tabLst>
            </a:pPr>
            <a:r>
              <a:rPr kumimoji="1" lang="en-US" altLang="ja-JP" sz="3200" b="1" dirty="0" smtClean="0"/>
              <a:t> (genomic data, </a:t>
            </a:r>
            <a:r>
              <a:rPr kumimoji="1" lang="en-US" altLang="ja-JP" sz="3200" b="1" dirty="0" err="1" smtClean="0"/>
              <a:t>etc</a:t>
            </a:r>
            <a:r>
              <a:rPr kumimoji="1" lang="en-US" altLang="ja-JP" sz="3200" b="1" dirty="0" smtClean="0"/>
              <a:t>) to the system</a:t>
            </a:r>
            <a:endParaRPr kumimoji="1" lang="ja-JP" altLang="en-US" sz="32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6300192" y="3789040"/>
            <a:ext cx="284380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</a:t>
            </a:r>
            <a:endParaRPr kumimoji="1" lang="ja-JP" altLang="en-US" sz="2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円形吹き出し 29"/>
          <p:cNvSpPr/>
          <p:nvPr/>
        </p:nvSpPr>
        <p:spPr>
          <a:xfrm rot="241062">
            <a:off x="2842205" y="1131548"/>
            <a:ext cx="1490376" cy="720080"/>
          </a:xfrm>
          <a:prstGeom prst="wedgeEllipseCallout">
            <a:avLst>
              <a:gd name="adj1" fmla="val -22686"/>
              <a:gd name="adj2" fmla="val 1179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rgbClr val="008000"/>
                </a:solidFill>
              </a:rPr>
              <a:t>Beep!</a:t>
            </a:r>
            <a:endParaRPr kumimoji="1" lang="ja-JP" altLang="en-US" sz="2800" i="1" dirty="0">
              <a:solidFill>
                <a:srgbClr val="008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1606" y="3244914"/>
            <a:ext cx="3594730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i="1" dirty="0">
                <a:solidFill>
                  <a:srgbClr val="FF0000"/>
                </a:solidFill>
              </a:rPr>
              <a:t>L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ocal healthcare network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49404" y="1959223"/>
            <a:ext cx="18002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Pharmacy</a:t>
            </a:r>
            <a:endParaRPr kumimoji="1" lang="ja-JP" altLang="en-US" sz="2400" dirty="0"/>
          </a:p>
        </p:txBody>
      </p:sp>
      <p:sp>
        <p:nvSpPr>
          <p:cNvPr id="2" name="円形吹き出し 1"/>
          <p:cNvSpPr/>
          <p:nvPr/>
        </p:nvSpPr>
        <p:spPr>
          <a:xfrm>
            <a:off x="3203848" y="3068960"/>
            <a:ext cx="3096344" cy="1440160"/>
          </a:xfrm>
          <a:prstGeom prst="wedgeEllipseCallout">
            <a:avLst>
              <a:gd name="adj1" fmla="val -63490"/>
              <a:gd name="adj2" fmla="val 9981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Genomic data</a:t>
            </a:r>
            <a:endParaRPr kumimoji="1" lang="ja-JP" altLang="en-US" sz="3200" dirty="0"/>
          </a:p>
        </p:txBody>
      </p:sp>
      <p:sp>
        <p:nvSpPr>
          <p:cNvPr id="33" name="円形吹き出し 32"/>
          <p:cNvSpPr/>
          <p:nvPr/>
        </p:nvSpPr>
        <p:spPr>
          <a:xfrm>
            <a:off x="3275856" y="3068960"/>
            <a:ext cx="3096344" cy="1440160"/>
          </a:xfrm>
          <a:prstGeom prst="wedgeEllipseCallout">
            <a:avLst>
              <a:gd name="adj1" fmla="val 57596"/>
              <a:gd name="adj2" fmla="val 27422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Genomic data</a:t>
            </a:r>
            <a:endParaRPr kumimoji="1" lang="ja-JP" altLang="en-US" sz="3600" dirty="0"/>
          </a:p>
        </p:txBody>
      </p:sp>
      <p:sp>
        <p:nvSpPr>
          <p:cNvPr id="34" name="円形吹き出し 33"/>
          <p:cNvSpPr/>
          <p:nvPr/>
        </p:nvSpPr>
        <p:spPr>
          <a:xfrm>
            <a:off x="3275856" y="2924944"/>
            <a:ext cx="3096344" cy="1728192"/>
          </a:xfrm>
          <a:prstGeom prst="wedgeEllipseCallout">
            <a:avLst>
              <a:gd name="adj1" fmla="val -75706"/>
              <a:gd name="adj2" fmla="val -81927"/>
            </a:avLst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Genetic/Genomic data</a:t>
            </a:r>
            <a:endParaRPr kumimoji="1" lang="ja-JP" altLang="en-US" sz="3600" dirty="0"/>
          </a:p>
        </p:txBody>
      </p:sp>
      <p:sp>
        <p:nvSpPr>
          <p:cNvPr id="24" name="正方形/長方形 20"/>
          <p:cNvSpPr/>
          <p:nvPr/>
        </p:nvSpPr>
        <p:spPr>
          <a:xfrm>
            <a:off x="107504" y="3394678"/>
            <a:ext cx="33123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…</a:t>
            </a:r>
            <a:endParaRPr kumimoji="1" lang="ja-JP" altLang="en-US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4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llustration03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8A0191-BDA0-4E34-8AD1-46FFB4980DF8}" type="slidenum">
              <a:rPr lang="en-GB" altLang="en-US" sz="1200">
                <a:latin typeface="Arial Black" pitchFamily="34" charset="0"/>
              </a:rPr>
              <a:pPr eaLnBrk="1" hangingPunct="1"/>
              <a:t>15</a:t>
            </a:fld>
            <a:endParaRPr lang="en-GB" altLang="en-US" sz="1200">
              <a:latin typeface="Arial Black" pitchFamily="34" charset="0"/>
            </a:endParaRPr>
          </a:p>
        </p:txBody>
      </p:sp>
      <p:sp>
        <p:nvSpPr>
          <p:cNvPr id="24578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1200">
                <a:latin typeface="Arial Black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024" y="0"/>
            <a:ext cx="89644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New healthcare system with strong ELSI activity - Revision of the Personal Data </a:t>
            </a:r>
            <a:r>
              <a:rPr kumimoji="1" lang="en-US" altLang="ja-JP" sz="3600" b="1" dirty="0"/>
              <a:t>P</a:t>
            </a:r>
            <a:r>
              <a:rPr kumimoji="1" lang="en-US" altLang="ja-JP" sz="3600" b="1" dirty="0" smtClean="0"/>
              <a:t>rotection Law in Japan</a:t>
            </a:r>
            <a:endParaRPr kumimoji="1" lang="ja-JP" altLang="en-US" sz="3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492896"/>
            <a:ext cx="89644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013"/>
            </a:pPr>
            <a:r>
              <a:rPr kumimoji="1" lang="en-US" altLang="ja-JP" sz="3000" b="1" dirty="0" smtClean="0"/>
              <a:t>  Japan started to revise the personal data protection law  </a:t>
            </a:r>
          </a:p>
          <a:p>
            <a:r>
              <a:rPr kumimoji="1" lang="en-US" altLang="ja-JP" sz="3000" b="1" dirty="0" smtClean="0"/>
              <a:t>(2015  This revision will be approved sometime this year)</a:t>
            </a:r>
          </a:p>
          <a:p>
            <a:endParaRPr kumimoji="1" lang="en-US" altLang="ja-JP" sz="3000" b="1" dirty="0" smtClean="0"/>
          </a:p>
          <a:p>
            <a:pPr marL="457200" indent="-457200">
              <a:buFont typeface="Arial"/>
              <a:buChar char="•"/>
            </a:pPr>
            <a:r>
              <a:rPr kumimoji="1" lang="en-US" altLang="ja-JP" sz="3000" b="1" dirty="0" smtClean="0"/>
              <a:t>This revision will enables us to utilize various kinds of data safely, while protecting privacy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llustration03.jpg"/>
          <p:cNvPicPr>
            <a:picLocks noChangeAspect="1"/>
          </p:cNvPicPr>
          <p:nvPr/>
        </p:nvPicPr>
        <p:blipFill>
          <a:blip r:embed="rId3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8A0191-BDA0-4E34-8AD1-46FFB4980DF8}" type="slidenum">
              <a:rPr lang="en-GB" altLang="en-US" sz="1200">
                <a:latin typeface="Arial Black" pitchFamily="34" charset="0"/>
              </a:rPr>
              <a:pPr eaLnBrk="1" hangingPunct="1"/>
              <a:t>16</a:t>
            </a:fld>
            <a:endParaRPr lang="en-GB" altLang="en-US" sz="1200">
              <a:latin typeface="Arial Black" pitchFamily="34" charset="0"/>
            </a:endParaRPr>
          </a:p>
        </p:txBody>
      </p:sp>
      <p:sp>
        <p:nvSpPr>
          <p:cNvPr id="24578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1200">
                <a:latin typeface="Arial Black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024" y="0"/>
            <a:ext cx="89644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New healthcare system with strong ELSI activity - Revision of the Personal Data </a:t>
            </a:r>
            <a:r>
              <a:rPr kumimoji="1" lang="en-US" altLang="ja-JP" sz="3600" b="1" dirty="0"/>
              <a:t>P</a:t>
            </a:r>
            <a:r>
              <a:rPr kumimoji="1" lang="en-US" altLang="ja-JP" sz="3600" b="1" dirty="0" smtClean="0"/>
              <a:t>rotection Law in Japan</a:t>
            </a:r>
            <a:endParaRPr kumimoji="1" lang="ja-JP" altLang="en-US" sz="3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492896"/>
            <a:ext cx="89644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013"/>
            </a:pPr>
            <a:r>
              <a:rPr kumimoji="1" lang="en-US" altLang="ja-JP" sz="3000" b="1" dirty="0" smtClean="0"/>
              <a:t>  Japan started to revise the personal data protection law  </a:t>
            </a:r>
          </a:p>
          <a:p>
            <a:r>
              <a:rPr kumimoji="1" lang="en-US" altLang="ja-JP" sz="3000" b="1" dirty="0" smtClean="0"/>
              <a:t>(2015  This revision will be approved sometime this year)</a:t>
            </a:r>
          </a:p>
          <a:p>
            <a:endParaRPr kumimoji="1" lang="en-US" altLang="ja-JP" sz="3000" b="1" dirty="0" smtClean="0"/>
          </a:p>
          <a:p>
            <a:pPr marL="457200" indent="-457200">
              <a:buFont typeface="Arial"/>
              <a:buChar char="•"/>
            </a:pPr>
            <a:r>
              <a:rPr kumimoji="1" lang="en-US" altLang="ja-JP" sz="3000" b="1" dirty="0" smtClean="0"/>
              <a:t>This revision will enables us to utilize various kinds of data safely, while protecting privacy</a:t>
            </a:r>
          </a:p>
        </p:txBody>
      </p:sp>
    </p:spTree>
    <p:extLst>
      <p:ext uri="{BB962C8B-B14F-4D97-AF65-F5344CB8AC3E}">
        <p14:creationId xmlns:p14="http://schemas.microsoft.com/office/powerpoint/2010/main" val="13666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3" y="836712"/>
            <a:ext cx="8564373" cy="63837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683568" y="6381328"/>
            <a:ext cx="2344936" cy="240113"/>
          </a:xfrm>
          <a:prstGeom prst="rect">
            <a:avLst/>
          </a:prstGeom>
        </p:spPr>
      </p:pic>
      <p:cxnSp>
        <p:nvCxnSpPr>
          <p:cNvPr id="50" name="直線矢印コネクタ 49"/>
          <p:cNvCxnSpPr/>
          <p:nvPr/>
        </p:nvCxnSpPr>
        <p:spPr>
          <a:xfrm flipV="1">
            <a:off x="4499992" y="2060848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4716016" y="2132856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179512" y="836712"/>
            <a:ext cx="8352928" cy="58326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800" y="0"/>
            <a:ext cx="3823688" cy="22364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3" name="テキスト ボックス 52"/>
          <p:cNvSpPr txBox="1"/>
          <p:nvPr/>
        </p:nvSpPr>
        <p:spPr>
          <a:xfrm>
            <a:off x="179512" y="188640"/>
            <a:ext cx="446449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Data sharing</a:t>
            </a:r>
            <a:endParaRPr kumimoji="1" lang="en-US" altLang="ja-JP" sz="360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51520" y="544522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b="1" dirty="0" smtClean="0"/>
              <a:t>New data </a:t>
            </a:r>
            <a:r>
              <a:rPr kumimoji="1" lang="en-US" altLang="ja-JP" sz="2800" b="1" dirty="0"/>
              <a:t>protection </a:t>
            </a:r>
            <a:r>
              <a:rPr kumimoji="1" lang="en-US" altLang="ja-JP" sz="2800" b="1" dirty="0" smtClean="0"/>
              <a:t>legislation (EU, 201?~)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ja-JP" sz="2800" b="1" dirty="0" smtClean="0"/>
              <a:t>Medical data using guideline (OECD, 2015?)</a:t>
            </a:r>
          </a:p>
        </p:txBody>
      </p:sp>
      <p:sp>
        <p:nvSpPr>
          <p:cNvPr id="55" name="円/楕円 54"/>
          <p:cNvSpPr/>
          <p:nvPr/>
        </p:nvSpPr>
        <p:spPr>
          <a:xfrm>
            <a:off x="5220072" y="1412776"/>
            <a:ext cx="144016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14127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ELSI2.0</a:t>
            </a:r>
          </a:p>
          <a:p>
            <a:r>
              <a:rPr kumimoji="1" lang="en-US" altLang="ja-JP" dirty="0" smtClean="0"/>
              <a:t>GA4GH</a:t>
            </a:r>
          </a:p>
          <a:p>
            <a:r>
              <a:rPr kumimoji="1" lang="en-US" altLang="ja-JP" dirty="0" smtClean="0"/>
              <a:t>ICGC</a:t>
            </a:r>
          </a:p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1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3" y="836712"/>
            <a:ext cx="8564373" cy="63837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683568" y="6381328"/>
            <a:ext cx="2344936" cy="240113"/>
          </a:xfrm>
          <a:prstGeom prst="rect">
            <a:avLst/>
          </a:prstGeom>
        </p:spPr>
      </p:pic>
      <p:cxnSp>
        <p:nvCxnSpPr>
          <p:cNvPr id="50" name="直線矢印コネクタ 49"/>
          <p:cNvCxnSpPr/>
          <p:nvPr/>
        </p:nvCxnSpPr>
        <p:spPr>
          <a:xfrm flipV="1">
            <a:off x="4499992" y="2060848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4716016" y="2132856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179512" y="836712"/>
            <a:ext cx="8352928" cy="58326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800" y="0"/>
            <a:ext cx="3823688" cy="22364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3" name="テキスト ボックス 52"/>
          <p:cNvSpPr txBox="1"/>
          <p:nvPr/>
        </p:nvSpPr>
        <p:spPr>
          <a:xfrm>
            <a:off x="179512" y="188640"/>
            <a:ext cx="446449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Data sharing</a:t>
            </a:r>
            <a:endParaRPr kumimoji="1" lang="en-US" altLang="ja-JP" sz="360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51520" y="544522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b="1" dirty="0" smtClean="0"/>
              <a:t>New data </a:t>
            </a:r>
            <a:r>
              <a:rPr kumimoji="1" lang="en-US" altLang="ja-JP" sz="2800" b="1" dirty="0"/>
              <a:t>protection </a:t>
            </a:r>
            <a:r>
              <a:rPr kumimoji="1" lang="en-US" altLang="ja-JP" sz="2800" b="1" dirty="0" smtClean="0"/>
              <a:t>legislation (EU, 201?~)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ja-JP" sz="2800" b="1" dirty="0" smtClean="0"/>
              <a:t>Medical data using guideline (OECD, 2015?)</a:t>
            </a:r>
          </a:p>
        </p:txBody>
      </p:sp>
      <p:sp>
        <p:nvSpPr>
          <p:cNvPr id="55" name="円/楕円 54"/>
          <p:cNvSpPr/>
          <p:nvPr/>
        </p:nvSpPr>
        <p:spPr>
          <a:xfrm>
            <a:off x="5220072" y="1412776"/>
            <a:ext cx="144016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14127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ELSI2.0</a:t>
            </a:r>
          </a:p>
          <a:p>
            <a:r>
              <a:rPr kumimoji="1" lang="en-US" altLang="ja-JP" dirty="0" smtClean="0"/>
              <a:t>GA4GH</a:t>
            </a:r>
          </a:p>
          <a:p>
            <a:r>
              <a:rPr kumimoji="1" lang="en-US" altLang="ja-JP" dirty="0" smtClean="0"/>
              <a:t>ICGC</a:t>
            </a:r>
          </a:p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2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3" y="836712"/>
            <a:ext cx="8564373" cy="63837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683568" y="6381328"/>
            <a:ext cx="2344936" cy="240113"/>
          </a:xfrm>
          <a:prstGeom prst="rect">
            <a:avLst/>
          </a:prstGeom>
        </p:spPr>
      </p:pic>
      <p:cxnSp>
        <p:nvCxnSpPr>
          <p:cNvPr id="50" name="直線矢印コネクタ 49"/>
          <p:cNvCxnSpPr/>
          <p:nvPr/>
        </p:nvCxnSpPr>
        <p:spPr>
          <a:xfrm flipV="1">
            <a:off x="4499992" y="2060848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4716016" y="2132856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179512" y="836712"/>
            <a:ext cx="8352928" cy="58326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800" y="0"/>
            <a:ext cx="3823688" cy="22364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3" name="テキスト ボックス 52"/>
          <p:cNvSpPr txBox="1"/>
          <p:nvPr/>
        </p:nvSpPr>
        <p:spPr>
          <a:xfrm>
            <a:off x="179512" y="188640"/>
            <a:ext cx="446449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Data sharing</a:t>
            </a:r>
            <a:endParaRPr kumimoji="1" lang="en-US" altLang="ja-JP" sz="360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51520" y="544522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en-US" altLang="ja-JP" sz="2800" b="1" dirty="0" smtClean="0"/>
              <a:t>New data </a:t>
            </a:r>
            <a:r>
              <a:rPr kumimoji="1" lang="en-US" altLang="ja-JP" sz="2800" b="1" dirty="0"/>
              <a:t>protection </a:t>
            </a:r>
            <a:r>
              <a:rPr kumimoji="1" lang="en-US" altLang="ja-JP" sz="2800" b="1" dirty="0" smtClean="0"/>
              <a:t>legislation (EU, 201?~)</a:t>
            </a:r>
          </a:p>
          <a:p>
            <a:pPr marL="457200" indent="-457200">
              <a:buFont typeface="Arial"/>
              <a:buChar char="•"/>
            </a:pPr>
            <a:r>
              <a:rPr kumimoji="1" lang="en-US" altLang="ja-JP" sz="2800" b="1" dirty="0" smtClean="0"/>
              <a:t>Medical data using guideline (OECD, 2015?)</a:t>
            </a:r>
          </a:p>
        </p:txBody>
      </p:sp>
      <p:sp>
        <p:nvSpPr>
          <p:cNvPr id="55" name="円/楕円 54"/>
          <p:cNvSpPr/>
          <p:nvPr/>
        </p:nvSpPr>
        <p:spPr>
          <a:xfrm>
            <a:off x="5220072" y="1412776"/>
            <a:ext cx="144016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23928" y="141277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ELSI2.0</a:t>
            </a:r>
          </a:p>
          <a:p>
            <a:r>
              <a:rPr kumimoji="1" lang="en-US" altLang="ja-JP" dirty="0" smtClean="0"/>
              <a:t>GA4GH</a:t>
            </a:r>
          </a:p>
          <a:p>
            <a:r>
              <a:rPr kumimoji="1" lang="en-US" altLang="ja-JP" dirty="0" smtClean="0"/>
              <a:t>ICGC</a:t>
            </a:r>
          </a:p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4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-36512" y="-27384"/>
            <a:ext cx="9225408" cy="75414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59632" y="206084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ja-JP" sz="3200" dirty="0"/>
          </a:p>
          <a:p>
            <a:pPr marL="457200" indent="-457200">
              <a:buFont typeface="Arial"/>
              <a:buChar char="•"/>
            </a:pPr>
            <a:endParaRPr lang="en-GB" sz="3200" dirty="0" smtClean="0"/>
          </a:p>
          <a:p>
            <a:pPr marL="457200" indent="-457200">
              <a:buFont typeface="Arial"/>
              <a:buChar char="•"/>
            </a:pPr>
            <a:endParaRPr lang="en-GB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3789040"/>
            <a:ext cx="943304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/>
              <a:t>Healthcare Transformation Plans  around the world</a:t>
            </a:r>
            <a:endParaRPr kumimoji="1" lang="ja-JP" altLang="en-US" sz="4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82367"/>
            <a:ext cx="8136904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How can we ensure that medical and healthcare systems can adapt to the social challenges of using personal data</a:t>
            </a:r>
            <a:r>
              <a:rPr kumimoji="1" lang="en-US" altLang="ja-JP" sz="3600" dirty="0" smtClean="0"/>
              <a:t>?</a:t>
            </a:r>
          </a:p>
          <a:p>
            <a:pPr algn="ctr"/>
            <a:r>
              <a:rPr kumimoji="1" lang="en-US" altLang="ja-JP" sz="2000" dirty="0" smtClean="0"/>
              <a:t>-- </a:t>
            </a:r>
            <a:r>
              <a:rPr kumimoji="1" lang="en-US" altLang="ja-JP" sz="2000" dirty="0" err="1" smtClean="0"/>
              <a:t>PechaKucha</a:t>
            </a:r>
            <a:r>
              <a:rPr kumimoji="1" lang="en-US" altLang="ja-JP" sz="2000" dirty="0" smtClean="0"/>
              <a:t> June 24, 2015 --</a:t>
            </a:r>
            <a:endParaRPr kumimoji="1" lang="en-US" altLang="ja-JP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220486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Natsuko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Yamamoto, </a:t>
            </a:r>
            <a:r>
              <a:rPr lang="en-US" altLang="ja-JP" sz="2000" dirty="0" err="1"/>
              <a:t>Minae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Kawashima, </a:t>
            </a:r>
            <a:r>
              <a:rPr lang="en-US" altLang="ja-JP" sz="2000" dirty="0" err="1"/>
              <a:t>Takanori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Fujita, Kazuto </a:t>
            </a:r>
            <a:r>
              <a:rPr lang="en-US" altLang="ja-JP" sz="2000" dirty="0" err="1" smtClean="0"/>
              <a:t>kato</a:t>
            </a:r>
            <a:r>
              <a:rPr lang="en-US" altLang="ja-JP" sz="2000" dirty="0" smtClean="0"/>
              <a:t>,</a:t>
            </a:r>
          </a:p>
          <a:p>
            <a:r>
              <a:rPr lang="en-US" altLang="ja-JP" sz="2000" dirty="0" err="1" smtClean="0"/>
              <a:t>Masatomo</a:t>
            </a:r>
            <a:r>
              <a:rPr lang="en-US" altLang="ja-JP" sz="2000" dirty="0" smtClean="0"/>
              <a:t> Suzuki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07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03648" y="1628800"/>
            <a:ext cx="6264696" cy="30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467544" y="2420888"/>
            <a:ext cx="820891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endParaRPr kumimoji="1" lang="en-US" altLang="ja-JP" sz="2000" dirty="0"/>
          </a:p>
          <a:p>
            <a:r>
              <a:rPr kumimoji="1" lang="en-US" altLang="ja-JP" sz="2400" dirty="0" smtClean="0"/>
              <a:t>Thank you !!</a:t>
            </a:r>
          </a:p>
          <a:p>
            <a:endParaRPr kumimoji="1" lang="en-US" altLang="ja-JP" sz="2000" dirty="0"/>
          </a:p>
          <a:p>
            <a:endParaRPr kumimoji="1" lang="en-US" altLang="ja-JP" sz="2000" dirty="0" smtClean="0"/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This work was supported by MEXT/JSPS KAKENHI Grant Numbers </a:t>
            </a:r>
            <a:r>
              <a:rPr kumimoji="1" lang="en-US" altLang="ja-JP" sz="2000" dirty="0" smtClean="0"/>
              <a:t>25500005 </a:t>
            </a:r>
            <a:r>
              <a:rPr kumimoji="1" lang="en-US" altLang="ja-JP" sz="2000" dirty="0"/>
              <a:t>and 221S0002.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98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図 5" descr="2010年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44624"/>
            <a:ext cx="2431207" cy="2398683"/>
          </a:xfrm>
          <a:prstGeom prst="rect">
            <a:avLst/>
          </a:prstGeom>
        </p:spPr>
      </p:pic>
      <p:pic>
        <p:nvPicPr>
          <p:cNvPr id="7" name="図 6" descr="2030年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431207" cy="2398683"/>
          </a:xfrm>
          <a:prstGeom prst="rect">
            <a:avLst/>
          </a:prstGeom>
        </p:spPr>
      </p:pic>
      <p:pic>
        <p:nvPicPr>
          <p:cNvPr id="8" name="図 7" descr="2050年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6701"/>
            <a:ext cx="2431207" cy="23986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197243" y="4725144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ex) Estimated population of Japan</a:t>
            </a:r>
          </a:p>
          <a:p>
            <a:r>
              <a:rPr kumimoji="1" lang="en-US" altLang="ja-JP" sz="2000" dirty="0" smtClean="0"/>
              <a:t>(by Statistics Bureau, Ministry of Internal Affairs and Communication)</a:t>
            </a:r>
            <a:endParaRPr kumimoji="1" lang="ja-JP" altLang="en-US" sz="2000" dirty="0"/>
          </a:p>
        </p:txBody>
      </p:sp>
      <p:pic>
        <p:nvPicPr>
          <p:cNvPr id="10" name="図 9" descr="1950年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5532"/>
            <a:ext cx="2448272" cy="241551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44208" y="2123564"/>
            <a:ext cx="10081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1950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2010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2276872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2030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30605" y="4536504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2050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27784" y="0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Aging Society </a:t>
            </a:r>
          </a:p>
          <a:p>
            <a:r>
              <a:rPr kumimoji="1" lang="en-US" altLang="ja-JP" sz="4400" dirty="0" smtClean="0"/>
              <a:t>and Shrinking Population</a:t>
            </a:r>
            <a:endParaRPr kumimoji="1" lang="ja-JP" altLang="en-US" sz="4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6056" y="41397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dirty="0" smtClean="0"/>
              <a:t>ale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67944" y="392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Age 0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4139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Female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51920" y="21235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Age 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94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図 5" descr="2010年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44624"/>
            <a:ext cx="2431207" cy="2398683"/>
          </a:xfrm>
          <a:prstGeom prst="rect">
            <a:avLst/>
          </a:prstGeom>
        </p:spPr>
      </p:pic>
      <p:pic>
        <p:nvPicPr>
          <p:cNvPr id="7" name="図 6" descr="2030年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431207" cy="2398683"/>
          </a:xfrm>
          <a:prstGeom prst="rect">
            <a:avLst/>
          </a:prstGeom>
        </p:spPr>
      </p:pic>
      <p:pic>
        <p:nvPicPr>
          <p:cNvPr id="8" name="図 7" descr="2050年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6701"/>
            <a:ext cx="2431207" cy="23986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197243" y="4725144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ex) Estimated population of Japan</a:t>
            </a:r>
          </a:p>
          <a:p>
            <a:r>
              <a:rPr kumimoji="1" lang="en-US" altLang="ja-JP" sz="2000" dirty="0" smtClean="0"/>
              <a:t>(by Statistics Bureau, Ministry of Internal Affairs and Communication)</a:t>
            </a:r>
            <a:endParaRPr kumimoji="1" lang="ja-JP" altLang="en-US" sz="2000" dirty="0"/>
          </a:p>
        </p:txBody>
      </p:sp>
      <p:pic>
        <p:nvPicPr>
          <p:cNvPr id="10" name="図 9" descr="1950年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5532"/>
            <a:ext cx="2448272" cy="241551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44208" y="2123564"/>
            <a:ext cx="10081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1950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2010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2276872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2030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30605" y="4536504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2050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27784" y="0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Aging Society </a:t>
            </a:r>
          </a:p>
          <a:p>
            <a:r>
              <a:rPr kumimoji="1" lang="en-US" altLang="ja-JP" sz="4400" dirty="0" smtClean="0"/>
              <a:t>and Shrinking Population</a:t>
            </a:r>
            <a:endParaRPr kumimoji="1" lang="ja-JP" altLang="en-US" sz="4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6056" y="41397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dirty="0" smtClean="0"/>
              <a:t>ale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67944" y="392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Age 0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4139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Female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51920" y="21235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Age 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図 5" descr="2010年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44624"/>
            <a:ext cx="2431207" cy="2398683"/>
          </a:xfrm>
          <a:prstGeom prst="rect">
            <a:avLst/>
          </a:prstGeom>
        </p:spPr>
      </p:pic>
      <p:pic>
        <p:nvPicPr>
          <p:cNvPr id="7" name="図 6" descr="2030年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431207" cy="2398683"/>
          </a:xfrm>
          <a:prstGeom prst="rect">
            <a:avLst/>
          </a:prstGeom>
        </p:spPr>
      </p:pic>
      <p:pic>
        <p:nvPicPr>
          <p:cNvPr id="8" name="図 7" descr="2050年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6701"/>
            <a:ext cx="2431207" cy="23986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197243" y="4725144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ex) Estimated population of Japan</a:t>
            </a:r>
          </a:p>
          <a:p>
            <a:r>
              <a:rPr kumimoji="1" lang="en-US" altLang="ja-JP" sz="2000" dirty="0" smtClean="0"/>
              <a:t>(by Statistics Bureau, Ministry of Internal Affairs and Communication)</a:t>
            </a:r>
            <a:endParaRPr kumimoji="1" lang="ja-JP" altLang="en-US" sz="2000" dirty="0"/>
          </a:p>
        </p:txBody>
      </p:sp>
      <p:pic>
        <p:nvPicPr>
          <p:cNvPr id="10" name="図 9" descr="1950年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5532"/>
            <a:ext cx="2448272" cy="241551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44208" y="2123564"/>
            <a:ext cx="10081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1950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2010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2276872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2030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30605" y="4536504"/>
            <a:ext cx="971600" cy="476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aco"/>
                <a:cs typeface="Monaco"/>
              </a:rPr>
              <a:t>2050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aco"/>
              <a:cs typeface="Monaco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27784" y="0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Aging Society </a:t>
            </a:r>
          </a:p>
          <a:p>
            <a:r>
              <a:rPr kumimoji="1" lang="en-US" altLang="ja-JP" sz="4400" dirty="0" smtClean="0"/>
              <a:t>and Shrinking Population</a:t>
            </a:r>
            <a:endParaRPr kumimoji="1" lang="ja-JP" altLang="en-US" sz="4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6056" y="41397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dirty="0" smtClean="0"/>
              <a:t>ale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67944" y="392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Age 0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4139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Female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51920" y="21235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Age 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7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4175-NPH0KL.jpg"/>
          <p:cNvPicPr>
            <a:picLocks noChangeAspect="1"/>
          </p:cNvPicPr>
          <p:nvPr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388168" cy="80101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221088"/>
            <a:ext cx="7380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More inclusive, more comfortable </a:t>
            </a:r>
          </a:p>
          <a:p>
            <a:r>
              <a:rPr kumimoji="1" lang="en-US" altLang="ja-JP" sz="3200" b="1" dirty="0"/>
              <a:t>l</a:t>
            </a:r>
            <a:r>
              <a:rPr kumimoji="1" lang="en-US" altLang="ja-JP" sz="3200" b="1" dirty="0" smtClean="0"/>
              <a:t>ower cost healthcare system</a:t>
            </a:r>
            <a:endParaRPr kumimoji="1" lang="ja-JP" altLang="en-US" sz="32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3688" y="1916832"/>
            <a:ext cx="64807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3600" dirty="0" smtClean="0"/>
              <a:t>ICT, personal data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3600" dirty="0" smtClean="0"/>
              <a:t>Big data science</a:t>
            </a:r>
          </a:p>
          <a:p>
            <a:pPr marL="285750" indent="-285750">
              <a:buFont typeface="Arial"/>
              <a:buChar char="•"/>
            </a:pPr>
            <a:endParaRPr kumimoji="1" lang="ja-JP" altLang="en-US" sz="36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6773507" y="18669"/>
            <a:ext cx="2370493" cy="2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4850-NPWLS1.jpg"/>
          <p:cNvPicPr>
            <a:picLocks noChangeAspect="1"/>
          </p:cNvPicPr>
          <p:nvPr/>
        </p:nvPicPr>
        <p:blipFill>
          <a:blip r:embed="rId3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3407"/>
            <a:ext cx="9108504" cy="69938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9592" y="260648"/>
            <a:ext cx="74168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Healthcare Transformation Plans  in Japan</a:t>
            </a:r>
            <a:endParaRPr kumimoji="1" lang="ja-JP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835696" y="2132856"/>
            <a:ext cx="6768752" cy="3960440"/>
          </a:xfrm>
          <a:prstGeom prst="ellipse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2204864"/>
            <a:ext cx="8424936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013"/>
            </a:pPr>
            <a:r>
              <a:rPr kumimoji="1" lang="en-US" altLang="ja-JP" sz="2400" b="1" dirty="0" smtClean="0"/>
              <a:t>  Japan Revitalization Strategy, Cabinet decision</a:t>
            </a:r>
          </a:p>
          <a:p>
            <a:r>
              <a:rPr kumimoji="1" lang="en-US" altLang="ja-JP" sz="2400" b="1" dirty="0" smtClean="0"/>
              <a:t>2013  Act for the Promotion of Regenerative Medicine</a:t>
            </a:r>
          </a:p>
          <a:p>
            <a:pPr marL="457200" indent="-457200">
              <a:buAutoNum type="arabicPlain" startAt="2013"/>
            </a:pPr>
            <a:r>
              <a:rPr kumimoji="1" lang="en-US" altLang="ja-JP" sz="2400" b="1" dirty="0" smtClean="0"/>
              <a:t>  Act to Ensure safety in Regenerative Medicine</a:t>
            </a:r>
          </a:p>
          <a:p>
            <a:r>
              <a:rPr kumimoji="1" lang="en-US" altLang="ja-JP" sz="2400" b="1" dirty="0" smtClean="0"/>
              <a:t>2013  Revised Japanese Pharmaceutical Law</a:t>
            </a:r>
          </a:p>
          <a:p>
            <a:r>
              <a:rPr kumimoji="1" lang="en-US" altLang="ja-JP" sz="2400" b="1" dirty="0" smtClean="0"/>
              <a:t>2013  Act </a:t>
            </a:r>
            <a:r>
              <a:rPr kumimoji="1" lang="en-US" altLang="ja-JP" sz="2400" b="1" dirty="0"/>
              <a:t>on the Use of Numbers to Identify a Specific Individual in the Administrative Procedure </a:t>
            </a:r>
            <a:endParaRPr kumimoji="1" lang="en-US" altLang="ja-JP" sz="2400" b="1" dirty="0" smtClean="0"/>
          </a:p>
          <a:p>
            <a:r>
              <a:rPr kumimoji="1" lang="en-US" altLang="ja-JP" sz="2400" b="1" dirty="0"/>
              <a:t>2014 </a:t>
            </a:r>
            <a:r>
              <a:rPr kumimoji="1" lang="en-US" altLang="ja-JP" sz="2400" b="1" dirty="0" smtClean="0"/>
              <a:t> Act </a:t>
            </a:r>
            <a:r>
              <a:rPr kumimoji="1" lang="en-US" altLang="ja-JP" sz="2400" b="1" dirty="0"/>
              <a:t>on Promotion of Healthcare </a:t>
            </a:r>
            <a:r>
              <a:rPr kumimoji="1" lang="en-US" altLang="ja-JP" sz="2400" b="1" dirty="0" smtClean="0"/>
              <a:t>Policy</a:t>
            </a:r>
          </a:p>
          <a:p>
            <a:pPr marL="457200" indent="-457200">
              <a:buAutoNum type="arabicPlain" startAt="2014"/>
            </a:pPr>
            <a:r>
              <a:rPr kumimoji="1" lang="en-US" altLang="ja-JP" sz="2400" b="1" dirty="0" smtClean="0"/>
              <a:t>  Act </a:t>
            </a:r>
            <a:r>
              <a:rPr kumimoji="1" lang="en-US" altLang="ja-JP" sz="2400" b="1" dirty="0"/>
              <a:t>on the Independent Administrative Agency of Japan Agency for Medical Research and </a:t>
            </a:r>
            <a:r>
              <a:rPr kumimoji="1" lang="en-US" altLang="ja-JP" sz="2400" b="1" dirty="0" smtClean="0"/>
              <a:t>Development</a:t>
            </a:r>
          </a:p>
          <a:p>
            <a:pPr marL="457200" indent="-457200">
              <a:buAutoNum type="arabicPlain" startAt="2014"/>
            </a:pPr>
            <a:r>
              <a:rPr kumimoji="1" lang="en-US" altLang="ja-JP" sz="2400" b="1" dirty="0"/>
              <a:t> </a:t>
            </a:r>
            <a:r>
              <a:rPr kumimoji="1" lang="en-US" altLang="ja-JP" sz="2400" b="1" dirty="0" smtClean="0"/>
              <a:t> (Revising the Personal Information Protection Law)</a:t>
            </a:r>
          </a:p>
          <a:p>
            <a:r>
              <a:rPr kumimoji="1" lang="en-US" altLang="ja-JP" sz="2400" b="1" dirty="0" smtClean="0"/>
              <a:t> </a:t>
            </a:r>
          </a:p>
          <a:p>
            <a:endParaRPr kumimoji="1" lang="en-US" altLang="ja-JP" sz="2400" b="1" dirty="0"/>
          </a:p>
          <a:p>
            <a:endParaRPr kumimoji="1" lang="en-US" altLang="ja-JP" sz="2400" b="1" dirty="0" smtClean="0"/>
          </a:p>
          <a:p>
            <a:endParaRPr kumimoji="1" lang="en-US" altLang="ja-JP" sz="2400" b="1" dirty="0"/>
          </a:p>
          <a:p>
            <a:endParaRPr kumimoji="1" lang="en-US" altLang="ja-JP" sz="2400" b="1" dirty="0" smtClean="0"/>
          </a:p>
          <a:p>
            <a:endParaRPr kumimoji="1" lang="ja-JP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4850-NPWLS1.jpg"/>
          <p:cNvPicPr>
            <a:picLocks noChangeAspect="1"/>
          </p:cNvPicPr>
          <p:nvPr/>
        </p:nvPicPr>
        <p:blipFill>
          <a:blip r:embed="rId3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3407"/>
            <a:ext cx="9108504" cy="69938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9592" y="260648"/>
            <a:ext cx="74168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Healthcare Transformation Plans  in Japan</a:t>
            </a:r>
            <a:endParaRPr kumimoji="1" lang="ja-JP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835696" y="2132856"/>
            <a:ext cx="6768752" cy="3960440"/>
          </a:xfrm>
          <a:prstGeom prst="ellipse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2204864"/>
            <a:ext cx="8424936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013"/>
            </a:pPr>
            <a:r>
              <a:rPr kumimoji="1" lang="en-US" altLang="ja-JP" sz="2400" b="1" dirty="0" smtClean="0"/>
              <a:t>  Japan Revitalization Strategy, Cabinet decision</a:t>
            </a:r>
          </a:p>
          <a:p>
            <a:r>
              <a:rPr kumimoji="1" lang="en-US" altLang="ja-JP" sz="2400" b="1" dirty="0" smtClean="0"/>
              <a:t>2013  Act for the Promotion of Regenerative Medicine</a:t>
            </a:r>
          </a:p>
          <a:p>
            <a:pPr marL="457200" indent="-457200">
              <a:buAutoNum type="arabicPlain" startAt="2013"/>
            </a:pPr>
            <a:r>
              <a:rPr kumimoji="1" lang="en-US" altLang="ja-JP" sz="2400" b="1" dirty="0" smtClean="0"/>
              <a:t>  Act to Ensure safety in Regenerative Medicine</a:t>
            </a:r>
          </a:p>
          <a:p>
            <a:r>
              <a:rPr kumimoji="1" lang="en-US" altLang="ja-JP" sz="2400" b="1" dirty="0" smtClean="0"/>
              <a:t>2013  Revised Japanese Pharmaceutical Law</a:t>
            </a:r>
          </a:p>
          <a:p>
            <a:r>
              <a:rPr kumimoji="1" lang="en-US" altLang="ja-JP" sz="2400" b="1" dirty="0" smtClean="0"/>
              <a:t>2013  Act </a:t>
            </a:r>
            <a:r>
              <a:rPr kumimoji="1" lang="en-US" altLang="ja-JP" sz="2400" b="1" dirty="0"/>
              <a:t>on the Use of Numbers to Identify a Specific Individual in the Administrative Procedure </a:t>
            </a:r>
            <a:endParaRPr kumimoji="1" lang="en-US" altLang="ja-JP" sz="2400" b="1" dirty="0" smtClean="0"/>
          </a:p>
          <a:p>
            <a:r>
              <a:rPr kumimoji="1" lang="en-US" altLang="ja-JP" sz="2400" b="1" dirty="0"/>
              <a:t>2014 </a:t>
            </a:r>
            <a:r>
              <a:rPr kumimoji="1" lang="en-US" altLang="ja-JP" sz="2400" b="1" dirty="0" smtClean="0"/>
              <a:t> Act </a:t>
            </a:r>
            <a:r>
              <a:rPr kumimoji="1" lang="en-US" altLang="ja-JP" sz="2400" b="1" dirty="0"/>
              <a:t>on Promotion of Healthcare </a:t>
            </a:r>
            <a:r>
              <a:rPr kumimoji="1" lang="en-US" altLang="ja-JP" sz="2400" b="1" dirty="0" smtClean="0"/>
              <a:t>Policy</a:t>
            </a:r>
          </a:p>
          <a:p>
            <a:pPr marL="457200" indent="-457200">
              <a:buAutoNum type="arabicPlain" startAt="2014"/>
            </a:pPr>
            <a:r>
              <a:rPr kumimoji="1" lang="en-US" altLang="ja-JP" sz="2400" b="1" dirty="0" smtClean="0"/>
              <a:t>  Act </a:t>
            </a:r>
            <a:r>
              <a:rPr kumimoji="1" lang="en-US" altLang="ja-JP" sz="2400" b="1" dirty="0"/>
              <a:t>on the Independent Administrative Agency of Japan Agency for Medical Research and </a:t>
            </a:r>
            <a:r>
              <a:rPr kumimoji="1" lang="en-US" altLang="ja-JP" sz="2400" b="1" dirty="0" smtClean="0"/>
              <a:t>Development</a:t>
            </a:r>
          </a:p>
          <a:p>
            <a:pPr marL="457200" indent="-457200">
              <a:buAutoNum type="arabicPlain" startAt="2014"/>
            </a:pPr>
            <a:r>
              <a:rPr kumimoji="1" lang="en-US" altLang="ja-JP" sz="2400" b="1" dirty="0"/>
              <a:t> </a:t>
            </a:r>
            <a:r>
              <a:rPr kumimoji="1" lang="en-US" altLang="ja-JP" sz="2400" b="1" dirty="0" smtClean="0"/>
              <a:t> (Revising the Personal Information Protection Law)</a:t>
            </a:r>
          </a:p>
          <a:p>
            <a:r>
              <a:rPr kumimoji="1" lang="en-US" altLang="ja-JP" sz="2400" b="1" dirty="0" smtClean="0"/>
              <a:t> </a:t>
            </a:r>
          </a:p>
          <a:p>
            <a:endParaRPr kumimoji="1" lang="en-US" altLang="ja-JP" sz="2400" b="1" dirty="0"/>
          </a:p>
          <a:p>
            <a:endParaRPr kumimoji="1" lang="en-US" altLang="ja-JP" sz="2400" b="1" dirty="0" smtClean="0"/>
          </a:p>
          <a:p>
            <a:endParaRPr kumimoji="1" lang="en-US" altLang="ja-JP" sz="2400" b="1" dirty="0"/>
          </a:p>
          <a:p>
            <a:endParaRPr kumimoji="1" lang="en-US" altLang="ja-JP" sz="2400" b="1" dirty="0" smtClean="0"/>
          </a:p>
          <a:p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44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164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164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1192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(Modified Fig. from Council for Industrial Competitiveness 2015</a:t>
            </a:r>
            <a:r>
              <a:rPr kumimoji="1" lang="en-US" altLang="ja-JP" dirty="0"/>
              <a:t>. </a:t>
            </a:r>
            <a:r>
              <a:rPr kumimoji="1" lang="en-US" altLang="ja-JP" dirty="0" smtClean="0"/>
              <a:t>5.29)  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-235372" y="620688"/>
            <a:ext cx="9565570" cy="5584224"/>
            <a:chOff x="-252536" y="620688"/>
            <a:chExt cx="9565570" cy="558422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52536" y="620688"/>
              <a:ext cx="9565570" cy="5584224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0" y="836712"/>
              <a:ext cx="108012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092280" y="836712"/>
              <a:ext cx="1872208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85182" y="2186861"/>
            <a:ext cx="2016224" cy="95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600"/>
                </a:solidFill>
              </a:rPr>
              <a:t>National ID  Number</a:t>
            </a:r>
            <a:endParaRPr kumimoji="1" lang="ja-JP" altLang="en-US" sz="2800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97076" y="1815207"/>
            <a:ext cx="1368152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Hospital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49404" y="1959223"/>
            <a:ext cx="18002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Pharmacy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9998" y="4975490"/>
            <a:ext cx="1440160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Care</a:t>
            </a:r>
            <a:r>
              <a:rPr kumimoji="1" lang="en-US" altLang="ja-JP" sz="2000" dirty="0" smtClean="0"/>
              <a:t> manage-</a:t>
            </a:r>
            <a:r>
              <a:rPr kumimoji="1" lang="en-US" altLang="ja-JP" sz="2000" dirty="0" err="1" smtClean="0"/>
              <a:t>ment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/>
              <a:t>office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76996" y="5517232"/>
            <a:ext cx="2376264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Family doctor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300192" y="3789040"/>
            <a:ext cx="284380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</a:t>
            </a:r>
            <a:endParaRPr kumimoji="1" lang="ja-JP" altLang="en-US" sz="2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01606" y="3244914"/>
            <a:ext cx="3594730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b="1" i="1" dirty="0">
                <a:solidFill>
                  <a:srgbClr val="FF0000"/>
                </a:solidFill>
              </a:rPr>
              <a:t>L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ocal healthcare network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3702" y="5621178"/>
            <a:ext cx="2267744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Analysis, R&amp;D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07504" y="3394678"/>
            <a:ext cx="33123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ID, Clinical Data,</a:t>
            </a:r>
          </a:p>
          <a:p>
            <a:pPr algn="ctr"/>
            <a:r>
              <a:rPr kumimoji="1" lang="en-US" altLang="ja-JP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Pharmaceutical Data, …</a:t>
            </a:r>
            <a:endParaRPr kumimoji="1" lang="ja-JP" altLang="en-US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円形吹き出し 22"/>
          <p:cNvSpPr/>
          <p:nvPr/>
        </p:nvSpPr>
        <p:spPr>
          <a:xfrm rot="241062">
            <a:off x="2795195" y="1131548"/>
            <a:ext cx="1490376" cy="720080"/>
          </a:xfrm>
          <a:prstGeom prst="wedgeEllipseCallout">
            <a:avLst>
              <a:gd name="adj1" fmla="val -22686"/>
              <a:gd name="adj2" fmla="val 1179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rgbClr val="008000"/>
                </a:solidFill>
              </a:rPr>
              <a:t>Beep!</a:t>
            </a:r>
            <a:endParaRPr kumimoji="1" lang="ja-JP" altLang="en-US" sz="2800" i="1" dirty="0">
              <a:solidFill>
                <a:srgbClr val="008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496" y="-27384"/>
            <a:ext cx="9108504" cy="10801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New healthcare system which Japan will be implemented within the next 5 years </a:t>
            </a:r>
            <a:endParaRPr kumimoji="1" lang="ja-JP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PechaKuchaTemplat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PechaKuchaTemplate (2)</Template>
  <TotalTime>2331</TotalTime>
  <Words>991</Words>
  <Application>Microsoft Office PowerPoint</Application>
  <PresentationFormat>On-screen Show (4:3)</PresentationFormat>
  <Paragraphs>236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Arial Black</vt:lpstr>
      <vt:lpstr>Calibri</vt:lpstr>
      <vt:lpstr>Monaco</vt:lpstr>
      <vt:lpstr>PechaKuchaTemplate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Prachi Bhatnagar</dc:creator>
  <cp:lastModifiedBy>Hazel Halton</cp:lastModifiedBy>
  <cp:revision>120</cp:revision>
  <cp:lastPrinted>2015-06-21T03:24:07Z</cp:lastPrinted>
  <dcterms:created xsi:type="dcterms:W3CDTF">2014-12-16T11:05:44Z</dcterms:created>
  <dcterms:modified xsi:type="dcterms:W3CDTF">2015-06-24T10:03:39Z</dcterms:modified>
</cp:coreProperties>
</file>