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8" r:id="rId2"/>
    <p:sldId id="262" r:id="rId3"/>
    <p:sldId id="267" r:id="rId4"/>
    <p:sldId id="260" r:id="rId5"/>
    <p:sldId id="268" r:id="rId6"/>
    <p:sldId id="269" r:id="rId7"/>
    <p:sldId id="270" r:id="rId8"/>
    <p:sldId id="271" r:id="rId9"/>
    <p:sldId id="275" r:id="rId10"/>
    <p:sldId id="278" r:id="rId11"/>
    <p:sldId id="277" r:id="rId12"/>
    <p:sldId id="276" r:id="rId13"/>
    <p:sldId id="272" r:id="rId14"/>
    <p:sldId id="273" r:id="rId15"/>
    <p:sldId id="274" r:id="rId16"/>
    <p:sldId id="263" r:id="rId17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928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0289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136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15419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64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76835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724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2000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519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2326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897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637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189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368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938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559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731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2258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E698300-BDA9-4FEA-A281-74B82079DB85}" type="datetimeFigureOut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25/06/2015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73C5DA0-15FC-4FD5-953E-CFBE53D58737}" type="slidenum">
              <a:rPr lang="en-GB" smtClean="0">
                <a:solidFill>
                  <a:srgbClr val="146194">
                    <a:lumMod val="50000"/>
                  </a:srgbClr>
                </a:solidFill>
              </a:rPr>
              <a:pPr/>
              <a:t>‹#›</a:t>
            </a:fld>
            <a:endParaRPr lang="en-GB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6446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9.emf"/><Relationship Id="rId2" Type="http://schemas.openxmlformats.org/officeDocument/2006/relationships/tags" Target="../tags/tag2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9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2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7" Type="http://schemas.openxmlformats.org/officeDocument/2006/relationships/image" Target="../media/image10.emf"/><Relationship Id="rId2" Type="http://schemas.openxmlformats.org/officeDocument/2006/relationships/tags" Target="../tags/tag29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0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3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image" Target="../media/image11.emf"/><Relationship Id="rId2" Type="http://schemas.openxmlformats.org/officeDocument/2006/relationships/tags" Target="../tags/tag3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3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2.emf"/><Relationship Id="rId2" Type="http://schemas.openxmlformats.org/officeDocument/2006/relationships/tags" Target="../tags/tag35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2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3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image" Target="../media/image13.emf"/><Relationship Id="rId2" Type="http://schemas.openxmlformats.org/officeDocument/2006/relationships/tags" Target="../tags/tag38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3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4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image" Target="../media/image14.emf"/><Relationship Id="rId2" Type="http://schemas.openxmlformats.org/officeDocument/2006/relationships/tags" Target="../tags/tag41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14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4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image" Target="../media/image1.emf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2.emf"/><Relationship Id="rId2" Type="http://schemas.openxmlformats.org/officeDocument/2006/relationships/tags" Target="../tags/tag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3.emf"/><Relationship Id="rId2" Type="http://schemas.openxmlformats.org/officeDocument/2006/relationships/tags" Target="../tags/tag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4.emf"/><Relationship Id="rId2" Type="http://schemas.openxmlformats.org/officeDocument/2006/relationships/tags" Target="../tags/tag1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openxmlformats.org/officeDocument/2006/relationships/image" Target="../media/image5.emf"/><Relationship Id="rId2" Type="http://schemas.openxmlformats.org/officeDocument/2006/relationships/tags" Target="../tags/tag14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7" Type="http://schemas.openxmlformats.org/officeDocument/2006/relationships/image" Target="../media/image6.emf"/><Relationship Id="rId2" Type="http://schemas.openxmlformats.org/officeDocument/2006/relationships/tags" Target="../tags/tag1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7" Type="http://schemas.openxmlformats.org/officeDocument/2006/relationships/image" Target="../media/image7.emf"/><Relationship Id="rId2" Type="http://schemas.openxmlformats.org/officeDocument/2006/relationships/tags" Target="../tags/tag20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7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2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image" Target="../media/image8.emf"/><Relationship Id="rId2" Type="http://schemas.openxmlformats.org/officeDocument/2006/relationships/tags" Target="../tags/tag2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8.bin"/><Relationship Id="rId5" Type="http://schemas.openxmlformats.org/officeDocument/2006/relationships/slideLayout" Target="../slideLayouts/slideLayout18.xml"/><Relationship Id="rId4" Type="http://schemas.openxmlformats.org/officeDocument/2006/relationships/tags" Target="../tags/tag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807" y="1331382"/>
            <a:ext cx="8638393" cy="694267"/>
          </a:xfrm>
        </p:spPr>
        <p:txBody>
          <a:bodyPr>
            <a:normAutofit fontScale="90000"/>
          </a:bodyPr>
          <a:lstStyle/>
          <a:p>
            <a:r>
              <a:rPr lang="en-GB" sz="4500" dirty="0"/>
              <a:t>TRANSLATION IN HEALTHCARE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662" y="2129871"/>
            <a:ext cx="6143472" cy="3803146"/>
          </a:xfrm>
        </p:spPr>
        <p:txBody>
          <a:bodyPr>
            <a:normAutofit lnSpcReduction="10000"/>
          </a:bodyPr>
          <a:lstStyle/>
          <a:p>
            <a:r>
              <a:rPr lang="en-GB" sz="1800" b="1" dirty="0">
                <a:solidFill>
                  <a:srgbClr val="002060"/>
                </a:solidFill>
              </a:rPr>
              <a:t>Plenary V – Where Do We Go From Here?</a:t>
            </a:r>
          </a:p>
          <a:p>
            <a:r>
              <a:rPr lang="en-GB" sz="1800" i="1" dirty="0">
                <a:solidFill>
                  <a:schemeClr val="tx1"/>
                </a:solidFill>
              </a:rPr>
              <a:t>Lecture Theatre 2  </a:t>
            </a:r>
            <a:br>
              <a:rPr lang="en-GB" sz="1800" i="1" dirty="0">
                <a:solidFill>
                  <a:schemeClr val="tx1"/>
                </a:solidFill>
              </a:rPr>
            </a:br>
            <a:endParaRPr lang="en-GB" sz="1800" i="1" dirty="0">
              <a:solidFill>
                <a:schemeClr val="tx1"/>
              </a:solidFill>
            </a:endParaRP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Madeleine </a:t>
            </a:r>
            <a:r>
              <a:rPr lang="en-GB" sz="1500" dirty="0" err="1">
                <a:solidFill>
                  <a:schemeClr val="tx1"/>
                </a:solidFill>
              </a:rPr>
              <a:t>Murtagh</a:t>
            </a:r>
            <a:r>
              <a:rPr lang="en-GB" sz="1500" dirty="0">
                <a:solidFill>
                  <a:schemeClr val="tx1"/>
                </a:solidFill>
              </a:rPr>
              <a:t>, University of Bristol, UK</a:t>
            </a: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Eric </a:t>
            </a:r>
            <a:r>
              <a:rPr lang="en-GB" sz="1500" dirty="0" err="1">
                <a:solidFill>
                  <a:schemeClr val="tx1"/>
                </a:solidFill>
              </a:rPr>
              <a:t>Juengst</a:t>
            </a:r>
            <a:r>
              <a:rPr lang="en-GB" sz="1500" dirty="0">
                <a:solidFill>
                  <a:schemeClr val="tx1"/>
                </a:solidFill>
              </a:rPr>
              <a:t>, University of North Carolina, USA</a:t>
            </a: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Kazuto Kato, Osaka University, Japan</a:t>
            </a: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Eric Meslin, Indiana University, USA</a:t>
            </a: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Amy McGuire, Baylor College of Medicine, USA</a:t>
            </a: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Sigrid Sterckx, Ghent University, Belgium</a:t>
            </a:r>
            <a:br>
              <a:rPr lang="en-GB" sz="1500" dirty="0">
                <a:solidFill>
                  <a:schemeClr val="tx1"/>
                </a:solidFill>
              </a:rPr>
            </a:br>
            <a:r>
              <a:rPr lang="en-GB" sz="1500" dirty="0">
                <a:solidFill>
                  <a:schemeClr val="tx1"/>
                </a:solidFill>
              </a:rPr>
              <a:t/>
            </a:r>
            <a:br>
              <a:rPr lang="en-GB" sz="1500" dirty="0">
                <a:solidFill>
                  <a:schemeClr val="tx1"/>
                </a:solidFill>
              </a:rPr>
            </a:br>
            <a:r>
              <a:rPr lang="en-GB" sz="1350" dirty="0">
                <a:solidFill>
                  <a:schemeClr val="tx1"/>
                </a:solidFill>
              </a:rPr>
              <a:t>Chair: </a:t>
            </a:r>
            <a:br>
              <a:rPr lang="en-GB" sz="1350" dirty="0">
                <a:solidFill>
                  <a:schemeClr val="tx1"/>
                </a:solidFill>
              </a:rPr>
            </a:br>
            <a:r>
              <a:rPr lang="en-GB" sz="1350" dirty="0" err="1">
                <a:solidFill>
                  <a:schemeClr val="tx1"/>
                </a:solidFill>
              </a:rPr>
              <a:t>Prof.</a:t>
            </a:r>
            <a:r>
              <a:rPr lang="en-GB" sz="1350" dirty="0">
                <a:solidFill>
                  <a:schemeClr val="tx1"/>
                </a:solidFill>
              </a:rPr>
              <a:t> Jane Kaye</a:t>
            </a:r>
            <a:br>
              <a:rPr lang="en-GB" sz="1350" dirty="0">
                <a:solidFill>
                  <a:schemeClr val="tx1"/>
                </a:solidFill>
              </a:rPr>
            </a:br>
            <a:r>
              <a:rPr lang="en-GB" sz="1350" dirty="0">
                <a:solidFill>
                  <a:schemeClr val="tx1"/>
                </a:solidFill>
              </a:rPr>
              <a:t>University of Oxford, UK</a:t>
            </a:r>
            <a:endParaRPr lang="en-GB" sz="135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00334" y="5039785"/>
            <a:ext cx="19304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>
                <a:solidFill>
                  <a:prstClr val="white"/>
                </a:solidFill>
              </a:rPr>
              <a:t>Thurs. 25 June 2015</a:t>
            </a:r>
          </a:p>
        </p:txBody>
      </p:sp>
    </p:spTree>
    <p:extLst>
      <p:ext uri="{BB962C8B-B14F-4D97-AF65-F5344CB8AC3E}">
        <p14:creationId xmlns:p14="http://schemas.microsoft.com/office/powerpoint/2010/main" val="164460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0" y="175417"/>
            <a:ext cx="91440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.       </a:t>
            </a:r>
            <a:br>
              <a:rPr lang="en-GB" dirty="0"/>
            </a:br>
            <a:r>
              <a:rPr lang="en-GB" sz="2700" dirty="0" smtClean="0"/>
              <a:t>Does </a:t>
            </a:r>
            <a:r>
              <a:rPr lang="en-GB" sz="2700" dirty="0"/>
              <a:t>it matter whether a public </a:t>
            </a:r>
            <a:r>
              <a:rPr lang="en-GB" sz="2700" dirty="0" smtClean="0"/>
              <a:t>good</a:t>
            </a:r>
            <a:br>
              <a:rPr lang="en-GB" sz="2700" dirty="0" smtClean="0"/>
            </a:br>
            <a:r>
              <a:rPr lang="en-GB" sz="2700" dirty="0" smtClean="0"/>
              <a:t> </a:t>
            </a:r>
            <a:r>
              <a:rPr lang="en-GB" sz="2700" dirty="0"/>
              <a:t>(drug, treatment </a:t>
            </a:r>
            <a:r>
              <a:rPr lang="en-GB" sz="2700" dirty="0" err="1"/>
              <a:t>etc</a:t>
            </a:r>
            <a:r>
              <a:rPr lang="en-GB" sz="2700" dirty="0"/>
              <a:t>) is produced by a commercial organisation or a public </a:t>
            </a:r>
            <a:r>
              <a:rPr lang="en-GB" sz="2700" dirty="0" smtClean="0"/>
              <a:t>one</a:t>
            </a:r>
            <a:br>
              <a:rPr lang="en-GB" sz="2700" dirty="0" smtClean="0"/>
            </a:br>
            <a:r>
              <a:rPr lang="en-GB" sz="2700" dirty="0" smtClean="0"/>
              <a:t>-</a:t>
            </a:r>
            <a:r>
              <a:rPr lang="en-GB" sz="2800" dirty="0" smtClean="0"/>
              <a:t>imagine </a:t>
            </a:r>
            <a:r>
              <a:rPr lang="en-GB" sz="2800" dirty="0"/>
              <a:t>you are a patient with advanced breast cancer</a:t>
            </a:r>
            <a:endParaRPr lang="en-GB" sz="27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4198892"/>
              </p:ext>
            </p:extLst>
          </p:nvPr>
        </p:nvGraphicFramePr>
        <p:xfrm>
          <a:off x="3541092" y="2974446"/>
          <a:ext cx="5821849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Chart" r:id="rId6" imgW="9124909" imgH="2590863" progId="MSGraph.Chart.8">
                  <p:embed followColorScheme="full"/>
                </p:oleObj>
              </mc:Choice>
              <mc:Fallback>
                <p:oleObj name="Chart" r:id="rId6" imgW="9124909" imgH="2590863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41092" y="2974446"/>
                        <a:ext cx="5821849" cy="1217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Commercial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Public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9754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0" y="175417"/>
            <a:ext cx="91440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.       </a:t>
            </a:r>
            <a:br>
              <a:rPr lang="en-GB" dirty="0" smtClean="0"/>
            </a:br>
            <a:r>
              <a:rPr lang="en-GB" sz="2700" dirty="0" smtClean="0"/>
              <a:t>Does it matter whether a public good</a:t>
            </a:r>
            <a:br>
              <a:rPr lang="en-GB" sz="2700" dirty="0" smtClean="0"/>
            </a:br>
            <a:r>
              <a:rPr lang="en-GB" sz="2700" dirty="0" smtClean="0"/>
              <a:t> (drug, treatment </a:t>
            </a:r>
            <a:r>
              <a:rPr lang="en-GB" sz="2700" dirty="0" err="1" smtClean="0"/>
              <a:t>etc</a:t>
            </a:r>
            <a:r>
              <a:rPr lang="en-GB" sz="2700" dirty="0" smtClean="0"/>
              <a:t>) is produced by a commercial organisation or a public one</a:t>
            </a:r>
            <a:br>
              <a:rPr lang="en-GB" sz="2700" dirty="0" smtClean="0"/>
            </a:br>
            <a:r>
              <a:rPr lang="en-GB" sz="2700" dirty="0" smtClean="0"/>
              <a:t>-</a:t>
            </a:r>
            <a:r>
              <a:rPr lang="en-GB" sz="2800" dirty="0" smtClean="0"/>
              <a:t>imagine </a:t>
            </a:r>
            <a:r>
              <a:rPr lang="en-GB" sz="2800" dirty="0"/>
              <a:t>you are a patient with mild asthma?</a:t>
            </a:r>
            <a:r>
              <a:rPr lang="en-GB" sz="2700" dirty="0" smtClean="0"/>
              <a:t/>
            </a:r>
            <a:br>
              <a:rPr lang="en-GB" sz="2700" dirty="0" smtClean="0"/>
            </a:br>
            <a:endParaRPr lang="en-GB" sz="27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57677336"/>
              </p:ext>
            </p:extLst>
          </p:nvPr>
        </p:nvGraphicFramePr>
        <p:xfrm>
          <a:off x="3541092" y="2974446"/>
          <a:ext cx="5821849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9" name="Chart" r:id="rId6" imgW="9124909" imgH="2590863" progId="MSGraph.Chart.8">
                  <p:embed followColorScheme="full"/>
                </p:oleObj>
              </mc:Choice>
              <mc:Fallback>
                <p:oleObj name="Chart" r:id="rId6" imgW="9124909" imgH="2590863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41092" y="2974446"/>
                        <a:ext cx="5821849" cy="1217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Commercial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Public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21783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0" y="175417"/>
            <a:ext cx="91440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.       </a:t>
            </a:r>
            <a:br>
              <a:rPr lang="en-GB" dirty="0"/>
            </a:br>
            <a:r>
              <a:rPr lang="en-GB" sz="2700" dirty="0" smtClean="0"/>
              <a:t>Does </a:t>
            </a:r>
            <a:r>
              <a:rPr lang="en-GB" sz="2700" dirty="0"/>
              <a:t>it matter whether a public </a:t>
            </a:r>
            <a:r>
              <a:rPr lang="en-GB" sz="2700" dirty="0" smtClean="0"/>
              <a:t>good</a:t>
            </a:r>
            <a:br>
              <a:rPr lang="en-GB" sz="2700" dirty="0" smtClean="0"/>
            </a:br>
            <a:r>
              <a:rPr lang="en-GB" sz="2700" dirty="0" smtClean="0"/>
              <a:t> </a:t>
            </a:r>
            <a:r>
              <a:rPr lang="en-GB" sz="2700" dirty="0"/>
              <a:t>(drug, treatment </a:t>
            </a:r>
            <a:r>
              <a:rPr lang="en-GB" sz="2700" dirty="0" err="1"/>
              <a:t>etc</a:t>
            </a:r>
            <a:r>
              <a:rPr lang="en-GB" sz="2700" dirty="0"/>
              <a:t>) is produced by a commercial organisation or a public </a:t>
            </a:r>
            <a:r>
              <a:rPr lang="en-GB" sz="2700" dirty="0" smtClean="0"/>
              <a:t>one</a:t>
            </a:r>
            <a:br>
              <a:rPr lang="en-GB" sz="2700" dirty="0" smtClean="0"/>
            </a:br>
            <a:r>
              <a:rPr lang="en-GB" sz="2800" dirty="0" smtClean="0"/>
              <a:t>- </a:t>
            </a:r>
            <a:r>
              <a:rPr lang="en-GB" sz="2800" dirty="0"/>
              <a:t>imagine you are a hospital manager?</a:t>
            </a:r>
            <a:endParaRPr lang="en-GB" sz="27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827295691"/>
              </p:ext>
            </p:extLst>
          </p:nvPr>
        </p:nvGraphicFramePr>
        <p:xfrm>
          <a:off x="3541092" y="2974446"/>
          <a:ext cx="5821849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3" name="Chart" r:id="rId6" imgW="9124909" imgH="2590863" progId="MSGraph.Chart.8">
                  <p:embed followColorScheme="full"/>
                </p:oleObj>
              </mc:Choice>
              <mc:Fallback>
                <p:oleObj name="Chart" r:id="rId6" imgW="9124909" imgH="2590863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41092" y="2974446"/>
                        <a:ext cx="5821849" cy="1217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Commercial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Public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2728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144844" y="744670"/>
            <a:ext cx="8999156" cy="1524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dirty="0"/>
              <a:t>.       Do discussions about translation miss whether patients and professionals are talking about the same </a:t>
            </a:r>
            <a:r>
              <a:rPr lang="en-GB" dirty="0" smtClean="0"/>
              <a:t>thing</a:t>
            </a:r>
            <a:r>
              <a:rPr lang="en-GB" dirty="0"/>
              <a:t/>
            </a:r>
            <a:br>
              <a:rPr lang="en-GB" dirty="0"/>
            </a:b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541707814"/>
              </p:ext>
            </p:extLst>
          </p:nvPr>
        </p:nvGraphicFramePr>
        <p:xfrm>
          <a:off x="2561107" y="2837921"/>
          <a:ext cx="6273800" cy="149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1" name="Chart" r:id="rId6" imgW="9124909" imgH="3171931" progId="MSGraph.Chart.8">
                  <p:embed followColorScheme="full"/>
                </p:oleObj>
              </mc:Choice>
              <mc:Fallback>
                <p:oleObj name="Chart" r:id="rId6" imgW="9124909" imgH="3171931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61107" y="2837921"/>
                        <a:ext cx="6273800" cy="1490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Yes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No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5818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0" y="175417"/>
            <a:ext cx="8999156" cy="1524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dirty="0"/>
              <a:t>.       </a:t>
            </a:r>
            <a:br>
              <a:rPr lang="en-GB" dirty="0"/>
            </a:b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dirty="0"/>
              <a:t>.       Is it all about genetic technologies and rare disease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645725911"/>
              </p:ext>
            </p:extLst>
          </p:nvPr>
        </p:nvGraphicFramePr>
        <p:xfrm>
          <a:off x="2561107" y="2837921"/>
          <a:ext cx="6273800" cy="149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4" name="Chart" r:id="rId6" imgW="9124909" imgH="3171931" progId="MSGraph.Chart.8">
                  <p:embed followColorScheme="full"/>
                </p:oleObj>
              </mc:Choice>
              <mc:Fallback>
                <p:oleObj name="Chart" r:id="rId6" imgW="9124909" imgH="3171931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61107" y="2837921"/>
                        <a:ext cx="6273800" cy="1490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Yes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No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65785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144844" y="744670"/>
            <a:ext cx="8999156" cy="1524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dirty="0"/>
              <a:t>.       </a:t>
            </a:r>
            <a:br>
              <a:rPr lang="en-GB" dirty="0"/>
            </a:br>
            <a:r>
              <a:rPr lang="en-GB" dirty="0"/>
              <a:t>Translation is a process not a promise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46338430"/>
              </p:ext>
            </p:extLst>
          </p:nvPr>
        </p:nvGraphicFramePr>
        <p:xfrm>
          <a:off x="2561107" y="2837921"/>
          <a:ext cx="6273800" cy="149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9" name="Chart" r:id="rId6" imgW="9124909" imgH="3171931" progId="MSGraph.Chart.8">
                  <p:embed followColorScheme="full"/>
                </p:oleObj>
              </mc:Choice>
              <mc:Fallback>
                <p:oleObj name="Chart" r:id="rId6" imgW="9124909" imgH="3171931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61107" y="2837921"/>
                        <a:ext cx="6273800" cy="1490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Yes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No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402608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7807" y="1331382"/>
            <a:ext cx="8638393" cy="694267"/>
          </a:xfrm>
        </p:spPr>
        <p:txBody>
          <a:bodyPr>
            <a:normAutofit fontScale="90000"/>
          </a:bodyPr>
          <a:lstStyle/>
          <a:p>
            <a:r>
              <a:rPr lang="en-GB" sz="4500" dirty="0"/>
              <a:t>TRANSLATION IN HEALTHCARE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662" y="2129871"/>
            <a:ext cx="6143472" cy="3803146"/>
          </a:xfrm>
        </p:spPr>
        <p:txBody>
          <a:bodyPr>
            <a:normAutofit lnSpcReduction="10000"/>
          </a:bodyPr>
          <a:lstStyle/>
          <a:p>
            <a:r>
              <a:rPr lang="en-GB" sz="1800" b="1" dirty="0">
                <a:solidFill>
                  <a:srgbClr val="002060"/>
                </a:solidFill>
              </a:rPr>
              <a:t>Plenary V – Where Do We Go From Here?</a:t>
            </a:r>
          </a:p>
          <a:p>
            <a:r>
              <a:rPr lang="en-GB" sz="1800" i="1" dirty="0">
                <a:solidFill>
                  <a:schemeClr val="tx1"/>
                </a:solidFill>
              </a:rPr>
              <a:t>Lecture Theatre 2  </a:t>
            </a:r>
            <a:br>
              <a:rPr lang="en-GB" sz="1800" i="1" dirty="0">
                <a:solidFill>
                  <a:schemeClr val="tx1"/>
                </a:solidFill>
              </a:rPr>
            </a:br>
            <a:endParaRPr lang="en-GB" sz="1800" i="1" dirty="0">
              <a:solidFill>
                <a:schemeClr val="tx1"/>
              </a:solidFill>
            </a:endParaRP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Madeleine </a:t>
            </a:r>
            <a:r>
              <a:rPr lang="en-GB" sz="1500" dirty="0" err="1">
                <a:solidFill>
                  <a:schemeClr val="tx1"/>
                </a:solidFill>
              </a:rPr>
              <a:t>Murtagh</a:t>
            </a:r>
            <a:r>
              <a:rPr lang="en-GB" sz="1500" dirty="0">
                <a:solidFill>
                  <a:schemeClr val="tx1"/>
                </a:solidFill>
              </a:rPr>
              <a:t>, University of Bristol, UK</a:t>
            </a: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Eric </a:t>
            </a:r>
            <a:r>
              <a:rPr lang="en-GB" sz="1500" dirty="0" err="1">
                <a:solidFill>
                  <a:schemeClr val="tx1"/>
                </a:solidFill>
              </a:rPr>
              <a:t>Juengst</a:t>
            </a:r>
            <a:r>
              <a:rPr lang="en-GB" sz="1500" dirty="0">
                <a:solidFill>
                  <a:schemeClr val="tx1"/>
                </a:solidFill>
              </a:rPr>
              <a:t>, University of North Carolina, USA</a:t>
            </a: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Kazuto Kato, Osaka University, Japan</a:t>
            </a: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Eric Meslin, Indiana University, USA</a:t>
            </a: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Amy McGuire, Baylor College of Medicine, USA</a:t>
            </a:r>
          </a:p>
          <a:p>
            <a:r>
              <a:rPr lang="en-GB" sz="1500" dirty="0" err="1">
                <a:solidFill>
                  <a:schemeClr val="tx1"/>
                </a:solidFill>
              </a:rPr>
              <a:t>Prof.</a:t>
            </a:r>
            <a:r>
              <a:rPr lang="en-GB" sz="1500" dirty="0">
                <a:solidFill>
                  <a:schemeClr val="tx1"/>
                </a:solidFill>
              </a:rPr>
              <a:t> Sigrid Sterckx, Ghent University, Belgium</a:t>
            </a:r>
            <a:br>
              <a:rPr lang="en-GB" sz="1500" dirty="0">
                <a:solidFill>
                  <a:schemeClr val="tx1"/>
                </a:solidFill>
              </a:rPr>
            </a:br>
            <a:r>
              <a:rPr lang="en-GB" sz="1500" dirty="0">
                <a:solidFill>
                  <a:schemeClr val="tx1"/>
                </a:solidFill>
              </a:rPr>
              <a:t/>
            </a:r>
            <a:br>
              <a:rPr lang="en-GB" sz="1500" dirty="0">
                <a:solidFill>
                  <a:schemeClr val="tx1"/>
                </a:solidFill>
              </a:rPr>
            </a:br>
            <a:r>
              <a:rPr lang="en-GB" sz="1350" dirty="0">
                <a:solidFill>
                  <a:schemeClr val="tx1"/>
                </a:solidFill>
              </a:rPr>
              <a:t>Chair: </a:t>
            </a:r>
            <a:br>
              <a:rPr lang="en-GB" sz="1350" dirty="0">
                <a:solidFill>
                  <a:schemeClr val="tx1"/>
                </a:solidFill>
              </a:rPr>
            </a:br>
            <a:r>
              <a:rPr lang="en-GB" sz="1350" dirty="0" err="1">
                <a:solidFill>
                  <a:schemeClr val="tx1"/>
                </a:solidFill>
              </a:rPr>
              <a:t>Prof.</a:t>
            </a:r>
            <a:r>
              <a:rPr lang="en-GB" sz="1350" dirty="0">
                <a:solidFill>
                  <a:schemeClr val="tx1"/>
                </a:solidFill>
              </a:rPr>
              <a:t> Jane Kaye</a:t>
            </a:r>
            <a:br>
              <a:rPr lang="en-GB" sz="1350" dirty="0">
                <a:solidFill>
                  <a:schemeClr val="tx1"/>
                </a:solidFill>
              </a:rPr>
            </a:br>
            <a:r>
              <a:rPr lang="en-GB" sz="1350" dirty="0">
                <a:solidFill>
                  <a:schemeClr val="tx1"/>
                </a:solidFill>
              </a:rPr>
              <a:t>University of Oxford, UK</a:t>
            </a:r>
            <a:endParaRPr lang="en-GB" sz="135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00334" y="5039785"/>
            <a:ext cx="193040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>
                <a:solidFill>
                  <a:prstClr val="white"/>
                </a:solidFill>
              </a:rPr>
              <a:t>Thurs. 25 June 2015</a:t>
            </a:r>
          </a:p>
        </p:txBody>
      </p:sp>
    </p:spTree>
    <p:extLst>
      <p:ext uri="{BB962C8B-B14F-4D97-AF65-F5344CB8AC3E}">
        <p14:creationId xmlns:p14="http://schemas.microsoft.com/office/powerpoint/2010/main" val="1533776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94372" cy="1524000"/>
          </a:xfrm>
        </p:spPr>
        <p:txBody>
          <a:bodyPr/>
          <a:lstStyle/>
          <a:p>
            <a:r>
              <a:rPr lang="en-GB" dirty="0"/>
              <a:t>What is the best pub in Oxford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9769012"/>
              </p:ext>
            </p:extLst>
          </p:nvPr>
        </p:nvGraphicFramePr>
        <p:xfrm>
          <a:off x="4015210" y="2206408"/>
          <a:ext cx="5128790" cy="27536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Chart" r:id="rId6" imgW="9144189" imgH="5848389" progId="MSGraph.Chart.8">
                  <p:embed followColorScheme="full"/>
                </p:oleObj>
              </mc:Choice>
              <mc:Fallback>
                <p:oleObj name="Chart" r:id="rId6" imgW="9144189" imgH="584838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15210" y="2206408"/>
                        <a:ext cx="5128790" cy="27536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Royal Oak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Egg &amp; Dinosaur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The Turf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The Dodo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8290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94372" cy="1524000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were the break out sessions called</a:t>
            </a:r>
            <a:b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3775605454"/>
              </p:ext>
            </p:extLst>
          </p:nvPr>
        </p:nvGraphicFramePr>
        <p:xfrm>
          <a:off x="4019550" y="2177521"/>
          <a:ext cx="5124450" cy="2811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Chart" r:id="rId6" imgW="9153640" imgH="5972069" progId="MSGraph.Chart.8">
                  <p:embed followColorScheme="full"/>
                </p:oleObj>
              </mc:Choice>
              <mc:Fallback>
                <p:oleObj name="Chart" r:id="rId6" imgW="9153640" imgH="597206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19550" y="2177521"/>
                        <a:ext cx="5124450" cy="28114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Putt </a:t>
            </a:r>
            <a:r>
              <a:rPr lang="en-GB" sz="3200" dirty="0" err="1" smtClean="0">
                <a:solidFill>
                  <a:schemeClr val="tx1"/>
                </a:solidFill>
              </a:rPr>
              <a:t>Putt</a:t>
            </a:r>
            <a:endParaRPr lang="en-GB" sz="3200" dirty="0" smtClean="0">
              <a:solidFill>
                <a:schemeClr val="tx1"/>
              </a:solidFill>
            </a:endParaRP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Machu </a:t>
            </a:r>
            <a:r>
              <a:rPr lang="en-GB" sz="3200" dirty="0" err="1" smtClean="0">
                <a:solidFill>
                  <a:schemeClr val="tx1"/>
                </a:solidFill>
              </a:rPr>
              <a:t>Peccau</a:t>
            </a:r>
            <a:endParaRPr lang="en-GB" sz="3200" dirty="0" smtClean="0">
              <a:solidFill>
                <a:schemeClr val="tx1"/>
              </a:solidFill>
            </a:endParaRP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err="1" smtClean="0">
                <a:solidFill>
                  <a:schemeClr val="tx1"/>
                </a:solidFill>
              </a:rPr>
              <a:t>Pecha</a:t>
            </a:r>
            <a:r>
              <a:rPr lang="en-GB" sz="3200" dirty="0" smtClean="0">
                <a:solidFill>
                  <a:schemeClr val="tx1"/>
                </a:solidFill>
              </a:rPr>
              <a:t> Kucha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err="1" smtClean="0">
                <a:solidFill>
                  <a:schemeClr val="tx1"/>
                </a:solidFill>
              </a:rPr>
              <a:t>Kuchi</a:t>
            </a:r>
            <a:r>
              <a:rPr lang="en-GB" sz="3200" dirty="0" smtClean="0">
                <a:solidFill>
                  <a:schemeClr val="tx1"/>
                </a:solidFill>
              </a:rPr>
              <a:t> </a:t>
            </a:r>
            <a:r>
              <a:rPr lang="en-GB" sz="3200" smtClean="0">
                <a:solidFill>
                  <a:schemeClr val="tx1"/>
                </a:solidFill>
              </a:rPr>
              <a:t>Kuchi</a:t>
            </a:r>
            <a:endParaRPr lang="en-GB" sz="3200" dirty="0" smtClean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15110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173507" y="274637"/>
            <a:ext cx="8880340" cy="1524000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Would you come to another ELSI 2.0 conference in Oxford</a:t>
            </a:r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542820957"/>
              </p:ext>
            </p:extLst>
          </p:nvPr>
        </p:nvGraphicFramePr>
        <p:xfrm>
          <a:off x="4146884" y="2233084"/>
          <a:ext cx="4906963" cy="2700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Chart" r:id="rId6" imgW="9153640" imgH="6219805" progId="MSGraph.Chart.8">
                  <p:embed followColorScheme="full"/>
                </p:oleObj>
              </mc:Choice>
              <mc:Fallback>
                <p:oleObj name="Chart" r:id="rId6" imgW="9153640" imgH="6219805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146884" y="2233084"/>
                        <a:ext cx="4906963" cy="27003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No, Never again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Next year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In 2 years time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In 3 years time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8400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173507" y="274637"/>
            <a:ext cx="8880340" cy="1524000"/>
          </a:xfrm>
        </p:spPr>
        <p:txBody>
          <a:bodyPr>
            <a:normAutofit/>
          </a:bodyPr>
          <a:lstStyle/>
          <a:p>
            <a:pPr algn="ctr"/>
            <a:r>
              <a:rPr lang="en-GB" dirty="0"/>
              <a:t>Who will be clinicians of the </a:t>
            </a:r>
            <a:r>
              <a:rPr lang="en-GB" dirty="0" smtClean="0"/>
              <a:t>future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47550646"/>
              </p:ext>
            </p:extLst>
          </p:nvPr>
        </p:nvGraphicFramePr>
        <p:xfrm>
          <a:off x="5046730" y="1978687"/>
          <a:ext cx="4007117" cy="330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Chart" r:id="rId6" imgW="9172543" imgH="7619874" progId="MSGraph.Chart.8">
                  <p:embed followColorScheme="full"/>
                </p:oleObj>
              </mc:Choice>
              <mc:Fallback>
                <p:oleObj name="Chart" r:id="rId6" imgW="9172543" imgH="7619874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046730" y="1978687"/>
                        <a:ext cx="4007117" cy="3308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err="1" smtClean="0">
                <a:solidFill>
                  <a:schemeClr val="tx1"/>
                </a:solidFill>
              </a:rPr>
              <a:t>Bioinformaticians</a:t>
            </a:r>
            <a:endParaRPr lang="en-GB" sz="3200" dirty="0" smtClean="0">
              <a:solidFill>
                <a:schemeClr val="tx1"/>
              </a:solidFill>
            </a:endParaRP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Geneticists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Primary Care Doctors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Citizens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Pharmacists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41768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94372" cy="1524000"/>
          </a:xfrm>
        </p:spPr>
        <p:txBody>
          <a:bodyPr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 Translation: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4208761760"/>
              </p:ext>
            </p:extLst>
          </p:nvPr>
        </p:nvGraphicFramePr>
        <p:xfrm>
          <a:off x="4024313" y="2179638"/>
          <a:ext cx="5119687" cy="280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Chart" r:id="rId6" imgW="9144189" imgH="5981873" progId="MSGraph.Chart.8">
                  <p:embed followColorScheme="full"/>
                </p:oleObj>
              </mc:Choice>
              <mc:Fallback>
                <p:oleObj name="Chart" r:id="rId6" imgW="9144189" imgH="5981873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024313" y="2179638"/>
                        <a:ext cx="5119687" cy="280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Pipeline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Thicket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Peaks &amp; Valleys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Cycle of Chaos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492089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141669" y="274638"/>
            <a:ext cx="8999156" cy="1524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Should governments be able to sell access to patient data</a:t>
            </a: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867566613"/>
              </p:ext>
            </p:extLst>
          </p:nvPr>
        </p:nvGraphicFramePr>
        <p:xfrm>
          <a:off x="2561107" y="2837921"/>
          <a:ext cx="6273800" cy="1490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Chart" r:id="rId6" imgW="9124909" imgH="3171931" progId="MSGraph.Chart.8">
                  <p:embed followColorScheme="full"/>
                </p:oleObj>
              </mc:Choice>
              <mc:Fallback>
                <p:oleObj name="Chart" r:id="rId6" imgW="9124909" imgH="3171931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561107" y="2837921"/>
                        <a:ext cx="6273800" cy="1490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Yes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No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12134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0" y="655638"/>
            <a:ext cx="9144000" cy="15240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GB" dirty="0"/>
              <a:t>When can we override privacy concerns to realise the benefits of big data </a:t>
            </a:r>
            <a:r>
              <a:rPr lang="en-GB" dirty="0" smtClean="0"/>
              <a:t>approaches</a:t>
            </a:r>
            <a:r>
              <a:rPr lang="en-GB" dirty="0"/>
              <a:t/>
            </a:r>
            <a:br>
              <a:rPr lang="en-GB" dirty="0"/>
            </a:br>
            <a: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GB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382903893"/>
              </p:ext>
            </p:extLst>
          </p:nvPr>
        </p:nvGraphicFramePr>
        <p:xfrm>
          <a:off x="4902172" y="2179638"/>
          <a:ext cx="4241828" cy="2778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Chart" r:id="rId6" imgW="9134360" imgH="5419658" progId="MSGraph.Chart.8">
                  <p:embed followColorScheme="full"/>
                </p:oleObj>
              </mc:Choice>
              <mc:Fallback>
                <p:oleObj name="Chart" r:id="rId6" imgW="9134360" imgH="5419658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902172" y="2179638"/>
                        <a:ext cx="4241828" cy="27787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60" y="1699418"/>
            <a:ext cx="5531833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2400" dirty="0" smtClean="0">
                <a:solidFill>
                  <a:schemeClr val="tx1"/>
                </a:solidFill>
              </a:rPr>
              <a:t>Never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2400" dirty="0" smtClean="0">
                <a:solidFill>
                  <a:schemeClr val="tx1"/>
                </a:solidFill>
              </a:rPr>
              <a:t>Only if people give consent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2400" dirty="0">
                <a:solidFill>
                  <a:schemeClr val="tx1"/>
                </a:solidFill>
              </a:rPr>
              <a:t>Decided via participatory governance </a:t>
            </a:r>
            <a:r>
              <a:rPr lang="en-GB" sz="2400" dirty="0" smtClean="0">
                <a:solidFill>
                  <a:schemeClr val="tx1"/>
                </a:solidFill>
              </a:rPr>
              <a:t>procedure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2400" dirty="0" smtClean="0">
                <a:solidFill>
                  <a:schemeClr val="tx1"/>
                </a:solidFill>
              </a:rPr>
              <a:t>If it has been decided by parliament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369089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PQuestion"/>
          <p:cNvSpPr>
            <a:spLocks noGrp="1"/>
          </p:cNvSpPr>
          <p:nvPr>
            <p:ph type="title"/>
          </p:nvPr>
        </p:nvSpPr>
        <p:spPr>
          <a:xfrm>
            <a:off x="0" y="175417"/>
            <a:ext cx="91440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/>
              <a:t>.       </a:t>
            </a:r>
            <a:br>
              <a:rPr lang="en-GB" dirty="0"/>
            </a:br>
            <a:r>
              <a:rPr lang="en-GB" sz="2700" dirty="0" smtClean="0"/>
              <a:t>Does </a:t>
            </a:r>
            <a:r>
              <a:rPr lang="en-GB" sz="2700" dirty="0"/>
              <a:t>it matter whether a public </a:t>
            </a:r>
            <a:r>
              <a:rPr lang="en-GB" sz="2700" dirty="0" smtClean="0"/>
              <a:t>good</a:t>
            </a:r>
            <a:br>
              <a:rPr lang="en-GB" sz="2700" dirty="0" smtClean="0"/>
            </a:br>
            <a:r>
              <a:rPr lang="en-GB" sz="2700" dirty="0" smtClean="0"/>
              <a:t> </a:t>
            </a:r>
            <a:r>
              <a:rPr lang="en-GB" sz="2700" dirty="0"/>
              <a:t>(drug, treatment </a:t>
            </a:r>
            <a:r>
              <a:rPr lang="en-GB" sz="2700" dirty="0" err="1"/>
              <a:t>etc</a:t>
            </a:r>
            <a:r>
              <a:rPr lang="en-GB" sz="2700" dirty="0"/>
              <a:t>) is produced by a commercial organisation or a public </a:t>
            </a:r>
            <a:r>
              <a:rPr lang="en-GB" sz="2700" dirty="0" smtClean="0"/>
              <a:t>one</a:t>
            </a:r>
            <a:endParaRPr lang="en-GB" sz="2700" dirty="0"/>
          </a:p>
        </p:txBody>
      </p:sp>
      <p:graphicFrame>
        <p:nvGraphicFramePr>
          <p:cNvPr id="4" name="TPChart"/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542530434"/>
              </p:ext>
            </p:extLst>
          </p:nvPr>
        </p:nvGraphicFramePr>
        <p:xfrm>
          <a:off x="3541092" y="2974446"/>
          <a:ext cx="5821849" cy="1217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32" name="Chart" r:id="rId6" imgW="9124909" imgH="2590863" progId="MSGraph.Chart.8">
                  <p:embed followColorScheme="full"/>
                </p:oleObj>
              </mc:Choice>
              <mc:Fallback>
                <p:oleObj name="Chart" r:id="rId6" imgW="9124909" imgH="2590863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41092" y="2974446"/>
                        <a:ext cx="5821849" cy="1217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PAnswers"/>
          <p:cNvSpPr>
            <a:spLocks noGrp="1"/>
          </p:cNvSpPr>
          <p:nvPr>
            <p:ph type="body" idx="1"/>
            <p:custDataLst>
              <p:tags r:id="rId4"/>
            </p:custDataLst>
          </p:nvPr>
        </p:nvSpPr>
        <p:spPr>
          <a:xfrm>
            <a:off x="263659" y="1699418"/>
            <a:ext cx="6554867" cy="3767670"/>
          </a:xfrm>
        </p:spPr>
        <p:txBody>
          <a:bodyPr>
            <a:normAutofit/>
          </a:bodyPr>
          <a:lstStyle/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Commercial</a:t>
            </a:r>
          </a:p>
          <a:p>
            <a:pPr marL="514350" indent="-514350">
              <a:buFont typeface="Wingdings 3" panose="05040102010807070707" pitchFamily="18" charset="2"/>
              <a:buAutoNum type="alphaUcPeriod"/>
            </a:pPr>
            <a:r>
              <a:rPr lang="en-GB" sz="3200" dirty="0" smtClean="0">
                <a:solidFill>
                  <a:schemeClr val="tx1"/>
                </a:solidFill>
              </a:rPr>
              <a:t>Public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841514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OleChart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ASPOLLED" val="BA2CA8D5FD4145AABBA2E5A9FEDF88F3"/>
  <p:tag name="TPVERSION" val="5"/>
  <p:tag name="TPFULLVERSION" val="5.3.2.24"/>
  <p:tag name="PPTVERSION" val="15"/>
  <p:tag name="TPOS" val="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Who will be clinicians of the future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Bioinformaticians&lt;/answertext&gt;&#10;                    &lt;valuetype&gt;0&lt;/valuetype&gt;&#10;                &lt;/answer&gt;&#10;                &lt;answer&gt;&#10;                    &lt;guid&gt;2F44AB0BBCD3493B8D4AC06D3F225AA2&lt;/guid&gt;&#10;                    &lt;answertext&gt;Geneticists&lt;/answertext&gt;&#10;                    &lt;valuetype&gt;0&lt;/valuetype&gt;&#10;                &lt;/answer&gt;&#10;                &lt;answer&gt;&#10;                    &lt;guid&gt;C7DC9716E43741E89D14B25E989D9DA2&lt;/guid&gt;&#10;                    &lt;answertext&gt;Primary Care Doctors&lt;/answertext&gt;&#10;                    &lt;valuetype&gt;0&lt;/valuetype&gt;&#10;                &lt;/answer&gt;&#10;                &lt;answer&gt;&#10;                    &lt;guid&gt;C358DE769C6F4DFE9D3A134C914D7423&lt;/guid&gt;&#10;                    &lt;answertext&gt;Citizens&lt;/answertext&gt;&#10;                    &lt;valuetype&gt;0&lt;/valuetype&gt;&#10;                &lt;/answer&gt;&#10;                &lt;answer&gt;&#10;                    &lt;guid&gt;877366CE677D41CA84727059334677E5&lt;/guid&gt;&#10;                    &lt;answertext&gt;Pharmacists&lt;/answertext&gt;&#10;                    &lt;valuetype&gt;0&lt;/valuetype&gt;&#10;                &lt;/answer&gt;&#10;            &lt;/answers&gt;&#10;        &lt;/multichoice&gt;&#10;    &lt;/questions&gt;&#10;&lt;/questionlist&gt;"/>
  <p:tag name="RESULTS" val="Who will be clinicians of the future[;crlf;]61[;]64[;]61[;]False[;]0[;][;crlf;]2.80327868852459[;]3[;]1.05301553132798[;]1.10884170921795[;crlf;]10[;]0[;]Bioinformaticians1[;]Bioinformaticians[;][;crlf;]9[;]0[;]Geneticists2[;]Geneticists[;][;crlf;]27[;]0[;]Primary Care Doctors3[;]Primary Care Doctors[;][;crlf;]13[;]0[;]Citizens4[;]Citizens[;][;crlf;]2[;]0[;]Pharmacists5[;]Pharmacists[;]"/>
  <p:tag name="HASRESULTS" val="True"/>
  <p:tag name="LIVECHARTING" val="False"/>
  <p:tag name="AUTOOPENPOLL" val="True"/>
  <p:tag name="AUTOFORMATCHART" val="Tru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Is Translation: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Pipeline&lt;/answertext&gt;&#10;                    &lt;valuetype&gt;0&lt;/valuetype&gt;&#10;                &lt;/answer&gt;&#10;                &lt;answer&gt;&#10;                    &lt;guid&gt;2F44AB0BBCD3493B8D4AC06D3F225AA2&lt;/guid&gt;&#10;                    &lt;answertext&gt;Thicket&lt;/answertext&gt;&#10;                    &lt;valuetype&gt;0&lt;/valuetype&gt;&#10;                &lt;/answer&gt;&#10;                &lt;answer&gt;&#10;                    &lt;guid&gt;C7DC9716E43741E89D14B25E989D9DA2&lt;/guid&gt;&#10;                    &lt;answertext&gt;Peaks &amp;amp; Valleys&lt;/answertext&gt;&#10;                    &lt;valuetype&gt;0&lt;/valuetype&gt;&#10;                &lt;/answer&gt;&#10;                &lt;answer&gt;&#10;                    &lt;guid&gt;7ECDEFCD8CC2458EBD2A069CBECD4A64&lt;/guid&gt;&#10;                    &lt;answertext&gt;Cycle of Chaos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Is Translation:[;crlf;]64[;]64[;]64[;]False[;]0[;][;crlf;]2.96875[;]3[;]0.983754764918575[;]0.9677734375[;crlf;]5[;]0[;]Pipeline1[;]Pipeline[;][;crlf;]17[;]0[;]Thicket2[;]Thicket[;][;crlf;]17[;]0[;]Peaks &amp; Valleys3[;]Peaks &amp; Valleys[;][;crlf;]25[;]0[;]Cycle of Chaos4[;]Cycle of Chaos[;]"/>
  <p:tag name="HASRESULTS" val="Tru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Should governments be able to sell access to patient data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Yes&lt;/answertext&gt;&#10;                    &lt;valuetype&gt;0&lt;/valuetype&gt;&#10;                &lt;/answer&gt;&#10;                &lt;answer&gt;&#10;                    &lt;guid&gt;2F44AB0BBCD3493B8D4AC06D3F225AA2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Should governments be able to sell access to patient data[;crlf;]59[;]64[;]59[;]False[;]0[;][;crlf;]1.72881355932203[;]2[;]0.444572103342509[;]0.197644355070382[;crlf;]16[;]0[;]Yes1[;]Yes[;][;crlf;]43[;]0[;]No2[;]No[;]"/>
  <p:tag name="HASRESULTS" val="Tru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What is the best pub in Oxford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Royal Oak&lt;/answertext&gt;&#10;                    &lt;valuetype&gt;0&lt;/valuetype&gt;&#10;                &lt;/answer&gt;&#10;                &lt;answer&gt;&#10;                    &lt;guid&gt;2F44AB0BBCD3493B8D4AC06D3F225AA2&lt;/guid&gt;&#10;                    &lt;answertext&gt;Egg &amp;amp; Dinosaur&lt;/answertext&gt;&#10;                    &lt;valuetype&gt;0&lt;/valuetype&gt;&#10;                &lt;/answer&gt;&#10;                &lt;answer&gt;&#10;                    &lt;guid&gt;C7DC9716E43741E89D14B25E989D9DA2&lt;/guid&gt;&#10;                    &lt;answertext&gt;The Turf&lt;/answertext&gt;&#10;                    &lt;valuetype&gt;0&lt;/valuetype&gt;&#10;                &lt;/answer&gt;&#10;                &lt;answer&gt;&#10;                    &lt;guid&gt;7ECDEFCD8CC2458EBD2A069CBECD4A64&lt;/guid&gt;&#10;                    &lt;answertext&gt;The Dodo&lt;/answertext&gt;&#10;                    &lt;valuetype&gt;0&lt;/valuetype&gt;&#10;                &lt;/answer&gt;&#10;            &lt;/answers&gt;&#10;        &lt;/multichoice&gt;&#10;    &lt;/questions&gt;&#10;&lt;/questionlist&gt;"/>
  <p:tag name="RESULTS" val="What is the best pub in Oxford[;crlf;]59[;]59[;]59[;]False[;]0[;][;crlf;]1.89830508474576[;]1[;]1.13039538986665[;]1.27779373743177[;crlf;]35[;]0[;]Royal Oak1[;]Royal Oak[;][;crlf;]1[;]0[;]Egg &amp; Dinosaur2[;]Egg &amp; Dinosaur[;][;crlf;]17[;]0[;]The Turf3[;]The Turf[;][;crlf;]6[;]0[;]The Dodo4[;]The Dodo[;]"/>
  <p:tag name="HASRESULTS" val="True"/>
  <p:tag name="LIVECHARTING" val="False"/>
  <p:tag name="AUTOOPENPOLL" val="True"/>
  <p:tag name="AUTOFORMATCHART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When can we override privacy concerns to realise the benefits of big data approaches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Never&lt;/answertext&gt;&#10;                    &lt;valuetype&gt;0&lt;/valuetype&gt;&#10;                &lt;/answer&gt;&#10;                &lt;answer&gt;&#10;                    &lt;guid&gt;2F44AB0BBCD3493B8D4AC06D3F225AA2&lt;/guid&gt;&#10;                    &lt;answertext&gt;Only if people give consent&lt;/answertext&gt;&#10;                    &lt;valuetype&gt;0&lt;/valuetype&gt;&#10;                &lt;/answer&gt;&#10;                &lt;answer&gt;&#10;                    &lt;guid&gt;C7DC9716E43741E89D14B25E989D9DA2&lt;/guid&gt;&#10;                    &lt;answertext&gt;Decided via participatory governance procedure&lt;/answertext&gt;&#10;                    &lt;valuetype&gt;0&lt;/valuetype&gt;&#10;                &lt;/answer&gt;&#10;                &lt;answer&gt;&#10;                    &lt;guid&gt;7ECDEFCD8CC2458EBD2A069CBECD4A64&lt;/guid&gt;&#10;                    &lt;answertext&gt;If it has been decided by parliament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When can we override privacy concerns to realise the benefits of big data approaches[;crlf;]61[;]64[;]61[;]False[;]0[;][;crlf;]2.67213114754098[;]3[;]0.783462501334329[;]0.613813490997044[;crlf;]4[;]0[;]Never1[;]Never[;][;crlf;]20[;]0[;]Only if people give consent2[;]Only if people give consent[;][;crlf;]29[;]0[;]Decided via participatory governance procedure3[;]Decided via participatory governance procedure[;][;crlf;]8[;]0[;]If it has been decided by parliament4[;]If it has been decided by parliament[;]"/>
  <p:tag name="HASRESULTS" val="Tru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.       Does it matter whether a public good (drug, treatment etc) is produced by a commercial organisation or a public one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Commercial&lt;/answertext&gt;&#10;                    &lt;valuetype&gt;0&lt;/valuetype&gt;&#10;                &lt;/answer&gt;&#10;                &lt;answer&gt;&#10;                    &lt;guid&gt;2F44AB0BBCD3493B8D4AC06D3F225AA2&lt;/guid&gt;&#10;                    &lt;answertext&gt;Public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.       Does it matter whether a public good (drug, treatment etc) is produced by a commercial organisation or a public one[;crlf;]57[;]64[;]57[;]False[;]0[;][;crlf;]1.50877192982456[;]2[;]0.499923047325439[;]0.249923053247153[;crlf;]28[;]0[;]Commercial1[;]Commercial[;][;crlf;]29[;]0[;]Public2[;]Public[;]"/>
  <p:tag name="HASRESULTS" val="Tru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.       Does it matter whether a public good (drug, treatment etc) is produced by a commercial organisation or a public one-imagine you are a patient with advanced breast cancer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Commercial&lt;/answertext&gt;&#10;                    &lt;valuetype&gt;0&lt;/valuetype&gt;&#10;                &lt;/answer&gt;&#10;                &lt;answer&gt;&#10;                    &lt;guid&gt;2F44AB0BBCD3493B8D4AC06D3F225AA2&lt;/guid&gt;&#10;                    &lt;answertext&gt;Public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.       Does it matter whether a public good (drug, treatment etc) is produced by a commercial organisation or a public one-imagine you are a patient with advanced breast cancer[;crlf;]57[;]64[;]57[;]False[;]0[;][;crlf;]1.56140350877193[;]2[;]0.496215285043191[;]0.246229609110496[;crlf;]25[;]0[;]Commercial1[;]Commercial[;][;crlf;]32[;]0[;]Public2[;]Public[;]"/>
  <p:tag name="HASRESULTS" val="Tru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.       Does it matter whether a public good (drug, treatment etc) is produced by a commercial organisation or a public one-imagine you are a patient with mild asthma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Commercial&lt;/answertext&gt;&#10;                    &lt;valuetype&gt;0&lt;/valuetype&gt;&#10;                &lt;/answer&gt;&#10;                &lt;answer&gt;&#10;                    &lt;guid&gt;2F44AB0BBCD3493B8D4AC06D3F225AA2&lt;/guid&gt;&#10;                    &lt;answertext&gt;Public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.       Does it matter whether a public good (drug, treatment etc) is produced by a commercial organisation or a public one-imagine you are a patient with mild asthma?[;crlf;]3[;]64[;]3[;]False[;]0[;][;crlf;]1.66666666666667[;]2[;]0.471404520791032[;]0.222222222222222[;crlf;]1[;]0[;]Commercial1[;]Commercial[;][;crlf;]2[;]0[;]Public2[;]Public[;]"/>
  <p:tag name="HASRESULTS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.       Does it matter whether a public good (drug, treatment etc) is produced by a commercial organisation or a public one- imagine you are a hospital manager?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Commercial&lt;/answertext&gt;&#10;                    &lt;valuetype&gt;0&lt;/valuetype&gt;&#10;                &lt;/answer&gt;&#10;                &lt;answer&gt;&#10;                    &lt;guid&gt;2F44AB0BBCD3493B8D4AC06D3F225AA2&lt;/guid&gt;&#10;                    &lt;answertext&gt;Public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False"/>
  <p:tag name="RESULTS" val=".       Does it matter whether a public good (drug, treatment etc) is produced by a commercial organisation or a public one- imagine you are a hospital manager?[;crlf;]3[;]64[;]3[;]False[;]0[;][;crlf;]1.33333333333333[;]1[;]0.471404520791032[;]0.222222222222222[;crlf;]2[;]0[;]Commercial1[;]Commercial[;][;crlf;]1[;]0[;]Public2[;]Public[;]"/>
  <p:tag name="HASRESULTS" val="Tru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.       Do discussions about translation miss whether patients and professionals are talking about the same thing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Yes&lt;/answertext&gt;&#10;                    &lt;valuetype&gt;0&lt;/valuetype&gt;&#10;                &lt;/answer&gt;&#10;                &lt;answer&gt;&#10;                    &lt;guid&gt;2F44AB0BBCD3493B8D4AC06D3F225AA2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.       Do discussions about translation miss whether patients and professionals are talking about the same thing[;crlf;]49[;]64[;]49[;]False[;]0[;][;crlf;]1.30612244897959[;]1[;]0.460881215944335[;]0.212411495210329[;crlf;]34[;]0[;]Yes1[;]Yes[;][;crlf;]15[;]0[;]No2[;]No[;]"/>
  <p:tag name="HASRESULTS" val="Tru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.       .       Is it all about genetic technologies and rare disease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Yes&lt;/answertext&gt;&#10;                    &lt;valuetype&gt;0&lt;/valuetype&gt;&#10;                &lt;/answer&gt;&#10;                &lt;answer&gt;&#10;                    &lt;guid&gt;2F44AB0BBCD3493B8D4AC06D3F225AA2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.       .       Is it all about genetic technologies and rare disease[;crlf;]60[;]64[;]60[;]False[;]0[;][;crlf;]1.96666666666667[;]2[;]0.17950549357115[;]0.0322222222222222[;crlf;]2[;]0[;]Yes1[;]Yes[;][;crlf;]58[;]0[;]No2[;]No[;]"/>
  <p:tag name="HASRESULTS" val="Tru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.       Translation is a process not a promise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Yes&lt;/answertext&gt;&#10;                    &lt;valuetype&gt;0&lt;/valuetype&gt;&#10;                &lt;/answer&gt;&#10;                &lt;answer&gt;&#10;                    &lt;guid&gt;2F44AB0BBCD3493B8D4AC06D3F225AA2&lt;/guid&gt;&#10;                    &lt;answertext&gt;No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.       Translation is a process not a promise[;crlf;]58[;]64[;]58[;]False[;]0[;][;crlf;]1.13793103448276[;]1[;]0.344827586206897[;]0.118906064209275[;crlf;]50[;]0[;]Yes1[;]Yes[;][;crlf;]8[;]0[;]No2[;]No[;]"/>
  <p:tag name="HASRESULTS" val="Tru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What were the break out sessions called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Putt Putt&lt;/answertext&gt;&#10;                    &lt;valuetype&gt;0&lt;/valuetype&gt;&#10;                &lt;/answer&gt;&#10;                &lt;answer&gt;&#10;                    &lt;guid&gt;2F44AB0BBCD3493B8D4AC06D3F225AA2&lt;/guid&gt;&#10;                    &lt;answertext&gt;Machu Peccau&lt;/answertext&gt;&#10;                    &lt;valuetype&gt;0&lt;/valuetype&gt;&#10;                &lt;/answer&gt;&#10;                &lt;answer&gt;&#10;                    &lt;guid&gt;C7DC9716E43741E89D14B25E989D9DA2&lt;/guid&gt;&#10;                    &lt;answertext&gt;Pecha Kucha&lt;/answertext&gt;&#10;                    &lt;valuetype&gt;0&lt;/valuetype&gt;&#10;                &lt;/answer&gt;&#10;                &lt;answer&gt;&#10;                    &lt;guid&gt;7ECDEFCD8CC2458EBD2A069CBECD4A64&lt;/guid&gt;&#10;                    &lt;answertext&gt;Kuchi Kuchi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What were the break out sessions called[;crlf;]62[;]64[;]62[;]False[;]0[;][;crlf;]2.88709677419355[;]3[;]0.405798245980939[;]0.164672216441207[;crlf;]2[;]0[;]Putt Putt1[;]Putt Putt[;][;crlf;]3[;]0[;]Machu Peccau2[;]Machu Peccau[;][;crlf;]57[;]0[;]Pecha Kucha3[;]Pecha Kucha[;][;crlf;]0[;]0[;]Kuchi Kuchi4[;]Kuchi Kuchi[;]"/>
  <p:tag name="HASRESULTS" val="Tru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EROBASED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MultiChoiceSlide"/>
  <p:tag name="TPQUESTIONXML" val="﻿&lt;?xml version=&quot;1.0&quot; encoding=&quot;utf-8&quot;?&gt;&#10;&lt;questionlist&gt;&#10;    &lt;properties&gt;&#10;        &lt;guid&gt;8BD9C14511D241FFAC93CFB8C238880B&lt;/guid&gt;&#10;        &lt;description /&gt;&#10;        &lt;date&gt;6/25/2015 11:22:19 AM&lt;/date&gt;&#10;    &lt;/properties&gt;&#10;    &lt;questionlisttemplate&gt;&#10;        &lt;correctvalue&gt;1&lt;/correctvalue&gt;&#10;        &lt;incorrectvalue&gt;0&lt;/incorrectvalue&gt;&#10;        &lt;questiontype&gt;1&lt;/questiontype&gt;&#10;        &lt;numberofchoices&gt;4&lt;/numberofchoices&gt;&#10;        &lt;bulletstyle&gt;2&lt;/bulletstyle&gt;&#10;        &lt;questionfont&gt;Verdana&lt;/questionfont&gt;&#10;        &lt;questionfontsize&gt;12&lt;/questionfontsize&gt;&#10;        &lt;answerfont&gt;Verdana&lt;/answerfont&gt;&#10;        &lt;answerfontsize&gt;12&lt;/answerfontsize&gt;&#10;        &lt;showresults&gt;True&lt;/showresults&gt;&#10;        &lt;countdowntime&gt;30&lt;/countdowntime&gt;&#10;        &lt;responsegrid&gt;0&lt;/responsegrid&gt;&#10;    &lt;/questionlisttemplate&gt;&#10;    &lt;questions&gt;&#10;        &lt;multichoice&gt;&#10;            &lt;guid&gt;0C7D1E87F89A4180954D10A298410024&lt;/guid&gt;&#10;            &lt;repollguid&gt;6C7B856C67D74D0094707CEA1A3C691C&lt;/repollguid&gt;&#10;            &lt;sourceid&gt;91BD77D6EFE540AF8F6852C706062578&lt;/sourceid&gt;&#10;            &lt;questiontext&gt;Would you come to another ELSI 2.0 conference in Oxford&lt;/questiontext&gt;&#10;            &lt;showresults&gt;True&lt;/showresults&gt;&#10;            &lt;responsegrid&gt;0&lt;/responsegrid&gt;&#10;            &lt;countdowntimer&gt;False&lt;/countdowntimer&gt;&#10;            &lt;countdowntime&gt;30&lt;/countdowntime&gt;&#10;            &lt;correctvalue&gt;1&lt;/correctvalue&gt;&#10;            &lt;incorrectvalue&gt;0&lt;/incorrectvalue&gt;&#10;            &lt;responselimit&gt;1&lt;/responselimit&gt;&#10;            &lt;bulletstyle&gt;2&lt;/bulletstyle&gt;&#10;            &lt;correctanswerindicator&gt;True&lt;/correctanswerindicator&gt;&#10;            &lt;answers&gt;&#10;                &lt;answer&gt;&#10;                    &lt;guid&gt;615C73A806E64034A6F62EC532C333B8&lt;/guid&gt;&#10;                    &lt;answertext&gt;No, Never again&lt;/answertext&gt;&#10;                    &lt;valuetype&gt;0&lt;/valuetype&gt;&#10;                &lt;/answer&gt;&#10;                &lt;answer&gt;&#10;                    &lt;guid&gt;2F44AB0BBCD3493B8D4AC06D3F225AA2&lt;/guid&gt;&#10;                    &lt;answertext&gt;Next year&lt;/answertext&gt;&#10;                    &lt;valuetype&gt;0&lt;/valuetype&gt;&#10;                &lt;/answer&gt;&#10;                &lt;answer&gt;&#10;                    &lt;guid&gt;C7DC9716E43741E89D14B25E989D9DA2&lt;/guid&gt;&#10;                    &lt;answertext&gt;In 2 years time&lt;/answertext&gt;&#10;                    &lt;valuetype&gt;0&lt;/valuetype&gt;&#10;                &lt;/answer&gt;&#10;                &lt;answer&gt;&#10;                    &lt;guid&gt;C358DE769C6F4DFE9D3A134C914D7423&lt;/guid&gt;&#10;                    &lt;answertext&gt;In 3 years time&lt;/answertext&gt;&#10;                    &lt;valuetype&gt;0&lt;/valuetype&gt;&#10;                &lt;/answer&gt;&#10;            &lt;/answers&gt;&#10;        &lt;/multichoice&gt;&#10;    &lt;/questions&gt;&#10;&lt;/questionlist&gt;"/>
  <p:tag name="LIVECHARTING" val="False"/>
  <p:tag name="AUTOOPENPOLL" val="True"/>
  <p:tag name="AUTOFORMATCHART" val="True"/>
  <p:tag name="RESULTS" val="Would you come to another ELSI 2.0 conference in Oxford[;crlf;]62[;]64[;]62[;]False[;]0[;][;crlf;]2.51612903225806[;]2[;]0.665798949695171[;]0.443288241415193[;crlf;]2[;]0[;]No, Never again1[;]No, Never again[;][;crlf;]30[;]0[;]Next year2[;]Next year[;][;crlf;]26[;]0[;]In 2 years time3[;]In 2 years time[;][;crlf;]4[;]0[;]In 3 years time4[;]In 3 years time[;]"/>
  <p:tag name="HASRESULTS" val="Tru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1"/>
  <p:tag name="NUMBERFORMAT" val="0"/>
  <p:tag name="LABELFORMAT" val="0"/>
  <p:tag name="COLORTYPE" val="DEFINED"/>
  <p:tag name="DEFINEDCOLORS" val="3,32,10,45,48,6,13,4,9,55,1"/>
</p:tagLst>
</file>

<file path=ppt/theme/theme1.xml><?xml version="1.0" encoding="utf-8"?>
<a:theme xmlns:a="http://schemas.openxmlformats.org/drawingml/2006/main" name="1_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</TotalTime>
  <Words>187</Words>
  <Application>Microsoft Office PowerPoint</Application>
  <PresentationFormat>On-screen Show (4:3)</PresentationFormat>
  <Paragraphs>75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Calibri</vt:lpstr>
      <vt:lpstr>Century Gothic</vt:lpstr>
      <vt:lpstr>Times New Roman</vt:lpstr>
      <vt:lpstr>Wingdings 3</vt:lpstr>
      <vt:lpstr>1_Slice</vt:lpstr>
      <vt:lpstr>Microsoft Graph Chart</vt:lpstr>
      <vt:lpstr>TRANSLATION IN HEALTHCARE</vt:lpstr>
      <vt:lpstr>What is the best pub in Oxford</vt:lpstr>
      <vt:lpstr>What were the break out sessions called </vt:lpstr>
      <vt:lpstr>Would you come to another ELSI 2.0 conference in Oxford</vt:lpstr>
      <vt:lpstr>Who will be clinicians of the future </vt:lpstr>
      <vt:lpstr>Is Translation: </vt:lpstr>
      <vt:lpstr>Should governments be able to sell access to patient data </vt:lpstr>
      <vt:lpstr>When can we override privacy concerns to realise the benefits of big data approaches  </vt:lpstr>
      <vt:lpstr>.        Does it matter whether a public good  (drug, treatment etc) is produced by a commercial organisation or a public one</vt:lpstr>
      <vt:lpstr>.        Does it matter whether a public good  (drug, treatment etc) is produced by a commercial organisation or a public one -imagine you are a patient with advanced breast cancer</vt:lpstr>
      <vt:lpstr>.        Does it matter whether a public good  (drug, treatment etc) is produced by a commercial organisation or a public one -imagine you are a patient with mild asthma? </vt:lpstr>
      <vt:lpstr>.        Does it matter whether a public good  (drug, treatment etc) is produced by a commercial organisation or a public one - imagine you are a hospital manager?</vt:lpstr>
      <vt:lpstr>.       Do discussions about translation miss whether patients and professionals are talking about the same thing  </vt:lpstr>
      <vt:lpstr>.         .       Is it all about genetic technologies and rare disease</vt:lpstr>
      <vt:lpstr>.        Translation is a process not a promise </vt:lpstr>
      <vt:lpstr>TRANSLATION IN HEALTHCARE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TRANSLATION IN HEALTHCARE</dc:title>
  <dc:creator>Dean Lepley</dc:creator>
  <cp:lastModifiedBy>Dean Lepley</cp:lastModifiedBy>
  <cp:revision>38</cp:revision>
  <dcterms:created xsi:type="dcterms:W3CDTF">2015-06-25T10:15:22Z</dcterms:created>
  <dcterms:modified xsi:type="dcterms:W3CDTF">2015-06-25T14:37:09Z</dcterms:modified>
</cp:coreProperties>
</file>