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7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lvl1pPr>
      <a:defRPr sz="1400">
        <a:latin typeface="Calibri"/>
        <a:ea typeface="Calibri"/>
        <a:cs typeface="Calibri"/>
        <a:sym typeface="Calibri"/>
      </a:defRPr>
    </a:lvl1pPr>
    <a:lvl2pPr>
      <a:defRPr sz="1400">
        <a:latin typeface="Calibri"/>
        <a:ea typeface="Calibri"/>
        <a:cs typeface="Calibri"/>
        <a:sym typeface="Calibri"/>
      </a:defRPr>
    </a:lvl2pPr>
    <a:lvl3pPr>
      <a:defRPr sz="1400">
        <a:latin typeface="Calibri"/>
        <a:ea typeface="Calibri"/>
        <a:cs typeface="Calibri"/>
        <a:sym typeface="Calibri"/>
      </a:defRPr>
    </a:lvl3pPr>
    <a:lvl4pPr>
      <a:defRPr sz="1400">
        <a:latin typeface="Calibri"/>
        <a:ea typeface="Calibri"/>
        <a:cs typeface="Calibri"/>
        <a:sym typeface="Calibri"/>
      </a:defRPr>
    </a:lvl4pPr>
    <a:lvl5pPr>
      <a:defRPr sz="1400">
        <a:latin typeface="Calibri"/>
        <a:ea typeface="Calibri"/>
        <a:cs typeface="Calibri"/>
        <a:sym typeface="Calibri"/>
      </a:defRPr>
    </a:lvl5pPr>
    <a:lvl6pPr>
      <a:defRPr sz="1400">
        <a:latin typeface="Calibri"/>
        <a:ea typeface="Calibri"/>
        <a:cs typeface="Calibri"/>
        <a:sym typeface="Calibri"/>
      </a:defRPr>
    </a:lvl6pPr>
    <a:lvl7pPr>
      <a:defRPr sz="1400">
        <a:latin typeface="Calibri"/>
        <a:ea typeface="Calibri"/>
        <a:cs typeface="Calibri"/>
        <a:sym typeface="Calibri"/>
      </a:defRPr>
    </a:lvl7pPr>
    <a:lvl8pPr>
      <a:defRPr sz="1400">
        <a:latin typeface="Calibri"/>
        <a:ea typeface="Calibri"/>
        <a:cs typeface="Calibri"/>
        <a:sym typeface="Calibri"/>
      </a:defRPr>
    </a:lvl8pPr>
    <a:lvl9pPr>
      <a:defRPr sz="14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AD3CF"/>
          </a:solidFill>
        </a:fill>
      </a:tcStyle>
    </a:wholeTbl>
    <a:band2H>
      <a:tcTxStyle/>
      <a:tcStyle>
        <a:tcBdr/>
        <a:fill>
          <a:solidFill>
            <a:srgbClr val="F5EA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695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695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6695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AD4"/>
          </a:solidFill>
        </a:fill>
      </a:tcStyle>
    </a:wholeTbl>
    <a:band2H>
      <a:tcTxStyle/>
      <a:tcStyle>
        <a:tcBdr/>
        <a:fill>
          <a:solidFill>
            <a:srgbClr val="EEEDEB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28B7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28B7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28B70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5D6"/>
          </a:solidFill>
        </a:fill>
      </a:tcStyle>
    </a:wholeTbl>
    <a:band2H>
      <a:tcTxStyle/>
      <a:tcStyle>
        <a:tcBdr/>
        <a:fill>
          <a:solidFill>
            <a:srgbClr val="EBEBEC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777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777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F777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695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695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84BD9-5417-C44B-968C-85F86443D3CD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1DFDF-D6C9-394F-8E82-46B3FE71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1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53578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V="1">
            <a:off x="5410182" y="3810000"/>
            <a:ext cx="3733820" cy="91087"/>
          </a:xfrm>
          <a:prstGeom prst="rect">
            <a:avLst/>
          </a:prstGeom>
          <a:solidFill>
            <a:srgbClr val="FFD1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 flipV="1">
            <a:off x="5410200" y="3897010"/>
            <a:ext cx="3733802" cy="192025"/>
          </a:xfrm>
          <a:prstGeom prst="rect">
            <a:avLst/>
          </a:prstGeom>
          <a:solidFill>
            <a:srgbClr val="FFD147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V="1">
            <a:off x="5410200" y="4115167"/>
            <a:ext cx="3733802" cy="9145"/>
          </a:xfrm>
          <a:prstGeom prst="rect">
            <a:avLst/>
          </a:prstGeom>
          <a:solidFill>
            <a:srgbClr val="FFD147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V="1">
            <a:off x="5410200" y="4164403"/>
            <a:ext cx="1965961" cy="18289"/>
          </a:xfrm>
          <a:prstGeom prst="rect">
            <a:avLst/>
          </a:prstGeom>
          <a:solidFill>
            <a:srgbClr val="FFD147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V="1">
            <a:off x="5410200" y="4199571"/>
            <a:ext cx="1965961" cy="9145"/>
          </a:xfrm>
          <a:prstGeom prst="rect">
            <a:avLst/>
          </a:prstGeom>
          <a:solidFill>
            <a:srgbClr val="FFD147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410200" y="3962400"/>
            <a:ext cx="3063240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376507" y="4060983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" y="3649662"/>
            <a:ext cx="9144001" cy="244171"/>
          </a:xfrm>
          <a:prstGeom prst="rect">
            <a:avLst/>
          </a:prstGeom>
          <a:solidFill>
            <a:srgbClr val="FFD147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3675526"/>
            <a:ext cx="9144001" cy="140678"/>
          </a:xfrm>
          <a:prstGeom prst="rect">
            <a:avLst/>
          </a:prstGeom>
          <a:solidFill>
            <a:srgbClr val="FFD1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V="1">
            <a:off x="6414051" y="3643090"/>
            <a:ext cx="2729951" cy="248433"/>
          </a:xfrm>
          <a:prstGeom prst="rect">
            <a:avLst/>
          </a:prstGeom>
          <a:solidFill>
            <a:srgbClr val="FFD1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-1"/>
            <a:ext cx="9144000" cy="370170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687386"/>
            <a:ext cx="8458200" cy="3184526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3899937"/>
            <a:ext cx="4953000" cy="2958063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002060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002060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002060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002060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00206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060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320088" y="16234"/>
            <a:ext cx="747713" cy="35066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781800" y="914400"/>
            <a:ext cx="1905000" cy="594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</p:spPr>
        <p:txBody>
          <a:bodyPr lIns="91424" tIns="91424" rIns="91424" bIns="91424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266700"/>
            <a:ext cx="7772401" cy="30765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300" b="1">
                <a:ln w="12700">
                  <a:solidFill>
                    <a:srgbClr val="FFCD38"/>
                  </a:solidFill>
                </a:ln>
                <a:solidFill>
                  <a:srgbClr val="FFFFFF"/>
                </a:solidFill>
                <a:effectLst>
                  <a:outerShdw blurRad="38100" dist="38100" dir="5400000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300" b="1">
                <a:ln w="12700">
                  <a:solidFill>
                    <a:srgbClr val="FFCD38"/>
                  </a:solidFill>
                </a:ln>
                <a:solidFill>
                  <a:srgbClr val="FFFFFF"/>
                </a:solidFill>
                <a:effectLst>
                  <a:outerShdw blurRad="38100" dist="381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3367087"/>
            <a:ext cx="7772401" cy="3224213"/>
          </a:xfrm>
          <a:prstGeom prst="rect">
            <a:avLst/>
          </a:prstGeom>
        </p:spPr>
        <p:txBody>
          <a:bodyPr/>
          <a:lstStyle>
            <a:lvl1pPr marL="0" indent="45719">
              <a:buClrTx/>
              <a:buSzTx/>
              <a:buFontTx/>
              <a:buNone/>
              <a:defRPr sz="2100">
                <a:solidFill>
                  <a:srgbClr val="002060"/>
                </a:solidFill>
              </a:defRPr>
            </a:lvl1pPr>
            <a:lvl2pPr marL="0" indent="411480">
              <a:buClrTx/>
              <a:buSzTx/>
              <a:buFontTx/>
              <a:buNone/>
              <a:defRPr sz="2100">
                <a:solidFill>
                  <a:srgbClr val="002060"/>
                </a:solidFill>
              </a:defRPr>
            </a:lvl2pPr>
            <a:lvl3pPr marL="0" indent="704088">
              <a:buClrTx/>
              <a:buSzTx/>
              <a:buFontTx/>
              <a:buNone/>
              <a:defRPr sz="2100">
                <a:solidFill>
                  <a:srgbClr val="002060"/>
                </a:solidFill>
              </a:defRPr>
            </a:lvl3pPr>
            <a:lvl4pPr marL="0" indent="978407">
              <a:buClrTx/>
              <a:buSzTx/>
              <a:buFontTx/>
              <a:buNone/>
              <a:defRPr sz="2100">
                <a:solidFill>
                  <a:srgbClr val="002060"/>
                </a:solidFill>
              </a:defRPr>
            </a:lvl4pPr>
            <a:lvl5pPr marL="0" indent="1207008">
              <a:buClrTx/>
              <a:buSzTx/>
              <a:buFontTx/>
              <a:buNone/>
              <a:defRPr sz="2100">
                <a:solidFill>
                  <a:srgbClr val="002060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002060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57200" y="2249423"/>
            <a:ext cx="4038600" cy="460857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71362" indent="-259882">
              <a:defRPr sz="2000"/>
            </a:lvl2pPr>
            <a:lvl3pPr marL="947927" indent="-243839">
              <a:defRPr sz="2000"/>
            </a:lvl3pPr>
            <a:lvl4pPr marL="1201927" indent="-223520">
              <a:defRPr sz="2000"/>
            </a:lvl4pPr>
            <a:lvl5pPr marL="1410208" indent="-203200"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81000" y="1126938"/>
            <a:ext cx="8382000" cy="11019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81000" y="2228908"/>
            <a:ext cx="4041648" cy="489323"/>
          </a:xfrm>
          <a:prstGeom prst="rect">
            <a:avLst/>
          </a:prstGeom>
          <a:solidFill>
            <a:srgbClr val="FFD147">
              <a:alpha val="25000"/>
            </a:srgbClr>
          </a:solidFill>
          <a:ln>
            <a:solidFill>
              <a:srgbClr val="FFD147"/>
            </a:solidFill>
            <a:bevel/>
          </a:ln>
        </p:spPr>
        <p:txBody>
          <a:bodyPr anchor="ctr">
            <a:noAutofit/>
          </a:bodyPr>
          <a:lstStyle>
            <a:lvl1pPr marL="0" indent="45719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1pPr>
            <a:lvl2pPr marL="0" indent="411480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2pPr>
            <a:lvl3pPr marL="0" indent="70408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3pPr>
            <a:lvl4pPr marL="0" indent="978407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4pPr>
            <a:lvl5pPr marL="0" indent="1207008">
              <a:buClrTx/>
              <a:buSzTx/>
              <a:buFontTx/>
              <a:buNone/>
              <a:defRPr sz="1900" b="1">
                <a:solidFill>
                  <a:srgbClr val="414141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1900" b="1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5353496" y="0"/>
            <a:ext cx="3383281" cy="1979795"/>
          </a:xfrm>
          <a:prstGeom prst="rect">
            <a:avLst/>
          </a:prstGeom>
        </p:spPr>
        <p:txBody>
          <a:bodyPr anchor="b"/>
          <a:lstStyle>
            <a:lvl1pPr>
              <a:defRPr sz="1800" b="1"/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353496" y="2010727"/>
            <a:ext cx="3383281" cy="4847273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  <a:lvl2pPr marL="0" indent="411480">
              <a:buClrTx/>
              <a:buSzTx/>
              <a:buFontTx/>
              <a:buNone/>
              <a:defRPr sz="1400"/>
            </a:lvl2pPr>
            <a:lvl3pPr marL="0" indent="704088">
              <a:buClrTx/>
              <a:buSzTx/>
              <a:buFontTx/>
              <a:buNone/>
              <a:defRPr sz="1400"/>
            </a:lvl3pPr>
            <a:lvl4pPr marL="0" indent="978407">
              <a:buClrTx/>
              <a:buSzTx/>
              <a:buFontTx/>
              <a:buNone/>
              <a:defRPr sz="1400"/>
            </a:lvl4pPr>
            <a:lvl5pPr marL="0" indent="1207008">
              <a:buClrTx/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440433" y="1109160"/>
            <a:ext cx="586804" cy="574884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6088443" y="3274307"/>
            <a:ext cx="2590801" cy="3583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300"/>
            </a:lvl1pPr>
            <a:lvl2pPr marL="0" indent="411480">
              <a:spcBef>
                <a:spcPts val="0"/>
              </a:spcBef>
              <a:buClrTx/>
              <a:buSzTx/>
              <a:buFontTx/>
              <a:buNone/>
              <a:defRPr sz="1300"/>
            </a:lvl2pPr>
            <a:lvl3pPr marL="0" indent="704088">
              <a:spcBef>
                <a:spcPts val="0"/>
              </a:spcBef>
              <a:buClrTx/>
              <a:buSzTx/>
              <a:buFontTx/>
              <a:buNone/>
              <a:defRPr sz="1300"/>
            </a:lvl3pPr>
            <a:lvl4pPr marL="0" indent="978407">
              <a:spcBef>
                <a:spcPts val="0"/>
              </a:spcBef>
              <a:buClrTx/>
              <a:buSzTx/>
              <a:buFontTx/>
              <a:buNone/>
              <a:defRPr sz="1300"/>
            </a:lvl4pPr>
            <a:lvl5pPr marL="0" indent="1207008">
              <a:spcBef>
                <a:spcPts val="0"/>
              </a:spcBef>
              <a:buClrTx/>
              <a:buSzTx/>
              <a:buFontTx/>
              <a:buNone/>
              <a:defRPr sz="1300"/>
            </a:lvl5pPr>
          </a:lstStyle>
          <a:p>
            <a:pPr lvl="0">
              <a:defRPr sz="1800"/>
            </a:pPr>
            <a:r>
              <a:rPr sz="1300"/>
              <a:t>Body Level One</a:t>
            </a:r>
          </a:p>
          <a:p>
            <a:pPr lvl="1">
              <a:defRPr sz="1800"/>
            </a:pPr>
            <a:r>
              <a:rPr sz="1300"/>
              <a:t>Body Level Two</a:t>
            </a:r>
          </a:p>
          <a:p>
            <a:pPr lvl="2">
              <a:defRPr sz="1800"/>
            </a:pPr>
            <a:r>
              <a:rPr sz="1300"/>
              <a:t>Body Level Three</a:t>
            </a:r>
          </a:p>
          <a:p>
            <a:pPr lvl="3">
              <a:defRPr sz="1800"/>
            </a:pPr>
            <a:r>
              <a:rPr sz="1300"/>
              <a:t>Body Level Four</a:t>
            </a:r>
          </a:p>
          <a:p>
            <a:pPr lvl="4">
              <a:defRPr sz="1800"/>
            </a:pPr>
            <a:r>
              <a:rPr sz="1300"/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366817"/>
            <a:ext cx="9144001" cy="84408"/>
          </a:xfrm>
          <a:prstGeom prst="rect">
            <a:avLst/>
          </a:prstGeom>
          <a:solidFill>
            <a:srgbClr val="FFD147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308275"/>
            <a:ext cx="9144001" cy="91443"/>
          </a:xfrm>
          <a:prstGeom prst="rect">
            <a:avLst/>
          </a:prstGeom>
          <a:solidFill>
            <a:srgbClr val="FFD1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 flipV="1">
            <a:off x="5410182" y="360246"/>
            <a:ext cx="3733820" cy="91088"/>
          </a:xfrm>
          <a:prstGeom prst="rect">
            <a:avLst/>
          </a:prstGeom>
          <a:solidFill>
            <a:srgbClr val="FFD14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V="1">
            <a:off x="5410200" y="440111"/>
            <a:ext cx="3733802" cy="180036"/>
          </a:xfrm>
          <a:prstGeom prst="rect">
            <a:avLst/>
          </a:prstGeom>
          <a:solidFill>
            <a:srgbClr val="FFD147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5407338" y="497503"/>
            <a:ext cx="3063241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7373646" y="588942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9044481" y="-2001"/>
            <a:ext cx="27433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9025428" y="-2001"/>
            <a:ext cx="9145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975422" y="-2001"/>
            <a:ext cx="27433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915676" y="379"/>
            <a:ext cx="54865" cy="58521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73474" y="379"/>
            <a:ext cx="9145" cy="58521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1103376"/>
            <a:ext cx="8229600" cy="114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002060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2249423"/>
            <a:ext cx="8229600" cy="460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174735" y="17370"/>
            <a:ext cx="762001" cy="350662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sldNum="0" hdr="0" ftr="0" dt="0"/>
  <p:txStyles>
    <p:titleStyle>
      <a:lvl1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1pPr>
      <a:lvl2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2pPr>
      <a:lvl3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3pPr>
      <a:lvl4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4pPr>
      <a:lvl5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5pPr>
      <a:lvl6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6pPr>
      <a:lvl7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7pPr>
      <a:lvl8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8pPr>
      <a:lvl9pPr>
        <a:defRPr sz="4000">
          <a:solidFill>
            <a:srgbClr val="002060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65759" indent="-256031">
        <a:spcBef>
          <a:spcPts val="300"/>
        </a:spcBef>
        <a:buClr>
          <a:srgbClr val="928B70"/>
        </a:buClr>
        <a:buSzPct val="100000"/>
        <a:buFont typeface="Georgia"/>
        <a:buChar char="•"/>
        <a:defRPr sz="2800">
          <a:latin typeface="Calibri"/>
          <a:ea typeface="Calibri"/>
          <a:cs typeface="Calibri"/>
          <a:sym typeface="Calibri"/>
        </a:defRPr>
      </a:lvl1pPr>
      <a:lvl2pPr marL="677359" indent="-265879">
        <a:spcBef>
          <a:spcPts val="300"/>
        </a:spcBef>
        <a:buClr>
          <a:srgbClr val="928B70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2pPr>
      <a:lvl3pPr marL="960120" indent="-256032">
        <a:spcBef>
          <a:spcPts val="300"/>
        </a:spcBef>
        <a:buClr>
          <a:srgbClr val="928B70"/>
        </a:buClr>
        <a:buSzPct val="100000"/>
        <a:buFont typeface="Georgia"/>
        <a:buChar char="●"/>
        <a:defRPr sz="2800">
          <a:latin typeface="Calibri"/>
          <a:ea typeface="Calibri"/>
          <a:cs typeface="Calibri"/>
          <a:sym typeface="Calibri"/>
        </a:defRPr>
      </a:lvl3pPr>
      <a:lvl4pPr marL="1234439" indent="-256032">
        <a:spcBef>
          <a:spcPts val="300"/>
        </a:spcBef>
        <a:buClr>
          <a:srgbClr val="928B70"/>
        </a:buClr>
        <a:buSzPct val="100000"/>
        <a:buFont typeface="Georgia"/>
        <a:buChar char="●"/>
        <a:defRPr sz="2800">
          <a:latin typeface="Calibri"/>
          <a:ea typeface="Calibri"/>
          <a:cs typeface="Calibri"/>
          <a:sym typeface="Calibri"/>
        </a:defRPr>
      </a:lvl4pPr>
      <a:lvl5pPr marL="1463040" indent="-256032">
        <a:spcBef>
          <a:spcPts val="300"/>
        </a:spcBef>
        <a:buClr>
          <a:srgbClr val="928B70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5pPr>
      <a:lvl6pPr marL="1710944" indent="-284480">
        <a:spcBef>
          <a:spcPts val="300"/>
        </a:spcBef>
        <a:buClr>
          <a:srgbClr val="928B70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6pPr>
      <a:lvl7pPr marL="1965959" indent="-320039">
        <a:spcBef>
          <a:spcPts val="300"/>
        </a:spcBef>
        <a:buClr>
          <a:srgbClr val="928B70"/>
        </a:buClr>
        <a:buSzPct val="100000"/>
        <a:buFont typeface="Georgia"/>
        <a:buChar char="▫"/>
        <a:defRPr sz="2800">
          <a:latin typeface="Calibri"/>
          <a:ea typeface="Calibri"/>
          <a:cs typeface="Calibri"/>
          <a:sym typeface="Calibri"/>
        </a:defRPr>
      </a:lvl7pPr>
      <a:lvl8pPr marL="2188463" indent="-341375">
        <a:spcBef>
          <a:spcPts val="300"/>
        </a:spcBef>
        <a:buClr>
          <a:srgbClr val="928B70"/>
        </a:buClr>
        <a:buSzPct val="100000"/>
        <a:buFont typeface="Georgia"/>
        <a:buChar char="◦"/>
        <a:defRPr sz="2800">
          <a:latin typeface="Calibri"/>
          <a:ea typeface="Calibri"/>
          <a:cs typeface="Calibri"/>
          <a:sym typeface="Calibri"/>
        </a:defRPr>
      </a:lvl8pPr>
      <a:lvl9pPr marL="2423159" indent="-365759">
        <a:spcBef>
          <a:spcPts val="300"/>
        </a:spcBef>
        <a:buClr>
          <a:srgbClr val="928B70"/>
        </a:buClr>
        <a:buSzPct val="100000"/>
        <a:buFont typeface="Georgia"/>
        <a:buChar char="◦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2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685800" y="2038255"/>
            <a:ext cx="7772400" cy="1546400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chemeClr val="bg1"/>
                </a:solidFill>
              </a:rPr>
              <a:t>Minding the </a:t>
            </a:r>
            <a:r>
              <a:rPr lang="en-US" sz="3600" dirty="0" err="1" smtClean="0">
                <a:solidFill>
                  <a:schemeClr val="bg1"/>
                </a:solidFill>
              </a:rPr>
              <a:t>Biobank</a:t>
            </a:r>
            <a:r>
              <a:rPr lang="en-US" sz="3600" dirty="0" smtClean="0">
                <a:solidFill>
                  <a:schemeClr val="bg1"/>
                </a:solidFill>
              </a:rPr>
              <a:t> Consent </a:t>
            </a:r>
            <a:r>
              <a:rPr lang="en-US" sz="3600" dirty="0">
                <a:solidFill>
                  <a:schemeClr val="bg1"/>
                </a:solidFill>
              </a:rPr>
              <a:t>G</a:t>
            </a:r>
            <a:r>
              <a:rPr lang="en-US" sz="3600" dirty="0" smtClean="0">
                <a:solidFill>
                  <a:schemeClr val="bg1"/>
                </a:solidFill>
              </a:rPr>
              <a:t>aps: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Could a web-based informed consent portal help address the awkwardness surrounding “legacy” </a:t>
            </a:r>
            <a:r>
              <a:rPr lang="en-US" sz="2400" dirty="0" err="1" smtClean="0">
                <a:solidFill>
                  <a:schemeClr val="bg1"/>
                </a:solidFill>
              </a:rPr>
              <a:t>biobanks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85800" y="4164279"/>
            <a:ext cx="7772400" cy="1462206"/>
          </a:xfrm>
          <a:prstGeom prst="rect">
            <a:avLst/>
          </a:prstGeom>
        </p:spPr>
        <p:txBody>
          <a:bodyPr lIns="91424" tIns="91424" rIns="91424" bIns="91424">
            <a:noAutofit/>
          </a:bodyPr>
          <a:lstStyle/>
          <a:p>
            <a:r>
              <a:rPr lang="en-US" sz="1600" b="1" dirty="0"/>
              <a:t>Daniel Thiel</a:t>
            </a:r>
          </a:p>
          <a:p>
            <a:r>
              <a:rPr lang="en-US" sz="1600" dirty="0"/>
              <a:t>Department of Health Management and Policy </a:t>
            </a:r>
          </a:p>
          <a:p>
            <a:r>
              <a:rPr lang="en-US" sz="1600" dirty="0"/>
              <a:t>School of Public Health, University of </a:t>
            </a:r>
            <a:r>
              <a:rPr lang="en-US" sz="1600" dirty="0" smtClean="0"/>
              <a:t>Michigan</a:t>
            </a:r>
          </a:p>
          <a:p>
            <a:endParaRPr lang="en-US" sz="1600" dirty="0" smtClean="0"/>
          </a:p>
          <a:p>
            <a:r>
              <a:rPr lang="en-US" sz="1600" dirty="0" smtClean="0"/>
              <a:t>Translation </a:t>
            </a:r>
            <a:r>
              <a:rPr lang="en-US" sz="1600" dirty="0"/>
              <a:t>in Healthcare: Exploring the Impact of Emerging Technologies Conference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University </a:t>
            </a:r>
            <a:r>
              <a:rPr lang="en-US" sz="1600" dirty="0"/>
              <a:t>of Oxford, England, June 23-25, 2015 </a:t>
            </a:r>
          </a:p>
        </p:txBody>
      </p:sp>
      <p:pic>
        <p:nvPicPr>
          <p:cNvPr id="78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30" y="0"/>
            <a:ext cx="9371828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765" y="-1"/>
            <a:ext cx="9724594" cy="68580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ontent Placeholder 7" descr="Screen Shot 2015-03-23 at 11.4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29" r="-16329"/>
          <a:stretch>
            <a:fillRect/>
          </a:stretch>
        </p:blipFill>
        <p:spPr>
          <a:xfrm>
            <a:off x="-365922" y="859430"/>
            <a:ext cx="9784786" cy="538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39515" y="2310129"/>
            <a:ext cx="9233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defTabSz="457200">
              <a:buSzPct val="100000"/>
              <a:defRPr sz="1800"/>
            </a:pPr>
            <a:endParaRPr sz="2600" dirty="0" smtClean="0"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118" name="image2.png" descr="Screen Shot 2014-10-24 at 12.03.08 PM.png"/>
          <p:cNvPicPr/>
          <p:nvPr/>
        </p:nvPicPr>
        <p:blipFill>
          <a:blip r:embed="rId3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46628"/>
              </p:ext>
            </p:extLst>
          </p:nvPr>
        </p:nvGraphicFramePr>
        <p:xfrm>
          <a:off x="710517" y="693602"/>
          <a:ext cx="7767636" cy="551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5" imgW="6311900" imgH="4483100" progId="Word.Document.12">
                  <p:embed/>
                </p:oleObj>
              </mc:Choice>
              <mc:Fallback>
                <p:oleObj name="Document" r:id="rId5" imgW="6311900" imgH="448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517" y="693602"/>
                        <a:ext cx="7767636" cy="5517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63817"/>
              </p:ext>
            </p:extLst>
          </p:nvPr>
        </p:nvGraphicFramePr>
        <p:xfrm>
          <a:off x="1073150" y="800100"/>
          <a:ext cx="69977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4" imgW="6997700" imgH="5257800" progId="Word.Document.12">
                  <p:embed/>
                </p:oleObj>
              </mc:Choice>
              <mc:Fallback>
                <p:oleObj name="Document" r:id="rId4" imgW="6997700" imgH="525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3150" y="800100"/>
                        <a:ext cx="69977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2.png" descr="Screen Shot 2014-10-24 at 12.03.08 PM.png"/>
          <p:cNvPicPr/>
          <p:nvPr/>
        </p:nvPicPr>
        <p:blipFill>
          <a:blip r:embed="rId3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19279"/>
              </p:ext>
            </p:extLst>
          </p:nvPr>
        </p:nvGraphicFramePr>
        <p:xfrm>
          <a:off x="523777" y="1678337"/>
          <a:ext cx="8356967" cy="258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7048500" imgH="2184400" progId="Word.Document.12">
                  <p:embed/>
                </p:oleObj>
              </mc:Choice>
              <mc:Fallback>
                <p:oleObj name="Document" r:id="rId5" imgW="70485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777" y="1678337"/>
                        <a:ext cx="8356967" cy="2589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3" y="535284"/>
            <a:ext cx="8845357" cy="55319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477837" y="1683374"/>
            <a:ext cx="20008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marL="260684" lvl="0" indent="-260684" defTabSz="457200">
              <a:buSzPct val="100000"/>
              <a:buChar char="•"/>
              <a:defRPr sz="1800"/>
            </a:pPr>
            <a:endParaRPr sz="2400" b="1" dirty="0"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144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002060"/>
                </a:solidFill>
              </a:rPr>
              <a:t>Discussion and Implications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7199" y="1659798"/>
            <a:ext cx="8229601" cy="4336910"/>
          </a:xfrm>
          <a:prstGeom prst="rect">
            <a:avLst/>
          </a:prstGeom>
        </p:spPr>
        <p:txBody>
          <a:bodyPr lIns="0" tIns="0" rIns="0" bIns="0" anchor="t">
            <a:normAutofit fontScale="92500" lnSpcReduction="10000"/>
          </a:bodyPr>
          <a:lstStyle/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What did our pilot test show?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Generally positive reaction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Strong desire to participate in consent decision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Some interesting cohort differences to note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ID Verification and contextual integrity</a:t>
            </a:r>
          </a:p>
          <a:p>
            <a:pPr marL="311600" lvl="1" indent="0" defTabSz="384047">
              <a:buClrTx/>
              <a:buSzTx/>
              <a:buNone/>
              <a:defRPr sz="1800"/>
            </a:pPr>
            <a:endParaRPr lang="en-US" sz="2400" dirty="0" smtClean="0">
              <a:latin typeface="Perpetua"/>
              <a:ea typeface="Perpetua"/>
              <a:cs typeface="Perpetua"/>
              <a:sym typeface="Perpetua"/>
            </a:endParaRPr>
          </a:p>
          <a:p>
            <a:pPr marL="51435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What questions did it leave untouched?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How to integrate this system with an active </a:t>
            </a:r>
            <a:r>
              <a:rPr lang="en-US" sz="2400" dirty="0" err="1" smtClean="0">
                <a:latin typeface="Perpetua"/>
                <a:ea typeface="Perpetua"/>
                <a:cs typeface="Perpetua"/>
                <a:sym typeface="Perpetua"/>
              </a:rPr>
              <a:t>biobank</a:t>
            </a: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 or HER system.</a:t>
            </a: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Is the adoption of PCIs more challenging for Public Health vs. Clinical contexts?</a:t>
            </a:r>
            <a:endParaRPr lang="en-US" sz="2400" dirty="0">
              <a:latin typeface="Perpetua"/>
              <a:ea typeface="Perpetua"/>
              <a:cs typeface="Perpetua"/>
              <a:sym typeface="Perpetua"/>
            </a:endParaRPr>
          </a:p>
          <a:p>
            <a:pPr marL="825950" lvl="1" indent="-514350" defTabSz="384047">
              <a:buClrTx/>
              <a:buSzTx/>
              <a:buFontTx/>
              <a:buAutoNum type="romanUcPeriod"/>
              <a:defRPr sz="1800"/>
            </a:pPr>
            <a:endParaRPr lang="en-US" sz="2400" dirty="0" smtClean="0">
              <a:latin typeface="Perpetua"/>
              <a:ea typeface="Perpetua"/>
              <a:cs typeface="Perpetua"/>
              <a:sym typeface="Perpetua"/>
            </a:endParaRPr>
          </a:p>
          <a:p>
            <a:pPr marL="0" lvl="0" indent="0" defTabSz="384047">
              <a:buClrTx/>
              <a:buSzTx/>
              <a:buNone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III. Concluding thoughts</a:t>
            </a:r>
          </a:p>
          <a:p>
            <a:pPr marL="0" lvl="0" indent="0" defTabSz="384047">
              <a:buClrTx/>
              <a:buSzTx/>
              <a:buNone/>
              <a:defRPr sz="1800"/>
            </a:pPr>
            <a:r>
              <a:rPr lang="en-US" sz="2400" dirty="0">
                <a:latin typeface="Perpetua"/>
                <a:ea typeface="Perpetua"/>
                <a:cs typeface="Perpetua"/>
                <a:sym typeface="Perpetua"/>
              </a:rPr>
              <a:t>		</a:t>
            </a: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I. Participant-centric initiatives will be a part of the landscape to improve 		patients connection to the use of their samples and data.  It </a:t>
            </a:r>
            <a:r>
              <a:rPr lang="en-US" sz="2400" dirty="0" err="1" smtClean="0">
                <a:latin typeface="Perpetua"/>
                <a:ea typeface="Perpetua"/>
                <a:cs typeface="Perpetua"/>
                <a:sym typeface="Perpetua"/>
              </a:rPr>
              <a:t>i</a:t>
            </a:r>
            <a:endParaRPr sz="2400" dirty="0"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83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9247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002060"/>
                </a:solidFill>
              </a:rPr>
              <a:t>Outline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457200" y="2506393"/>
            <a:ext cx="8229601" cy="23058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Overview of Consent Gaps</a:t>
            </a:r>
          </a:p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Background on Michigan </a:t>
            </a:r>
            <a:r>
              <a:rPr lang="en-US" sz="2400" dirty="0" err="1" smtClean="0">
                <a:latin typeface="Perpetua"/>
                <a:ea typeface="Perpetua"/>
                <a:cs typeface="Perpetua"/>
                <a:sym typeface="Perpetua"/>
              </a:rPr>
              <a:t>BioTrust</a:t>
            </a:r>
            <a:r>
              <a:rPr lang="en-US" sz="2400" dirty="0">
                <a:latin typeface="Perpetua"/>
                <a:ea typeface="Perpetua"/>
                <a:cs typeface="Perpetua"/>
                <a:sym typeface="Perpetua"/>
              </a:rPr>
              <a:t> </a:t>
            </a: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for Health</a:t>
            </a:r>
          </a:p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Discussion of Web-based Consent Portal </a:t>
            </a:r>
          </a:p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Pilot Test Results</a:t>
            </a:r>
          </a:p>
          <a:p>
            <a:pPr marL="514350" lvl="0" indent="-514350" defTabSz="384047">
              <a:buClrTx/>
              <a:buSzTx/>
              <a:buFontTx/>
              <a:buAutoNum type="romanUcPeriod"/>
              <a:defRPr sz="1800"/>
            </a:pPr>
            <a:r>
              <a:rPr lang="en-US" sz="2400" dirty="0" smtClean="0">
                <a:latin typeface="Perpetua"/>
                <a:ea typeface="Perpetua"/>
                <a:cs typeface="Perpetua"/>
                <a:sym typeface="Perpetua"/>
              </a:rPr>
              <a:t>Discussion and Implications</a:t>
            </a:r>
          </a:p>
          <a:p>
            <a:pPr marL="0" lvl="0" indent="0" defTabSz="384047">
              <a:buClrTx/>
              <a:buSzTx/>
              <a:buNone/>
              <a:defRPr sz="1800"/>
            </a:pPr>
            <a:endParaRPr sz="2400" dirty="0">
              <a:latin typeface="Perpetua"/>
              <a:ea typeface="Perpetua"/>
              <a:cs typeface="Perpetua"/>
              <a:sym typeface="Perpetua"/>
            </a:endParaRPr>
          </a:p>
        </p:txBody>
      </p:sp>
      <p:pic>
        <p:nvPicPr>
          <p:cNvPr id="83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Ethical and practical goals of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Protection of human subjects</a:t>
            </a:r>
          </a:p>
          <a:p>
            <a:pPr lvl="1"/>
            <a:r>
              <a:rPr lang="en-US" dirty="0" smtClean="0"/>
              <a:t>Act of communication regarding participation in research</a:t>
            </a:r>
          </a:p>
          <a:p>
            <a:pPr lvl="2"/>
            <a:r>
              <a:rPr lang="en-US" dirty="0" smtClean="0"/>
              <a:t>Participation is voluntary and revocable</a:t>
            </a:r>
          </a:p>
          <a:p>
            <a:pPr lvl="2"/>
            <a:r>
              <a:rPr lang="en-US" dirty="0" smtClean="0"/>
              <a:t>Risks and benefits of participation</a:t>
            </a:r>
          </a:p>
          <a:p>
            <a:pPr lvl="2"/>
            <a:r>
              <a:rPr lang="en-US" dirty="0" smtClean="0"/>
              <a:t>Meaning of participation</a:t>
            </a:r>
          </a:p>
          <a:p>
            <a:pPr lvl="2"/>
            <a:r>
              <a:rPr lang="en-US" dirty="0" smtClean="0"/>
              <a:t>How to end participation</a:t>
            </a:r>
          </a:p>
          <a:p>
            <a:pPr lvl="2"/>
            <a:r>
              <a:rPr lang="en-US" dirty="0" smtClean="0"/>
              <a:t>Study PI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290837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6048"/>
          </a:xfrm>
        </p:spPr>
        <p:txBody>
          <a:bodyPr/>
          <a:lstStyle/>
          <a:p>
            <a:r>
              <a:rPr lang="en-US" dirty="0" smtClean="0"/>
              <a:t>Informed Consent: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err="1"/>
              <a:t>Biobanks</a:t>
            </a:r>
            <a:r>
              <a:rPr lang="en-US" sz="5100" dirty="0"/>
              <a:t> defy the traditional model</a:t>
            </a:r>
          </a:p>
          <a:p>
            <a:r>
              <a:rPr lang="en-US" sz="5100" dirty="0" smtClean="0"/>
              <a:t>Inflated </a:t>
            </a:r>
            <a:r>
              <a:rPr lang="en-US" sz="5100" dirty="0"/>
              <a:t>expectations </a:t>
            </a:r>
            <a:r>
              <a:rPr lang="en-US" sz="5100" dirty="0" smtClean="0"/>
              <a:t>that consent </a:t>
            </a:r>
            <a:r>
              <a:rPr lang="en-US" sz="5100" dirty="0"/>
              <a:t>is well understood and capable of facilitating informed decision making</a:t>
            </a:r>
          </a:p>
          <a:p>
            <a:r>
              <a:rPr lang="en-US" sz="5100" dirty="0" smtClean="0"/>
              <a:t>Overly</a:t>
            </a:r>
            <a:r>
              <a:rPr lang="en-US" sz="5100" dirty="0"/>
              <a:t> burdened with indemnification language</a:t>
            </a:r>
          </a:p>
          <a:p>
            <a:r>
              <a:rPr lang="en-US" sz="5100" dirty="0" smtClean="0"/>
              <a:t>Inappropriate </a:t>
            </a:r>
            <a:r>
              <a:rPr lang="en-US" sz="5100" dirty="0"/>
              <a:t>literacy levels </a:t>
            </a:r>
          </a:p>
          <a:p>
            <a:r>
              <a:rPr lang="en-US" sz="5100" dirty="0" smtClean="0"/>
              <a:t>Forgetting</a:t>
            </a:r>
            <a:r>
              <a:rPr lang="en-US" sz="5100" dirty="0"/>
              <a:t> that it is a communicative act and process, treating it as a </a:t>
            </a:r>
            <a:r>
              <a:rPr lang="en-US" sz="5100" dirty="0" smtClean="0"/>
              <a:t>bureaucratic </a:t>
            </a:r>
            <a:r>
              <a:rPr lang="en-US" sz="5100" dirty="0"/>
              <a:t>annoyance</a:t>
            </a:r>
          </a:p>
          <a:p>
            <a:r>
              <a:rPr lang="en-US" sz="5100" dirty="0" smtClean="0"/>
              <a:t>Permission </a:t>
            </a:r>
            <a:r>
              <a:rPr lang="en-US" sz="5100" dirty="0"/>
              <a:t>and consent are not the same thing – Current </a:t>
            </a:r>
            <a:r>
              <a:rPr lang="en-US" sz="5100" dirty="0" err="1"/>
              <a:t>BioTrust</a:t>
            </a:r>
            <a:r>
              <a:rPr lang="en-US" sz="5100" dirty="0"/>
              <a:t> policy is about permission </a:t>
            </a:r>
            <a:r>
              <a:rPr lang="en-US" sz="5100" i="1" dirty="0"/>
              <a:t>not </a:t>
            </a:r>
            <a:r>
              <a:rPr lang="en-US" sz="5100" dirty="0"/>
              <a:t>informed consent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4000" i="1" dirty="0" smtClean="0"/>
              <a:t>“</a:t>
            </a:r>
            <a:r>
              <a:rPr lang="en-US" sz="4000" i="1" dirty="0"/>
              <a:t>The emperor has an embarrassingly small </a:t>
            </a:r>
            <a:r>
              <a:rPr lang="en-US" sz="4000" i="1" dirty="0" err="1"/>
              <a:t>g-string</a:t>
            </a:r>
            <a:r>
              <a:rPr lang="en-US" sz="4000" i="1" dirty="0"/>
              <a:t> on his corpulent body, and try as we might the little thing is not going to cover more. Worse, it might tear.”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 algn="r">
              <a:buNone/>
            </a:pPr>
            <a:r>
              <a:rPr lang="en-US" sz="3500" dirty="0" smtClean="0"/>
              <a:t>–</a:t>
            </a:r>
            <a:r>
              <a:rPr lang="en-US" sz="3500" dirty="0"/>
              <a:t>Michael M. Burgess “Proposing Modesty for Informed Consent” Social Science and Medicine, 65(2007) </a:t>
            </a:r>
            <a:r>
              <a:rPr lang="en-US" sz="3500" dirty="0" smtClean="0"/>
              <a:t>2284-2295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1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Consent: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specific consent</a:t>
            </a:r>
            <a:r>
              <a:rPr lang="en-US" dirty="0"/>
              <a:t> to individual research </a:t>
            </a:r>
            <a:r>
              <a:rPr lang="en-US" dirty="0" smtClean="0"/>
              <a:t>projects </a:t>
            </a:r>
            <a:endParaRPr lang="en-US" dirty="0"/>
          </a:p>
          <a:p>
            <a:r>
              <a:rPr lang="en-US" b="1" dirty="0"/>
              <a:t>broad consent</a:t>
            </a:r>
            <a:r>
              <a:rPr lang="en-US" dirty="0"/>
              <a:t> to area-specific health </a:t>
            </a:r>
            <a:r>
              <a:rPr lang="en-US" dirty="0" smtClean="0"/>
              <a:t>research </a:t>
            </a:r>
            <a:endParaRPr lang="en-US" dirty="0"/>
          </a:p>
          <a:p>
            <a:r>
              <a:rPr lang="en-US" b="1" dirty="0"/>
              <a:t>blanket consent</a:t>
            </a:r>
            <a:r>
              <a:rPr lang="en-US" dirty="0"/>
              <a:t> to any health </a:t>
            </a:r>
            <a:r>
              <a:rPr lang="en-US" dirty="0" smtClean="0"/>
              <a:t>research</a:t>
            </a:r>
            <a:endParaRPr lang="en-US" dirty="0"/>
          </a:p>
          <a:p>
            <a:r>
              <a:rPr lang="en-US" b="1" dirty="0"/>
              <a:t>tiered </a:t>
            </a:r>
            <a:r>
              <a:rPr lang="en-US" b="1" dirty="0" smtClean="0"/>
              <a:t>consent</a:t>
            </a:r>
            <a:r>
              <a:rPr lang="en-US" dirty="0" smtClean="0"/>
              <a:t> participant </a:t>
            </a:r>
            <a:r>
              <a:rPr lang="en-US" dirty="0"/>
              <a:t>determines the level of </a:t>
            </a:r>
            <a:r>
              <a:rPr lang="en-US" dirty="0" smtClean="0"/>
              <a:t>specificity</a:t>
            </a:r>
            <a:endParaRPr lang="en-US" dirty="0"/>
          </a:p>
          <a:p>
            <a:r>
              <a:rPr lang="en-US" b="1" dirty="0"/>
              <a:t>presumed </a:t>
            </a:r>
            <a:r>
              <a:rPr lang="en-US" b="1" dirty="0" smtClean="0"/>
              <a:t>consent</a:t>
            </a:r>
            <a:r>
              <a:rPr lang="en-US" dirty="0" smtClean="0"/>
              <a:t> participants </a:t>
            </a:r>
            <a:r>
              <a:rPr lang="en-US" dirty="0"/>
              <a:t>may opt-out but are included by default</a:t>
            </a:r>
          </a:p>
          <a:p>
            <a:r>
              <a:rPr lang="en-US" b="1" dirty="0"/>
              <a:t>no consent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2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83913" y="1417638"/>
            <a:ext cx="5736319" cy="507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 fontScale="55000" lnSpcReduction="20000"/>
          </a:bodyPr>
          <a:lstStyle>
            <a:lvl1pPr marL="365759" indent="-256031">
              <a:spcBef>
                <a:spcPts val="0"/>
              </a:spcBef>
              <a:buClr>
                <a:srgbClr val="928B70"/>
              </a:buClr>
              <a:buSzPct val="100000"/>
              <a:buFont typeface="Georgia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677359" indent="-265879">
              <a:spcBef>
                <a:spcPts val="0"/>
              </a:spcBef>
              <a:buClr>
                <a:srgbClr val="928B70"/>
              </a:buClr>
              <a:buSzPct val="100000"/>
              <a:buFont typeface="Georgia"/>
              <a:buChar char="▫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960120" indent="-256032">
              <a:spcBef>
                <a:spcPts val="0"/>
              </a:spcBef>
              <a:buClr>
                <a:srgbClr val="928B70"/>
              </a:buClr>
              <a:buSzPct val="100000"/>
              <a:buFont typeface="Georgia"/>
              <a:buChar char="●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234439" indent="-256032">
              <a:spcBef>
                <a:spcPts val="0"/>
              </a:spcBef>
              <a:buClr>
                <a:srgbClr val="928B70"/>
              </a:buClr>
              <a:buSzPct val="100000"/>
              <a:buFont typeface="Georgia"/>
              <a:buChar char="●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1463040" indent="-256032">
              <a:spcBef>
                <a:spcPts val="0"/>
              </a:spcBef>
              <a:buClr>
                <a:srgbClr val="928B70"/>
              </a:buClr>
              <a:buSzPct val="100000"/>
              <a:buFont typeface="Georgia"/>
              <a:buChar char="▫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1710944" indent="-284480">
              <a:spcBef>
                <a:spcPts val="300"/>
              </a:spcBef>
              <a:buClr>
                <a:srgbClr val="928B70"/>
              </a:buClr>
              <a:buSzPct val="100000"/>
              <a:buFont typeface="Georgia"/>
              <a:buChar char="▫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1965959" indent="-320039">
              <a:spcBef>
                <a:spcPts val="300"/>
              </a:spcBef>
              <a:buClr>
                <a:srgbClr val="928B70"/>
              </a:buClr>
              <a:buSzPct val="100000"/>
              <a:buFont typeface="Georgia"/>
              <a:buChar char="▫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2188463" indent="-341375">
              <a:spcBef>
                <a:spcPts val="300"/>
              </a:spcBef>
              <a:buClr>
                <a:srgbClr val="928B70"/>
              </a:buClr>
              <a:buSzPct val="100000"/>
              <a:buFont typeface="Georgia"/>
              <a:buChar char="◦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2423159" indent="-365759">
              <a:spcBef>
                <a:spcPts val="300"/>
              </a:spcBef>
              <a:buClr>
                <a:srgbClr val="928B70"/>
              </a:buClr>
              <a:buSzPct val="100000"/>
              <a:buFont typeface="Georgia"/>
              <a:buChar char="◦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Residual Dried Bloodspots (DBS) from state Newborn Screening programs have been identified as a “research goldmine and ethical minefield” for many years.</a:t>
            </a:r>
          </a:p>
          <a:p>
            <a:endParaRPr lang="en-US" dirty="0" smtClean="0"/>
          </a:p>
          <a:p>
            <a:r>
              <a:rPr lang="en-US" dirty="0" smtClean="0"/>
              <a:t>&gt; 4 million Guthrie cards containing DBS have been stored by Michigan Department of Community Health since 1984. </a:t>
            </a:r>
          </a:p>
          <a:p>
            <a:pPr marL="0" indent="0">
              <a:buFont typeface="Georgia"/>
              <a:buNone/>
            </a:pPr>
            <a:endParaRPr lang="en-US" dirty="0" smtClean="0"/>
          </a:p>
          <a:p>
            <a:r>
              <a:rPr lang="en-US" dirty="0" smtClean="0"/>
              <a:t>The Michigan </a:t>
            </a:r>
            <a:r>
              <a:rPr lang="en-US" dirty="0" err="1" smtClean="0"/>
              <a:t>BioTrust</a:t>
            </a:r>
            <a:r>
              <a:rPr lang="en-US" dirty="0" smtClean="0"/>
              <a:t> for Health was formalized in 2010 to make this collection of “de-identified” bloodspots available to researchers. </a:t>
            </a:r>
          </a:p>
          <a:p>
            <a:endParaRPr lang="en-US" dirty="0" smtClean="0"/>
          </a:p>
          <a:p>
            <a:r>
              <a:rPr lang="en-US" dirty="0" smtClean="0"/>
              <a:t>Governance includes: </a:t>
            </a:r>
            <a:r>
              <a:rPr lang="en-US" dirty="0" err="1" smtClean="0"/>
              <a:t>Biobank</a:t>
            </a:r>
            <a:r>
              <a:rPr lang="en-US" dirty="0" smtClean="0"/>
              <a:t> Board, IRB, scientific advisory board and Community Values Advisory Board.</a:t>
            </a:r>
          </a:p>
          <a:p>
            <a:endParaRPr lang="en-US" dirty="0" smtClean="0"/>
          </a:p>
          <a:p>
            <a:r>
              <a:rPr lang="en-US" dirty="0" smtClean="0"/>
              <a:t>An available opt-out for the “legacy” collection (1984- April 2010) </a:t>
            </a:r>
          </a:p>
          <a:p>
            <a:endParaRPr lang="en-US" dirty="0" smtClean="0"/>
          </a:p>
          <a:p>
            <a:r>
              <a:rPr lang="en-US" dirty="0" smtClean="0"/>
              <a:t>Parental education and opt-in consent process since 2010 for new spots.</a:t>
            </a:r>
          </a:p>
          <a:p>
            <a:endParaRPr lang="en-US" dirty="0" smtClean="0"/>
          </a:p>
          <a:p>
            <a:r>
              <a:rPr lang="en-US" dirty="0" smtClean="0"/>
              <a:t>Recent state-wide surveys show that only ~6-7% of the population are aware that the </a:t>
            </a:r>
            <a:r>
              <a:rPr lang="en-US" dirty="0" err="1" smtClean="0"/>
              <a:t>BioTrust</a:t>
            </a:r>
            <a:r>
              <a:rPr lang="en-US" dirty="0" smtClean="0"/>
              <a:t> exists.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39" y="1113839"/>
            <a:ext cx="1693700" cy="1490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39" y="2808971"/>
            <a:ext cx="1713713" cy="1508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39" y="4482139"/>
            <a:ext cx="1913978" cy="16843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>
            <a:lvl1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3200" dirty="0" smtClean="0"/>
              <a:t>Michigan </a:t>
            </a:r>
            <a:r>
              <a:rPr lang="en-US" sz="3200" dirty="0" err="1" smtClean="0"/>
              <a:t>BioTrust</a:t>
            </a:r>
            <a:r>
              <a:rPr lang="en-US" sz="3200" dirty="0" smtClean="0"/>
              <a:t> for Health</a:t>
            </a:r>
            <a:endParaRPr lang="en-US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ThielFigure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0" y="564396"/>
            <a:ext cx="7666936" cy="79876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002060"/>
                </a:solidFill>
              </a:rPr>
              <a:t>If only there were a…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98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means of communicating with people that could… </a:t>
            </a:r>
          </a:p>
          <a:p>
            <a:r>
              <a:rPr lang="en-US" dirty="0"/>
              <a:t>r</a:t>
            </a:r>
            <a:r>
              <a:rPr lang="en-US" dirty="0" smtClean="0"/>
              <a:t>each all areas of the state that was… </a:t>
            </a:r>
          </a:p>
          <a:p>
            <a:r>
              <a:rPr lang="en-US" dirty="0" smtClean="0"/>
              <a:t>available 24/7/365 and…</a:t>
            </a:r>
          </a:p>
          <a:p>
            <a:r>
              <a:rPr lang="en-US" dirty="0" smtClean="0"/>
              <a:t>capable of both sharing information and recording consent and contact preferences… </a:t>
            </a:r>
          </a:p>
          <a:p>
            <a:r>
              <a:rPr lang="en-US" dirty="0" smtClean="0"/>
              <a:t>that could be integrated into a database… </a:t>
            </a:r>
          </a:p>
          <a:p>
            <a:r>
              <a:rPr lang="en-US" dirty="0" smtClean="0"/>
              <a:t>at a relatively low cost to build and manage.</a:t>
            </a:r>
          </a:p>
          <a:p>
            <a:endParaRPr lang="en-US" dirty="0"/>
          </a:p>
          <a:p>
            <a:pPr algn="r"/>
            <a:r>
              <a:rPr lang="en-US" dirty="0" smtClean="0"/>
              <a:t>…of course we do!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2.png" descr="Screen Shot 2014-10-24 at 12.03.08 PM.png"/>
          <p:cNvPicPr/>
          <p:nvPr/>
        </p:nvPicPr>
        <p:blipFill>
          <a:blip r:embed="rId2">
            <a:extLst/>
          </a:blip>
          <a:srcRect t="15990" b="22155"/>
          <a:stretch>
            <a:fillRect/>
          </a:stretch>
        </p:blipFill>
        <p:spPr>
          <a:xfrm>
            <a:off x="4702261" y="5900963"/>
            <a:ext cx="4441739" cy="9570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 fontScale="97500"/>
          </a:bodyPr>
          <a:lstStyle>
            <a:lvl1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>
              <a:defRPr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Private Access &amp; Explorebiobanking.org</a:t>
            </a:r>
            <a:endParaRPr lang="en-US" dirty="0"/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829766" y="1708903"/>
            <a:ext cx="8530134" cy="3900794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15214" lvl="0" indent="-115214" defTabSz="192023">
              <a:buClrTx/>
              <a:buSzTx/>
              <a:buFontTx/>
              <a:buNone/>
              <a:defRPr sz="1800"/>
            </a:pPr>
            <a:r>
              <a:rPr sz="2562" dirty="0" smtClean="0">
                <a:latin typeface="Perpetua"/>
                <a:ea typeface="Perpetua"/>
                <a:cs typeface="Perpetua"/>
                <a:sym typeface="Perpetua"/>
              </a:rPr>
              <a:t>.</a:t>
            </a:r>
            <a:endParaRPr sz="2562" dirty="0">
              <a:latin typeface="Perpetua"/>
              <a:ea typeface="Perpetua"/>
              <a:cs typeface="Perpetua"/>
              <a:sym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2344391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FFD147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C66951"/>
          </a:solidFill>
          <a:prstDash val="solid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C66951"/>
          </a:solidFill>
          <a:prstDash val="solid"/>
          <a:bevel/>
        </a:ln>
        <a:effectLst>
          <a:outerShdw blurRad="508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FFD147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C66951"/>
          </a:solidFill>
          <a:prstDash val="solid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C66951"/>
          </a:solidFill>
          <a:prstDash val="solid"/>
          <a:bevel/>
        </a:ln>
        <a:effectLst>
          <a:outerShdw blurRad="508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424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Helvetica Neue</vt:lpstr>
      <vt:lpstr>Perpetua</vt:lpstr>
      <vt:lpstr>Default</vt:lpstr>
      <vt:lpstr>Document</vt:lpstr>
      <vt:lpstr>Minding the Biobank Consent Gaps: Could a web-based informed consent portal help address the awkwardness surrounding “legacy” biobanks? </vt:lpstr>
      <vt:lpstr>Outline</vt:lpstr>
      <vt:lpstr>Ethical and practical goals of informed consent</vt:lpstr>
      <vt:lpstr>Informed Consent: Problems</vt:lpstr>
      <vt:lpstr>Informed Consent: Approaches</vt:lpstr>
      <vt:lpstr>PowerPoint Presentation</vt:lpstr>
      <vt:lpstr>PowerPoint Presentation</vt:lpstr>
      <vt:lpstr>If only there were a…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and Implications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Useful Studies III Surveys &amp; Secondary Data Analysis</dc:title>
  <dc:creator>Hazel</dc:creator>
  <cp:lastModifiedBy>Hazel Halton</cp:lastModifiedBy>
  <cp:revision>13</cp:revision>
  <cp:lastPrinted>2015-06-18T17:19:43Z</cp:lastPrinted>
  <dcterms:modified xsi:type="dcterms:W3CDTF">2015-06-23T12:08:49Z</dcterms:modified>
</cp:coreProperties>
</file>