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3" r:id="rId2"/>
    <p:sldId id="257" r:id="rId3"/>
    <p:sldId id="285" r:id="rId4"/>
    <p:sldId id="286" r:id="rId5"/>
    <p:sldId id="290" r:id="rId6"/>
    <p:sldId id="287" r:id="rId7"/>
    <p:sldId id="260" r:id="rId8"/>
    <p:sldId id="284" r:id="rId9"/>
    <p:sldId id="288" r:id="rId10"/>
    <p:sldId id="261" r:id="rId11"/>
    <p:sldId id="262" r:id="rId12"/>
    <p:sldId id="263" r:id="rId13"/>
    <p:sldId id="266" r:id="rId14"/>
    <p:sldId id="291" r:id="rId15"/>
    <p:sldId id="292" r:id="rId16"/>
    <p:sldId id="293" r:id="rId17"/>
    <p:sldId id="265" r:id="rId18"/>
    <p:sldId id="269" r:id="rId19"/>
    <p:sldId id="267" r:id="rId20"/>
    <p:sldId id="270" r:id="rId21"/>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833" autoAdjust="0"/>
  </p:normalViewPr>
  <p:slideViewPr>
    <p:cSldViewPr>
      <p:cViewPr varScale="1">
        <p:scale>
          <a:sx n="65" d="100"/>
          <a:sy n="65" d="100"/>
        </p:scale>
        <p:origin x="153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MY"/>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8B5A9CBE-B3F4-4E7E-A55A-F99F5EB4BD09}" type="datetimeFigureOut">
              <a:rPr lang="en-MY" smtClean="0"/>
              <a:t>24/6/2015</a:t>
            </a:fld>
            <a:endParaRPr lang="en-MY"/>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MY"/>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585206FD-E75E-4183-966C-C2DF6BC32720}" type="slidenum">
              <a:rPr lang="en-MY" smtClean="0"/>
              <a:t>‹#›</a:t>
            </a:fld>
            <a:endParaRPr lang="en-MY"/>
          </a:p>
        </p:txBody>
      </p:sp>
    </p:spTree>
    <p:extLst>
      <p:ext uri="{BB962C8B-B14F-4D97-AF65-F5344CB8AC3E}">
        <p14:creationId xmlns:p14="http://schemas.microsoft.com/office/powerpoint/2010/main" val="358787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A5FB274-2012-46CA-BBD6-82AAEBBA1DE8}" type="datetimeFigureOut">
              <a:rPr lang="en-US" smtClean="0"/>
              <a:t>6/24/2015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E3C8B2C-86CE-4092-9C17-BC5609D71E7B}" type="slidenum">
              <a:rPr lang="en-US" smtClean="0"/>
              <a:t>‹#›</a:t>
            </a:fld>
            <a:endParaRPr lang="en-US"/>
          </a:p>
        </p:txBody>
      </p:sp>
    </p:spTree>
    <p:extLst>
      <p:ext uri="{BB962C8B-B14F-4D97-AF65-F5344CB8AC3E}">
        <p14:creationId xmlns:p14="http://schemas.microsoft.com/office/powerpoint/2010/main" val="2447776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I thank</a:t>
            </a:r>
            <a:r>
              <a:rPr lang="en-MY" baseline="0" dirty="0" smtClean="0"/>
              <a:t> the organizer for having this interesting conference and for providing generous supports for me. I will elaborate in this presentation our experiences in </a:t>
            </a:r>
            <a:r>
              <a:rPr lang="en-MY" baseline="0" dirty="0" err="1" smtClean="0"/>
              <a:t>Universiti</a:t>
            </a:r>
            <a:r>
              <a:rPr lang="en-MY" baseline="0" dirty="0" smtClean="0"/>
              <a:t> </a:t>
            </a:r>
            <a:r>
              <a:rPr lang="en-MY" baseline="0" dirty="0" err="1" smtClean="0"/>
              <a:t>Sains</a:t>
            </a:r>
            <a:r>
              <a:rPr lang="en-MY" baseline="0" dirty="0" smtClean="0"/>
              <a:t> Malaysia with regards to genetic disorders; the challenges as well as some of our recent initiatives in promotion of public awareness</a:t>
            </a:r>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1</a:t>
            </a:fld>
            <a:endParaRPr lang="en-US"/>
          </a:p>
        </p:txBody>
      </p:sp>
    </p:spTree>
    <p:extLst>
      <p:ext uri="{BB962C8B-B14F-4D97-AF65-F5344CB8AC3E}">
        <p14:creationId xmlns:p14="http://schemas.microsoft.com/office/powerpoint/2010/main" val="4075752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Another issue is related</a:t>
            </a:r>
            <a:r>
              <a:rPr lang="en-MY" baseline="0" dirty="0" smtClean="0"/>
              <a:t> to Prenatal Genetic Diagnosis, which has been largely avoided in </a:t>
            </a:r>
            <a:r>
              <a:rPr lang="en-MY" baseline="0" dirty="0" err="1" smtClean="0"/>
              <a:t>muslim</a:t>
            </a:r>
            <a:r>
              <a:rPr lang="en-MY" baseline="0" dirty="0" smtClean="0"/>
              <a:t> countries. Our simple survey among parents with genetically disabled kids, most of them say yes to offer of PND in the next pregnancy</a:t>
            </a:r>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10</a:t>
            </a:fld>
            <a:endParaRPr lang="en-US"/>
          </a:p>
        </p:txBody>
      </p:sp>
    </p:spTree>
    <p:extLst>
      <p:ext uri="{BB962C8B-B14F-4D97-AF65-F5344CB8AC3E}">
        <p14:creationId xmlns:p14="http://schemas.microsoft.com/office/powerpoint/2010/main" val="164041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However, of course, being a </a:t>
            </a:r>
            <a:r>
              <a:rPr lang="en-MY" dirty="0" err="1" smtClean="0"/>
              <a:t>muslim</a:t>
            </a:r>
            <a:r>
              <a:rPr lang="en-MY" dirty="0" smtClean="0"/>
              <a:t>, they would say no to abortion. This has indicated that information on</a:t>
            </a:r>
            <a:r>
              <a:rPr lang="en-MY" baseline="0" dirty="0" smtClean="0"/>
              <a:t> genetic status of the </a:t>
            </a:r>
            <a:r>
              <a:rPr lang="en-MY" baseline="0" dirty="0" err="1" smtClean="0"/>
              <a:t>fetus</a:t>
            </a:r>
            <a:r>
              <a:rPr lang="en-MY" baseline="0" dirty="0" smtClean="0"/>
              <a:t> will always have meanings, whatever it is, to these parents. In short, promoting PND even in </a:t>
            </a:r>
            <a:r>
              <a:rPr lang="en-MY" baseline="0" dirty="0" err="1" smtClean="0"/>
              <a:t>muslim</a:t>
            </a:r>
            <a:r>
              <a:rPr lang="en-MY" baseline="0" dirty="0" smtClean="0"/>
              <a:t> communities.</a:t>
            </a:r>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11</a:t>
            </a:fld>
            <a:endParaRPr lang="en-US"/>
          </a:p>
        </p:txBody>
      </p:sp>
    </p:spTree>
    <p:extLst>
      <p:ext uri="{BB962C8B-B14F-4D97-AF65-F5344CB8AC3E}">
        <p14:creationId xmlns:p14="http://schemas.microsoft.com/office/powerpoint/2010/main" val="422246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In response to recommendation from</a:t>
            </a:r>
            <a:r>
              <a:rPr lang="en-MY" baseline="0" dirty="0" smtClean="0"/>
              <a:t> WHO, USM is currently engaging in a knowledge transfer program that aims at mobilizing university’s intellectual resources in human genetics and providing knowledge resources to the public. This is a collaborative project with the community and is funded by the government.</a:t>
            </a:r>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12</a:t>
            </a:fld>
            <a:endParaRPr lang="en-US"/>
          </a:p>
        </p:txBody>
      </p:sp>
    </p:spTree>
    <p:extLst>
      <p:ext uri="{BB962C8B-B14F-4D97-AF65-F5344CB8AC3E}">
        <p14:creationId xmlns:p14="http://schemas.microsoft.com/office/powerpoint/2010/main" val="3156602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I have</a:t>
            </a:r>
            <a:r>
              <a:rPr lang="en-MY" baseline="0" dirty="0" smtClean="0"/>
              <a:t> been leading this initiative and I think t</a:t>
            </a:r>
            <a:r>
              <a:rPr lang="en-MY" dirty="0" smtClean="0"/>
              <a:t>his should serve as one of</a:t>
            </a:r>
            <a:r>
              <a:rPr lang="en-MY" baseline="0" dirty="0" smtClean="0"/>
              <a:t> the background of the project, where intellectual products of university professors are actually rarely read, if at all. Yet, most of us working in university are spending huge energy on producing papers in scientific journals. So…start going to the community…</a:t>
            </a:r>
            <a:endParaRPr lang="en-MY" dirty="0" smtClean="0"/>
          </a:p>
        </p:txBody>
      </p:sp>
      <p:sp>
        <p:nvSpPr>
          <p:cNvPr id="4" name="Slide Number Placeholder 3"/>
          <p:cNvSpPr>
            <a:spLocks noGrp="1"/>
          </p:cNvSpPr>
          <p:nvPr>
            <p:ph type="sldNum" sz="quarter" idx="10"/>
          </p:nvPr>
        </p:nvSpPr>
        <p:spPr/>
        <p:txBody>
          <a:bodyPr/>
          <a:lstStyle/>
          <a:p>
            <a:fld id="{4E3C8B2C-86CE-4092-9C17-BC5609D71E7B}" type="slidenum">
              <a:rPr lang="en-US" smtClean="0"/>
              <a:t>13</a:t>
            </a:fld>
            <a:endParaRPr lang="en-US"/>
          </a:p>
        </p:txBody>
      </p:sp>
    </p:spTree>
    <p:extLst>
      <p:ext uri="{BB962C8B-B14F-4D97-AF65-F5344CB8AC3E}">
        <p14:creationId xmlns:p14="http://schemas.microsoft.com/office/powerpoint/2010/main" val="336279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We do monthly home visits to families with indication of genetic disorders. We help with diagnosis, whenever necessary refer them to our hospital clinics, and help answer many of their queries about their family situation.</a:t>
            </a:r>
          </a:p>
          <a:p>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14</a:t>
            </a:fld>
            <a:endParaRPr lang="en-US"/>
          </a:p>
        </p:txBody>
      </p:sp>
    </p:spTree>
    <p:extLst>
      <p:ext uri="{BB962C8B-B14F-4D97-AF65-F5344CB8AC3E}">
        <p14:creationId xmlns:p14="http://schemas.microsoft.com/office/powerpoint/2010/main" val="2272291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We organize seminars both to the public in generals and medical doctors about genetic disorders and other contemporary issues in human genetics. We also invite our counterparts in NGO to speak about their concerns.</a:t>
            </a:r>
          </a:p>
          <a:p>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15</a:t>
            </a:fld>
            <a:endParaRPr lang="en-US"/>
          </a:p>
        </p:txBody>
      </p:sp>
    </p:spTree>
    <p:extLst>
      <p:ext uri="{BB962C8B-B14F-4D97-AF65-F5344CB8AC3E}">
        <p14:creationId xmlns:p14="http://schemas.microsoft.com/office/powerpoint/2010/main" val="2919048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We created a </a:t>
            </a:r>
            <a:r>
              <a:rPr lang="en-MY" dirty="0" err="1" smtClean="0"/>
              <a:t>facebook</a:t>
            </a:r>
            <a:r>
              <a:rPr lang="en-MY" dirty="0" smtClean="0"/>
              <a:t> page dedicated to providing scientific knowledge for lay reading. Most contents were translated from English sources, but we are also encouraging our local resources to contribute.</a:t>
            </a:r>
          </a:p>
        </p:txBody>
      </p:sp>
      <p:sp>
        <p:nvSpPr>
          <p:cNvPr id="4" name="Slide Number Placeholder 3"/>
          <p:cNvSpPr>
            <a:spLocks noGrp="1"/>
          </p:cNvSpPr>
          <p:nvPr>
            <p:ph type="sldNum" sz="quarter" idx="10"/>
          </p:nvPr>
        </p:nvSpPr>
        <p:spPr/>
        <p:txBody>
          <a:bodyPr/>
          <a:lstStyle/>
          <a:p>
            <a:fld id="{4E3C8B2C-86CE-4092-9C17-BC5609D71E7B}" type="slidenum">
              <a:rPr lang="en-US" smtClean="0"/>
              <a:t>16</a:t>
            </a:fld>
            <a:endParaRPr lang="en-US"/>
          </a:p>
        </p:txBody>
      </p:sp>
    </p:spTree>
    <p:extLst>
      <p:ext uri="{BB962C8B-B14F-4D97-AF65-F5344CB8AC3E}">
        <p14:creationId xmlns:p14="http://schemas.microsoft.com/office/powerpoint/2010/main" val="1172055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We posted lectures on human genetics from our professors in </a:t>
            </a:r>
            <a:r>
              <a:rPr lang="en-MY" dirty="0" err="1" smtClean="0"/>
              <a:t>youtube</a:t>
            </a:r>
            <a:r>
              <a:rPr lang="en-MY" dirty="0" smtClean="0"/>
              <a:t>.</a:t>
            </a:r>
            <a:r>
              <a:rPr lang="en-MY" baseline="0" dirty="0" smtClean="0"/>
              <a:t> We find this very practical for dissemination, although much more promotion should be done on the existence of such information</a:t>
            </a:r>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17</a:t>
            </a:fld>
            <a:endParaRPr lang="en-US"/>
          </a:p>
        </p:txBody>
      </p:sp>
    </p:spTree>
    <p:extLst>
      <p:ext uri="{BB962C8B-B14F-4D97-AF65-F5344CB8AC3E}">
        <p14:creationId xmlns:p14="http://schemas.microsoft.com/office/powerpoint/2010/main" val="2528364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Of</a:t>
            </a:r>
            <a:r>
              <a:rPr lang="en-MY" baseline="0" dirty="0" smtClean="0"/>
              <a:t> recent initiative is our workshop for producing books on various topics in human genetics and genetic disorders. We mobilize our professors as well as postgraduate students to focus their time and energy for 2 days and produce simple books with topics of their choices</a:t>
            </a:r>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18</a:t>
            </a:fld>
            <a:endParaRPr lang="en-US"/>
          </a:p>
        </p:txBody>
      </p:sp>
    </p:spTree>
    <p:extLst>
      <p:ext uri="{BB962C8B-B14F-4D97-AF65-F5344CB8AC3E}">
        <p14:creationId xmlns:p14="http://schemas.microsoft.com/office/powerpoint/2010/main" val="2272291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As a</a:t>
            </a:r>
            <a:r>
              <a:rPr lang="en-MY" baseline="0" dirty="0" smtClean="0"/>
              <a:t> results, drafts of nine books were produced. These are currently undergoing review. We project to publish them in October this year and distribute them for free.</a:t>
            </a:r>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19</a:t>
            </a:fld>
            <a:endParaRPr lang="en-US"/>
          </a:p>
        </p:txBody>
      </p:sp>
    </p:spTree>
    <p:extLst>
      <p:ext uri="{BB962C8B-B14F-4D97-AF65-F5344CB8AC3E}">
        <p14:creationId xmlns:p14="http://schemas.microsoft.com/office/powerpoint/2010/main" val="380686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I</a:t>
            </a:r>
            <a:r>
              <a:rPr lang="en-MY" baseline="0" dirty="0" smtClean="0"/>
              <a:t> have been working for the last 7 years in the Human Genome </a:t>
            </a:r>
            <a:r>
              <a:rPr lang="en-MY" baseline="0" dirty="0" err="1" smtClean="0"/>
              <a:t>Center</a:t>
            </a:r>
            <a:r>
              <a:rPr lang="en-MY" baseline="0" dirty="0" smtClean="0"/>
              <a:t> of </a:t>
            </a:r>
            <a:r>
              <a:rPr lang="en-MY" baseline="0" dirty="0" err="1" smtClean="0"/>
              <a:t>Universiti</a:t>
            </a:r>
            <a:r>
              <a:rPr lang="en-MY" baseline="0" dirty="0" smtClean="0"/>
              <a:t> </a:t>
            </a:r>
            <a:r>
              <a:rPr lang="en-MY" baseline="0" dirty="0" err="1" smtClean="0"/>
              <a:t>Sains</a:t>
            </a:r>
            <a:r>
              <a:rPr lang="en-MY" baseline="0" dirty="0" smtClean="0"/>
              <a:t> Malaysia. The </a:t>
            </a:r>
            <a:r>
              <a:rPr lang="en-MY" baseline="0" dirty="0" err="1" smtClean="0"/>
              <a:t>center</a:t>
            </a:r>
            <a:r>
              <a:rPr lang="en-MY" baseline="0" dirty="0" smtClean="0"/>
              <a:t> is located in Kota </a:t>
            </a:r>
            <a:r>
              <a:rPr lang="en-MY" baseline="0" dirty="0" err="1" smtClean="0"/>
              <a:t>Bharu</a:t>
            </a:r>
            <a:r>
              <a:rPr lang="en-MY" baseline="0" dirty="0" smtClean="0"/>
              <a:t>, capital of Kelantan state in </a:t>
            </a:r>
            <a:r>
              <a:rPr lang="en-MY" baseline="0" dirty="0" err="1" smtClean="0"/>
              <a:t>northeastern</a:t>
            </a:r>
            <a:r>
              <a:rPr lang="en-MY" baseline="0" dirty="0" smtClean="0"/>
              <a:t> part of Peninsular Malaysia and has been the region’s referral </a:t>
            </a:r>
            <a:r>
              <a:rPr lang="en-MY" baseline="0" dirty="0" err="1" smtClean="0"/>
              <a:t>center</a:t>
            </a:r>
            <a:r>
              <a:rPr lang="en-MY" baseline="0" dirty="0" smtClean="0"/>
              <a:t> for genetic diagnosis.</a:t>
            </a:r>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2</a:t>
            </a:fld>
            <a:endParaRPr lang="en-US"/>
          </a:p>
        </p:txBody>
      </p:sp>
    </p:spTree>
    <p:extLst>
      <p:ext uri="{BB962C8B-B14F-4D97-AF65-F5344CB8AC3E}">
        <p14:creationId xmlns:p14="http://schemas.microsoft.com/office/powerpoint/2010/main" val="2146434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Well, things</a:t>
            </a:r>
            <a:r>
              <a:rPr lang="en-MY" baseline="0" dirty="0" smtClean="0"/>
              <a:t> have been done and are ongoing as response to the concern of lack of knowledge and awareness. Yet, we still have to see the impact, if all of these have made any difference in our community. Thank you.</a:t>
            </a:r>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20</a:t>
            </a:fld>
            <a:endParaRPr lang="en-US"/>
          </a:p>
        </p:txBody>
      </p:sp>
    </p:spTree>
    <p:extLst>
      <p:ext uri="{BB962C8B-B14F-4D97-AF65-F5344CB8AC3E}">
        <p14:creationId xmlns:p14="http://schemas.microsoft.com/office/powerpoint/2010/main" val="114073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Kelantan is unique in terms of its demography as compared to the rest of the country. This is data from the latest census in the country, showing dominant representation Malay ethnicity and Muslim population in the State. This is an important factor to consider when dealing with inherited disorders.</a:t>
            </a:r>
          </a:p>
          <a:p>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3</a:t>
            </a:fld>
            <a:endParaRPr lang="en-US"/>
          </a:p>
        </p:txBody>
      </p:sp>
    </p:spTree>
    <p:extLst>
      <p:ext uri="{BB962C8B-B14F-4D97-AF65-F5344CB8AC3E}">
        <p14:creationId xmlns:p14="http://schemas.microsoft.com/office/powerpoint/2010/main" val="329118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dirty="0" smtClean="0"/>
              <a:t>Human Genome Center is</a:t>
            </a:r>
            <a:r>
              <a:rPr lang="en-US" baseline="0" dirty="0" smtClean="0"/>
              <a:t> playing a dual role, to serve the school of medical sciences (for teaching and research programs) as well as the university’s hospital (for diagnostic services).</a:t>
            </a:r>
            <a:endParaRPr lang="en-US" dirty="0" smtClean="0"/>
          </a:p>
          <a:p>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4</a:t>
            </a:fld>
            <a:endParaRPr lang="en-US"/>
          </a:p>
        </p:txBody>
      </p:sp>
    </p:spTree>
    <p:extLst>
      <p:ext uri="{BB962C8B-B14F-4D97-AF65-F5344CB8AC3E}">
        <p14:creationId xmlns:p14="http://schemas.microsoft.com/office/powerpoint/2010/main" val="1443371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For the last 20 years, we have been catering diagnostic services for chromosomal analyses, karyotyping and FISH, as well as gene analyses for a few disorders. You may note here that for a 20-year-old institute, the advances made are not much. </a:t>
            </a:r>
          </a:p>
          <a:p>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5</a:t>
            </a:fld>
            <a:endParaRPr lang="en-US"/>
          </a:p>
        </p:txBody>
      </p:sp>
    </p:spTree>
    <p:extLst>
      <p:ext uri="{BB962C8B-B14F-4D97-AF65-F5344CB8AC3E}">
        <p14:creationId xmlns:p14="http://schemas.microsoft.com/office/powerpoint/2010/main" val="299353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As I mentioned earlier, most of the samples that came to our </a:t>
            </a:r>
            <a:r>
              <a:rPr lang="en-MY" dirty="0" err="1" smtClean="0"/>
              <a:t>center</a:t>
            </a:r>
            <a:r>
              <a:rPr lang="en-MY" dirty="0" smtClean="0"/>
              <a:t> are from the </a:t>
            </a:r>
            <a:r>
              <a:rPr lang="en-MY" dirty="0" err="1" smtClean="0"/>
              <a:t>northeastern</a:t>
            </a:r>
            <a:r>
              <a:rPr lang="en-MY" dirty="0" smtClean="0"/>
              <a:t> part of the country. Yet, more than half of the samples are coming from Kelantan itself.</a:t>
            </a:r>
          </a:p>
          <a:p>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6</a:t>
            </a:fld>
            <a:endParaRPr lang="en-US"/>
          </a:p>
        </p:txBody>
      </p:sp>
    </p:spTree>
    <p:extLst>
      <p:ext uri="{BB962C8B-B14F-4D97-AF65-F5344CB8AC3E}">
        <p14:creationId xmlns:p14="http://schemas.microsoft.com/office/powerpoint/2010/main" val="198545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The</a:t>
            </a:r>
            <a:r>
              <a:rPr lang="en-MY" baseline="0" dirty="0" smtClean="0"/>
              <a:t> South East Asia Regional Office of WHO has indicated lacks of health programs, awareness campaign as well as lack of expertise. Genetic services were incorrectly perceived as expensive, related only with rare diseases and have nothing to do with therapy</a:t>
            </a:r>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7</a:t>
            </a:fld>
            <a:endParaRPr lang="en-US"/>
          </a:p>
        </p:txBody>
      </p:sp>
    </p:spTree>
    <p:extLst>
      <p:ext uri="{BB962C8B-B14F-4D97-AF65-F5344CB8AC3E}">
        <p14:creationId xmlns:p14="http://schemas.microsoft.com/office/powerpoint/2010/main" val="1589230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Take Thalassemia for example, lack of knowledge</a:t>
            </a:r>
            <a:r>
              <a:rPr lang="en-MY" baseline="0" dirty="0" smtClean="0"/>
              <a:t> and </a:t>
            </a:r>
            <a:r>
              <a:rPr lang="en-MY" dirty="0" smtClean="0"/>
              <a:t>awareness about</a:t>
            </a:r>
            <a:r>
              <a:rPr lang="en-MY" baseline="0" dirty="0" smtClean="0"/>
              <a:t> the disorder, its consequences and its psychosocial and cultural issues </a:t>
            </a:r>
            <a:r>
              <a:rPr lang="en-MY" dirty="0" smtClean="0"/>
              <a:t>will lead to</a:t>
            </a:r>
            <a:r>
              <a:rPr lang="en-MY" baseline="0" dirty="0" smtClean="0"/>
              <a:t> barriers to prevention, disclosure of disease status and testing for the disorder</a:t>
            </a:r>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8</a:t>
            </a:fld>
            <a:endParaRPr lang="en-US"/>
          </a:p>
        </p:txBody>
      </p:sp>
    </p:spTree>
    <p:extLst>
      <p:ext uri="{BB962C8B-B14F-4D97-AF65-F5344CB8AC3E}">
        <p14:creationId xmlns:p14="http://schemas.microsoft.com/office/powerpoint/2010/main" val="251815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In</a:t>
            </a:r>
            <a:r>
              <a:rPr lang="en-MY" baseline="0" dirty="0" smtClean="0"/>
              <a:t> Malaysia, a nation-wide study about public perception on thalassemia indicated a general lack of knowledge among study participants. This may affect on how the public respond to patients and families as well as emotional effects on the carriers and patients of thalassemia.</a:t>
            </a:r>
            <a:endParaRPr lang="en-MY" dirty="0"/>
          </a:p>
        </p:txBody>
      </p:sp>
      <p:sp>
        <p:nvSpPr>
          <p:cNvPr id="4" name="Slide Number Placeholder 3"/>
          <p:cNvSpPr>
            <a:spLocks noGrp="1"/>
          </p:cNvSpPr>
          <p:nvPr>
            <p:ph type="sldNum" sz="quarter" idx="10"/>
          </p:nvPr>
        </p:nvSpPr>
        <p:spPr/>
        <p:txBody>
          <a:bodyPr/>
          <a:lstStyle/>
          <a:p>
            <a:fld id="{4E3C8B2C-86CE-4092-9C17-BC5609D71E7B}" type="slidenum">
              <a:rPr lang="en-US" smtClean="0"/>
              <a:t>9</a:t>
            </a:fld>
            <a:endParaRPr lang="en-US"/>
          </a:p>
        </p:txBody>
      </p:sp>
    </p:spTree>
    <p:extLst>
      <p:ext uri="{BB962C8B-B14F-4D97-AF65-F5344CB8AC3E}">
        <p14:creationId xmlns:p14="http://schemas.microsoft.com/office/powerpoint/2010/main" val="301967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A28FA1FD-8562-4FFD-8B2F-C557A15B4162}" type="datetimeFigureOut">
              <a:rPr lang="en-GB" altLang="en-US"/>
              <a:pPr/>
              <a:t>24/06/2015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2ECE722-00C9-4A5F-8D63-6BC02CE6B784}" type="slidenum">
              <a:rPr lang="en-GB" altLang="en-US"/>
              <a:pPr/>
              <a:t>‹#›</a:t>
            </a:fld>
            <a:endParaRPr lang="en-GB" altLang="en-US"/>
          </a:p>
        </p:txBody>
      </p:sp>
    </p:spTree>
    <p:extLst>
      <p:ext uri="{BB962C8B-B14F-4D97-AF65-F5344CB8AC3E}">
        <p14:creationId xmlns:p14="http://schemas.microsoft.com/office/powerpoint/2010/main" val="1918755538"/>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4C80E4-5E90-4061-8E3D-A14D60F3458B}" type="datetimeFigureOut">
              <a:rPr lang="en-GB" altLang="en-US"/>
              <a:pPr/>
              <a:t>24/06/2015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B3B380E-B069-4DA3-9DE3-F54EDD8D7C12}" type="slidenum">
              <a:rPr lang="en-GB" altLang="en-US"/>
              <a:pPr/>
              <a:t>‹#›</a:t>
            </a:fld>
            <a:endParaRPr lang="en-GB" altLang="en-US"/>
          </a:p>
        </p:txBody>
      </p:sp>
    </p:spTree>
    <p:extLst>
      <p:ext uri="{BB962C8B-B14F-4D97-AF65-F5344CB8AC3E}">
        <p14:creationId xmlns:p14="http://schemas.microsoft.com/office/powerpoint/2010/main" val="1463692044"/>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236C05A9-9CB9-457C-90D5-AD600F9B7D4D}" type="datetimeFigureOut">
              <a:rPr lang="en-GB" altLang="en-US"/>
              <a:pPr/>
              <a:t>24/06/2015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E01AB42-241C-4745-ADCC-01D0D0A28362}" type="slidenum">
              <a:rPr lang="en-GB" altLang="en-US"/>
              <a:pPr/>
              <a:t>‹#›</a:t>
            </a:fld>
            <a:endParaRPr lang="en-GB" altLang="en-US"/>
          </a:p>
        </p:txBody>
      </p:sp>
    </p:spTree>
    <p:extLst>
      <p:ext uri="{BB962C8B-B14F-4D97-AF65-F5344CB8AC3E}">
        <p14:creationId xmlns:p14="http://schemas.microsoft.com/office/powerpoint/2010/main" val="59305273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80FE73E-473E-40B4-AF0D-1358D35844BC}" type="datetimeFigureOut">
              <a:rPr lang="en-GB" altLang="en-US"/>
              <a:pPr/>
              <a:t>24/06/2015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6E24F7B-7A4D-49C5-AA05-97BC0E604F52}" type="slidenum">
              <a:rPr lang="en-GB" altLang="en-US"/>
              <a:pPr/>
              <a:t>‹#›</a:t>
            </a:fld>
            <a:endParaRPr lang="en-GB" altLang="en-US"/>
          </a:p>
        </p:txBody>
      </p:sp>
    </p:spTree>
    <p:extLst>
      <p:ext uri="{BB962C8B-B14F-4D97-AF65-F5344CB8AC3E}">
        <p14:creationId xmlns:p14="http://schemas.microsoft.com/office/powerpoint/2010/main" val="2178533691"/>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5C448AA-A235-4EC3-B65B-96F615747BF1}" type="datetimeFigureOut">
              <a:rPr lang="en-GB" altLang="en-US"/>
              <a:pPr/>
              <a:t>24/06/2015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805AC77-3ACB-443E-A3A8-3F28826F10D9}" type="slidenum">
              <a:rPr lang="en-GB" altLang="en-US"/>
              <a:pPr/>
              <a:t>‹#›</a:t>
            </a:fld>
            <a:endParaRPr lang="en-GB" altLang="en-US"/>
          </a:p>
        </p:txBody>
      </p:sp>
    </p:spTree>
    <p:extLst>
      <p:ext uri="{BB962C8B-B14F-4D97-AF65-F5344CB8AC3E}">
        <p14:creationId xmlns:p14="http://schemas.microsoft.com/office/powerpoint/2010/main" val="3902320920"/>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A1E2C9FB-90A6-4651-A578-A6FF52DA0D1C}" type="datetimeFigureOut">
              <a:rPr lang="en-GB" altLang="en-US"/>
              <a:pPr/>
              <a:t>24/06/2015</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BE200CC-B278-408A-B17F-29B18C546B4B}" type="slidenum">
              <a:rPr lang="en-GB" altLang="en-US"/>
              <a:pPr/>
              <a:t>‹#›</a:t>
            </a:fld>
            <a:endParaRPr lang="en-GB" altLang="en-US"/>
          </a:p>
        </p:txBody>
      </p:sp>
    </p:spTree>
    <p:extLst>
      <p:ext uri="{BB962C8B-B14F-4D97-AF65-F5344CB8AC3E}">
        <p14:creationId xmlns:p14="http://schemas.microsoft.com/office/powerpoint/2010/main" val="641359788"/>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076E412B-9D2A-4972-9994-10C801921C9E}" type="datetimeFigureOut">
              <a:rPr lang="en-GB" altLang="en-US"/>
              <a:pPr/>
              <a:t>24/06/2015</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7B9FC128-4C4B-443B-B8CD-791449F98DBB}" type="slidenum">
              <a:rPr lang="en-GB" altLang="en-US"/>
              <a:pPr/>
              <a:t>‹#›</a:t>
            </a:fld>
            <a:endParaRPr lang="en-GB" altLang="en-US"/>
          </a:p>
        </p:txBody>
      </p:sp>
    </p:spTree>
    <p:extLst>
      <p:ext uri="{BB962C8B-B14F-4D97-AF65-F5344CB8AC3E}">
        <p14:creationId xmlns:p14="http://schemas.microsoft.com/office/powerpoint/2010/main" val="2576769612"/>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AD45EDF3-2634-4BC7-B56D-36F49B5BDDF8}" type="datetimeFigureOut">
              <a:rPr lang="en-GB" altLang="en-US"/>
              <a:pPr/>
              <a:t>24/06/2015</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55630423-66C2-4161-83DF-60FCAC3D3AD3}" type="slidenum">
              <a:rPr lang="en-GB" altLang="en-US"/>
              <a:pPr/>
              <a:t>‹#›</a:t>
            </a:fld>
            <a:endParaRPr lang="en-GB" altLang="en-US"/>
          </a:p>
        </p:txBody>
      </p:sp>
    </p:spTree>
    <p:extLst>
      <p:ext uri="{BB962C8B-B14F-4D97-AF65-F5344CB8AC3E}">
        <p14:creationId xmlns:p14="http://schemas.microsoft.com/office/powerpoint/2010/main" val="1820116588"/>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6477AA4-B527-4080-ADDB-F02F2AC1134F}" type="datetimeFigureOut">
              <a:rPr lang="en-GB" altLang="en-US"/>
              <a:pPr/>
              <a:t>24/06/2015</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8CB0740F-37CC-49AC-9E9A-D548EEFC9753}" type="slidenum">
              <a:rPr lang="en-GB" altLang="en-US"/>
              <a:pPr/>
              <a:t>‹#›</a:t>
            </a:fld>
            <a:endParaRPr lang="en-GB" altLang="en-US"/>
          </a:p>
        </p:txBody>
      </p:sp>
    </p:spTree>
    <p:extLst>
      <p:ext uri="{BB962C8B-B14F-4D97-AF65-F5344CB8AC3E}">
        <p14:creationId xmlns:p14="http://schemas.microsoft.com/office/powerpoint/2010/main" val="226083013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26D0715-2C2F-48DB-BDC1-2A9C195A6869}" type="datetimeFigureOut">
              <a:rPr lang="en-GB" altLang="en-US"/>
              <a:pPr/>
              <a:t>24/06/2015</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26C5E00-3D11-4FC2-9D88-320A1BD8E52B}" type="slidenum">
              <a:rPr lang="en-GB" altLang="en-US"/>
              <a:pPr/>
              <a:t>‹#›</a:t>
            </a:fld>
            <a:endParaRPr lang="en-GB" altLang="en-US"/>
          </a:p>
        </p:txBody>
      </p:sp>
    </p:spTree>
    <p:extLst>
      <p:ext uri="{BB962C8B-B14F-4D97-AF65-F5344CB8AC3E}">
        <p14:creationId xmlns:p14="http://schemas.microsoft.com/office/powerpoint/2010/main" val="106261177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565F390-7C4E-4B4C-B247-FBDE0E1A1046}" type="datetimeFigureOut">
              <a:rPr lang="en-GB" altLang="en-US"/>
              <a:pPr/>
              <a:t>24/06/2015</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FF8CD4E-DA45-43E0-99AA-0237E4157332}" type="slidenum">
              <a:rPr lang="en-GB" altLang="en-US"/>
              <a:pPr/>
              <a:t>‹#›</a:t>
            </a:fld>
            <a:endParaRPr lang="en-GB" altLang="en-US"/>
          </a:p>
        </p:txBody>
      </p:sp>
    </p:spTree>
    <p:extLst>
      <p:ext uri="{BB962C8B-B14F-4D97-AF65-F5344CB8AC3E}">
        <p14:creationId xmlns:p14="http://schemas.microsoft.com/office/powerpoint/2010/main" val="41452064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277F042C-DE0D-476F-816E-2388678BCB65}" type="datetimeFigureOut">
              <a:rPr lang="en-GB" altLang="en-US"/>
              <a:pPr/>
              <a:t>24/06/2015</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B8E991B-B3D7-45F6-A601-3B7E1AFC885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charset="0"/>
          <a:ea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my/imgres?imgurl=http://www.usm.my/new/pages/upload/koleksi/USM%20LOGO%20WEB1.jpg&amp;imgrefurl=http://www.usm.my/my/berita-penuh.asp?id=6979&amp;h=245&amp;w=448&amp;sz=64&amp;tbnid=DDcTFGv1duEDNM:&amp;tbnh=69&amp;tbnw=127&amp;prev=/images?q=USM+logo&amp;hl=en&amp;usg=__Oc2wPOLsBjhvW5NLf5gPummdGeA=&amp;ei=pNzKS-fWJMnCrAfDiP2YBQ&amp;sa=X&amp;oi=image_result&amp;resnum=1&amp;ct=image&amp;ved=0CAYQ9QEwA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17.png"/><Relationship Id="rId4" Type="http://schemas.openxmlformats.org/officeDocument/2006/relationships/image" Target="../media/image22.jpe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1.jpe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17.png"/><Relationship Id="rId10" Type="http://schemas.openxmlformats.org/officeDocument/2006/relationships/image" Target="../media/image31.jpeg"/><Relationship Id="rId4" Type="http://schemas.openxmlformats.org/officeDocument/2006/relationships/image" Target="../media/image22.jpe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8A0191-BDA0-4E34-8AD1-46FFB4980DF8}" type="slidenum">
              <a:rPr lang="en-GB" altLang="en-US" sz="1200">
                <a:latin typeface="Arial Black" pitchFamily="34" charset="0"/>
              </a:rPr>
              <a:pPr eaLnBrk="1" hangingPunct="1"/>
              <a:t>1</a:t>
            </a:fld>
            <a:endParaRPr lang="en-GB" altLang="en-US" sz="1200">
              <a:latin typeface="Arial Black" pitchFamily="34" charset="0"/>
            </a:endParaRPr>
          </a:p>
        </p:txBody>
      </p:sp>
      <p:sp>
        <p:nvSpPr>
          <p:cNvPr id="24578"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altLang="en-US" sz="1200">
                <a:latin typeface="Arial Black"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2"/>
          <p:cNvSpPr>
            <a:spLocks noGrp="1" noChangeArrowheads="1"/>
          </p:cNvSpPr>
          <p:nvPr>
            <p:ph type="ctrTitle"/>
          </p:nvPr>
        </p:nvSpPr>
        <p:spPr>
          <a:xfrm>
            <a:off x="0" y="1340768"/>
            <a:ext cx="9144000" cy="1470025"/>
          </a:xfrm>
        </p:spPr>
        <p:txBody>
          <a:bodyPr/>
          <a:lstStyle/>
          <a:p>
            <a:r>
              <a:rPr lang="en-US" sz="2800" b="1" dirty="0" smtClean="0"/>
              <a:t>Practical and Ethical Challenges in Molecular Diagnostic Services of Genetic Disorders -                                               </a:t>
            </a:r>
            <a:r>
              <a:rPr lang="en-US" sz="2800" b="1" i="1" dirty="0" smtClean="0"/>
              <a:t>Experiences of </a:t>
            </a:r>
            <a:r>
              <a:rPr lang="en-US" sz="2800" b="1" i="1" dirty="0" err="1" smtClean="0"/>
              <a:t>Universiti</a:t>
            </a:r>
            <a:r>
              <a:rPr lang="en-US" sz="2800" b="1" i="1" dirty="0" smtClean="0"/>
              <a:t> </a:t>
            </a:r>
            <a:r>
              <a:rPr lang="en-US" sz="2800" b="1" i="1" dirty="0" err="1" smtClean="0"/>
              <a:t>Sains</a:t>
            </a:r>
            <a:r>
              <a:rPr lang="en-US" sz="2800" b="1" i="1" dirty="0" smtClean="0"/>
              <a:t> Malaysia </a:t>
            </a:r>
          </a:p>
        </p:txBody>
      </p:sp>
      <p:sp>
        <p:nvSpPr>
          <p:cNvPr id="7" name="Rectangle 3"/>
          <p:cNvSpPr>
            <a:spLocks noGrp="1" noChangeArrowheads="1"/>
          </p:cNvSpPr>
          <p:nvPr>
            <p:ph type="subTitle" idx="1"/>
          </p:nvPr>
        </p:nvSpPr>
        <p:spPr>
          <a:xfrm>
            <a:off x="1371600" y="3048000"/>
            <a:ext cx="6400800" cy="914400"/>
          </a:xfrm>
        </p:spPr>
        <p:txBody>
          <a:bodyPr>
            <a:normAutofit/>
          </a:bodyPr>
          <a:lstStyle/>
          <a:p>
            <a:pPr eaLnBrk="1" hangingPunct="1"/>
            <a:r>
              <a:rPr lang="en-US" sz="2200" i="1" dirty="0" err="1" smtClean="0">
                <a:solidFill>
                  <a:schemeClr val="tx1"/>
                </a:solidFill>
              </a:rPr>
              <a:t>Teguh</a:t>
            </a:r>
            <a:r>
              <a:rPr lang="en-US" sz="2200" i="1" dirty="0" smtClean="0">
                <a:solidFill>
                  <a:schemeClr val="tx1"/>
                </a:solidFill>
              </a:rPr>
              <a:t> </a:t>
            </a:r>
            <a:r>
              <a:rPr lang="en-US" sz="2200" i="1" dirty="0" err="1" smtClean="0">
                <a:solidFill>
                  <a:schemeClr val="tx1"/>
                </a:solidFill>
              </a:rPr>
              <a:t>Haryo</a:t>
            </a:r>
            <a:r>
              <a:rPr lang="en-US" sz="2200" i="1" dirty="0" smtClean="0">
                <a:solidFill>
                  <a:schemeClr val="tx1"/>
                </a:solidFill>
              </a:rPr>
              <a:t> </a:t>
            </a:r>
            <a:r>
              <a:rPr lang="en-US" sz="2200" i="1" dirty="0" err="1" smtClean="0">
                <a:solidFill>
                  <a:schemeClr val="tx1"/>
                </a:solidFill>
              </a:rPr>
              <a:t>Sasongko</a:t>
            </a:r>
            <a:r>
              <a:rPr lang="en-US" sz="2200" i="1" dirty="0" smtClean="0">
                <a:solidFill>
                  <a:schemeClr val="tx1"/>
                </a:solidFill>
              </a:rPr>
              <a:t>, MD, PhD</a:t>
            </a:r>
          </a:p>
        </p:txBody>
      </p:sp>
      <p:sp>
        <p:nvSpPr>
          <p:cNvPr id="8" name="Rectangle 4"/>
          <p:cNvSpPr>
            <a:spLocks noChangeArrowheads="1"/>
          </p:cNvSpPr>
          <p:nvPr/>
        </p:nvSpPr>
        <p:spPr bwMode="auto">
          <a:xfrm>
            <a:off x="685800" y="4267200"/>
            <a:ext cx="7696200" cy="609600"/>
          </a:xfrm>
          <a:prstGeom prst="rect">
            <a:avLst/>
          </a:prstGeom>
          <a:noFill/>
          <a:ln w="9525">
            <a:noFill/>
            <a:miter lim="800000"/>
            <a:headEnd/>
            <a:tailEnd/>
          </a:ln>
        </p:spPr>
        <p:txBody>
          <a:bodyPr/>
          <a:lstStyle/>
          <a:p>
            <a:pPr algn="ctr">
              <a:spcBef>
                <a:spcPct val="20000"/>
              </a:spcBef>
            </a:pPr>
            <a:r>
              <a:rPr lang="en-US" b="1" dirty="0"/>
              <a:t>Human Genome </a:t>
            </a:r>
            <a:r>
              <a:rPr lang="en-US" b="1" dirty="0" smtClean="0"/>
              <a:t>Center, School </a:t>
            </a:r>
            <a:r>
              <a:rPr lang="en-US" b="1" dirty="0"/>
              <a:t>of Medical </a:t>
            </a:r>
            <a:r>
              <a:rPr lang="en-US" b="1" dirty="0" smtClean="0"/>
              <a:t>Sciences                                  </a:t>
            </a:r>
            <a:r>
              <a:rPr lang="en-US" b="1" dirty="0" err="1" smtClean="0"/>
              <a:t>Universiti</a:t>
            </a:r>
            <a:r>
              <a:rPr lang="en-US" b="1" dirty="0" smtClean="0"/>
              <a:t> </a:t>
            </a:r>
            <a:r>
              <a:rPr lang="en-US" b="1" dirty="0" err="1"/>
              <a:t>Sains</a:t>
            </a:r>
            <a:r>
              <a:rPr lang="en-US" b="1" dirty="0"/>
              <a:t> </a:t>
            </a:r>
            <a:r>
              <a:rPr lang="en-US" b="1" dirty="0" smtClean="0"/>
              <a:t>Malaysia</a:t>
            </a:r>
            <a:endParaRPr lang="en-US" b="1" dirty="0"/>
          </a:p>
          <a:p>
            <a:pPr algn="ctr">
              <a:spcBef>
                <a:spcPct val="20000"/>
              </a:spcBef>
            </a:pPr>
            <a:endParaRPr lang="en-US" b="1" dirty="0"/>
          </a:p>
        </p:txBody>
      </p:sp>
      <p:sp>
        <p:nvSpPr>
          <p:cNvPr id="9" name="Rectangle 5"/>
          <p:cNvSpPr>
            <a:spLocks noChangeArrowheads="1"/>
          </p:cNvSpPr>
          <p:nvPr/>
        </p:nvSpPr>
        <p:spPr bwMode="auto">
          <a:xfrm>
            <a:off x="251520" y="5754960"/>
            <a:ext cx="8928992" cy="914400"/>
          </a:xfrm>
          <a:prstGeom prst="rect">
            <a:avLst/>
          </a:prstGeom>
          <a:noFill/>
          <a:ln w="9525">
            <a:noFill/>
            <a:miter lim="800000"/>
            <a:headEnd/>
            <a:tailEnd/>
          </a:ln>
        </p:spPr>
        <p:txBody>
          <a:bodyPr/>
          <a:lstStyle/>
          <a:p>
            <a:pPr algn="ctr">
              <a:spcBef>
                <a:spcPct val="20000"/>
              </a:spcBef>
            </a:pPr>
            <a:r>
              <a:rPr lang="en-US" b="1" dirty="0" smtClean="0"/>
              <a:t>Translation in Healthcare – Exploring the Impact of Emerging Technologies</a:t>
            </a:r>
          </a:p>
          <a:p>
            <a:pPr algn="ctr">
              <a:spcBef>
                <a:spcPct val="20000"/>
              </a:spcBef>
            </a:pPr>
            <a:r>
              <a:rPr lang="en-US" b="1" dirty="0" err="1" smtClean="0"/>
              <a:t>HeLEX</a:t>
            </a:r>
            <a:r>
              <a:rPr lang="en-US" b="1" dirty="0" smtClean="0"/>
              <a:t> Center, University of Oxford, </a:t>
            </a:r>
          </a:p>
          <a:p>
            <a:pPr algn="ctr">
              <a:spcBef>
                <a:spcPct val="20000"/>
              </a:spcBef>
            </a:pPr>
            <a:r>
              <a:rPr lang="en-US" b="1" dirty="0" smtClean="0"/>
              <a:t>23-25 June 2015</a:t>
            </a:r>
            <a:endParaRPr lang="en-US" b="1" dirty="0"/>
          </a:p>
        </p:txBody>
      </p:sp>
      <p:pic>
        <p:nvPicPr>
          <p:cNvPr id="10" name="Picture 6" descr="USM%252520LOGO%252520WEB1">
            <a:hlinkClick r:id="rId3"/>
          </p:cNvPr>
          <p:cNvPicPr>
            <a:picLocks noChangeAspect="1" noChangeArrowheads="1"/>
          </p:cNvPicPr>
          <p:nvPr/>
        </p:nvPicPr>
        <p:blipFill>
          <a:blip r:embed="rId4" cstate="print"/>
          <a:srcRect t="10001"/>
          <a:stretch>
            <a:fillRect/>
          </a:stretch>
        </p:blipFill>
        <p:spPr bwMode="auto">
          <a:xfrm>
            <a:off x="3429000" y="36984"/>
            <a:ext cx="2514600" cy="1447800"/>
          </a:xfrm>
          <a:prstGeom prst="rect">
            <a:avLst/>
          </a:prstGeom>
          <a:noFill/>
          <a:ln w="9525">
            <a:noFill/>
            <a:miter lim="800000"/>
            <a:headEnd/>
            <a:tailEnd/>
          </a:ln>
        </p:spPr>
      </p:pic>
    </p:spTree>
    <p:extLst>
      <p:ext uri="{BB962C8B-B14F-4D97-AF65-F5344CB8AC3E}">
        <p14:creationId xmlns:p14="http://schemas.microsoft.com/office/powerpoint/2010/main" val="1968945711"/>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ＭＳ Ｐゴシック" charset="0"/>
                <a:cs typeface="+mj-cs"/>
              </a:rPr>
              <a:t>Would you consider PND for the next pregnancy ?</a:t>
            </a:r>
            <a:endParaRPr kumimoji="0" lang="en-US" sz="4400" b="0" i="0" u="none" strike="noStrike" kern="1200" cap="none" spc="0" normalizeH="0" baseline="0" noProof="0" dirty="0">
              <a:ln>
                <a:noFill/>
              </a:ln>
              <a:solidFill>
                <a:schemeClr val="tx1"/>
              </a:solidFill>
              <a:effectLst/>
              <a:uLnTx/>
              <a:uFillTx/>
              <a:latin typeface="+mj-lt"/>
              <a:ea typeface="ＭＳ Ｐゴシック" charset="0"/>
              <a:cs typeface="+mj-cs"/>
            </a:endParaRPr>
          </a:p>
        </p:txBody>
      </p:sp>
      <p:grpSp>
        <p:nvGrpSpPr>
          <p:cNvPr id="5" name="Group 4"/>
          <p:cNvGrpSpPr/>
          <p:nvPr/>
        </p:nvGrpSpPr>
        <p:grpSpPr>
          <a:xfrm>
            <a:off x="1066800" y="1828800"/>
            <a:ext cx="6934200" cy="4419600"/>
            <a:chOff x="1066800" y="1828800"/>
            <a:chExt cx="6934200" cy="4419600"/>
          </a:xfrm>
        </p:grpSpPr>
        <p:pic>
          <p:nvPicPr>
            <p:cNvPr id="6" name="Picture 2"/>
            <p:cNvPicPr>
              <a:picLocks noChangeAspect="1" noChangeArrowheads="1"/>
            </p:cNvPicPr>
            <p:nvPr/>
          </p:nvPicPr>
          <p:blipFill>
            <a:blip r:embed="rId3" cstate="print"/>
            <a:srcRect l="1900" t="3170" r="1900" b="11066"/>
            <a:stretch>
              <a:fillRect/>
            </a:stretch>
          </p:blipFill>
          <p:spPr bwMode="auto">
            <a:xfrm>
              <a:off x="1066800" y="1828800"/>
              <a:ext cx="6934200" cy="4038600"/>
            </a:xfrm>
            <a:prstGeom prst="rect">
              <a:avLst/>
            </a:prstGeom>
            <a:noFill/>
            <a:ln w="9525">
              <a:noFill/>
              <a:miter lim="800000"/>
              <a:headEnd/>
              <a:tailEnd/>
            </a:ln>
            <a:effectLst/>
          </p:spPr>
        </p:pic>
        <p:sp>
          <p:nvSpPr>
            <p:cNvPr id="7" name="TextBox 6"/>
            <p:cNvSpPr txBox="1"/>
            <p:nvPr/>
          </p:nvSpPr>
          <p:spPr>
            <a:xfrm>
              <a:off x="2051720" y="5540514"/>
              <a:ext cx="1377280" cy="707886"/>
            </a:xfrm>
            <a:prstGeom prst="rect">
              <a:avLst/>
            </a:prstGeom>
            <a:noFill/>
          </p:spPr>
          <p:txBody>
            <a:bodyPr wrap="square" rtlCol="0">
              <a:spAutoFit/>
            </a:bodyPr>
            <a:lstStyle/>
            <a:p>
              <a:r>
                <a:rPr lang="en-US" sz="4000" b="1" dirty="0" smtClean="0"/>
                <a:t>YES</a:t>
              </a:r>
              <a:endParaRPr lang="en-US" sz="4000" b="1" dirty="0"/>
            </a:p>
          </p:txBody>
        </p:sp>
        <p:sp>
          <p:nvSpPr>
            <p:cNvPr id="8" name="TextBox 7"/>
            <p:cNvSpPr txBox="1"/>
            <p:nvPr/>
          </p:nvSpPr>
          <p:spPr>
            <a:xfrm>
              <a:off x="4191000" y="5540514"/>
              <a:ext cx="1143000" cy="707886"/>
            </a:xfrm>
            <a:prstGeom prst="rect">
              <a:avLst/>
            </a:prstGeom>
            <a:noFill/>
          </p:spPr>
          <p:txBody>
            <a:bodyPr wrap="square" rtlCol="0">
              <a:spAutoFit/>
            </a:bodyPr>
            <a:lstStyle/>
            <a:p>
              <a:r>
                <a:rPr lang="en-US" sz="4000" b="1" dirty="0" smtClean="0"/>
                <a:t>NO</a:t>
              </a:r>
              <a:endParaRPr lang="en-US" sz="4000" b="1" dirty="0"/>
            </a:p>
          </p:txBody>
        </p:sp>
        <p:sp>
          <p:nvSpPr>
            <p:cNvPr id="9" name="TextBox 8"/>
            <p:cNvSpPr txBox="1"/>
            <p:nvPr/>
          </p:nvSpPr>
          <p:spPr>
            <a:xfrm>
              <a:off x="2743200" y="2263914"/>
              <a:ext cx="914400" cy="400110"/>
            </a:xfrm>
            <a:prstGeom prst="rect">
              <a:avLst/>
            </a:prstGeom>
            <a:noFill/>
          </p:spPr>
          <p:txBody>
            <a:bodyPr wrap="square" rtlCol="0">
              <a:spAutoFit/>
            </a:bodyPr>
            <a:lstStyle/>
            <a:p>
              <a:r>
                <a:rPr lang="en-US" sz="2000" b="1" dirty="0" smtClean="0"/>
                <a:t>21</a:t>
              </a:r>
              <a:endParaRPr lang="en-US" sz="2000" b="1" dirty="0"/>
            </a:p>
          </p:txBody>
        </p:sp>
        <p:sp>
          <p:nvSpPr>
            <p:cNvPr id="10" name="TextBox 9"/>
            <p:cNvSpPr txBox="1"/>
            <p:nvPr/>
          </p:nvSpPr>
          <p:spPr>
            <a:xfrm>
              <a:off x="4495800" y="3635514"/>
              <a:ext cx="914400" cy="400110"/>
            </a:xfrm>
            <a:prstGeom prst="rect">
              <a:avLst/>
            </a:prstGeom>
            <a:noFill/>
          </p:spPr>
          <p:txBody>
            <a:bodyPr wrap="square" rtlCol="0">
              <a:spAutoFit/>
            </a:bodyPr>
            <a:lstStyle/>
            <a:p>
              <a:r>
                <a:rPr lang="en-US" sz="2000" b="1" dirty="0" smtClean="0"/>
                <a:t>10</a:t>
              </a:r>
              <a:endParaRPr lang="en-US" sz="2000" b="1" dirty="0"/>
            </a:p>
          </p:txBody>
        </p:sp>
        <p:sp>
          <p:nvSpPr>
            <p:cNvPr id="11" name="TextBox 10"/>
            <p:cNvSpPr txBox="1"/>
            <p:nvPr/>
          </p:nvSpPr>
          <p:spPr>
            <a:xfrm>
              <a:off x="5364088" y="5540514"/>
              <a:ext cx="2027312" cy="707886"/>
            </a:xfrm>
            <a:prstGeom prst="rect">
              <a:avLst/>
            </a:prstGeom>
            <a:noFill/>
          </p:spPr>
          <p:txBody>
            <a:bodyPr wrap="square" rtlCol="0">
              <a:spAutoFit/>
            </a:bodyPr>
            <a:lstStyle/>
            <a:p>
              <a:r>
                <a:rPr lang="en-US" sz="4000" b="1" dirty="0" smtClean="0"/>
                <a:t>Unsure</a:t>
              </a:r>
              <a:endParaRPr lang="en-US" sz="4000" b="1" dirty="0"/>
            </a:p>
          </p:txBody>
        </p:sp>
        <p:sp>
          <p:nvSpPr>
            <p:cNvPr id="12" name="TextBox 11"/>
            <p:cNvSpPr txBox="1"/>
            <p:nvPr/>
          </p:nvSpPr>
          <p:spPr>
            <a:xfrm>
              <a:off x="6400800" y="4168914"/>
              <a:ext cx="381000" cy="400110"/>
            </a:xfrm>
            <a:prstGeom prst="rect">
              <a:avLst/>
            </a:prstGeom>
            <a:noFill/>
          </p:spPr>
          <p:txBody>
            <a:bodyPr wrap="square" rtlCol="0">
              <a:spAutoFit/>
            </a:bodyPr>
            <a:lstStyle/>
            <a:p>
              <a:r>
                <a:rPr lang="en-US" sz="2000" b="1" dirty="0" smtClean="0"/>
                <a:t>6</a:t>
              </a:r>
              <a:endParaRPr lang="en-US" sz="2000" b="1" dirty="0"/>
            </a:p>
          </p:txBody>
        </p:sp>
      </p:gr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ＭＳ Ｐゴシック" charset="0"/>
                <a:cs typeface="+mj-cs"/>
              </a:rPr>
              <a:t>If the test turned up positive;         What then ?</a:t>
            </a:r>
            <a:endParaRPr kumimoji="0" lang="en-US" sz="4400" b="0" i="0" u="none" strike="noStrike" kern="1200" cap="none" spc="0" normalizeH="0" baseline="0" noProof="0" dirty="0">
              <a:ln>
                <a:noFill/>
              </a:ln>
              <a:solidFill>
                <a:schemeClr val="tx1"/>
              </a:solidFill>
              <a:effectLst/>
              <a:uLnTx/>
              <a:uFillTx/>
              <a:latin typeface="+mj-lt"/>
              <a:ea typeface="ＭＳ Ｐゴシック" charset="0"/>
              <a:cs typeface="+mj-cs"/>
            </a:endParaRPr>
          </a:p>
        </p:txBody>
      </p:sp>
      <p:pic>
        <p:nvPicPr>
          <p:cNvPr id="5" name="Picture 2"/>
          <p:cNvPicPr>
            <a:picLocks noChangeAspect="1" noChangeArrowheads="1"/>
          </p:cNvPicPr>
          <p:nvPr/>
        </p:nvPicPr>
        <p:blipFill>
          <a:blip r:embed="rId3" cstate="print"/>
          <a:srcRect l="1042" t="1731" r="2083" b="1360"/>
          <a:stretch>
            <a:fillRect/>
          </a:stretch>
        </p:blipFill>
        <p:spPr bwMode="auto">
          <a:xfrm>
            <a:off x="914400" y="1752600"/>
            <a:ext cx="7086600" cy="4267200"/>
          </a:xfrm>
          <a:prstGeom prst="rect">
            <a:avLst/>
          </a:prstGeom>
          <a:noFill/>
          <a:ln w="9525">
            <a:noFill/>
            <a:miter lim="800000"/>
            <a:headEnd/>
            <a:tailEnd/>
          </a:ln>
          <a:effectLst/>
        </p:spPr>
      </p:pic>
      <p:sp>
        <p:nvSpPr>
          <p:cNvPr id="6" name="TextBox 5"/>
          <p:cNvSpPr txBox="1"/>
          <p:nvPr/>
        </p:nvSpPr>
        <p:spPr>
          <a:xfrm>
            <a:off x="2590800" y="5769114"/>
            <a:ext cx="1600200" cy="707886"/>
          </a:xfrm>
          <a:prstGeom prst="rect">
            <a:avLst/>
          </a:prstGeom>
          <a:noFill/>
        </p:spPr>
        <p:txBody>
          <a:bodyPr wrap="square" rtlCol="0">
            <a:spAutoFit/>
          </a:bodyPr>
          <a:lstStyle/>
          <a:p>
            <a:r>
              <a:rPr lang="en-US" sz="4000" b="1" dirty="0" smtClean="0"/>
              <a:t>Abort</a:t>
            </a:r>
            <a:endParaRPr lang="en-US" sz="4000" b="1" dirty="0"/>
          </a:p>
        </p:txBody>
      </p:sp>
      <p:sp>
        <p:nvSpPr>
          <p:cNvPr id="7" name="TextBox 6"/>
          <p:cNvSpPr txBox="1"/>
          <p:nvPr/>
        </p:nvSpPr>
        <p:spPr>
          <a:xfrm>
            <a:off x="4800600" y="5791200"/>
            <a:ext cx="2590800" cy="707886"/>
          </a:xfrm>
          <a:prstGeom prst="rect">
            <a:avLst/>
          </a:prstGeom>
          <a:noFill/>
        </p:spPr>
        <p:txBody>
          <a:bodyPr wrap="square" rtlCol="0">
            <a:spAutoFit/>
          </a:bodyPr>
          <a:lstStyle/>
          <a:p>
            <a:r>
              <a:rPr lang="en-US" sz="4000" b="1" dirty="0" smtClean="0"/>
              <a:t>Not Abort</a:t>
            </a:r>
            <a:endParaRPr lang="en-US" sz="4000" b="1" dirty="0"/>
          </a:p>
        </p:txBody>
      </p:sp>
      <p:sp>
        <p:nvSpPr>
          <p:cNvPr id="8" name="TextBox 7"/>
          <p:cNvSpPr txBox="1"/>
          <p:nvPr/>
        </p:nvSpPr>
        <p:spPr>
          <a:xfrm>
            <a:off x="5745832" y="1772816"/>
            <a:ext cx="914400" cy="400110"/>
          </a:xfrm>
          <a:prstGeom prst="rect">
            <a:avLst/>
          </a:prstGeom>
          <a:noFill/>
        </p:spPr>
        <p:txBody>
          <a:bodyPr wrap="square" rtlCol="0">
            <a:spAutoFit/>
          </a:bodyPr>
          <a:lstStyle/>
          <a:p>
            <a:r>
              <a:rPr lang="en-US" sz="2000" b="1" dirty="0" smtClean="0"/>
              <a:t>20</a:t>
            </a:r>
            <a:endParaRPr lang="en-US" sz="2000" b="1" dirty="0"/>
          </a:p>
        </p:txBody>
      </p:sp>
      <p:sp>
        <p:nvSpPr>
          <p:cNvPr id="9" name="TextBox 8"/>
          <p:cNvSpPr txBox="1"/>
          <p:nvPr/>
        </p:nvSpPr>
        <p:spPr>
          <a:xfrm>
            <a:off x="3131840" y="4757082"/>
            <a:ext cx="457200" cy="400110"/>
          </a:xfrm>
          <a:prstGeom prst="rect">
            <a:avLst/>
          </a:prstGeom>
          <a:noFill/>
        </p:spPr>
        <p:txBody>
          <a:bodyPr wrap="square" rtlCol="0">
            <a:spAutoFit/>
          </a:bodyPr>
          <a:lstStyle/>
          <a:p>
            <a:r>
              <a:rPr lang="en-US" sz="2000" b="1" dirty="0"/>
              <a:t>1</a:t>
            </a:r>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6" name="Group 15"/>
          <p:cNvGrpSpPr/>
          <p:nvPr/>
        </p:nvGrpSpPr>
        <p:grpSpPr>
          <a:xfrm>
            <a:off x="0" y="0"/>
            <a:ext cx="9144000" cy="6750050"/>
            <a:chOff x="0" y="0"/>
            <a:chExt cx="9144000" cy="6858000"/>
          </a:xfrm>
        </p:grpSpPr>
        <p:pic>
          <p:nvPicPr>
            <p:cNvPr id="17" name="Picture 2" descr="C:\Users\fauzisukiman\Desktop\template pp USM\purple.jpg"/>
            <p:cNvPicPr>
              <a:picLocks noChangeAspect="1" noChangeArrowheads="1"/>
            </p:cNvPicPr>
            <p:nvPr/>
          </p:nvPicPr>
          <p:blipFill>
            <a:blip r:embed="rId3" cstate="print"/>
            <a:srcRect/>
            <a:stretch>
              <a:fillRect/>
            </a:stretch>
          </p:blipFill>
          <p:spPr bwMode="auto">
            <a:xfrm>
              <a:off x="0" y="1828800"/>
              <a:ext cx="9144000" cy="5029200"/>
            </a:xfrm>
            <a:prstGeom prst="rect">
              <a:avLst/>
            </a:prstGeom>
            <a:noFill/>
          </p:spPr>
        </p:pic>
        <p:pic>
          <p:nvPicPr>
            <p:cNvPr id="18" name="Picture 3" descr="C:\Users\fauzisukiman\Desktop\template pp USM\Line.jpg"/>
            <p:cNvPicPr>
              <a:picLocks noChangeAspect="1" noChangeArrowheads="1"/>
            </p:cNvPicPr>
            <p:nvPr/>
          </p:nvPicPr>
          <p:blipFill>
            <a:blip r:embed="rId4" cstate="print"/>
            <a:srcRect l="833" t="10988"/>
            <a:stretch>
              <a:fillRect/>
            </a:stretch>
          </p:blipFill>
          <p:spPr bwMode="auto">
            <a:xfrm>
              <a:off x="0" y="1444488"/>
              <a:ext cx="9144000" cy="357808"/>
            </a:xfrm>
            <a:prstGeom prst="rect">
              <a:avLst/>
            </a:prstGeom>
            <a:noFill/>
          </p:spPr>
        </p:pic>
        <p:pic>
          <p:nvPicPr>
            <p:cNvPr id="19" name="Picture 6" descr="C:\Users\fauzisukiman\Desktop\template pp USM\line kebawah.jpg"/>
            <p:cNvPicPr>
              <a:picLocks noChangeAspect="1" noChangeArrowheads="1"/>
            </p:cNvPicPr>
            <p:nvPr/>
          </p:nvPicPr>
          <p:blipFill>
            <a:blip r:embed="rId5" cstate="print"/>
            <a:srcRect/>
            <a:stretch>
              <a:fillRect/>
            </a:stretch>
          </p:blipFill>
          <p:spPr bwMode="auto">
            <a:xfrm>
              <a:off x="76201" y="1981200"/>
              <a:ext cx="1509995" cy="4876800"/>
            </a:xfrm>
            <a:prstGeom prst="rect">
              <a:avLst/>
            </a:prstGeom>
            <a:noFill/>
          </p:spPr>
        </p:pic>
        <p:sp>
          <p:nvSpPr>
            <p:cNvPr id="20" name="Rectangle 7"/>
            <p:cNvSpPr>
              <a:spLocks noChangeArrowheads="1"/>
            </p:cNvSpPr>
            <p:nvPr/>
          </p:nvSpPr>
          <p:spPr bwMode="auto">
            <a:xfrm>
              <a:off x="685800" y="1501776"/>
              <a:ext cx="7772400" cy="1470025"/>
            </a:xfrm>
            <a:prstGeom prst="rect">
              <a:avLst/>
            </a:prstGeom>
            <a:noFill/>
            <a:ln w="9525">
              <a:noFill/>
              <a:miter lim="800000"/>
              <a:headEnd/>
              <a:tailEnd/>
            </a:ln>
          </p:spPr>
          <p:txBody>
            <a:bodyPr anchor="ctr"/>
            <a:lstStyle/>
            <a:p>
              <a:pPr algn="ctr"/>
              <a:endParaRPr lang="en-US" sz="4000" dirty="0">
                <a:solidFill>
                  <a:schemeClr val="bg1"/>
                </a:solidFill>
              </a:endParaRPr>
            </a:p>
          </p:txBody>
        </p:sp>
        <p:sp>
          <p:nvSpPr>
            <p:cNvPr id="21" name="Rectangle 2"/>
            <p:cNvSpPr txBox="1">
              <a:spLocks noChangeArrowheads="1"/>
            </p:cNvSpPr>
            <p:nvPr/>
          </p:nvSpPr>
          <p:spPr>
            <a:xfrm>
              <a:off x="146712" y="3645549"/>
              <a:ext cx="8997288" cy="1447800"/>
            </a:xfrm>
            <a:prstGeom prst="rect">
              <a:avLst/>
            </a:prstGeom>
          </p:spPr>
          <p:txBody>
            <a:bodyPr/>
            <a:lstStyle/>
            <a:p>
              <a:pPr lvl="0" algn="ctr">
                <a:spcBef>
                  <a:spcPct val="0"/>
                </a:spcBef>
                <a:defRPr/>
              </a:pPr>
              <a:r>
                <a:rPr lang="en-US" sz="2800" b="1" dirty="0" smtClean="0">
                  <a:solidFill>
                    <a:schemeClr val="bg1"/>
                  </a:solidFill>
                </a:rPr>
                <a:t>Knowledge Transfer Program:</a:t>
              </a:r>
            </a:p>
            <a:p>
              <a:pPr lvl="0" algn="ctr">
                <a:spcBef>
                  <a:spcPct val="0"/>
                </a:spcBef>
                <a:defRPr/>
              </a:pPr>
              <a:r>
                <a:rPr lang="en-US" sz="2800" b="1" dirty="0" smtClean="0">
                  <a:solidFill>
                    <a:schemeClr val="bg1"/>
                  </a:solidFill>
                </a:rPr>
                <a:t>Community Outreach for the Promotion of Public Awareness on Genetic Disorders;                                                                               </a:t>
              </a:r>
              <a:r>
                <a:rPr lang="en-US" sz="2800" b="1" i="1" dirty="0" smtClean="0">
                  <a:solidFill>
                    <a:schemeClr val="bg1"/>
                  </a:solidFill>
                </a:rPr>
                <a:t>Targeting General Public and Patients/Families</a:t>
              </a:r>
              <a:endParaRPr kumimoji="0" lang="en-US" sz="2800" b="0" i="1" u="none" strike="noStrike" kern="1200" cap="none" spc="0" normalizeH="0" baseline="0" noProof="0" dirty="0" smtClean="0">
                <a:ln>
                  <a:noFill/>
                </a:ln>
                <a:solidFill>
                  <a:schemeClr val="bg1"/>
                </a:solidFill>
                <a:effectLst/>
                <a:uLnTx/>
                <a:uFillTx/>
                <a:latin typeface="+mj-lt"/>
                <a:ea typeface="+mj-ea"/>
                <a:cs typeface="+mj-cs"/>
              </a:endParaRPr>
            </a:p>
          </p:txBody>
        </p:sp>
        <p:sp>
          <p:nvSpPr>
            <p:cNvPr id="22" name="Text Box 3"/>
            <p:cNvSpPr txBox="1">
              <a:spLocks noChangeArrowheads="1"/>
            </p:cNvSpPr>
            <p:nvPr/>
          </p:nvSpPr>
          <p:spPr bwMode="auto">
            <a:xfrm>
              <a:off x="866776" y="350838"/>
              <a:ext cx="1300163" cy="11731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3" name="Picture 7"/>
            <p:cNvPicPr>
              <a:picLocks noChangeAspect="1" noChangeArrowheads="1"/>
            </p:cNvPicPr>
            <p:nvPr/>
          </p:nvPicPr>
          <p:blipFill>
            <a:blip r:embed="rId6" cstate="print"/>
            <a:srcRect l="4375" t="47000" r="85625" b="37000"/>
            <a:stretch>
              <a:fillRect/>
            </a:stretch>
          </p:blipFill>
          <p:spPr bwMode="auto">
            <a:xfrm>
              <a:off x="3962399" y="152400"/>
              <a:ext cx="1600200" cy="1219200"/>
            </a:xfrm>
            <a:prstGeom prst="rect">
              <a:avLst/>
            </a:prstGeom>
            <a:noFill/>
            <a:ln w="9525">
              <a:noFill/>
              <a:miter lim="800000"/>
              <a:headEnd/>
              <a:tailEnd/>
            </a:ln>
          </p:spPr>
        </p:pic>
        <p:pic>
          <p:nvPicPr>
            <p:cNvPr id="24" name="Picture 8"/>
            <p:cNvPicPr>
              <a:picLocks noChangeAspect="1" noChangeArrowheads="1"/>
            </p:cNvPicPr>
            <p:nvPr/>
          </p:nvPicPr>
          <p:blipFill>
            <a:blip r:embed="rId7" cstate="print"/>
            <a:srcRect/>
            <a:stretch>
              <a:fillRect/>
            </a:stretch>
          </p:blipFill>
          <p:spPr bwMode="auto">
            <a:xfrm>
              <a:off x="1905000" y="1"/>
              <a:ext cx="1920875" cy="1320699"/>
            </a:xfrm>
            <a:prstGeom prst="rect">
              <a:avLst/>
            </a:prstGeom>
            <a:noFill/>
            <a:ln w="9525">
              <a:noFill/>
              <a:miter lim="800000"/>
              <a:headEnd/>
              <a:tailEnd/>
            </a:ln>
            <a:effectLst/>
          </p:spPr>
        </p:pic>
        <p:pic>
          <p:nvPicPr>
            <p:cNvPr id="25" name="Picture 6" descr="http://3.bp.blogspot.com/-4QZaTbvMd3o/TWaV9PQSAhI/AAAAAAAAEzQ/iZzam4ZcjsQ/s1600/Kementerian+Pengajian+Tinggi+Malaysia.png"/>
            <p:cNvPicPr>
              <a:picLocks noChangeAspect="1" noChangeArrowheads="1"/>
            </p:cNvPicPr>
            <p:nvPr/>
          </p:nvPicPr>
          <p:blipFill>
            <a:blip r:embed="rId8" cstate="print"/>
            <a:srcRect/>
            <a:stretch>
              <a:fillRect/>
            </a:stretch>
          </p:blipFill>
          <p:spPr bwMode="auto">
            <a:xfrm>
              <a:off x="5701426" y="0"/>
              <a:ext cx="1385173" cy="1447800"/>
            </a:xfrm>
            <a:prstGeom prst="rect">
              <a:avLst/>
            </a:prstGeom>
            <a:noFill/>
          </p:spPr>
        </p:pic>
      </p:grpSp>
      <p:sp>
        <p:nvSpPr>
          <p:cNvPr id="2" name="Rectangle 1"/>
          <p:cNvSpPr/>
          <p:nvPr/>
        </p:nvSpPr>
        <p:spPr>
          <a:xfrm>
            <a:off x="467544" y="2145630"/>
            <a:ext cx="8496944" cy="923330"/>
          </a:xfrm>
          <a:prstGeom prst="rect">
            <a:avLst/>
          </a:prstGeom>
        </p:spPr>
        <p:txBody>
          <a:bodyPr wrap="square">
            <a:spAutoFit/>
          </a:bodyPr>
          <a:lstStyle/>
          <a:p>
            <a:pPr algn="ctr"/>
            <a:r>
              <a:rPr lang="en-MY" b="1" i="1" dirty="0">
                <a:solidFill>
                  <a:schemeClr val="bg1"/>
                </a:solidFill>
              </a:rPr>
              <a:t>WHO has recommended to promote generation of public awareness about common genetic disorders and the potential for their</a:t>
            </a:r>
          </a:p>
          <a:p>
            <a:pPr algn="ctr"/>
            <a:r>
              <a:rPr lang="en-MY" b="1" i="1" dirty="0">
                <a:solidFill>
                  <a:schemeClr val="bg1"/>
                </a:solidFill>
              </a:rPr>
              <a:t>effective prevention and management. (WHO, 2004)</a:t>
            </a:r>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2" name="Group 1"/>
          <p:cNvGrpSpPr/>
          <p:nvPr/>
        </p:nvGrpSpPr>
        <p:grpSpPr>
          <a:xfrm>
            <a:off x="727866" y="61962"/>
            <a:ext cx="7156501" cy="6607398"/>
            <a:chOff x="727866" y="61962"/>
            <a:chExt cx="7156501" cy="678552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611" t="13091" r="38153" b="5243"/>
            <a:stretch/>
          </p:blipFill>
          <p:spPr bwMode="auto">
            <a:xfrm>
              <a:off x="755576" y="61962"/>
              <a:ext cx="7128791" cy="678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27866" y="2761423"/>
              <a:ext cx="4054393" cy="91404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4" name="Group 3"/>
          <p:cNvGrpSpPr/>
          <p:nvPr/>
        </p:nvGrpSpPr>
        <p:grpSpPr>
          <a:xfrm>
            <a:off x="0" y="0"/>
            <a:ext cx="9144000" cy="6362699"/>
            <a:chOff x="0" y="0"/>
            <a:chExt cx="9144000" cy="6362699"/>
          </a:xfrm>
        </p:grpSpPr>
        <p:pic>
          <p:nvPicPr>
            <p:cNvPr id="5" name="Picture 2" descr="C:\Users\fauzisukiman\Desktop\template pp USM\page 2 n seterusnya\Header.jpg"/>
            <p:cNvPicPr>
              <a:picLocks noChangeAspect="1" noChangeArrowheads="1"/>
            </p:cNvPicPr>
            <p:nvPr/>
          </p:nvPicPr>
          <p:blipFill>
            <a:blip r:embed="rId3" cstate="print"/>
            <a:srcRect/>
            <a:stretch>
              <a:fillRect/>
            </a:stretch>
          </p:blipFill>
          <p:spPr bwMode="auto">
            <a:xfrm>
              <a:off x="0" y="0"/>
              <a:ext cx="9144000" cy="1201840"/>
            </a:xfrm>
            <a:prstGeom prst="rect">
              <a:avLst/>
            </a:prstGeom>
            <a:noFill/>
          </p:spPr>
        </p:pic>
        <p:pic>
          <p:nvPicPr>
            <p:cNvPr id="6" name="Picture 3" descr="C:\Users\fauzisukiman\Desktop\template pp USM\page 2 n seterusnya\USM logo.jpg"/>
            <p:cNvPicPr>
              <a:picLocks noChangeAspect="1" noChangeArrowheads="1"/>
            </p:cNvPicPr>
            <p:nvPr/>
          </p:nvPicPr>
          <p:blipFill>
            <a:blip r:embed="rId4" cstate="print"/>
            <a:srcRect l="17725" t="8333" r="11373" b="25000"/>
            <a:stretch>
              <a:fillRect/>
            </a:stretch>
          </p:blipFill>
          <p:spPr bwMode="auto">
            <a:xfrm>
              <a:off x="228600" y="304800"/>
              <a:ext cx="914400" cy="609600"/>
            </a:xfrm>
            <a:prstGeom prst="rect">
              <a:avLst/>
            </a:prstGeom>
            <a:noFill/>
          </p:spPr>
        </p:pic>
        <p:sp>
          <p:nvSpPr>
            <p:cNvPr id="7" name="Title 1"/>
            <p:cNvSpPr txBox="1">
              <a:spLocks/>
            </p:cNvSpPr>
            <p:nvPr/>
          </p:nvSpPr>
          <p:spPr>
            <a:xfrm>
              <a:off x="5334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solidFill>
                    <a:schemeClr val="bg1"/>
                  </a:solidFill>
                  <a:latin typeface="+mj-lt"/>
                  <a:ea typeface="+mj-ea"/>
                  <a:cs typeface="+mj-cs"/>
                </a:rPr>
                <a:t>Home Visits and Clinic Day</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8" name="Picture 7"/>
            <p:cNvPicPr>
              <a:picLocks noChangeAspect="1" noChangeArrowheads="1"/>
            </p:cNvPicPr>
            <p:nvPr/>
          </p:nvPicPr>
          <p:blipFill>
            <a:blip r:embed="rId5" cstate="print"/>
            <a:srcRect l="4375" t="47000" r="85625" b="37000"/>
            <a:stretch>
              <a:fillRect/>
            </a:stretch>
          </p:blipFill>
          <p:spPr bwMode="auto">
            <a:xfrm>
              <a:off x="7772400" y="152400"/>
              <a:ext cx="1200151" cy="914400"/>
            </a:xfrm>
            <a:prstGeom prst="rect">
              <a:avLst/>
            </a:prstGeom>
            <a:noFill/>
            <a:ln w="9525">
              <a:noFill/>
              <a:miter lim="800000"/>
              <a:headEnd/>
              <a:tailEnd/>
            </a:ln>
          </p:spPr>
        </p:pic>
        <p:grpSp>
          <p:nvGrpSpPr>
            <p:cNvPr id="9" name="Group 8"/>
            <p:cNvGrpSpPr/>
            <p:nvPr/>
          </p:nvGrpSpPr>
          <p:grpSpPr>
            <a:xfrm>
              <a:off x="457200" y="1524001"/>
              <a:ext cx="4271295" cy="2404594"/>
              <a:chOff x="457200" y="1524000"/>
              <a:chExt cx="6197881" cy="4648199"/>
            </a:xfrm>
          </p:grpSpPr>
          <p:pic>
            <p:nvPicPr>
              <p:cNvPr id="28" name="Picture 1"/>
              <p:cNvPicPr>
                <a:picLocks noChangeAspect="1" noChangeArrowheads="1"/>
              </p:cNvPicPr>
              <p:nvPr/>
            </p:nvPicPr>
            <p:blipFill>
              <a:blip r:embed="rId6" cstate="print"/>
              <a:srcRect/>
              <a:stretch>
                <a:fillRect/>
              </a:stretch>
            </p:blipFill>
            <p:spPr bwMode="auto">
              <a:xfrm>
                <a:off x="457200" y="1524000"/>
                <a:ext cx="6197881" cy="4648199"/>
              </a:xfrm>
              <a:prstGeom prst="rect">
                <a:avLst/>
              </a:prstGeom>
              <a:noFill/>
              <a:ln w="9525">
                <a:noFill/>
                <a:miter lim="800000"/>
                <a:headEnd/>
                <a:tailEnd/>
              </a:ln>
              <a:effectLst/>
            </p:spPr>
          </p:pic>
          <p:sp>
            <p:nvSpPr>
              <p:cNvPr id="29" name="Rectangle 28"/>
              <p:cNvSpPr/>
              <p:nvPr/>
            </p:nvSpPr>
            <p:spPr>
              <a:xfrm>
                <a:off x="1585452" y="3001296"/>
                <a:ext cx="381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667000" y="3215148"/>
                <a:ext cx="381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701844" y="2863644"/>
                <a:ext cx="381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876800" y="2819400"/>
                <a:ext cx="381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24400" y="4082844"/>
                <a:ext cx="381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55961" y="3739158"/>
              <a:ext cx="3948891" cy="2457180"/>
              <a:chOff x="1905000" y="2057400"/>
              <a:chExt cx="6068762" cy="4551363"/>
            </a:xfrm>
          </p:grpSpPr>
          <p:pic>
            <p:nvPicPr>
              <p:cNvPr id="25" name="Picture 2"/>
              <p:cNvPicPr>
                <a:picLocks noChangeAspect="1" noChangeArrowheads="1"/>
              </p:cNvPicPr>
              <p:nvPr/>
            </p:nvPicPr>
            <p:blipFill>
              <a:blip r:embed="rId7" cstate="print"/>
              <a:srcRect/>
              <a:stretch>
                <a:fillRect/>
              </a:stretch>
            </p:blipFill>
            <p:spPr bwMode="auto">
              <a:xfrm>
                <a:off x="1905000" y="2057400"/>
                <a:ext cx="6068762" cy="4551363"/>
              </a:xfrm>
              <a:prstGeom prst="rect">
                <a:avLst/>
              </a:prstGeom>
              <a:noFill/>
              <a:ln w="9525">
                <a:noFill/>
                <a:miter lim="800000"/>
                <a:headEnd/>
                <a:tailEnd/>
              </a:ln>
              <a:effectLst/>
            </p:spPr>
          </p:pic>
          <p:sp>
            <p:nvSpPr>
              <p:cNvPr id="26" name="Rectangle 25"/>
              <p:cNvSpPr/>
              <p:nvPr/>
            </p:nvSpPr>
            <p:spPr>
              <a:xfrm>
                <a:off x="2309747" y="3733800"/>
                <a:ext cx="281053" cy="1074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262747" y="4616971"/>
                <a:ext cx="281053" cy="1074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233992" y="2771938"/>
              <a:ext cx="4787900" cy="3590761"/>
              <a:chOff x="1600200" y="2362200"/>
              <a:chExt cx="4787900" cy="3590761"/>
            </a:xfrm>
          </p:grpSpPr>
          <p:pic>
            <p:nvPicPr>
              <p:cNvPr id="17" name="Picture 3" descr="C:\Users\TeGuH\Desktop\Genetic USM 2014\Home Visit\Home visit - kg meranti\P5050455.JPG"/>
              <p:cNvPicPr>
                <a:picLocks noChangeAspect="1" noChangeArrowheads="1"/>
              </p:cNvPicPr>
              <p:nvPr/>
            </p:nvPicPr>
            <p:blipFill>
              <a:blip r:embed="rId8" cstate="print"/>
              <a:srcRect/>
              <a:stretch>
                <a:fillRect/>
              </a:stretch>
            </p:blipFill>
            <p:spPr bwMode="auto">
              <a:xfrm>
                <a:off x="1600200" y="2362200"/>
                <a:ext cx="4787900" cy="3590761"/>
              </a:xfrm>
              <a:prstGeom prst="rect">
                <a:avLst/>
              </a:prstGeom>
              <a:noFill/>
            </p:spPr>
          </p:pic>
          <p:sp>
            <p:nvSpPr>
              <p:cNvPr id="18" name="Rectangle 17"/>
              <p:cNvSpPr/>
              <p:nvPr/>
            </p:nvSpPr>
            <p:spPr>
              <a:xfrm>
                <a:off x="2866104" y="4358148"/>
                <a:ext cx="2286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82296" y="4891548"/>
                <a:ext cx="2286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534696" y="4161504"/>
                <a:ext cx="2286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76252" y="4220496"/>
                <a:ext cx="2286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91000" y="4648200"/>
                <a:ext cx="2286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677696" y="4724400"/>
                <a:ext cx="2286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30096" y="4343400"/>
                <a:ext cx="2286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861714" y="1524001"/>
              <a:ext cx="2925096" cy="3443747"/>
              <a:chOff x="4876800" y="1676400"/>
              <a:chExt cx="3657600" cy="4876800"/>
            </a:xfrm>
          </p:grpSpPr>
          <p:pic>
            <p:nvPicPr>
              <p:cNvPr id="15" name="Picture 4" descr="C:\Users\TeGuH\Desktop\Genetic USM 2014\Home Visit\kota bharu 3 june Home visit\2014-06-03 10.09.38.jpg"/>
              <p:cNvPicPr>
                <a:picLocks noChangeAspect="1" noChangeArrowheads="1"/>
              </p:cNvPicPr>
              <p:nvPr/>
            </p:nvPicPr>
            <p:blipFill>
              <a:blip r:embed="rId9" cstate="print"/>
              <a:srcRect/>
              <a:stretch>
                <a:fillRect/>
              </a:stretch>
            </p:blipFill>
            <p:spPr bwMode="auto">
              <a:xfrm rot="5400000">
                <a:off x="4267200" y="2286000"/>
                <a:ext cx="4876800" cy="3657600"/>
              </a:xfrm>
              <a:prstGeom prst="rect">
                <a:avLst/>
              </a:prstGeom>
              <a:noFill/>
            </p:spPr>
          </p:pic>
          <p:sp>
            <p:nvSpPr>
              <p:cNvPr id="16" name="Rectangle 15"/>
              <p:cNvSpPr/>
              <p:nvPr/>
            </p:nvSpPr>
            <p:spPr>
              <a:xfrm flipV="1">
                <a:off x="5410200" y="3674808"/>
                <a:ext cx="381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95949044"/>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4" name="Group 3"/>
          <p:cNvGrpSpPr/>
          <p:nvPr/>
        </p:nvGrpSpPr>
        <p:grpSpPr>
          <a:xfrm>
            <a:off x="0" y="0"/>
            <a:ext cx="9144000" cy="6702020"/>
            <a:chOff x="0" y="0"/>
            <a:chExt cx="9144000" cy="6858000"/>
          </a:xfrm>
        </p:grpSpPr>
        <p:pic>
          <p:nvPicPr>
            <p:cNvPr id="5" name="Picture 2" descr="C:\Users\fauzisukiman\Desktop\template pp USM\page 2 n seterusnya\Header.jpg"/>
            <p:cNvPicPr>
              <a:picLocks noChangeAspect="1" noChangeArrowheads="1"/>
            </p:cNvPicPr>
            <p:nvPr/>
          </p:nvPicPr>
          <p:blipFill>
            <a:blip r:embed="rId3" cstate="print"/>
            <a:srcRect/>
            <a:stretch>
              <a:fillRect/>
            </a:stretch>
          </p:blipFill>
          <p:spPr bwMode="auto">
            <a:xfrm>
              <a:off x="0" y="0"/>
              <a:ext cx="9144000" cy="1201840"/>
            </a:xfrm>
            <a:prstGeom prst="rect">
              <a:avLst/>
            </a:prstGeom>
            <a:noFill/>
          </p:spPr>
        </p:pic>
        <p:pic>
          <p:nvPicPr>
            <p:cNvPr id="6" name="Picture 3" descr="C:\Users\fauzisukiman\Desktop\template pp USM\page 2 n seterusnya\USM logo.jpg"/>
            <p:cNvPicPr>
              <a:picLocks noChangeAspect="1" noChangeArrowheads="1"/>
            </p:cNvPicPr>
            <p:nvPr/>
          </p:nvPicPr>
          <p:blipFill>
            <a:blip r:embed="rId4" cstate="print"/>
            <a:srcRect l="17725" t="8333" r="11373" b="25000"/>
            <a:stretch>
              <a:fillRect/>
            </a:stretch>
          </p:blipFill>
          <p:spPr bwMode="auto">
            <a:xfrm>
              <a:off x="228600" y="304800"/>
              <a:ext cx="914400" cy="609600"/>
            </a:xfrm>
            <a:prstGeom prst="rect">
              <a:avLst/>
            </a:prstGeom>
            <a:noFill/>
          </p:spPr>
        </p:pic>
        <p:sp>
          <p:nvSpPr>
            <p:cNvPr id="7" name="Title 1"/>
            <p:cNvSpPr txBox="1">
              <a:spLocks/>
            </p:cNvSpPr>
            <p:nvPr/>
          </p:nvSpPr>
          <p:spPr>
            <a:xfrm>
              <a:off x="6858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solidFill>
                    <a:schemeClr val="bg1"/>
                  </a:solidFill>
                  <a:latin typeface="+mj-lt"/>
                  <a:ea typeface="+mj-ea"/>
                  <a:cs typeface="+mj-cs"/>
                </a:rPr>
                <a:t>Seminars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8" name="Picture 7"/>
            <p:cNvPicPr>
              <a:picLocks noChangeAspect="1" noChangeArrowheads="1"/>
            </p:cNvPicPr>
            <p:nvPr/>
          </p:nvPicPr>
          <p:blipFill>
            <a:blip r:embed="rId5" cstate="print"/>
            <a:srcRect l="4375" t="47000" r="85625" b="37000"/>
            <a:stretch>
              <a:fillRect/>
            </a:stretch>
          </p:blipFill>
          <p:spPr bwMode="auto">
            <a:xfrm>
              <a:off x="7772400" y="152400"/>
              <a:ext cx="1200151" cy="914400"/>
            </a:xfrm>
            <a:prstGeom prst="rect">
              <a:avLst/>
            </a:prstGeom>
            <a:noFill/>
            <a:ln w="9525">
              <a:noFill/>
              <a:miter lim="800000"/>
              <a:headEnd/>
              <a:tailEnd/>
            </a:ln>
          </p:spPr>
        </p:pic>
        <p:pic>
          <p:nvPicPr>
            <p:cNvPr id="9" name="Picture 1"/>
            <p:cNvPicPr>
              <a:picLocks noChangeAspect="1" noChangeArrowheads="1"/>
            </p:cNvPicPr>
            <p:nvPr/>
          </p:nvPicPr>
          <p:blipFill>
            <a:blip r:embed="rId6" cstate="print"/>
            <a:srcRect/>
            <a:stretch>
              <a:fillRect/>
            </a:stretch>
          </p:blipFill>
          <p:spPr bwMode="auto">
            <a:xfrm>
              <a:off x="0" y="1206912"/>
              <a:ext cx="9144000" cy="5651088"/>
            </a:xfrm>
            <a:prstGeom prst="rect">
              <a:avLst/>
            </a:prstGeom>
            <a:noFill/>
            <a:ln w="9525">
              <a:noFill/>
              <a:miter lim="800000"/>
              <a:headEnd/>
              <a:tailEnd/>
            </a:ln>
            <a:effectLst/>
          </p:spPr>
        </p:pic>
        <p:pic>
          <p:nvPicPr>
            <p:cNvPr id="10" name="Picture 2"/>
            <p:cNvPicPr>
              <a:picLocks noChangeAspect="1" noChangeArrowheads="1"/>
            </p:cNvPicPr>
            <p:nvPr/>
          </p:nvPicPr>
          <p:blipFill>
            <a:blip r:embed="rId7" cstate="print"/>
            <a:srcRect/>
            <a:stretch>
              <a:fillRect/>
            </a:stretch>
          </p:blipFill>
          <p:spPr bwMode="auto">
            <a:xfrm>
              <a:off x="228601" y="1371600"/>
              <a:ext cx="3999358" cy="2660856"/>
            </a:xfrm>
            <a:prstGeom prst="rect">
              <a:avLst/>
            </a:prstGeom>
            <a:noFill/>
            <a:ln w="9525">
              <a:noFill/>
              <a:miter lim="800000"/>
              <a:headEnd/>
              <a:tailEnd/>
            </a:ln>
            <a:effectLst/>
          </p:spPr>
        </p:pic>
        <p:pic>
          <p:nvPicPr>
            <p:cNvPr id="11" name="Picture 3"/>
            <p:cNvPicPr>
              <a:picLocks noChangeAspect="1" noChangeArrowheads="1"/>
            </p:cNvPicPr>
            <p:nvPr/>
          </p:nvPicPr>
          <p:blipFill>
            <a:blip r:embed="rId8" cstate="print"/>
            <a:srcRect/>
            <a:stretch>
              <a:fillRect/>
            </a:stretch>
          </p:blipFill>
          <p:spPr bwMode="auto">
            <a:xfrm>
              <a:off x="4427984" y="1371600"/>
              <a:ext cx="4243194" cy="2823085"/>
            </a:xfrm>
            <a:prstGeom prst="rect">
              <a:avLst/>
            </a:prstGeom>
            <a:noFill/>
            <a:ln w="9525">
              <a:noFill/>
              <a:miter lim="800000"/>
              <a:headEnd/>
              <a:tailEnd/>
            </a:ln>
            <a:effectLst/>
          </p:spPr>
        </p:pic>
        <p:pic>
          <p:nvPicPr>
            <p:cNvPr id="12" name="Picture 4"/>
            <p:cNvPicPr>
              <a:picLocks noChangeAspect="1" noChangeArrowheads="1"/>
            </p:cNvPicPr>
            <p:nvPr/>
          </p:nvPicPr>
          <p:blipFill rotWithShape="1">
            <a:blip r:embed="rId9" cstate="print"/>
            <a:srcRect t="18438"/>
            <a:stretch/>
          </p:blipFill>
          <p:spPr bwMode="auto">
            <a:xfrm>
              <a:off x="228600" y="4032455"/>
              <a:ext cx="4919464" cy="2669564"/>
            </a:xfrm>
            <a:prstGeom prst="rect">
              <a:avLst/>
            </a:prstGeom>
            <a:noFill/>
            <a:ln w="9525">
              <a:noFill/>
              <a:miter lim="800000"/>
              <a:headEnd/>
              <a:tailEnd/>
            </a:ln>
            <a:effectLst/>
          </p:spPr>
        </p:pic>
        <p:pic>
          <p:nvPicPr>
            <p:cNvPr id="15" name="Picture 5"/>
            <p:cNvPicPr>
              <a:picLocks noChangeAspect="1" noChangeArrowheads="1"/>
            </p:cNvPicPr>
            <p:nvPr/>
          </p:nvPicPr>
          <p:blipFill>
            <a:blip r:embed="rId10" cstate="print"/>
            <a:srcRect/>
            <a:stretch>
              <a:fillRect/>
            </a:stretch>
          </p:blipFill>
          <p:spPr bwMode="auto">
            <a:xfrm>
              <a:off x="4310635" y="4042847"/>
              <a:ext cx="4477891" cy="2435567"/>
            </a:xfrm>
            <a:prstGeom prst="rect">
              <a:avLst/>
            </a:prstGeom>
            <a:noFill/>
            <a:ln w="9525">
              <a:noFill/>
              <a:miter lim="800000"/>
              <a:headEnd/>
              <a:tailEnd/>
            </a:ln>
            <a:effectLst/>
          </p:spPr>
        </p:pic>
      </p:grpSp>
    </p:spTree>
    <p:extLst>
      <p:ext uri="{BB962C8B-B14F-4D97-AF65-F5344CB8AC3E}">
        <p14:creationId xmlns:p14="http://schemas.microsoft.com/office/powerpoint/2010/main" val="3768680612"/>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50" t="15729" r="5292" b="39195"/>
          <a:stretch/>
        </p:blipFill>
        <p:spPr bwMode="auto">
          <a:xfrm>
            <a:off x="324354" y="3155953"/>
            <a:ext cx="8496118" cy="3297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7329" b="11837"/>
          <a:stretch/>
        </p:blipFill>
        <p:spPr bwMode="auto">
          <a:xfrm>
            <a:off x="298673" y="332656"/>
            <a:ext cx="8521799"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314374"/>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730" r="3953" b="6249"/>
          <a:stretch/>
        </p:blipFill>
        <p:spPr bwMode="auto">
          <a:xfrm>
            <a:off x="0" y="332656"/>
            <a:ext cx="8964488" cy="6219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26" name="Picture 2" descr="C:\Users\User\Desktop\Pic Wshop Book\20150613_0934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273" y="3861048"/>
            <a:ext cx="3962711"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Pic Wshop Book\20150613_0949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9769" y="3858364"/>
            <a:ext cx="3890703" cy="252296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Pic Wshop Book\20150613_101433_0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395" b="18829"/>
          <a:stretch/>
        </p:blipFill>
        <p:spPr bwMode="auto">
          <a:xfrm>
            <a:off x="465273" y="188640"/>
            <a:ext cx="8365732" cy="3456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21" t="35742" r="24890" b="11718"/>
          <a:stretch/>
        </p:blipFill>
        <p:spPr bwMode="auto">
          <a:xfrm>
            <a:off x="180224" y="692696"/>
            <a:ext cx="8700922"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TextBox 2"/>
          <p:cNvSpPr txBox="1"/>
          <p:nvPr/>
        </p:nvSpPr>
        <p:spPr>
          <a:xfrm>
            <a:off x="1403648" y="1628800"/>
            <a:ext cx="6264696" cy="3096344"/>
          </a:xfrm>
          <a:prstGeom prst="rect">
            <a:avLst/>
          </a:prstGeom>
          <a:noFill/>
        </p:spPr>
        <p:txBody>
          <a:bodyPr wrap="square" rtlCol="0">
            <a:spAutoFit/>
          </a:bodyPr>
          <a:lstStyle/>
          <a:p>
            <a:endParaRPr lang="en-GB" dirty="0"/>
          </a:p>
        </p:txBody>
      </p:sp>
      <p:pic>
        <p:nvPicPr>
          <p:cNvPr id="5" name="Picture 2" descr="C:\Documents and Settings\User\Desktop\MPA Congress 2011\genom.gif"/>
          <p:cNvPicPr>
            <a:picLocks noChangeAspect="1" noChangeArrowheads="1"/>
          </p:cNvPicPr>
          <p:nvPr/>
        </p:nvPicPr>
        <p:blipFill>
          <a:blip r:embed="rId3" cstate="print"/>
          <a:srcRect r="25592"/>
          <a:stretch>
            <a:fillRect/>
          </a:stretch>
        </p:blipFill>
        <p:spPr bwMode="auto">
          <a:xfrm>
            <a:off x="457200" y="609600"/>
            <a:ext cx="4572000" cy="5943600"/>
          </a:xfrm>
          <a:prstGeom prst="rect">
            <a:avLst/>
          </a:prstGeom>
          <a:noFill/>
        </p:spPr>
      </p:pic>
      <p:grpSp>
        <p:nvGrpSpPr>
          <p:cNvPr id="6" name="Group 7"/>
          <p:cNvGrpSpPr/>
          <p:nvPr/>
        </p:nvGrpSpPr>
        <p:grpSpPr>
          <a:xfrm>
            <a:off x="5257800" y="609600"/>
            <a:ext cx="3657600" cy="5943600"/>
            <a:chOff x="5257800" y="609600"/>
            <a:chExt cx="3657600" cy="5791200"/>
          </a:xfrm>
        </p:grpSpPr>
        <p:pic>
          <p:nvPicPr>
            <p:cNvPr id="7" name="Picture 3" descr="C:\Documents and Settings\User\Desktop\MPA Congress 2011\Malay_Map_Peninsular.jpg"/>
            <p:cNvPicPr>
              <a:picLocks noChangeAspect="1" noChangeArrowheads="1"/>
            </p:cNvPicPr>
            <p:nvPr/>
          </p:nvPicPr>
          <p:blipFill>
            <a:blip r:embed="rId4" cstate="print"/>
            <a:srcRect l="12800" r="15200" b="9524"/>
            <a:stretch>
              <a:fillRect/>
            </a:stretch>
          </p:blipFill>
          <p:spPr bwMode="auto">
            <a:xfrm>
              <a:off x="5257800" y="609600"/>
              <a:ext cx="3657600" cy="5791200"/>
            </a:xfrm>
            <a:prstGeom prst="rect">
              <a:avLst/>
            </a:prstGeom>
            <a:noFill/>
          </p:spPr>
        </p:pic>
        <p:sp>
          <p:nvSpPr>
            <p:cNvPr id="8" name="5-Point Star 7"/>
            <p:cNvSpPr/>
            <p:nvPr/>
          </p:nvSpPr>
          <p:spPr>
            <a:xfrm>
              <a:off x="6781800" y="861504"/>
              <a:ext cx="762000" cy="7620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39000" y="772758"/>
              <a:ext cx="1524000" cy="369332"/>
            </a:xfrm>
            <a:prstGeom prst="rect">
              <a:avLst/>
            </a:prstGeom>
            <a:noFill/>
          </p:spPr>
          <p:txBody>
            <a:bodyPr wrap="square" rtlCol="0">
              <a:spAutoFit/>
            </a:bodyPr>
            <a:lstStyle/>
            <a:p>
              <a:r>
                <a:rPr lang="en-US" b="1" dirty="0" smtClean="0">
                  <a:solidFill>
                    <a:srgbClr val="FF0000"/>
                  </a:solidFill>
                </a:rPr>
                <a:t>KOTA BHARU</a:t>
              </a:r>
              <a:endParaRPr lang="en-US" b="1" dirty="0">
                <a:solidFill>
                  <a:srgbClr val="FF0000"/>
                </a:solidFill>
              </a:endParaRPr>
            </a:p>
          </p:txBody>
        </p:sp>
      </p:gr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4" name="Group 3"/>
          <p:cNvGrpSpPr/>
          <p:nvPr/>
        </p:nvGrpSpPr>
        <p:grpSpPr>
          <a:xfrm>
            <a:off x="0" y="0"/>
            <a:ext cx="9144000" cy="6957392"/>
            <a:chOff x="0" y="0"/>
            <a:chExt cx="9144000" cy="7086600"/>
          </a:xfrm>
        </p:grpSpPr>
        <p:pic>
          <p:nvPicPr>
            <p:cNvPr id="5" name="Picture 2" descr="C:\Users\fauzisukiman\Desktop\template pp USM\Last page\purple.jpg"/>
            <p:cNvPicPr>
              <a:picLocks noChangeAspect="1" noChangeArrowheads="1"/>
            </p:cNvPicPr>
            <p:nvPr/>
          </p:nvPicPr>
          <p:blipFill>
            <a:blip r:embed="rId3" cstate="print"/>
            <a:srcRect t="3333"/>
            <a:stretch>
              <a:fillRect/>
            </a:stretch>
          </p:blipFill>
          <p:spPr bwMode="auto">
            <a:xfrm>
              <a:off x="0" y="0"/>
              <a:ext cx="9144000" cy="6858000"/>
            </a:xfrm>
            <a:prstGeom prst="rect">
              <a:avLst/>
            </a:prstGeom>
            <a:noFill/>
          </p:spPr>
        </p:pic>
        <p:pic>
          <p:nvPicPr>
            <p:cNvPr id="6" name="Picture 5" descr="C:\Users\fauzisukiman\Desktop\template pp USM\Bucu petak.jpg"/>
            <p:cNvPicPr>
              <a:picLocks noChangeAspect="1" noChangeArrowheads="1"/>
            </p:cNvPicPr>
            <p:nvPr/>
          </p:nvPicPr>
          <p:blipFill>
            <a:blip r:embed="rId4" cstate="print"/>
            <a:srcRect/>
            <a:stretch>
              <a:fillRect/>
            </a:stretch>
          </p:blipFill>
          <p:spPr bwMode="auto">
            <a:xfrm>
              <a:off x="6574379" y="4876800"/>
              <a:ext cx="2569621" cy="1981201"/>
            </a:xfrm>
            <a:prstGeom prst="rect">
              <a:avLst/>
            </a:prstGeom>
            <a:noFill/>
          </p:spPr>
        </p:pic>
        <p:pic>
          <p:nvPicPr>
            <p:cNvPr id="7" name="Picture 3" descr="C:\Users\fauzisukiman\Desktop\template pp USM\Last page\usm logo.jpg"/>
            <p:cNvPicPr>
              <a:picLocks noChangeAspect="1" noChangeArrowheads="1"/>
            </p:cNvPicPr>
            <p:nvPr/>
          </p:nvPicPr>
          <p:blipFill>
            <a:blip r:embed="rId5" cstate="print"/>
            <a:srcRect/>
            <a:stretch>
              <a:fillRect/>
            </a:stretch>
          </p:blipFill>
          <p:spPr bwMode="auto">
            <a:xfrm>
              <a:off x="2474986" y="2082700"/>
              <a:ext cx="4230614" cy="2641700"/>
            </a:xfrm>
            <a:prstGeom prst="rect">
              <a:avLst/>
            </a:prstGeom>
            <a:noFill/>
          </p:spPr>
        </p:pic>
        <p:sp>
          <p:nvSpPr>
            <p:cNvPr id="8" name="TextBox 7"/>
            <p:cNvSpPr txBox="1"/>
            <p:nvPr/>
          </p:nvSpPr>
          <p:spPr>
            <a:xfrm>
              <a:off x="1828800" y="442714"/>
              <a:ext cx="5694220" cy="1328936"/>
            </a:xfrm>
            <a:prstGeom prst="rect">
              <a:avLst/>
            </a:prstGeom>
            <a:noFill/>
          </p:spPr>
          <p:txBody>
            <a:bodyPr wrap="square" rtlCol="0">
              <a:spAutoFit/>
            </a:bodyPr>
            <a:lstStyle/>
            <a:p>
              <a:pPr algn="ctr"/>
              <a:r>
                <a:rPr lang="en-US" sz="7200" b="1" i="1" dirty="0" smtClean="0">
                  <a:solidFill>
                    <a:schemeClr val="accent6">
                      <a:lumMod val="75000"/>
                    </a:schemeClr>
                  </a:solidFill>
                </a:rPr>
                <a:t>Thank you</a:t>
              </a:r>
              <a:endParaRPr lang="en-US" sz="7200" b="1" i="1" dirty="0">
                <a:solidFill>
                  <a:schemeClr val="accent6">
                    <a:lumMod val="75000"/>
                  </a:schemeClr>
                </a:solidFill>
              </a:endParaRPr>
            </a:p>
          </p:txBody>
        </p:sp>
        <p:sp>
          <p:nvSpPr>
            <p:cNvPr id="9" name="Subtitle 2"/>
            <p:cNvSpPr txBox="1">
              <a:spLocks/>
            </p:cNvSpPr>
            <p:nvPr/>
          </p:nvSpPr>
          <p:spPr>
            <a:xfrm>
              <a:off x="152400" y="4800600"/>
              <a:ext cx="5105400" cy="228600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Aft>
                  <a:spcPts val="0"/>
                </a:spcAft>
                <a:buClrTx/>
                <a:buSzTx/>
                <a:buFontTx/>
                <a:buNone/>
                <a:tabLst/>
                <a:defRPr/>
              </a:pPr>
              <a:r>
                <a:rPr kumimoji="0" lang="en-US" sz="2400" b="1" i="1" u="none" strike="noStrike" kern="1200" cap="none" spc="0" normalizeH="0" baseline="0" noProof="0" dirty="0" smtClean="0">
                  <a:ln>
                    <a:noFill/>
                  </a:ln>
                  <a:solidFill>
                    <a:schemeClr val="bg1"/>
                  </a:solidFill>
                  <a:effectLst/>
                  <a:uLnTx/>
                  <a:uFillTx/>
                  <a:latin typeface="+mn-lt"/>
                  <a:ea typeface="+mn-ea"/>
                  <a:cs typeface="+mn-cs"/>
                </a:rPr>
                <a:t>Dr.</a:t>
              </a:r>
              <a:r>
                <a:rPr kumimoji="0" lang="en-US" sz="2400" b="1" i="1" u="none" strike="noStrike" kern="1200" cap="none" spc="0" normalizeH="0" noProof="0" dirty="0" smtClean="0">
                  <a:ln>
                    <a:noFill/>
                  </a:ln>
                  <a:solidFill>
                    <a:schemeClr val="bg1"/>
                  </a:solidFill>
                  <a:effectLst/>
                  <a:uLnTx/>
                  <a:uFillTx/>
                  <a:latin typeface="+mn-lt"/>
                  <a:ea typeface="+mn-ea"/>
                  <a:cs typeface="+mn-cs"/>
                </a:rPr>
                <a:t> </a:t>
              </a:r>
              <a:r>
                <a:rPr kumimoji="0" lang="en-US" sz="2400" b="1" i="1" u="none" strike="noStrike" kern="1200" cap="none" spc="0" normalizeH="0" noProof="0" dirty="0" err="1" smtClean="0">
                  <a:ln>
                    <a:noFill/>
                  </a:ln>
                  <a:solidFill>
                    <a:schemeClr val="bg1"/>
                  </a:solidFill>
                  <a:effectLst/>
                  <a:uLnTx/>
                  <a:uFillTx/>
                  <a:latin typeface="+mn-lt"/>
                  <a:ea typeface="+mn-ea"/>
                  <a:cs typeface="+mn-cs"/>
                </a:rPr>
                <a:t>Teguh</a:t>
              </a:r>
              <a:r>
                <a:rPr kumimoji="0" lang="en-US" sz="2400" b="1" i="1" u="none" strike="noStrike" kern="1200" cap="none" spc="0" normalizeH="0" noProof="0" dirty="0" smtClean="0">
                  <a:ln>
                    <a:noFill/>
                  </a:ln>
                  <a:solidFill>
                    <a:schemeClr val="bg1"/>
                  </a:solidFill>
                  <a:effectLst/>
                  <a:uLnTx/>
                  <a:uFillTx/>
                  <a:latin typeface="+mn-lt"/>
                  <a:ea typeface="+mn-ea"/>
                  <a:cs typeface="+mn-cs"/>
                </a:rPr>
                <a:t> </a:t>
              </a:r>
              <a:r>
                <a:rPr kumimoji="0" lang="en-US" sz="2400" b="1" i="1" u="none" strike="noStrike" kern="1200" cap="none" spc="0" normalizeH="0" noProof="0" dirty="0" err="1" smtClean="0">
                  <a:ln>
                    <a:noFill/>
                  </a:ln>
                  <a:solidFill>
                    <a:schemeClr val="bg1"/>
                  </a:solidFill>
                  <a:effectLst/>
                  <a:uLnTx/>
                  <a:uFillTx/>
                  <a:latin typeface="+mn-lt"/>
                  <a:ea typeface="+mn-ea"/>
                  <a:cs typeface="+mn-cs"/>
                </a:rPr>
                <a:t>Haryo</a:t>
              </a:r>
              <a:r>
                <a:rPr kumimoji="0" lang="en-US" sz="2400" b="1" i="1" u="none" strike="noStrike" kern="1200" cap="none" spc="0" normalizeH="0" noProof="0" dirty="0" smtClean="0">
                  <a:ln>
                    <a:noFill/>
                  </a:ln>
                  <a:solidFill>
                    <a:schemeClr val="bg1"/>
                  </a:solidFill>
                  <a:effectLst/>
                  <a:uLnTx/>
                  <a:uFillTx/>
                  <a:latin typeface="+mn-lt"/>
                  <a:ea typeface="+mn-ea"/>
                  <a:cs typeface="+mn-cs"/>
                </a:rPr>
                <a:t> </a:t>
              </a:r>
              <a:r>
                <a:rPr kumimoji="0" lang="en-US" sz="2400" b="1" i="1" u="none" strike="noStrike" kern="1200" cap="none" spc="0" normalizeH="0" noProof="0" dirty="0" err="1" smtClean="0">
                  <a:ln>
                    <a:noFill/>
                  </a:ln>
                  <a:solidFill>
                    <a:schemeClr val="bg1"/>
                  </a:solidFill>
                  <a:effectLst/>
                  <a:uLnTx/>
                  <a:uFillTx/>
                  <a:latin typeface="+mn-lt"/>
                  <a:ea typeface="+mn-ea"/>
                  <a:cs typeface="+mn-cs"/>
                </a:rPr>
                <a:t>Sasongko</a:t>
              </a:r>
              <a:endParaRPr kumimoji="0" lang="en-US" sz="2400" b="1" i="1" u="none" strike="noStrike" kern="1200" cap="none" spc="0" normalizeH="0" noProof="0" dirty="0" smtClean="0">
                <a:ln>
                  <a:noFill/>
                </a:ln>
                <a:solidFill>
                  <a:schemeClr val="bg1"/>
                </a:solidFill>
                <a:effectLst/>
                <a:uLnTx/>
                <a:uFillTx/>
                <a:latin typeface="+mn-lt"/>
                <a:ea typeface="+mn-ea"/>
                <a:cs typeface="+mn-cs"/>
              </a:endParaRPr>
            </a:p>
            <a:p>
              <a:pPr marL="0" marR="0" lvl="0" indent="0" algn="just" defTabSz="914400" rtl="0" eaLnBrk="1" fontAlgn="auto" latinLnBrk="0" hangingPunct="1">
                <a:lnSpc>
                  <a:spcPct val="100000"/>
                </a:lnSpc>
                <a:spcAft>
                  <a:spcPts val="0"/>
                </a:spcAft>
                <a:buClrTx/>
                <a:buSzTx/>
                <a:buFontTx/>
                <a:buNone/>
                <a:tabLst/>
                <a:defRPr/>
              </a:pPr>
              <a:r>
                <a:rPr kumimoji="0" lang="en-US" sz="2400" b="1" i="1" u="none" strike="noStrike" kern="1200" cap="none" spc="0" normalizeH="0" noProof="0" dirty="0" smtClean="0">
                  <a:ln>
                    <a:noFill/>
                  </a:ln>
                  <a:solidFill>
                    <a:schemeClr val="bg1"/>
                  </a:solidFill>
                  <a:effectLst/>
                  <a:uLnTx/>
                  <a:uFillTx/>
                  <a:latin typeface="+mn-lt"/>
                  <a:ea typeface="+mn-ea"/>
                  <a:cs typeface="+mn-cs"/>
                </a:rPr>
                <a:t>Human Genome Center</a:t>
              </a:r>
            </a:p>
            <a:p>
              <a:pPr marL="0" marR="0" lvl="0" indent="0" algn="just" defTabSz="914400" rtl="0" eaLnBrk="1" fontAlgn="auto" latinLnBrk="0" hangingPunct="1">
                <a:lnSpc>
                  <a:spcPct val="100000"/>
                </a:lnSpc>
                <a:spcAft>
                  <a:spcPts val="0"/>
                </a:spcAft>
                <a:buClrTx/>
                <a:buSzTx/>
                <a:buFontTx/>
                <a:buNone/>
                <a:tabLst/>
                <a:defRPr/>
              </a:pPr>
              <a:r>
                <a:rPr lang="en-US" sz="2400" b="1" i="1" baseline="0" dirty="0" smtClean="0">
                  <a:solidFill>
                    <a:schemeClr val="bg1"/>
                  </a:solidFill>
                </a:rPr>
                <a:t>USM</a:t>
              </a:r>
              <a:r>
                <a:rPr lang="en-US" sz="2400" b="1" i="1" dirty="0" smtClean="0">
                  <a:solidFill>
                    <a:schemeClr val="bg1"/>
                  </a:solidFill>
                </a:rPr>
                <a:t> School of Medical Sciences</a:t>
              </a:r>
            </a:p>
            <a:p>
              <a:pPr marL="0" marR="0" lvl="0" indent="0" algn="just" defTabSz="914400" rtl="0" eaLnBrk="1" fontAlgn="auto" latinLnBrk="0" hangingPunct="1">
                <a:lnSpc>
                  <a:spcPct val="100000"/>
                </a:lnSpc>
                <a:spcAft>
                  <a:spcPts val="0"/>
                </a:spcAft>
                <a:buClrTx/>
                <a:buSzTx/>
                <a:buFontTx/>
                <a:buNone/>
                <a:tabLst/>
                <a:defRPr/>
              </a:pPr>
              <a:r>
                <a:rPr lang="en-US" sz="2400" b="1" i="1" dirty="0" smtClean="0">
                  <a:solidFill>
                    <a:schemeClr val="bg1"/>
                  </a:solidFill>
                </a:rPr>
                <a:t>Ext. 6794; HP. 0129874175</a:t>
              </a:r>
            </a:p>
            <a:p>
              <a:pPr marL="0" marR="0" lvl="0" indent="0" algn="just" defTabSz="914400" rtl="0" eaLnBrk="1" fontAlgn="auto" latinLnBrk="0" hangingPunct="1">
                <a:lnSpc>
                  <a:spcPct val="100000"/>
                </a:lnSpc>
                <a:spcAft>
                  <a:spcPts val="0"/>
                </a:spcAft>
                <a:buClrTx/>
                <a:buSzTx/>
                <a:buFontTx/>
                <a:buNone/>
                <a:tabLst/>
                <a:defRPr/>
              </a:pPr>
              <a:r>
                <a:rPr kumimoji="0" lang="en-US" sz="2400" b="1" i="1" u="none" strike="noStrike" kern="1200" cap="none" spc="0" normalizeH="0" baseline="0" noProof="0" dirty="0" smtClean="0">
                  <a:ln>
                    <a:noFill/>
                  </a:ln>
                  <a:solidFill>
                    <a:schemeClr val="bg1"/>
                  </a:solidFill>
                  <a:effectLst/>
                  <a:uLnTx/>
                  <a:uFillTx/>
                  <a:latin typeface="+mn-lt"/>
                  <a:ea typeface="+mn-ea"/>
                  <a:cs typeface="+mn-cs"/>
                </a:rPr>
                <a:t>Email</a:t>
              </a:r>
              <a:r>
                <a:rPr kumimoji="0" lang="en-US" sz="2400" b="1" i="1" u="none" strike="noStrike" kern="1200" cap="none" spc="0" normalizeH="0" noProof="0" dirty="0" smtClean="0">
                  <a:ln>
                    <a:noFill/>
                  </a:ln>
                  <a:solidFill>
                    <a:schemeClr val="bg1"/>
                  </a:solidFill>
                  <a:effectLst/>
                  <a:uLnTx/>
                  <a:uFillTx/>
                  <a:latin typeface="+mn-lt"/>
                  <a:ea typeface="+mn-ea"/>
                  <a:cs typeface="+mn-cs"/>
                </a:rPr>
                <a:t> : tghsasongko@gmail.com</a:t>
              </a:r>
              <a:endParaRPr kumimoji="0" lang="en-MY" sz="2400" b="1" i="1" u="none" strike="noStrike" kern="1200" cap="none" spc="0" normalizeH="0" baseline="0" noProof="0" dirty="0" smtClean="0">
                <a:ln>
                  <a:noFill/>
                </a:ln>
                <a:solidFill>
                  <a:schemeClr val="bg1"/>
                </a:solidFill>
                <a:effectLst/>
                <a:uLnTx/>
                <a:uFillTx/>
                <a:latin typeface="+mn-lt"/>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 name="Group 2"/>
          <p:cNvGrpSpPr/>
          <p:nvPr/>
        </p:nvGrpSpPr>
        <p:grpSpPr>
          <a:xfrm>
            <a:off x="228600" y="387092"/>
            <a:ext cx="8686800" cy="6324506"/>
            <a:chOff x="228600" y="387092"/>
            <a:chExt cx="8686800" cy="6324506"/>
          </a:xfrm>
        </p:grpSpPr>
        <p:grpSp>
          <p:nvGrpSpPr>
            <p:cNvPr id="4" name="Group 46"/>
            <p:cNvGrpSpPr/>
            <p:nvPr/>
          </p:nvGrpSpPr>
          <p:grpSpPr>
            <a:xfrm>
              <a:off x="277504" y="1132768"/>
              <a:ext cx="4114800" cy="2765425"/>
              <a:chOff x="304800" y="1143000"/>
              <a:chExt cx="4114800" cy="2765425"/>
            </a:xfrm>
          </p:grpSpPr>
          <p:grpSp>
            <p:nvGrpSpPr>
              <p:cNvPr id="5" name="Group 8"/>
              <p:cNvGrpSpPr/>
              <p:nvPr/>
            </p:nvGrpSpPr>
            <p:grpSpPr>
              <a:xfrm>
                <a:off x="685800" y="1143000"/>
                <a:ext cx="3733800" cy="2765425"/>
                <a:chOff x="533400" y="1143000"/>
                <a:chExt cx="3733800" cy="2765425"/>
              </a:xfrm>
            </p:grpSpPr>
            <p:pic>
              <p:nvPicPr>
                <p:cNvPr id="21" name="Picture 2"/>
                <p:cNvPicPr>
                  <a:picLocks noChangeAspect="1" noChangeArrowheads="1"/>
                </p:cNvPicPr>
                <p:nvPr/>
              </p:nvPicPr>
              <p:blipFill>
                <a:blip r:embed="rId3" cstate="print"/>
                <a:srcRect l="-17200" r="11851"/>
                <a:stretch>
                  <a:fillRect/>
                </a:stretch>
              </p:blipFill>
              <p:spPr bwMode="auto">
                <a:xfrm>
                  <a:off x="533400" y="1143000"/>
                  <a:ext cx="3733800" cy="2765425"/>
                </a:xfrm>
                <a:prstGeom prst="rect">
                  <a:avLst/>
                </a:prstGeom>
                <a:noFill/>
                <a:ln w="9525">
                  <a:noFill/>
                  <a:miter lim="800000"/>
                  <a:headEnd/>
                  <a:tailEnd/>
                </a:ln>
                <a:effectLst/>
              </p:spPr>
            </p:pic>
            <p:sp>
              <p:nvSpPr>
                <p:cNvPr id="22" name="TextBox 21"/>
                <p:cNvSpPr txBox="1"/>
                <p:nvPr/>
              </p:nvSpPr>
              <p:spPr>
                <a:xfrm>
                  <a:off x="2209800" y="2800290"/>
                  <a:ext cx="1600200" cy="400110"/>
                </a:xfrm>
                <a:prstGeom prst="rect">
                  <a:avLst/>
                </a:prstGeom>
                <a:noFill/>
              </p:spPr>
              <p:txBody>
                <a:bodyPr wrap="square" rtlCol="0">
                  <a:spAutoFit/>
                </a:bodyPr>
                <a:lstStyle/>
                <a:p>
                  <a:r>
                    <a:rPr lang="en-US" sz="2000" b="1" dirty="0" smtClean="0"/>
                    <a:t>Malay 92.6%</a:t>
                  </a:r>
                  <a:endParaRPr lang="en-US" sz="2000" b="1" dirty="0"/>
                </a:p>
              </p:txBody>
            </p:sp>
            <p:sp>
              <p:nvSpPr>
                <p:cNvPr id="23" name="Rectangle 22"/>
                <p:cNvSpPr/>
                <p:nvPr/>
              </p:nvSpPr>
              <p:spPr>
                <a:xfrm>
                  <a:off x="533400" y="1143000"/>
                  <a:ext cx="6858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3"/>
              <p:cNvGrpSpPr/>
              <p:nvPr/>
            </p:nvGrpSpPr>
            <p:grpSpPr>
              <a:xfrm>
                <a:off x="1751806" y="1524000"/>
                <a:ext cx="991394" cy="230188"/>
                <a:chOff x="1524000" y="1524000"/>
                <a:chExt cx="991394" cy="230188"/>
              </a:xfrm>
            </p:grpSpPr>
            <p:cxnSp>
              <p:nvCxnSpPr>
                <p:cNvPr id="19" name="Straight Connector 18"/>
                <p:cNvCxnSpPr/>
                <p:nvPr/>
              </p:nvCxnSpPr>
              <p:spPr>
                <a:xfrm rot="5400000" flipH="1" flipV="1">
                  <a:off x="2400697" y="1637903"/>
                  <a:ext cx="2286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24000" y="1752600"/>
                  <a:ext cx="990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32"/>
              <p:cNvGrpSpPr/>
              <p:nvPr/>
            </p:nvGrpSpPr>
            <p:grpSpPr>
              <a:xfrm>
                <a:off x="1676400" y="1654792"/>
                <a:ext cx="1170296" cy="457994"/>
                <a:chOff x="1524000" y="1807986"/>
                <a:chExt cx="1219200" cy="457994"/>
              </a:xfrm>
            </p:grpSpPr>
            <p:cxnSp>
              <p:nvCxnSpPr>
                <p:cNvPr id="17" name="Straight Connector 16"/>
                <p:cNvCxnSpPr/>
                <p:nvPr/>
              </p:nvCxnSpPr>
              <p:spPr>
                <a:xfrm>
                  <a:off x="1524000" y="2264392"/>
                  <a:ext cx="1219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500158" y="2035792"/>
                  <a:ext cx="457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39"/>
              <p:cNvGrpSpPr/>
              <p:nvPr/>
            </p:nvGrpSpPr>
            <p:grpSpPr>
              <a:xfrm>
                <a:off x="1675606" y="1753394"/>
                <a:ext cx="1296194" cy="686594"/>
                <a:chOff x="1524000" y="1753394"/>
                <a:chExt cx="1296194" cy="686594"/>
              </a:xfrm>
            </p:grpSpPr>
            <p:cxnSp>
              <p:nvCxnSpPr>
                <p:cNvPr id="15" name="Straight Connector 14"/>
                <p:cNvCxnSpPr/>
                <p:nvPr/>
              </p:nvCxnSpPr>
              <p:spPr>
                <a:xfrm rot="5400000">
                  <a:off x="2476500" y="2095500"/>
                  <a:ext cx="685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524000" y="2438400"/>
                  <a:ext cx="1295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381000" y="1143000"/>
                <a:ext cx="3048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1561528"/>
                <a:ext cx="1846224" cy="378728"/>
              </a:xfrm>
              <a:prstGeom prst="rect">
                <a:avLst/>
              </a:prstGeom>
              <a:noFill/>
            </p:spPr>
            <p:txBody>
              <a:bodyPr wrap="square" rtlCol="0">
                <a:spAutoFit/>
              </a:bodyPr>
              <a:lstStyle/>
              <a:p>
                <a:r>
                  <a:rPr lang="en-US" b="1" dirty="0" smtClean="0"/>
                  <a:t>Chinese  3.4%</a:t>
                </a:r>
                <a:endParaRPr lang="en-US" b="1" dirty="0"/>
              </a:p>
            </p:txBody>
          </p:sp>
          <p:sp>
            <p:nvSpPr>
              <p:cNvPr id="11" name="TextBox 10"/>
              <p:cNvSpPr txBox="1"/>
              <p:nvPr/>
            </p:nvSpPr>
            <p:spPr>
              <a:xfrm>
                <a:off x="394648" y="1911597"/>
                <a:ext cx="1600200" cy="369332"/>
              </a:xfrm>
              <a:prstGeom prst="rect">
                <a:avLst/>
              </a:prstGeom>
              <a:noFill/>
            </p:spPr>
            <p:txBody>
              <a:bodyPr wrap="square" rtlCol="0">
                <a:spAutoFit/>
              </a:bodyPr>
              <a:lstStyle/>
              <a:p>
                <a:r>
                  <a:rPr lang="en-US" b="1" dirty="0" smtClean="0"/>
                  <a:t>Indian 0.2%</a:t>
                </a:r>
                <a:endParaRPr lang="en-US" b="1" dirty="0"/>
              </a:p>
            </p:txBody>
          </p:sp>
          <p:sp>
            <p:nvSpPr>
              <p:cNvPr id="12" name="TextBox 11"/>
              <p:cNvSpPr txBox="1"/>
              <p:nvPr/>
            </p:nvSpPr>
            <p:spPr>
              <a:xfrm>
                <a:off x="304800" y="2250744"/>
                <a:ext cx="1600200" cy="369332"/>
              </a:xfrm>
              <a:prstGeom prst="rect">
                <a:avLst/>
              </a:prstGeom>
              <a:noFill/>
            </p:spPr>
            <p:txBody>
              <a:bodyPr wrap="square" rtlCol="0">
                <a:spAutoFit/>
              </a:bodyPr>
              <a:lstStyle/>
              <a:p>
                <a:r>
                  <a:rPr lang="en-US" b="1" dirty="0" smtClean="0"/>
                  <a:t>Others  3.8%</a:t>
                </a:r>
                <a:endParaRPr lang="en-US" b="1" dirty="0"/>
              </a:p>
            </p:txBody>
          </p:sp>
        </p:grpSp>
        <p:grpSp>
          <p:nvGrpSpPr>
            <p:cNvPr id="24" name="Group 55"/>
            <p:cNvGrpSpPr/>
            <p:nvPr/>
          </p:nvGrpSpPr>
          <p:grpSpPr>
            <a:xfrm>
              <a:off x="4648200" y="1126485"/>
              <a:ext cx="4191001" cy="2773363"/>
              <a:chOff x="5021240" y="1371600"/>
              <a:chExt cx="3817961" cy="2773363"/>
            </a:xfrm>
          </p:grpSpPr>
          <p:pic>
            <p:nvPicPr>
              <p:cNvPr id="25" name="Picture 3"/>
              <p:cNvPicPr>
                <a:picLocks noChangeAspect="1" noChangeArrowheads="1"/>
              </p:cNvPicPr>
              <p:nvPr/>
            </p:nvPicPr>
            <p:blipFill>
              <a:blip r:embed="rId4" cstate="print"/>
              <a:srcRect r="7336"/>
              <a:stretch>
                <a:fillRect/>
              </a:stretch>
            </p:blipFill>
            <p:spPr bwMode="auto">
              <a:xfrm>
                <a:off x="5029201" y="1371600"/>
                <a:ext cx="3810000" cy="2773363"/>
              </a:xfrm>
              <a:prstGeom prst="rect">
                <a:avLst/>
              </a:prstGeom>
              <a:noFill/>
              <a:ln w="9525">
                <a:noFill/>
                <a:miter lim="800000"/>
                <a:headEnd/>
                <a:tailEnd/>
              </a:ln>
              <a:effectLst/>
            </p:spPr>
          </p:pic>
          <p:sp>
            <p:nvSpPr>
              <p:cNvPr id="26" name="TextBox 25"/>
              <p:cNvSpPr txBox="1"/>
              <p:nvPr/>
            </p:nvSpPr>
            <p:spPr>
              <a:xfrm>
                <a:off x="7315200" y="2492514"/>
                <a:ext cx="1066800" cy="707886"/>
              </a:xfrm>
              <a:prstGeom prst="rect">
                <a:avLst/>
              </a:prstGeom>
              <a:noFill/>
            </p:spPr>
            <p:txBody>
              <a:bodyPr wrap="square" rtlCol="0">
                <a:spAutoFit/>
              </a:bodyPr>
              <a:lstStyle/>
              <a:p>
                <a:r>
                  <a:rPr lang="en-US" sz="2000" b="1" dirty="0" smtClean="0"/>
                  <a:t>Malay </a:t>
                </a:r>
              </a:p>
              <a:p>
                <a:r>
                  <a:rPr lang="en-US" sz="2000" b="1" dirty="0" smtClean="0"/>
                  <a:t>50.1%</a:t>
                </a:r>
                <a:endParaRPr lang="en-US" sz="2000" b="1" dirty="0"/>
              </a:p>
            </p:txBody>
          </p:sp>
          <p:sp>
            <p:nvSpPr>
              <p:cNvPr id="27" name="TextBox 26"/>
              <p:cNvSpPr txBox="1"/>
              <p:nvPr/>
            </p:nvSpPr>
            <p:spPr>
              <a:xfrm>
                <a:off x="5181600" y="3288268"/>
                <a:ext cx="1828800" cy="369332"/>
              </a:xfrm>
              <a:prstGeom prst="rect">
                <a:avLst/>
              </a:prstGeom>
              <a:noFill/>
            </p:spPr>
            <p:txBody>
              <a:bodyPr wrap="square" rtlCol="0">
                <a:spAutoFit/>
              </a:bodyPr>
              <a:lstStyle/>
              <a:p>
                <a:r>
                  <a:rPr lang="en-US" b="1" dirty="0" smtClean="0"/>
                  <a:t>Chinese  22.6%</a:t>
                </a:r>
                <a:endParaRPr lang="en-US" b="1" dirty="0"/>
              </a:p>
            </p:txBody>
          </p:sp>
          <p:sp>
            <p:nvSpPr>
              <p:cNvPr id="28" name="TextBox 27"/>
              <p:cNvSpPr txBox="1"/>
              <p:nvPr/>
            </p:nvSpPr>
            <p:spPr>
              <a:xfrm>
                <a:off x="5021240" y="2514600"/>
                <a:ext cx="1828800" cy="369332"/>
              </a:xfrm>
              <a:prstGeom prst="rect">
                <a:avLst/>
              </a:prstGeom>
              <a:noFill/>
            </p:spPr>
            <p:txBody>
              <a:bodyPr wrap="square" rtlCol="0">
                <a:spAutoFit/>
              </a:bodyPr>
              <a:lstStyle/>
              <a:p>
                <a:r>
                  <a:rPr lang="en-US" b="1" dirty="0" smtClean="0"/>
                  <a:t>Indian 6.7%</a:t>
                </a:r>
                <a:endParaRPr lang="en-US" b="1" dirty="0"/>
              </a:p>
            </p:txBody>
          </p:sp>
          <p:sp>
            <p:nvSpPr>
              <p:cNvPr id="29" name="TextBox 28"/>
              <p:cNvSpPr txBox="1"/>
              <p:nvPr/>
            </p:nvSpPr>
            <p:spPr>
              <a:xfrm>
                <a:off x="5257800" y="1752600"/>
                <a:ext cx="1828800" cy="369332"/>
              </a:xfrm>
              <a:prstGeom prst="rect">
                <a:avLst/>
              </a:prstGeom>
              <a:noFill/>
            </p:spPr>
            <p:txBody>
              <a:bodyPr wrap="square" rtlCol="0">
                <a:spAutoFit/>
              </a:bodyPr>
              <a:lstStyle/>
              <a:p>
                <a:r>
                  <a:rPr lang="en-US" b="1" dirty="0" smtClean="0"/>
                  <a:t>Others 20.6%</a:t>
                </a:r>
                <a:endParaRPr lang="en-US" b="1" dirty="0"/>
              </a:p>
            </p:txBody>
          </p:sp>
        </p:grpSp>
        <p:grpSp>
          <p:nvGrpSpPr>
            <p:cNvPr id="30" name="Group 96"/>
            <p:cNvGrpSpPr/>
            <p:nvPr/>
          </p:nvGrpSpPr>
          <p:grpSpPr>
            <a:xfrm>
              <a:off x="228600" y="3913496"/>
              <a:ext cx="4191000" cy="2743200"/>
              <a:chOff x="228600" y="4114800"/>
              <a:chExt cx="4191000" cy="2743200"/>
            </a:xfrm>
          </p:grpSpPr>
          <p:pic>
            <p:nvPicPr>
              <p:cNvPr id="31" name="Picture 4"/>
              <p:cNvPicPr>
                <a:picLocks noChangeAspect="1" noChangeArrowheads="1"/>
              </p:cNvPicPr>
              <p:nvPr/>
            </p:nvPicPr>
            <p:blipFill>
              <a:blip r:embed="rId5" cstate="print"/>
              <a:srcRect r="9325"/>
              <a:stretch>
                <a:fillRect/>
              </a:stretch>
            </p:blipFill>
            <p:spPr bwMode="auto">
              <a:xfrm>
                <a:off x="1455737" y="4123377"/>
                <a:ext cx="2963863" cy="2720975"/>
              </a:xfrm>
              <a:prstGeom prst="rect">
                <a:avLst/>
              </a:prstGeom>
              <a:noFill/>
              <a:ln w="9525">
                <a:noFill/>
                <a:miter lim="800000"/>
                <a:headEnd/>
                <a:tailEnd/>
              </a:ln>
              <a:effectLst/>
            </p:spPr>
          </p:pic>
          <p:sp>
            <p:nvSpPr>
              <p:cNvPr id="32" name="Rectangle 31"/>
              <p:cNvSpPr/>
              <p:nvPr/>
            </p:nvSpPr>
            <p:spPr>
              <a:xfrm>
                <a:off x="304800" y="4114800"/>
                <a:ext cx="12192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683768" y="5790544"/>
                <a:ext cx="1600200" cy="400110"/>
              </a:xfrm>
              <a:prstGeom prst="rect">
                <a:avLst/>
              </a:prstGeom>
              <a:noFill/>
            </p:spPr>
            <p:txBody>
              <a:bodyPr wrap="square" rtlCol="0">
                <a:spAutoFit/>
              </a:bodyPr>
              <a:lstStyle/>
              <a:p>
                <a:r>
                  <a:rPr lang="en-US" sz="2000" b="1" dirty="0" smtClean="0"/>
                  <a:t>Islam 95.2%</a:t>
                </a:r>
                <a:endParaRPr lang="en-US" sz="2000" b="1" dirty="0"/>
              </a:p>
            </p:txBody>
          </p:sp>
          <p:cxnSp>
            <p:nvCxnSpPr>
              <p:cNvPr id="34" name="Straight Connector 33"/>
              <p:cNvCxnSpPr/>
              <p:nvPr/>
            </p:nvCxnSpPr>
            <p:spPr>
              <a:xfrm>
                <a:off x="1752600" y="4494212"/>
                <a:ext cx="1143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75"/>
              <p:cNvGrpSpPr/>
              <p:nvPr/>
            </p:nvGrpSpPr>
            <p:grpSpPr>
              <a:xfrm>
                <a:off x="1766248" y="4495006"/>
                <a:ext cx="1268104" cy="381794"/>
                <a:chOff x="1545608" y="4495006"/>
                <a:chExt cx="1170296" cy="457994"/>
              </a:xfrm>
            </p:grpSpPr>
            <p:cxnSp>
              <p:nvCxnSpPr>
                <p:cNvPr id="46" name="Straight Connector 45"/>
                <p:cNvCxnSpPr/>
                <p:nvPr/>
              </p:nvCxnSpPr>
              <p:spPr>
                <a:xfrm>
                  <a:off x="1545608" y="4951412"/>
                  <a:ext cx="117029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2473441" y="4722844"/>
                  <a:ext cx="457200" cy="15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80"/>
              <p:cNvGrpSpPr/>
              <p:nvPr/>
            </p:nvGrpSpPr>
            <p:grpSpPr>
              <a:xfrm>
                <a:off x="1703696" y="4647406"/>
                <a:ext cx="1371600" cy="686594"/>
                <a:chOff x="1475096" y="4647406"/>
                <a:chExt cx="1268104" cy="381794"/>
              </a:xfrm>
            </p:grpSpPr>
            <p:cxnSp>
              <p:nvCxnSpPr>
                <p:cNvPr id="44" name="Straight Connector 43"/>
                <p:cNvCxnSpPr/>
                <p:nvPr/>
              </p:nvCxnSpPr>
              <p:spPr>
                <a:xfrm>
                  <a:off x="1475096" y="5027876"/>
                  <a:ext cx="1268104" cy="1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537612" y="4837146"/>
                  <a:ext cx="381132" cy="16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a:off x="1690048" y="4814248"/>
                <a:ext cx="1420504" cy="976952"/>
                <a:chOff x="1545608" y="4495006"/>
                <a:chExt cx="1170296" cy="457994"/>
              </a:xfrm>
            </p:grpSpPr>
            <p:cxnSp>
              <p:nvCxnSpPr>
                <p:cNvPr id="42" name="Straight Connector 41"/>
                <p:cNvCxnSpPr/>
                <p:nvPr/>
              </p:nvCxnSpPr>
              <p:spPr>
                <a:xfrm>
                  <a:off x="1545608" y="4951412"/>
                  <a:ext cx="117029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473441" y="4722844"/>
                  <a:ext cx="457200" cy="15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395536" y="4183040"/>
                <a:ext cx="2042864" cy="378728"/>
              </a:xfrm>
              <a:prstGeom prst="rect">
                <a:avLst/>
              </a:prstGeom>
              <a:noFill/>
            </p:spPr>
            <p:txBody>
              <a:bodyPr wrap="square" rtlCol="0">
                <a:spAutoFit/>
              </a:bodyPr>
              <a:lstStyle/>
              <a:p>
                <a:r>
                  <a:rPr lang="en-US" b="1" dirty="0" err="1" smtClean="0"/>
                  <a:t>Budhism</a:t>
                </a:r>
                <a:r>
                  <a:rPr lang="en-US" b="1" dirty="0" smtClean="0"/>
                  <a:t>  3.8%</a:t>
                </a:r>
                <a:endParaRPr lang="en-US" b="1" dirty="0"/>
              </a:p>
            </p:txBody>
          </p:sp>
          <p:sp>
            <p:nvSpPr>
              <p:cNvPr id="39" name="TextBox 38"/>
              <p:cNvSpPr txBox="1"/>
              <p:nvPr/>
            </p:nvSpPr>
            <p:spPr>
              <a:xfrm>
                <a:off x="228600" y="4583668"/>
                <a:ext cx="2183160" cy="369332"/>
              </a:xfrm>
              <a:prstGeom prst="rect">
                <a:avLst/>
              </a:prstGeom>
              <a:noFill/>
            </p:spPr>
            <p:txBody>
              <a:bodyPr wrap="square" rtlCol="0">
                <a:spAutoFit/>
              </a:bodyPr>
              <a:lstStyle/>
              <a:p>
                <a:r>
                  <a:rPr lang="en-US" b="1" dirty="0" smtClean="0"/>
                  <a:t>Christianity  0.3%</a:t>
                </a:r>
                <a:endParaRPr lang="en-US" b="1" dirty="0"/>
              </a:p>
            </p:txBody>
          </p:sp>
          <p:sp>
            <p:nvSpPr>
              <p:cNvPr id="40" name="TextBox 39"/>
              <p:cNvSpPr txBox="1"/>
              <p:nvPr/>
            </p:nvSpPr>
            <p:spPr>
              <a:xfrm>
                <a:off x="242248" y="5040868"/>
                <a:ext cx="2241520" cy="369332"/>
              </a:xfrm>
              <a:prstGeom prst="rect">
                <a:avLst/>
              </a:prstGeom>
              <a:noFill/>
            </p:spPr>
            <p:txBody>
              <a:bodyPr wrap="square" rtlCol="0">
                <a:spAutoFit/>
              </a:bodyPr>
              <a:lstStyle/>
              <a:p>
                <a:r>
                  <a:rPr lang="en-US" b="1" dirty="0" smtClean="0"/>
                  <a:t>Hinduism  0.2%</a:t>
                </a:r>
                <a:endParaRPr lang="en-US" b="1" dirty="0"/>
              </a:p>
            </p:txBody>
          </p:sp>
          <p:sp>
            <p:nvSpPr>
              <p:cNvPr id="41" name="TextBox 40"/>
              <p:cNvSpPr txBox="1"/>
              <p:nvPr/>
            </p:nvSpPr>
            <p:spPr>
              <a:xfrm>
                <a:off x="547048" y="5462812"/>
                <a:ext cx="1815152" cy="369332"/>
              </a:xfrm>
              <a:prstGeom prst="rect">
                <a:avLst/>
              </a:prstGeom>
              <a:noFill/>
            </p:spPr>
            <p:txBody>
              <a:bodyPr wrap="square" rtlCol="0">
                <a:spAutoFit/>
              </a:bodyPr>
              <a:lstStyle/>
              <a:p>
                <a:r>
                  <a:rPr lang="en-US" b="1" dirty="0" smtClean="0"/>
                  <a:t>Others  0.5%</a:t>
                </a:r>
                <a:endParaRPr lang="en-US" b="1" dirty="0"/>
              </a:p>
            </p:txBody>
          </p:sp>
        </p:grpSp>
        <p:grpSp>
          <p:nvGrpSpPr>
            <p:cNvPr id="48" name="Group 97"/>
            <p:cNvGrpSpPr/>
            <p:nvPr/>
          </p:nvGrpSpPr>
          <p:grpSpPr>
            <a:xfrm>
              <a:off x="4427984" y="3856924"/>
              <a:ext cx="4487416" cy="2799772"/>
              <a:chOff x="4427984" y="4058228"/>
              <a:chExt cx="4487416" cy="2799772"/>
            </a:xfrm>
          </p:grpSpPr>
          <p:pic>
            <p:nvPicPr>
              <p:cNvPr id="49" name="Picture 5"/>
              <p:cNvPicPr>
                <a:picLocks noChangeAspect="1" noChangeArrowheads="1"/>
              </p:cNvPicPr>
              <p:nvPr/>
            </p:nvPicPr>
            <p:blipFill>
              <a:blip r:embed="rId6" cstate="print"/>
              <a:srcRect l="1744" t="2778" r="3930"/>
              <a:stretch>
                <a:fillRect/>
              </a:stretch>
            </p:blipFill>
            <p:spPr bwMode="auto">
              <a:xfrm>
                <a:off x="4648200" y="4114800"/>
                <a:ext cx="4267200" cy="2743200"/>
              </a:xfrm>
              <a:prstGeom prst="rect">
                <a:avLst/>
              </a:prstGeom>
              <a:noFill/>
              <a:ln w="9525">
                <a:noFill/>
                <a:miter lim="800000"/>
                <a:headEnd/>
                <a:tailEnd/>
              </a:ln>
              <a:effectLst/>
            </p:spPr>
          </p:pic>
          <p:sp>
            <p:nvSpPr>
              <p:cNvPr id="50" name="TextBox 49"/>
              <p:cNvSpPr txBox="1"/>
              <p:nvPr/>
            </p:nvSpPr>
            <p:spPr>
              <a:xfrm>
                <a:off x="6781800" y="5486400"/>
                <a:ext cx="1600200" cy="400110"/>
              </a:xfrm>
              <a:prstGeom prst="rect">
                <a:avLst/>
              </a:prstGeom>
              <a:noFill/>
            </p:spPr>
            <p:txBody>
              <a:bodyPr wrap="square" rtlCol="0">
                <a:spAutoFit/>
              </a:bodyPr>
              <a:lstStyle/>
              <a:p>
                <a:r>
                  <a:rPr lang="en-US" sz="2000" b="1" dirty="0" smtClean="0"/>
                  <a:t>Islam 61.3%</a:t>
                </a:r>
                <a:endParaRPr lang="en-US" sz="2000" b="1" dirty="0"/>
              </a:p>
            </p:txBody>
          </p:sp>
          <p:sp>
            <p:nvSpPr>
              <p:cNvPr id="51" name="TextBox 50"/>
              <p:cNvSpPr txBox="1"/>
              <p:nvPr/>
            </p:nvSpPr>
            <p:spPr>
              <a:xfrm>
                <a:off x="4572000" y="5502512"/>
                <a:ext cx="1981200" cy="369332"/>
              </a:xfrm>
              <a:prstGeom prst="rect">
                <a:avLst/>
              </a:prstGeom>
              <a:noFill/>
            </p:spPr>
            <p:txBody>
              <a:bodyPr wrap="square" rtlCol="0">
                <a:spAutoFit/>
              </a:bodyPr>
              <a:lstStyle/>
              <a:p>
                <a:r>
                  <a:rPr lang="en-US" b="1" dirty="0" err="1" smtClean="0"/>
                  <a:t>Budhism</a:t>
                </a:r>
                <a:r>
                  <a:rPr lang="en-US" b="1" dirty="0" smtClean="0"/>
                  <a:t>  19.8%</a:t>
                </a:r>
                <a:endParaRPr lang="en-US" b="1" dirty="0"/>
              </a:p>
            </p:txBody>
          </p:sp>
          <p:sp>
            <p:nvSpPr>
              <p:cNvPr id="52" name="TextBox 51"/>
              <p:cNvSpPr txBox="1"/>
              <p:nvPr/>
            </p:nvSpPr>
            <p:spPr>
              <a:xfrm>
                <a:off x="4427984" y="4773140"/>
                <a:ext cx="2367880" cy="369332"/>
              </a:xfrm>
              <a:prstGeom prst="rect">
                <a:avLst/>
              </a:prstGeom>
              <a:noFill/>
            </p:spPr>
            <p:txBody>
              <a:bodyPr wrap="square" rtlCol="0">
                <a:spAutoFit/>
              </a:bodyPr>
              <a:lstStyle/>
              <a:p>
                <a:r>
                  <a:rPr lang="en-US" b="1" dirty="0" smtClean="0"/>
                  <a:t>Christianity  9.2%</a:t>
                </a:r>
                <a:endParaRPr lang="en-US" b="1" dirty="0"/>
              </a:p>
            </p:txBody>
          </p:sp>
          <p:sp>
            <p:nvSpPr>
              <p:cNvPr id="53" name="TextBox 52"/>
              <p:cNvSpPr txBox="1"/>
              <p:nvPr/>
            </p:nvSpPr>
            <p:spPr>
              <a:xfrm>
                <a:off x="4644008" y="4197076"/>
                <a:ext cx="2057816" cy="369332"/>
              </a:xfrm>
              <a:prstGeom prst="rect">
                <a:avLst/>
              </a:prstGeom>
              <a:noFill/>
            </p:spPr>
            <p:txBody>
              <a:bodyPr wrap="square" rtlCol="0">
                <a:spAutoFit/>
              </a:bodyPr>
              <a:lstStyle/>
              <a:p>
                <a:r>
                  <a:rPr lang="en-US" b="1" dirty="0" smtClean="0"/>
                  <a:t>Hinduism  6.3%</a:t>
                </a:r>
                <a:endParaRPr lang="en-US" b="1" dirty="0"/>
              </a:p>
            </p:txBody>
          </p:sp>
          <p:sp>
            <p:nvSpPr>
              <p:cNvPr id="54" name="TextBox 53"/>
              <p:cNvSpPr txBox="1"/>
              <p:nvPr/>
            </p:nvSpPr>
            <p:spPr>
              <a:xfrm>
                <a:off x="6501264" y="4058228"/>
                <a:ext cx="1815152" cy="369332"/>
              </a:xfrm>
              <a:prstGeom prst="rect">
                <a:avLst/>
              </a:prstGeom>
              <a:noFill/>
            </p:spPr>
            <p:txBody>
              <a:bodyPr wrap="square" rtlCol="0">
                <a:spAutoFit/>
              </a:bodyPr>
              <a:lstStyle/>
              <a:p>
                <a:r>
                  <a:rPr lang="en-US" b="1" dirty="0" smtClean="0"/>
                  <a:t>Others  3.4%</a:t>
                </a:r>
                <a:endParaRPr lang="en-US" b="1" dirty="0"/>
              </a:p>
            </p:txBody>
          </p:sp>
        </p:grpSp>
        <p:grpSp>
          <p:nvGrpSpPr>
            <p:cNvPr id="55" name="Group 107"/>
            <p:cNvGrpSpPr/>
            <p:nvPr/>
          </p:nvGrpSpPr>
          <p:grpSpPr>
            <a:xfrm>
              <a:off x="1143000" y="404664"/>
              <a:ext cx="2362200" cy="536868"/>
              <a:chOff x="1143000" y="775648"/>
              <a:chExt cx="2362200" cy="536868"/>
            </a:xfrm>
          </p:grpSpPr>
          <p:sp>
            <p:nvSpPr>
              <p:cNvPr id="56" name="Rectangle 55"/>
              <p:cNvSpPr/>
              <p:nvPr/>
            </p:nvSpPr>
            <p:spPr>
              <a:xfrm>
                <a:off x="1143000" y="775648"/>
                <a:ext cx="2362200" cy="5334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259632" y="789296"/>
                <a:ext cx="2224848" cy="523220"/>
              </a:xfrm>
              <a:prstGeom prst="rect">
                <a:avLst/>
              </a:prstGeom>
              <a:noFill/>
            </p:spPr>
            <p:txBody>
              <a:bodyPr wrap="square" rtlCol="0">
                <a:spAutoFit/>
              </a:bodyPr>
              <a:lstStyle/>
              <a:p>
                <a:r>
                  <a:rPr lang="en-US" sz="2800" b="1" dirty="0" smtClean="0"/>
                  <a:t>KELANTAN</a:t>
                </a:r>
                <a:endParaRPr lang="en-US" sz="2800" b="1" dirty="0"/>
              </a:p>
            </p:txBody>
          </p:sp>
        </p:grpSp>
        <p:grpSp>
          <p:nvGrpSpPr>
            <p:cNvPr id="58" name="Group 108"/>
            <p:cNvGrpSpPr/>
            <p:nvPr/>
          </p:nvGrpSpPr>
          <p:grpSpPr>
            <a:xfrm>
              <a:off x="5630840" y="387092"/>
              <a:ext cx="2362200" cy="536868"/>
              <a:chOff x="5630840" y="762000"/>
              <a:chExt cx="2362200" cy="536868"/>
            </a:xfrm>
          </p:grpSpPr>
          <p:sp>
            <p:nvSpPr>
              <p:cNvPr id="59" name="Rectangle 58"/>
              <p:cNvSpPr/>
              <p:nvPr/>
            </p:nvSpPr>
            <p:spPr>
              <a:xfrm>
                <a:off x="5630840" y="762000"/>
                <a:ext cx="2362200" cy="5334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796136" y="775648"/>
                <a:ext cx="2129496" cy="523220"/>
              </a:xfrm>
              <a:prstGeom prst="rect">
                <a:avLst/>
              </a:prstGeom>
              <a:noFill/>
            </p:spPr>
            <p:txBody>
              <a:bodyPr wrap="square" rtlCol="0">
                <a:spAutoFit/>
              </a:bodyPr>
              <a:lstStyle/>
              <a:p>
                <a:r>
                  <a:rPr lang="en-US" sz="2800" b="1" dirty="0" smtClean="0"/>
                  <a:t>MALAYSIA</a:t>
                </a:r>
                <a:endParaRPr lang="en-US" sz="2800" b="1" dirty="0"/>
              </a:p>
            </p:txBody>
          </p:sp>
        </p:grpSp>
        <p:sp>
          <p:nvSpPr>
            <p:cNvPr id="2" name="Rectangle 1"/>
            <p:cNvSpPr/>
            <p:nvPr/>
          </p:nvSpPr>
          <p:spPr>
            <a:xfrm>
              <a:off x="1001404" y="1096005"/>
              <a:ext cx="3570596" cy="142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1" name="Rectangle 60"/>
            <p:cNvSpPr/>
            <p:nvPr/>
          </p:nvSpPr>
          <p:spPr>
            <a:xfrm>
              <a:off x="899592" y="3804280"/>
              <a:ext cx="3570596" cy="142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2" name="Rectangle 61"/>
            <p:cNvSpPr/>
            <p:nvPr/>
          </p:nvSpPr>
          <p:spPr>
            <a:xfrm>
              <a:off x="1036752" y="6557565"/>
              <a:ext cx="3570596" cy="142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3" name="Rectangle 62"/>
            <p:cNvSpPr/>
            <p:nvPr/>
          </p:nvSpPr>
          <p:spPr>
            <a:xfrm>
              <a:off x="4644008" y="1096005"/>
              <a:ext cx="4271392" cy="99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4" name="Rectangle 63"/>
            <p:cNvSpPr/>
            <p:nvPr/>
          </p:nvSpPr>
          <p:spPr>
            <a:xfrm>
              <a:off x="4644008" y="3834050"/>
              <a:ext cx="4271392" cy="99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5" name="Rectangle 64"/>
            <p:cNvSpPr/>
            <p:nvPr/>
          </p:nvSpPr>
          <p:spPr>
            <a:xfrm>
              <a:off x="4644008" y="6612592"/>
              <a:ext cx="4271392" cy="99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6" name="Rectangle 65"/>
            <p:cNvSpPr/>
            <p:nvPr/>
          </p:nvSpPr>
          <p:spPr>
            <a:xfrm rot="16200000">
              <a:off x="2875617" y="2650113"/>
              <a:ext cx="3581792" cy="99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Tree>
    <p:extLst>
      <p:ext uri="{BB962C8B-B14F-4D97-AF65-F5344CB8AC3E}">
        <p14:creationId xmlns:p14="http://schemas.microsoft.com/office/powerpoint/2010/main" val="3666898594"/>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2" descr="http://www.medic.usm.my/%7Ehelic/LOCATION/ppsp_interface2%5B1%5D.jpg"/>
          <p:cNvPicPr>
            <a:picLocks noChangeAspect="1" noChangeArrowheads="1"/>
          </p:cNvPicPr>
          <p:nvPr/>
        </p:nvPicPr>
        <p:blipFill>
          <a:blip r:embed="rId3" cstate="print"/>
          <a:srcRect/>
          <a:stretch>
            <a:fillRect/>
          </a:stretch>
        </p:blipFill>
        <p:spPr bwMode="auto">
          <a:xfrm>
            <a:off x="467544" y="476672"/>
            <a:ext cx="5539077" cy="3600400"/>
          </a:xfrm>
          <a:prstGeom prst="rect">
            <a:avLst/>
          </a:prstGeom>
          <a:noFill/>
        </p:spPr>
      </p:pic>
      <p:pic>
        <p:nvPicPr>
          <p:cNvPr id="5" name="Picture 4" descr="http://i2.wp.com/www.ejoesolutions.com/wp-content/uploads/2010/10/husm.jpg"/>
          <p:cNvPicPr>
            <a:picLocks noChangeAspect="1" noChangeArrowheads="1"/>
          </p:cNvPicPr>
          <p:nvPr/>
        </p:nvPicPr>
        <p:blipFill>
          <a:blip r:embed="rId4" cstate="print"/>
          <a:srcRect/>
          <a:stretch>
            <a:fillRect/>
          </a:stretch>
        </p:blipFill>
        <p:spPr bwMode="auto">
          <a:xfrm>
            <a:off x="2555776" y="2996952"/>
            <a:ext cx="6264696" cy="3564396"/>
          </a:xfrm>
          <a:prstGeom prst="rect">
            <a:avLst/>
          </a:prstGeom>
          <a:noFill/>
        </p:spPr>
      </p:pic>
      <p:sp>
        <p:nvSpPr>
          <p:cNvPr id="6" name="TextBox 5"/>
          <p:cNvSpPr txBox="1"/>
          <p:nvPr/>
        </p:nvSpPr>
        <p:spPr>
          <a:xfrm>
            <a:off x="6052864" y="386661"/>
            <a:ext cx="3415680" cy="954107"/>
          </a:xfrm>
          <a:prstGeom prst="rect">
            <a:avLst/>
          </a:prstGeom>
          <a:noFill/>
        </p:spPr>
        <p:txBody>
          <a:bodyPr wrap="square" rtlCol="0">
            <a:spAutoFit/>
          </a:bodyPr>
          <a:lstStyle/>
          <a:p>
            <a:r>
              <a:rPr lang="en-US" sz="2800" b="1" dirty="0" smtClean="0"/>
              <a:t>USM School of Medical Sciences</a:t>
            </a:r>
            <a:endParaRPr lang="en-US" sz="2800" b="1" dirty="0"/>
          </a:p>
        </p:txBody>
      </p:sp>
      <p:sp>
        <p:nvSpPr>
          <p:cNvPr id="7" name="TextBox 6"/>
          <p:cNvSpPr txBox="1"/>
          <p:nvPr/>
        </p:nvSpPr>
        <p:spPr>
          <a:xfrm>
            <a:off x="395536" y="5672296"/>
            <a:ext cx="2160240" cy="954107"/>
          </a:xfrm>
          <a:prstGeom prst="rect">
            <a:avLst/>
          </a:prstGeom>
          <a:noFill/>
        </p:spPr>
        <p:txBody>
          <a:bodyPr wrap="square" rtlCol="0">
            <a:spAutoFit/>
          </a:bodyPr>
          <a:lstStyle/>
          <a:p>
            <a:r>
              <a:rPr lang="en-US" sz="2800" b="1" dirty="0" smtClean="0"/>
              <a:t>Hospital USM</a:t>
            </a:r>
            <a:endParaRPr lang="en-US" sz="2800" b="1" dirty="0"/>
          </a:p>
        </p:txBody>
      </p:sp>
    </p:spTree>
    <p:extLst>
      <p:ext uri="{BB962C8B-B14F-4D97-AF65-F5344CB8AC3E}">
        <p14:creationId xmlns:p14="http://schemas.microsoft.com/office/powerpoint/2010/main" val="3369725331"/>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ＭＳ Ｐゴシック" charset="0"/>
                <a:cs typeface="+mj-cs"/>
              </a:rPr>
              <a:t>HGC-USM Diagnostic Services</a:t>
            </a:r>
            <a:endParaRPr kumimoji="0" lang="en-US" sz="3600" b="0" i="0" u="none" strike="noStrike" kern="1200" cap="none" spc="0" normalizeH="0" baseline="0" noProof="0" dirty="0">
              <a:ln>
                <a:noFill/>
              </a:ln>
              <a:solidFill>
                <a:schemeClr val="tx1"/>
              </a:solidFill>
              <a:effectLst/>
              <a:uLnTx/>
              <a:uFillTx/>
              <a:latin typeface="+mj-lt"/>
              <a:ea typeface="ＭＳ Ｐゴシック" charset="0"/>
              <a:cs typeface="+mj-cs"/>
            </a:endParaRPr>
          </a:p>
        </p:txBody>
      </p:sp>
      <p:sp>
        <p:nvSpPr>
          <p:cNvPr id="5"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200" b="1" i="0" u="none" strike="noStrike" kern="1200" cap="none" spc="0" normalizeH="0" baseline="0" noProof="0" dirty="0" err="1" smtClean="0">
                <a:ln>
                  <a:noFill/>
                </a:ln>
                <a:effectLst/>
                <a:uLnTx/>
                <a:uFillTx/>
                <a:latin typeface="+mn-lt"/>
                <a:ea typeface="ＭＳ Ｐゴシック" charset="0"/>
                <a:cs typeface="+mn-cs"/>
              </a:rPr>
              <a:t>Cyto</a:t>
            </a:r>
            <a:r>
              <a:rPr kumimoji="0" lang="en-US" sz="3200" b="1" i="0" u="none" strike="noStrike" kern="1200" cap="none" spc="0" normalizeH="0" baseline="0" noProof="0" dirty="0" smtClean="0">
                <a:ln>
                  <a:noFill/>
                </a:ln>
                <a:effectLst/>
                <a:uLnTx/>
                <a:uFillTx/>
                <a:latin typeface="+mn-lt"/>
                <a:ea typeface="ＭＳ Ｐゴシック" charset="0"/>
                <a:cs typeface="+mn-cs"/>
              </a:rPr>
              <a:t>-Molecular (Chromosome) Analyses :</a:t>
            </a:r>
          </a:p>
          <a:p>
            <a:pPr marL="0" marR="0" lvl="0" indent="0"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ＭＳ Ｐゴシック" charset="0"/>
                <a:cs typeface="+mn-cs"/>
              </a:rPr>
              <a:t>Down, Edward, </a:t>
            </a:r>
            <a:r>
              <a:rPr kumimoji="0" lang="en-US" sz="2400" b="0" i="0" u="none" strike="noStrike" kern="1200" cap="none" spc="0" normalizeH="0" baseline="0" noProof="0" dirty="0" err="1" smtClean="0">
                <a:ln>
                  <a:noFill/>
                </a:ln>
                <a:effectLst/>
                <a:uLnTx/>
                <a:uFillTx/>
                <a:latin typeface="+mn-lt"/>
                <a:ea typeface="ＭＳ Ｐゴシック" charset="0"/>
                <a:cs typeface="+mn-cs"/>
              </a:rPr>
              <a:t>Patau</a:t>
            </a:r>
            <a:r>
              <a:rPr kumimoji="0" lang="en-US" sz="2400" b="0" i="0" u="none" strike="noStrike" kern="1200" cap="none" spc="0" normalizeH="0" baseline="0" noProof="0" dirty="0" smtClean="0">
                <a:ln>
                  <a:noFill/>
                </a:ln>
                <a:effectLst/>
                <a:uLnTx/>
                <a:uFillTx/>
                <a:latin typeface="+mn-lt"/>
                <a:ea typeface="ＭＳ Ｐゴシック" charset="0"/>
                <a:cs typeface="+mn-cs"/>
              </a:rPr>
              <a:t>, </a:t>
            </a:r>
            <a:r>
              <a:rPr kumimoji="0" lang="en-US" sz="2400" b="0" i="0" u="none" strike="noStrike" kern="1200" cap="none" spc="0" normalizeH="0" baseline="0" noProof="0" dirty="0" err="1" smtClean="0">
                <a:ln>
                  <a:noFill/>
                </a:ln>
                <a:effectLst/>
                <a:uLnTx/>
                <a:uFillTx/>
                <a:latin typeface="+mn-lt"/>
                <a:ea typeface="ＭＳ Ｐゴシック" charset="0"/>
                <a:cs typeface="+mn-cs"/>
              </a:rPr>
              <a:t>Klinefelter</a:t>
            </a:r>
            <a:r>
              <a:rPr kumimoji="0" lang="en-US" sz="2400" b="0" i="0" u="none" strike="noStrike" kern="1200" cap="none" spc="0" normalizeH="0" baseline="0" noProof="0" dirty="0" smtClean="0">
                <a:ln>
                  <a:noFill/>
                </a:ln>
                <a:effectLst/>
                <a:uLnTx/>
                <a:uFillTx/>
                <a:latin typeface="+mn-lt"/>
                <a:ea typeface="ＭＳ Ｐゴシック" charset="0"/>
                <a:cs typeface="+mn-cs"/>
              </a:rPr>
              <a:t>, Fragile X, Turner, </a:t>
            </a:r>
            <a:r>
              <a:rPr kumimoji="0" lang="en-US" sz="2400" b="0" i="0" u="none" strike="noStrike" kern="1200" cap="none" spc="0" normalizeH="0" baseline="0" noProof="0" dirty="0" err="1" smtClean="0">
                <a:ln>
                  <a:noFill/>
                </a:ln>
                <a:effectLst/>
                <a:uLnTx/>
                <a:uFillTx/>
                <a:latin typeface="+mn-lt"/>
                <a:ea typeface="ＭＳ Ｐゴシック" charset="0"/>
                <a:cs typeface="+mn-cs"/>
              </a:rPr>
              <a:t>Prader-Willi</a:t>
            </a:r>
            <a:r>
              <a:rPr kumimoji="0" lang="en-US" sz="2400" b="0" i="0" u="none" strike="noStrike" kern="1200" cap="none" spc="0" normalizeH="0" baseline="0" noProof="0" dirty="0" smtClean="0">
                <a:ln>
                  <a:noFill/>
                </a:ln>
                <a:effectLst/>
                <a:uLnTx/>
                <a:uFillTx/>
                <a:latin typeface="+mn-lt"/>
                <a:ea typeface="ＭＳ Ｐゴシック" charset="0"/>
                <a:cs typeface="+mn-cs"/>
              </a:rPr>
              <a:t>,</a:t>
            </a:r>
          </a:p>
          <a:p>
            <a:pPr marL="0" marR="0" lvl="0" indent="0"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0" i="0" u="none" strike="noStrike" kern="1200" cap="none" spc="0" normalizeH="0" baseline="0" noProof="0" dirty="0" err="1" smtClean="0">
                <a:ln>
                  <a:noFill/>
                </a:ln>
                <a:effectLst/>
                <a:uLnTx/>
                <a:uFillTx/>
                <a:latin typeface="+mn-lt"/>
                <a:ea typeface="ＭＳ Ｐゴシック" charset="0"/>
                <a:cs typeface="+mn-cs"/>
              </a:rPr>
              <a:t>DiGeorge</a:t>
            </a:r>
            <a:r>
              <a:rPr kumimoji="0" lang="en-US" sz="2400" b="0" i="0" u="none" strike="noStrike" kern="1200" cap="none" spc="0" normalizeH="0" baseline="0" noProof="0" dirty="0" smtClean="0">
                <a:ln>
                  <a:noFill/>
                </a:ln>
                <a:effectLst/>
                <a:uLnTx/>
                <a:uFillTx/>
                <a:latin typeface="+mn-lt"/>
                <a:ea typeface="ＭＳ Ｐゴシック" charset="0"/>
                <a:cs typeface="+mn-cs"/>
              </a:rPr>
              <a:t>, Recurrent Miscarriages</a:t>
            </a:r>
          </a:p>
          <a:p>
            <a:pPr marL="0" marR="0" lvl="0" indent="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effectLst/>
              <a:uLnTx/>
              <a:uFillTx/>
              <a:latin typeface="+mn-lt"/>
              <a:ea typeface="ＭＳ Ｐゴシック" charset="0"/>
              <a:cs typeface="+mn-cs"/>
            </a:endParaRPr>
          </a:p>
          <a:p>
            <a:pPr marL="0" marR="0" lvl="0" indent="0"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200" b="1" i="0" u="none" strike="noStrike" kern="1200" cap="none" spc="0" normalizeH="0" baseline="0" noProof="0" dirty="0" smtClean="0">
                <a:ln>
                  <a:noFill/>
                </a:ln>
                <a:effectLst/>
                <a:uLnTx/>
                <a:uFillTx/>
                <a:latin typeface="+mn-lt"/>
                <a:ea typeface="ＭＳ Ｐゴシック" charset="0"/>
                <a:cs typeface="+mn-cs"/>
              </a:rPr>
              <a:t>Molecular (Gene) Analyses :</a:t>
            </a:r>
            <a:endParaRPr kumimoji="0" lang="en-US" sz="2400" b="1" i="0" u="none" strike="noStrike" kern="1200" cap="none" spc="0" normalizeH="0" baseline="0" noProof="0" dirty="0" smtClean="0">
              <a:ln>
                <a:noFill/>
              </a:ln>
              <a:effectLst/>
              <a:uLnTx/>
              <a:uFillTx/>
              <a:latin typeface="+mn-lt"/>
              <a:ea typeface="ＭＳ Ｐゴシック" charset="0"/>
              <a:cs typeface="+mn-cs"/>
            </a:endParaRPr>
          </a:p>
          <a:p>
            <a:pPr marL="0" marR="0" lvl="0" indent="0"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ＭＳ Ｐゴシック" charset="0"/>
                <a:cs typeface="+mn-cs"/>
              </a:rPr>
              <a:t>Ambiguous Genitalia (Sex-Determining Region Y – </a:t>
            </a:r>
            <a:r>
              <a:rPr kumimoji="0" lang="en-US" sz="2400" b="0" i="1" u="none" strike="noStrike" kern="1200" cap="none" spc="0" normalizeH="0" baseline="0" noProof="0" dirty="0" smtClean="0">
                <a:ln>
                  <a:noFill/>
                </a:ln>
                <a:effectLst/>
                <a:uLnTx/>
                <a:uFillTx/>
                <a:latin typeface="+mn-lt"/>
                <a:ea typeface="ＭＳ Ｐゴシック" charset="0"/>
                <a:cs typeface="+mn-cs"/>
              </a:rPr>
              <a:t>SRY</a:t>
            </a:r>
            <a:r>
              <a:rPr kumimoji="0" lang="en-US" sz="2400" b="0" i="0" u="none" strike="noStrike" kern="1200" cap="none" spc="0" normalizeH="0" baseline="0" noProof="0" dirty="0" smtClean="0">
                <a:ln>
                  <a:noFill/>
                </a:ln>
                <a:effectLst/>
                <a:uLnTx/>
                <a:uFillTx/>
                <a:latin typeface="+mn-lt"/>
                <a:ea typeface="ＭＳ Ｐゴシック" charset="0"/>
                <a:cs typeface="+mn-cs"/>
              </a:rPr>
              <a:t>)</a:t>
            </a:r>
          </a:p>
          <a:p>
            <a:pPr marL="0" marR="0" lvl="0" indent="0"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ＭＳ Ｐゴシック" charset="0"/>
                <a:cs typeface="+mn-cs"/>
              </a:rPr>
              <a:t>Spinal Muscular Atrophy (SMA – </a:t>
            </a:r>
            <a:r>
              <a:rPr kumimoji="0" lang="en-US" sz="2400" b="0" i="1" u="none" strike="noStrike" kern="1200" cap="none" spc="0" normalizeH="0" baseline="0" noProof="0" dirty="0" smtClean="0">
                <a:ln>
                  <a:noFill/>
                </a:ln>
                <a:effectLst/>
                <a:uLnTx/>
                <a:uFillTx/>
                <a:latin typeface="+mn-lt"/>
                <a:ea typeface="ＭＳ Ｐゴシック" charset="0"/>
                <a:cs typeface="+mn-cs"/>
              </a:rPr>
              <a:t>SMN1</a:t>
            </a:r>
            <a:r>
              <a:rPr kumimoji="0" lang="en-US" sz="2400" b="0" i="0" u="none" strike="noStrike" kern="1200" cap="none" spc="0" normalizeH="0" baseline="0" noProof="0" dirty="0" smtClean="0">
                <a:ln>
                  <a:noFill/>
                </a:ln>
                <a:effectLst/>
                <a:uLnTx/>
                <a:uFillTx/>
                <a:latin typeface="+mn-lt"/>
                <a:ea typeface="ＭＳ Ｐゴシック" charset="0"/>
                <a:cs typeface="+mn-cs"/>
              </a:rPr>
              <a:t>)</a:t>
            </a:r>
          </a:p>
          <a:p>
            <a:pPr marL="0" marR="0" lvl="0" indent="0"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0" i="0" u="none" strike="noStrike" kern="1200" cap="none" spc="0" normalizeH="0" baseline="0" noProof="0" dirty="0" err="1" smtClean="0">
                <a:ln>
                  <a:noFill/>
                </a:ln>
                <a:effectLst/>
                <a:uLnTx/>
                <a:uFillTx/>
                <a:latin typeface="+mn-lt"/>
                <a:ea typeface="ＭＳ Ｐゴシック" charset="0"/>
                <a:cs typeface="+mn-cs"/>
              </a:rPr>
              <a:t>Duchenne</a:t>
            </a:r>
            <a:r>
              <a:rPr kumimoji="0" lang="en-US" sz="2400" b="0" i="0" u="none" strike="noStrike" kern="1200" cap="none" spc="0" normalizeH="0" baseline="0" noProof="0" dirty="0" smtClean="0">
                <a:ln>
                  <a:noFill/>
                </a:ln>
                <a:effectLst/>
                <a:uLnTx/>
                <a:uFillTx/>
                <a:latin typeface="+mn-lt"/>
                <a:ea typeface="ＭＳ Ｐゴシック" charset="0"/>
                <a:cs typeface="+mn-cs"/>
              </a:rPr>
              <a:t>/ Becker Muscular Dystrophy (DMD/BMD - </a:t>
            </a:r>
            <a:r>
              <a:rPr kumimoji="0" lang="en-US" sz="2400" b="0" i="1" u="none" strike="noStrike" kern="1200" cap="none" spc="0" normalizeH="0" baseline="0" noProof="0" dirty="0" err="1" smtClean="0">
                <a:ln>
                  <a:noFill/>
                </a:ln>
                <a:effectLst/>
                <a:uLnTx/>
                <a:uFillTx/>
                <a:latin typeface="+mn-lt"/>
                <a:ea typeface="ＭＳ Ｐゴシック" charset="0"/>
                <a:cs typeface="+mn-cs"/>
              </a:rPr>
              <a:t>Dystrophin</a:t>
            </a:r>
            <a:r>
              <a:rPr kumimoji="0" lang="en-US" sz="2400" b="0" i="0" u="none" strike="noStrike" kern="1200" cap="none" spc="0" normalizeH="0" baseline="0" noProof="0" dirty="0" smtClean="0">
                <a:ln>
                  <a:noFill/>
                </a:ln>
                <a:effectLst/>
                <a:uLnTx/>
                <a:uFillTx/>
                <a:latin typeface="+mn-lt"/>
                <a:ea typeface="ＭＳ Ｐゴシック" charset="0"/>
                <a:cs typeface="+mn-cs"/>
              </a:rPr>
              <a:t>)</a:t>
            </a:r>
          </a:p>
          <a:p>
            <a:pPr marL="0" marR="0" lvl="0" indent="0"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ＭＳ Ｐゴシック" charset="0"/>
                <a:cs typeface="+mn-cs"/>
              </a:rPr>
              <a:t>Gilbert Syndrome (</a:t>
            </a:r>
            <a:r>
              <a:rPr kumimoji="0" lang="en-US" sz="2400" b="0" i="1" u="none" strike="noStrike" kern="1200" cap="none" spc="0" normalizeH="0" baseline="0" noProof="0" dirty="0" smtClean="0">
                <a:ln>
                  <a:noFill/>
                </a:ln>
                <a:effectLst/>
                <a:uLnTx/>
                <a:uFillTx/>
                <a:latin typeface="+mn-lt"/>
                <a:ea typeface="ＭＳ Ｐゴシック" charset="0"/>
                <a:cs typeface="+mn-cs"/>
              </a:rPr>
              <a:t>UGT1A1</a:t>
            </a:r>
            <a:r>
              <a:rPr kumimoji="0" lang="en-US" sz="2400" b="0" i="0" u="none" strike="noStrike" kern="1200" cap="none" spc="0" normalizeH="0" baseline="0" noProof="0" dirty="0" smtClean="0">
                <a:ln>
                  <a:noFill/>
                </a:ln>
                <a:effectLst/>
                <a:uLnTx/>
                <a:uFillTx/>
                <a:latin typeface="+mn-lt"/>
                <a:ea typeface="ＭＳ Ｐゴシック" charset="0"/>
                <a:cs typeface="+mn-cs"/>
              </a:rPr>
              <a:t>)</a:t>
            </a:r>
          </a:p>
          <a:p>
            <a:pPr marL="0" marR="0" lvl="0" indent="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effectLst/>
              <a:uLnTx/>
              <a:uFillTx/>
              <a:latin typeface="+mn-lt"/>
              <a:ea typeface="ＭＳ Ｐゴシック" charset="0"/>
              <a:cs typeface="+mn-cs"/>
            </a:endParaRPr>
          </a:p>
          <a:p>
            <a:pPr marL="0" marR="0" lvl="0" indent="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ＭＳ Ｐゴシック" charset="0"/>
              <a:cs typeface="+mn-cs"/>
            </a:endParaRPr>
          </a:p>
          <a:p>
            <a:pPr marL="0" marR="0" lvl="0" indent="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ＭＳ Ｐゴシック" charset="0"/>
              <a:cs typeface="+mn-cs"/>
            </a:endParaRPr>
          </a:p>
        </p:txBody>
      </p:sp>
      <p:cxnSp>
        <p:nvCxnSpPr>
          <p:cNvPr id="6" name="Straight Connector 5"/>
          <p:cNvCxnSpPr/>
          <p:nvPr/>
        </p:nvCxnSpPr>
        <p:spPr>
          <a:xfrm>
            <a:off x="914400" y="1219200"/>
            <a:ext cx="7696200" cy="1588"/>
          </a:xfrm>
          <a:prstGeom prst="line">
            <a:avLst/>
          </a:prstGeom>
          <a:ln w="50165">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0633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4" name="Group 3"/>
          <p:cNvGrpSpPr/>
          <p:nvPr/>
        </p:nvGrpSpPr>
        <p:grpSpPr>
          <a:xfrm>
            <a:off x="0" y="-99392"/>
            <a:ext cx="9144000" cy="6912768"/>
            <a:chOff x="0" y="-99392"/>
            <a:chExt cx="9144000" cy="6912768"/>
          </a:xfrm>
        </p:grpSpPr>
        <p:grpSp>
          <p:nvGrpSpPr>
            <p:cNvPr id="5" name="Group 26"/>
            <p:cNvGrpSpPr/>
            <p:nvPr/>
          </p:nvGrpSpPr>
          <p:grpSpPr>
            <a:xfrm>
              <a:off x="0" y="838200"/>
              <a:ext cx="9144000" cy="5867400"/>
              <a:chOff x="0" y="838200"/>
              <a:chExt cx="9144000" cy="5867400"/>
            </a:xfrm>
          </p:grpSpPr>
          <p:pic>
            <p:nvPicPr>
              <p:cNvPr id="35" name="Picture 5"/>
              <p:cNvPicPr>
                <a:picLocks noChangeAspect="1" noChangeArrowheads="1"/>
              </p:cNvPicPr>
              <p:nvPr/>
            </p:nvPicPr>
            <p:blipFill>
              <a:blip r:embed="rId3" cstate="print"/>
              <a:srcRect r="46696"/>
              <a:stretch>
                <a:fillRect/>
              </a:stretch>
            </p:blipFill>
            <p:spPr bwMode="auto">
              <a:xfrm>
                <a:off x="0" y="838200"/>
                <a:ext cx="4610100" cy="5867400"/>
              </a:xfrm>
              <a:prstGeom prst="rect">
                <a:avLst/>
              </a:prstGeom>
              <a:noFill/>
              <a:ln w="9525">
                <a:noFill/>
                <a:miter lim="800000"/>
                <a:headEnd/>
                <a:tailEnd/>
              </a:ln>
              <a:effectLst/>
            </p:spPr>
          </p:pic>
          <p:pic>
            <p:nvPicPr>
              <p:cNvPr id="36" name="Picture 5"/>
              <p:cNvPicPr>
                <a:picLocks noChangeAspect="1" noChangeArrowheads="1"/>
              </p:cNvPicPr>
              <p:nvPr/>
            </p:nvPicPr>
            <p:blipFill>
              <a:blip r:embed="rId3" cstate="print"/>
              <a:srcRect l="45595" t="5479" b="27397"/>
              <a:stretch>
                <a:fillRect/>
              </a:stretch>
            </p:blipFill>
            <p:spPr bwMode="auto">
              <a:xfrm>
                <a:off x="4876800" y="2590800"/>
                <a:ext cx="4267200" cy="3733800"/>
              </a:xfrm>
              <a:prstGeom prst="rect">
                <a:avLst/>
              </a:prstGeom>
              <a:noFill/>
              <a:ln w="9525">
                <a:noFill/>
                <a:miter lim="800000"/>
                <a:headEnd/>
                <a:tailEnd/>
              </a:ln>
              <a:effectLst/>
            </p:spPr>
          </p:pic>
          <p:sp>
            <p:nvSpPr>
              <p:cNvPr id="37" name="Rectangle 36"/>
              <p:cNvSpPr/>
              <p:nvPr/>
            </p:nvSpPr>
            <p:spPr>
              <a:xfrm>
                <a:off x="4038600" y="3352800"/>
                <a:ext cx="1143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7"/>
            <p:cNvPicPr>
              <a:picLocks noChangeAspect="1" noChangeArrowheads="1"/>
            </p:cNvPicPr>
            <p:nvPr/>
          </p:nvPicPr>
          <p:blipFill>
            <a:blip r:embed="rId4" cstate="print"/>
            <a:srcRect l="18487" t="2934" r="18486" b="3165"/>
            <a:stretch>
              <a:fillRect/>
            </a:stretch>
          </p:blipFill>
          <p:spPr bwMode="auto">
            <a:xfrm>
              <a:off x="5486400" y="4010"/>
              <a:ext cx="3657600" cy="3272590"/>
            </a:xfrm>
            <a:prstGeom prst="rect">
              <a:avLst/>
            </a:prstGeom>
            <a:noFill/>
            <a:ln w="9525">
              <a:noFill/>
              <a:miter lim="800000"/>
              <a:headEnd/>
              <a:tailEnd/>
            </a:ln>
            <a:effectLst/>
          </p:spPr>
        </p:pic>
        <p:grpSp>
          <p:nvGrpSpPr>
            <p:cNvPr id="7" name="Group 70"/>
            <p:cNvGrpSpPr/>
            <p:nvPr/>
          </p:nvGrpSpPr>
          <p:grpSpPr>
            <a:xfrm>
              <a:off x="2123728" y="1219200"/>
              <a:ext cx="6840760" cy="1849760"/>
              <a:chOff x="2123728" y="1219200"/>
              <a:chExt cx="6840760" cy="1849760"/>
            </a:xfrm>
          </p:grpSpPr>
          <p:sp>
            <p:nvSpPr>
              <p:cNvPr id="33" name="TextBox 32"/>
              <p:cNvSpPr txBox="1"/>
              <p:nvPr/>
            </p:nvSpPr>
            <p:spPr>
              <a:xfrm>
                <a:off x="2123728" y="2699628"/>
                <a:ext cx="834296" cy="369332"/>
              </a:xfrm>
              <a:prstGeom prst="rect">
                <a:avLst/>
              </a:prstGeom>
              <a:noFill/>
            </p:spPr>
            <p:txBody>
              <a:bodyPr wrap="square" rtlCol="0">
                <a:spAutoFit/>
              </a:bodyPr>
              <a:lstStyle/>
              <a:p>
                <a:r>
                  <a:rPr lang="en-US" b="1" dirty="0" smtClean="0"/>
                  <a:t>53.7%</a:t>
                </a:r>
                <a:endParaRPr lang="en-US" b="1" dirty="0"/>
              </a:p>
            </p:txBody>
          </p:sp>
          <p:sp>
            <p:nvSpPr>
              <p:cNvPr id="34" name="TextBox 33"/>
              <p:cNvSpPr txBox="1"/>
              <p:nvPr/>
            </p:nvSpPr>
            <p:spPr>
              <a:xfrm>
                <a:off x="7391400" y="1219200"/>
                <a:ext cx="1573088" cy="830997"/>
              </a:xfrm>
              <a:prstGeom prst="rect">
                <a:avLst/>
              </a:prstGeom>
              <a:noFill/>
            </p:spPr>
            <p:txBody>
              <a:bodyPr wrap="square" rtlCol="0">
                <a:spAutoFit/>
              </a:bodyPr>
              <a:lstStyle/>
              <a:p>
                <a:r>
                  <a:rPr lang="en-US" sz="2400" b="1" dirty="0" smtClean="0"/>
                  <a:t>Kelantan 53.7%</a:t>
                </a:r>
                <a:endParaRPr lang="en-US" sz="2400" b="1" dirty="0"/>
              </a:p>
            </p:txBody>
          </p:sp>
        </p:grpSp>
        <p:grpSp>
          <p:nvGrpSpPr>
            <p:cNvPr id="8" name="Group 71"/>
            <p:cNvGrpSpPr/>
            <p:nvPr/>
          </p:nvGrpSpPr>
          <p:grpSpPr>
            <a:xfrm>
              <a:off x="609600" y="2784144"/>
              <a:ext cx="6122640" cy="2004788"/>
              <a:chOff x="609600" y="2784144"/>
              <a:chExt cx="6122640" cy="2004788"/>
            </a:xfrm>
          </p:grpSpPr>
          <p:sp>
            <p:nvSpPr>
              <p:cNvPr id="31" name="TextBox 30"/>
              <p:cNvSpPr txBox="1"/>
              <p:nvPr/>
            </p:nvSpPr>
            <p:spPr>
              <a:xfrm>
                <a:off x="609600" y="4419600"/>
                <a:ext cx="914400" cy="369332"/>
              </a:xfrm>
              <a:prstGeom prst="rect">
                <a:avLst/>
              </a:prstGeom>
              <a:noFill/>
            </p:spPr>
            <p:txBody>
              <a:bodyPr wrap="square" rtlCol="0">
                <a:spAutoFit/>
              </a:bodyPr>
              <a:lstStyle/>
              <a:p>
                <a:r>
                  <a:rPr lang="en-US" b="1" dirty="0" smtClean="0"/>
                  <a:t>10.6%</a:t>
                </a:r>
                <a:endParaRPr lang="en-US" b="1" dirty="0"/>
              </a:p>
            </p:txBody>
          </p:sp>
          <p:sp>
            <p:nvSpPr>
              <p:cNvPr id="32" name="TextBox 31"/>
              <p:cNvSpPr txBox="1"/>
              <p:nvPr/>
            </p:nvSpPr>
            <p:spPr>
              <a:xfrm>
                <a:off x="5327104" y="2784144"/>
                <a:ext cx="1405136" cy="646331"/>
              </a:xfrm>
              <a:prstGeom prst="rect">
                <a:avLst/>
              </a:prstGeom>
              <a:noFill/>
            </p:spPr>
            <p:txBody>
              <a:bodyPr wrap="square" rtlCol="0">
                <a:spAutoFit/>
              </a:bodyPr>
              <a:lstStyle/>
              <a:p>
                <a:r>
                  <a:rPr lang="en-US" b="1" dirty="0" smtClean="0"/>
                  <a:t>Selangor</a:t>
                </a:r>
              </a:p>
              <a:p>
                <a:r>
                  <a:rPr lang="en-US" b="1" dirty="0" smtClean="0"/>
                  <a:t>10.6%</a:t>
                </a:r>
                <a:endParaRPr lang="en-US" b="1" dirty="0"/>
              </a:p>
            </p:txBody>
          </p:sp>
        </p:grpSp>
        <p:grpSp>
          <p:nvGrpSpPr>
            <p:cNvPr id="9" name="Group 72"/>
            <p:cNvGrpSpPr/>
            <p:nvPr/>
          </p:nvGrpSpPr>
          <p:grpSpPr>
            <a:xfrm>
              <a:off x="1405596" y="1944469"/>
              <a:ext cx="4750580" cy="1332131"/>
              <a:chOff x="1405596" y="1944469"/>
              <a:chExt cx="4750580" cy="1332131"/>
            </a:xfrm>
          </p:grpSpPr>
          <p:sp>
            <p:nvSpPr>
              <p:cNvPr id="29" name="TextBox 28"/>
              <p:cNvSpPr txBox="1"/>
              <p:nvPr/>
            </p:nvSpPr>
            <p:spPr>
              <a:xfrm>
                <a:off x="1405596" y="2907268"/>
                <a:ext cx="762000" cy="369332"/>
              </a:xfrm>
              <a:prstGeom prst="rect">
                <a:avLst/>
              </a:prstGeom>
              <a:noFill/>
            </p:spPr>
            <p:txBody>
              <a:bodyPr wrap="square" rtlCol="0">
                <a:spAutoFit/>
              </a:bodyPr>
              <a:lstStyle/>
              <a:p>
                <a:r>
                  <a:rPr lang="en-US" b="1" dirty="0" smtClean="0"/>
                  <a:t>8.7%</a:t>
                </a:r>
                <a:endParaRPr lang="en-US" b="1" dirty="0"/>
              </a:p>
            </p:txBody>
          </p:sp>
          <p:sp>
            <p:nvSpPr>
              <p:cNvPr id="30" name="TextBox 29"/>
              <p:cNvSpPr txBox="1"/>
              <p:nvPr/>
            </p:nvSpPr>
            <p:spPr>
              <a:xfrm>
                <a:off x="5089376" y="1944469"/>
                <a:ext cx="1066800" cy="646331"/>
              </a:xfrm>
              <a:prstGeom prst="rect">
                <a:avLst/>
              </a:prstGeom>
              <a:noFill/>
            </p:spPr>
            <p:txBody>
              <a:bodyPr wrap="square" rtlCol="0">
                <a:spAutoFit/>
              </a:bodyPr>
              <a:lstStyle/>
              <a:p>
                <a:r>
                  <a:rPr lang="en-US" b="1" dirty="0" smtClean="0"/>
                  <a:t>Perak</a:t>
                </a:r>
              </a:p>
              <a:p>
                <a:r>
                  <a:rPr lang="en-US" b="1" dirty="0" smtClean="0"/>
                  <a:t>8.7%</a:t>
                </a:r>
                <a:endParaRPr lang="en-US" b="1" dirty="0"/>
              </a:p>
            </p:txBody>
          </p:sp>
        </p:grpSp>
        <p:grpSp>
          <p:nvGrpSpPr>
            <p:cNvPr id="10" name="Group 73"/>
            <p:cNvGrpSpPr/>
            <p:nvPr/>
          </p:nvGrpSpPr>
          <p:grpSpPr>
            <a:xfrm>
              <a:off x="2971800" y="1143000"/>
              <a:ext cx="2984376" cy="2133600"/>
              <a:chOff x="2971800" y="1143000"/>
              <a:chExt cx="2984376" cy="2133600"/>
            </a:xfrm>
          </p:grpSpPr>
          <p:sp>
            <p:nvSpPr>
              <p:cNvPr id="27" name="TextBox 26"/>
              <p:cNvSpPr txBox="1"/>
              <p:nvPr/>
            </p:nvSpPr>
            <p:spPr>
              <a:xfrm>
                <a:off x="2971800" y="2907268"/>
                <a:ext cx="762000" cy="369332"/>
              </a:xfrm>
              <a:prstGeom prst="rect">
                <a:avLst/>
              </a:prstGeom>
              <a:noFill/>
            </p:spPr>
            <p:txBody>
              <a:bodyPr wrap="square" rtlCol="0">
                <a:spAutoFit/>
              </a:bodyPr>
              <a:lstStyle/>
              <a:p>
                <a:r>
                  <a:rPr lang="en-US" b="1" dirty="0" smtClean="0"/>
                  <a:t>7.5%</a:t>
                </a:r>
                <a:endParaRPr lang="en-US" b="1" dirty="0"/>
              </a:p>
            </p:txBody>
          </p:sp>
          <p:sp>
            <p:nvSpPr>
              <p:cNvPr id="28" name="TextBox 27"/>
              <p:cNvSpPr txBox="1"/>
              <p:nvPr/>
            </p:nvSpPr>
            <p:spPr>
              <a:xfrm>
                <a:off x="4355976" y="1143000"/>
                <a:ext cx="1600200" cy="646331"/>
              </a:xfrm>
              <a:prstGeom prst="rect">
                <a:avLst/>
              </a:prstGeom>
              <a:noFill/>
            </p:spPr>
            <p:txBody>
              <a:bodyPr wrap="square" rtlCol="0">
                <a:spAutoFit/>
              </a:bodyPr>
              <a:lstStyle/>
              <a:p>
                <a:r>
                  <a:rPr lang="en-US" b="1" dirty="0" smtClean="0"/>
                  <a:t>Terengganu</a:t>
                </a:r>
              </a:p>
              <a:p>
                <a:r>
                  <a:rPr lang="en-US" b="1" dirty="0" smtClean="0"/>
                  <a:t>7.5%</a:t>
                </a:r>
                <a:endParaRPr lang="en-US" b="1" dirty="0"/>
              </a:p>
            </p:txBody>
          </p:sp>
        </p:grpSp>
        <p:grpSp>
          <p:nvGrpSpPr>
            <p:cNvPr id="11" name="Group 74"/>
            <p:cNvGrpSpPr/>
            <p:nvPr/>
          </p:nvGrpSpPr>
          <p:grpSpPr>
            <a:xfrm>
              <a:off x="1176996" y="533400"/>
              <a:ext cx="5147604" cy="1893332"/>
              <a:chOff x="1176996" y="533400"/>
              <a:chExt cx="5147604" cy="1893332"/>
            </a:xfrm>
          </p:grpSpPr>
          <p:sp>
            <p:nvSpPr>
              <p:cNvPr id="25" name="TextBox 24"/>
              <p:cNvSpPr txBox="1"/>
              <p:nvPr/>
            </p:nvSpPr>
            <p:spPr>
              <a:xfrm>
                <a:off x="1176996" y="2057400"/>
                <a:ext cx="762000" cy="369332"/>
              </a:xfrm>
              <a:prstGeom prst="rect">
                <a:avLst/>
              </a:prstGeom>
              <a:noFill/>
            </p:spPr>
            <p:txBody>
              <a:bodyPr wrap="square" rtlCol="0">
                <a:spAutoFit/>
              </a:bodyPr>
              <a:lstStyle/>
              <a:p>
                <a:r>
                  <a:rPr lang="en-US" b="1" dirty="0" smtClean="0"/>
                  <a:t>5.3%</a:t>
                </a:r>
                <a:endParaRPr lang="en-US" b="1" dirty="0"/>
              </a:p>
            </p:txBody>
          </p:sp>
          <p:sp>
            <p:nvSpPr>
              <p:cNvPr id="26" name="TextBox 25"/>
              <p:cNvSpPr txBox="1"/>
              <p:nvPr/>
            </p:nvSpPr>
            <p:spPr>
              <a:xfrm>
                <a:off x="5257800" y="533400"/>
                <a:ext cx="1066800" cy="646331"/>
              </a:xfrm>
              <a:prstGeom prst="rect">
                <a:avLst/>
              </a:prstGeom>
              <a:noFill/>
            </p:spPr>
            <p:txBody>
              <a:bodyPr wrap="square" rtlCol="0">
                <a:spAutoFit/>
              </a:bodyPr>
              <a:lstStyle/>
              <a:p>
                <a:r>
                  <a:rPr lang="en-US" b="1" dirty="0" smtClean="0"/>
                  <a:t>Kedah</a:t>
                </a:r>
              </a:p>
              <a:p>
                <a:r>
                  <a:rPr lang="en-US" b="1" dirty="0" smtClean="0"/>
                  <a:t>5.3%</a:t>
                </a:r>
                <a:endParaRPr lang="en-US" b="1" dirty="0"/>
              </a:p>
            </p:txBody>
          </p:sp>
        </p:grpSp>
        <p:grpSp>
          <p:nvGrpSpPr>
            <p:cNvPr id="12" name="Group 75"/>
            <p:cNvGrpSpPr/>
            <p:nvPr/>
          </p:nvGrpSpPr>
          <p:grpSpPr>
            <a:xfrm>
              <a:off x="457200" y="344269"/>
              <a:ext cx="5867400" cy="2398931"/>
              <a:chOff x="457200" y="344269"/>
              <a:chExt cx="5867400" cy="2398931"/>
            </a:xfrm>
          </p:grpSpPr>
          <p:sp>
            <p:nvSpPr>
              <p:cNvPr id="22" name="TextBox 21"/>
              <p:cNvSpPr txBox="1"/>
              <p:nvPr/>
            </p:nvSpPr>
            <p:spPr>
              <a:xfrm>
                <a:off x="457200" y="2373868"/>
                <a:ext cx="762000" cy="369332"/>
              </a:xfrm>
              <a:prstGeom prst="rect">
                <a:avLst/>
              </a:prstGeom>
              <a:noFill/>
            </p:spPr>
            <p:txBody>
              <a:bodyPr wrap="square" rtlCol="0">
                <a:spAutoFit/>
              </a:bodyPr>
              <a:lstStyle/>
              <a:p>
                <a:r>
                  <a:rPr lang="en-US" b="1" dirty="0" smtClean="0"/>
                  <a:t>4%</a:t>
                </a:r>
                <a:endParaRPr lang="en-US" b="1" dirty="0"/>
              </a:p>
            </p:txBody>
          </p:sp>
          <p:cxnSp>
            <p:nvCxnSpPr>
              <p:cNvPr id="23" name="Straight Connector 22"/>
              <p:cNvCxnSpPr/>
              <p:nvPr/>
            </p:nvCxnSpPr>
            <p:spPr>
              <a:xfrm rot="10800000">
                <a:off x="5029200" y="533400"/>
                <a:ext cx="1295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23928" y="344269"/>
                <a:ext cx="1368152" cy="646331"/>
              </a:xfrm>
              <a:prstGeom prst="rect">
                <a:avLst/>
              </a:prstGeom>
              <a:noFill/>
            </p:spPr>
            <p:txBody>
              <a:bodyPr wrap="square" rtlCol="0">
                <a:spAutoFit/>
              </a:bodyPr>
              <a:lstStyle/>
              <a:p>
                <a:r>
                  <a:rPr lang="en-US" b="1" dirty="0" err="1" smtClean="0"/>
                  <a:t>P.Pinang</a:t>
                </a:r>
                <a:endParaRPr lang="en-US" b="1" dirty="0" smtClean="0"/>
              </a:p>
              <a:p>
                <a:r>
                  <a:rPr lang="en-US" b="1" dirty="0" smtClean="0"/>
                  <a:t>4%</a:t>
                </a:r>
                <a:endParaRPr lang="en-US" b="1" dirty="0"/>
              </a:p>
            </p:txBody>
          </p:sp>
        </p:grpSp>
        <p:sp>
          <p:nvSpPr>
            <p:cNvPr id="15" name="TextBox 14"/>
            <p:cNvSpPr txBox="1"/>
            <p:nvPr/>
          </p:nvSpPr>
          <p:spPr>
            <a:xfrm>
              <a:off x="5605264" y="6444044"/>
              <a:ext cx="3503240" cy="369332"/>
            </a:xfrm>
            <a:prstGeom prst="rect">
              <a:avLst/>
            </a:prstGeom>
            <a:noFill/>
          </p:spPr>
          <p:txBody>
            <a:bodyPr wrap="square" rtlCol="0">
              <a:spAutoFit/>
            </a:bodyPr>
            <a:lstStyle/>
            <a:p>
              <a:r>
                <a:rPr lang="en-US" b="1" i="1" dirty="0" smtClean="0"/>
                <a:t>Human Genome Center USM</a:t>
              </a:r>
              <a:endParaRPr lang="en-US" b="1" i="1" dirty="0"/>
            </a:p>
          </p:txBody>
        </p:sp>
        <p:grpSp>
          <p:nvGrpSpPr>
            <p:cNvPr id="16" name="Group 76"/>
            <p:cNvGrpSpPr/>
            <p:nvPr/>
          </p:nvGrpSpPr>
          <p:grpSpPr>
            <a:xfrm>
              <a:off x="3203848" y="-27296"/>
              <a:ext cx="3528392" cy="4648494"/>
              <a:chOff x="3203848" y="-27296"/>
              <a:chExt cx="3528392" cy="4648494"/>
            </a:xfrm>
          </p:grpSpPr>
          <p:sp>
            <p:nvSpPr>
              <p:cNvPr id="18" name="TextBox 17"/>
              <p:cNvSpPr txBox="1"/>
              <p:nvPr/>
            </p:nvSpPr>
            <p:spPr>
              <a:xfrm>
                <a:off x="3989040" y="4221088"/>
                <a:ext cx="2743200" cy="400110"/>
              </a:xfrm>
              <a:prstGeom prst="rect">
                <a:avLst/>
              </a:prstGeom>
              <a:noFill/>
            </p:spPr>
            <p:txBody>
              <a:bodyPr wrap="square" rtlCol="0">
                <a:spAutoFit/>
              </a:bodyPr>
              <a:lstStyle/>
              <a:p>
                <a:r>
                  <a:rPr lang="en-US" sz="2000" b="1" dirty="0" smtClean="0"/>
                  <a:t>Other States 10.2%</a:t>
                </a:r>
                <a:endParaRPr lang="en-US" sz="2000" b="1" dirty="0"/>
              </a:p>
            </p:txBody>
          </p:sp>
          <p:cxnSp>
            <p:nvCxnSpPr>
              <p:cNvPr id="19" name="Straight Connector 18"/>
              <p:cNvCxnSpPr/>
              <p:nvPr/>
            </p:nvCxnSpPr>
            <p:spPr>
              <a:xfrm rot="5400000" flipH="1" flipV="1">
                <a:off x="6553200" y="304006"/>
                <a:ext cx="304800"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91000" y="152400"/>
                <a:ext cx="2514600"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03848" y="-27296"/>
                <a:ext cx="1066800" cy="646331"/>
              </a:xfrm>
              <a:prstGeom prst="rect">
                <a:avLst/>
              </a:prstGeom>
              <a:noFill/>
            </p:spPr>
            <p:txBody>
              <a:bodyPr wrap="square" rtlCol="0">
                <a:spAutoFit/>
              </a:bodyPr>
              <a:lstStyle/>
              <a:p>
                <a:r>
                  <a:rPr lang="en-US" b="1" dirty="0" smtClean="0"/>
                  <a:t>Others</a:t>
                </a:r>
              </a:p>
              <a:p>
                <a:r>
                  <a:rPr lang="en-US" b="1" dirty="0" smtClean="0"/>
                  <a:t>10.2%</a:t>
                </a:r>
                <a:endParaRPr lang="en-US" b="1" dirty="0"/>
              </a:p>
            </p:txBody>
          </p:sp>
        </p:grpSp>
        <p:sp>
          <p:nvSpPr>
            <p:cNvPr id="17" name="TextBox 16"/>
            <p:cNvSpPr txBox="1"/>
            <p:nvPr/>
          </p:nvSpPr>
          <p:spPr>
            <a:xfrm>
              <a:off x="76200" y="-99392"/>
              <a:ext cx="3415680" cy="954107"/>
            </a:xfrm>
            <a:prstGeom prst="rect">
              <a:avLst/>
            </a:prstGeom>
            <a:noFill/>
          </p:spPr>
          <p:txBody>
            <a:bodyPr wrap="square" rtlCol="0">
              <a:spAutoFit/>
            </a:bodyPr>
            <a:lstStyle/>
            <a:p>
              <a:r>
                <a:rPr lang="en-US" sz="2800" b="1" dirty="0" smtClean="0"/>
                <a:t>Sample Distributions</a:t>
              </a:r>
              <a:endParaRPr lang="en-US" sz="2800" b="1" dirty="0"/>
            </a:p>
          </p:txBody>
        </p:sp>
      </p:grpSp>
    </p:spTree>
    <p:extLst>
      <p:ext uri="{BB962C8B-B14F-4D97-AF65-F5344CB8AC3E}">
        <p14:creationId xmlns:p14="http://schemas.microsoft.com/office/powerpoint/2010/main" val="132616116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395536" y="1120676"/>
            <a:ext cx="8496944" cy="2308324"/>
          </a:xfrm>
          <a:prstGeom prst="rect">
            <a:avLst/>
          </a:prstGeom>
        </p:spPr>
        <p:txBody>
          <a:bodyPr wrap="square">
            <a:spAutoFit/>
          </a:bodyPr>
          <a:lstStyle/>
          <a:p>
            <a:r>
              <a:rPr lang="en-MY" sz="2400" b="1" dirty="0"/>
              <a:t>In its report in 2004</a:t>
            </a:r>
            <a:r>
              <a:rPr lang="en-MY" sz="2400" b="1" dirty="0" smtClean="0"/>
              <a:t>, WHO </a:t>
            </a:r>
            <a:r>
              <a:rPr lang="en-MY" sz="2400" b="1" dirty="0"/>
              <a:t>Southeast Asia Regional Office (SEARO) showed that countries of the region generally </a:t>
            </a:r>
            <a:r>
              <a:rPr lang="en-MY" sz="2400" b="1" dirty="0">
                <a:solidFill>
                  <a:srgbClr val="FF0000"/>
                </a:solidFill>
              </a:rPr>
              <a:t>do not have adequate health program and/or</a:t>
            </a:r>
          </a:p>
          <a:p>
            <a:r>
              <a:rPr lang="en-MY" sz="2400" b="1" dirty="0">
                <a:solidFill>
                  <a:srgbClr val="FF0000"/>
                </a:solidFill>
              </a:rPr>
              <a:t>awareness campaign</a:t>
            </a:r>
            <a:r>
              <a:rPr lang="en-MY" sz="2400" b="1" dirty="0"/>
              <a:t> for addressing the burden of these diseases. </a:t>
            </a:r>
            <a:r>
              <a:rPr lang="en-MY" sz="2400" b="1" dirty="0" smtClean="0"/>
              <a:t>This includes </a:t>
            </a:r>
            <a:r>
              <a:rPr lang="en-MY" sz="2400" b="1" dirty="0">
                <a:solidFill>
                  <a:srgbClr val="FF0000"/>
                </a:solidFill>
              </a:rPr>
              <a:t>lack of expertise and general awareness</a:t>
            </a:r>
            <a:r>
              <a:rPr lang="en-MY" sz="2400" b="1" dirty="0"/>
              <a:t>.</a:t>
            </a:r>
          </a:p>
        </p:txBody>
      </p:sp>
      <p:sp>
        <p:nvSpPr>
          <p:cNvPr id="3" name="Rectangle 2"/>
          <p:cNvSpPr/>
          <p:nvPr/>
        </p:nvSpPr>
        <p:spPr>
          <a:xfrm>
            <a:off x="395536" y="4377878"/>
            <a:ext cx="8424936" cy="1569660"/>
          </a:xfrm>
          <a:prstGeom prst="rect">
            <a:avLst/>
          </a:prstGeom>
        </p:spPr>
        <p:txBody>
          <a:bodyPr wrap="square">
            <a:spAutoFit/>
          </a:bodyPr>
          <a:lstStyle/>
          <a:p>
            <a:r>
              <a:rPr lang="en-MY" sz="2400" b="1" dirty="0"/>
              <a:t>Genetic services were incorrectly perceived as </a:t>
            </a:r>
            <a:r>
              <a:rPr lang="en-MY" sz="2400" b="1" dirty="0">
                <a:solidFill>
                  <a:srgbClr val="FF0000"/>
                </a:solidFill>
              </a:rPr>
              <a:t>expensive</a:t>
            </a:r>
            <a:r>
              <a:rPr lang="en-MY" sz="2400" b="1" dirty="0"/>
              <a:t>, concerned with </a:t>
            </a:r>
            <a:r>
              <a:rPr lang="en-MY" sz="2400" b="1" dirty="0">
                <a:solidFill>
                  <a:srgbClr val="FF0000"/>
                </a:solidFill>
              </a:rPr>
              <a:t>rare diseases</a:t>
            </a:r>
            <a:r>
              <a:rPr lang="en-MY" sz="2400" b="1" dirty="0" smtClean="0"/>
              <a:t>, and </a:t>
            </a:r>
            <a:r>
              <a:rPr lang="en-MY" sz="2400" b="1" dirty="0"/>
              <a:t>considered </a:t>
            </a:r>
            <a:r>
              <a:rPr lang="en-MY" sz="2400" b="1" dirty="0">
                <a:solidFill>
                  <a:srgbClr val="FF0000"/>
                </a:solidFill>
              </a:rPr>
              <a:t>mainly diagnostic </a:t>
            </a:r>
            <a:r>
              <a:rPr lang="en-MY" sz="2400" b="1" dirty="0"/>
              <a:t>rather than preventive and therapeutic.</a:t>
            </a:r>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Rectangle 3"/>
          <p:cNvSpPr/>
          <p:nvPr/>
        </p:nvSpPr>
        <p:spPr>
          <a:xfrm>
            <a:off x="6444208" y="6300028"/>
            <a:ext cx="2664296" cy="369332"/>
          </a:xfrm>
          <a:prstGeom prst="rect">
            <a:avLst/>
          </a:prstGeom>
        </p:spPr>
        <p:txBody>
          <a:bodyPr wrap="square">
            <a:spAutoFit/>
          </a:bodyPr>
          <a:lstStyle/>
          <a:p>
            <a:r>
              <a:rPr lang="en-MY" b="1" i="1" dirty="0" smtClean="0"/>
              <a:t>(</a:t>
            </a:r>
            <a:r>
              <a:rPr lang="en-MY" b="1" i="1" dirty="0" err="1"/>
              <a:t>Chattophadyay</a:t>
            </a:r>
            <a:r>
              <a:rPr lang="en-MY" b="1" i="1" dirty="0"/>
              <a:t> 2006)</a:t>
            </a:r>
          </a:p>
        </p:txBody>
      </p:sp>
      <p:sp>
        <p:nvSpPr>
          <p:cNvPr id="2" name="Rectangle 1"/>
          <p:cNvSpPr/>
          <p:nvPr/>
        </p:nvSpPr>
        <p:spPr>
          <a:xfrm>
            <a:off x="504056" y="476672"/>
            <a:ext cx="831641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Rectangle 2"/>
          <p:cNvSpPr/>
          <p:nvPr/>
        </p:nvSpPr>
        <p:spPr>
          <a:xfrm>
            <a:off x="2556031" y="507152"/>
            <a:ext cx="4031938" cy="369332"/>
          </a:xfrm>
          <a:prstGeom prst="rect">
            <a:avLst/>
          </a:prstGeom>
        </p:spPr>
        <p:txBody>
          <a:bodyPr wrap="none">
            <a:spAutoFit/>
          </a:bodyPr>
          <a:lstStyle/>
          <a:p>
            <a:r>
              <a:rPr lang="en-MY" b="1" dirty="0"/>
              <a:t>Lack of Knowledge and Awareness</a:t>
            </a:r>
          </a:p>
        </p:txBody>
      </p:sp>
      <p:sp>
        <p:nvSpPr>
          <p:cNvPr id="8" name="Rectangle 7"/>
          <p:cNvSpPr/>
          <p:nvPr/>
        </p:nvSpPr>
        <p:spPr>
          <a:xfrm>
            <a:off x="504056" y="908719"/>
            <a:ext cx="2771800" cy="6048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p:cNvSpPr/>
          <p:nvPr/>
        </p:nvSpPr>
        <p:spPr>
          <a:xfrm>
            <a:off x="3275856" y="908719"/>
            <a:ext cx="2771800" cy="6048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ectangle 10"/>
          <p:cNvSpPr/>
          <p:nvPr/>
        </p:nvSpPr>
        <p:spPr>
          <a:xfrm>
            <a:off x="6048672" y="908719"/>
            <a:ext cx="2771800" cy="6048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Rectangle 5"/>
          <p:cNvSpPr/>
          <p:nvPr/>
        </p:nvSpPr>
        <p:spPr>
          <a:xfrm>
            <a:off x="1278116" y="1001916"/>
            <a:ext cx="1133644" cy="369332"/>
          </a:xfrm>
          <a:prstGeom prst="rect">
            <a:avLst/>
          </a:prstGeom>
        </p:spPr>
        <p:txBody>
          <a:bodyPr wrap="none">
            <a:spAutoFit/>
          </a:bodyPr>
          <a:lstStyle/>
          <a:p>
            <a:r>
              <a:rPr lang="en-MY" b="1" dirty="0" smtClean="0"/>
              <a:t>Disorder</a:t>
            </a:r>
            <a:endParaRPr lang="en-MY" dirty="0"/>
          </a:p>
        </p:txBody>
      </p:sp>
      <p:sp>
        <p:nvSpPr>
          <p:cNvPr id="15" name="Rectangle 14"/>
          <p:cNvSpPr/>
          <p:nvPr/>
        </p:nvSpPr>
        <p:spPr>
          <a:xfrm>
            <a:off x="3825979" y="1001916"/>
            <a:ext cx="1826141" cy="369332"/>
          </a:xfrm>
          <a:prstGeom prst="rect">
            <a:avLst/>
          </a:prstGeom>
        </p:spPr>
        <p:txBody>
          <a:bodyPr wrap="none">
            <a:spAutoFit/>
          </a:bodyPr>
          <a:lstStyle/>
          <a:p>
            <a:r>
              <a:rPr lang="en-MY" b="1" dirty="0" smtClean="0"/>
              <a:t>Consequences</a:t>
            </a:r>
            <a:endParaRPr lang="en-MY" dirty="0"/>
          </a:p>
        </p:txBody>
      </p:sp>
      <p:sp>
        <p:nvSpPr>
          <p:cNvPr id="7" name="Rectangle 6"/>
          <p:cNvSpPr/>
          <p:nvPr/>
        </p:nvSpPr>
        <p:spPr>
          <a:xfrm>
            <a:off x="6035431" y="867192"/>
            <a:ext cx="2425001" cy="646331"/>
          </a:xfrm>
          <a:prstGeom prst="rect">
            <a:avLst/>
          </a:prstGeom>
        </p:spPr>
        <p:txBody>
          <a:bodyPr wrap="square">
            <a:spAutoFit/>
          </a:bodyPr>
          <a:lstStyle/>
          <a:p>
            <a:pPr algn="ctr"/>
            <a:r>
              <a:rPr lang="en-MY" b="1" dirty="0" smtClean="0"/>
              <a:t>Psychosocial </a:t>
            </a:r>
            <a:r>
              <a:rPr lang="en-MY" b="1" dirty="0"/>
              <a:t>and </a:t>
            </a:r>
            <a:r>
              <a:rPr lang="en-MY" b="1" dirty="0" smtClean="0"/>
              <a:t>Cultural Issues </a:t>
            </a:r>
            <a:endParaRPr lang="en-MY" dirty="0"/>
          </a:p>
        </p:txBody>
      </p:sp>
      <p:sp>
        <p:nvSpPr>
          <p:cNvPr id="12" name="Down Arrow 11"/>
          <p:cNvSpPr/>
          <p:nvPr/>
        </p:nvSpPr>
        <p:spPr>
          <a:xfrm>
            <a:off x="3059832" y="1772816"/>
            <a:ext cx="3456384" cy="172819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TextBox 15"/>
          <p:cNvSpPr txBox="1"/>
          <p:nvPr/>
        </p:nvSpPr>
        <p:spPr>
          <a:xfrm>
            <a:off x="3852175" y="908720"/>
            <a:ext cx="1943961" cy="3170099"/>
          </a:xfrm>
          <a:prstGeom prst="rect">
            <a:avLst/>
          </a:prstGeom>
          <a:noFill/>
        </p:spPr>
        <p:txBody>
          <a:bodyPr wrap="square" rtlCol="0">
            <a:spAutoFit/>
          </a:bodyPr>
          <a:lstStyle/>
          <a:p>
            <a:r>
              <a:rPr lang="en-MY" sz="20000" dirty="0" smtClean="0">
                <a:solidFill>
                  <a:srgbClr val="FF0000"/>
                </a:solidFill>
              </a:rPr>
              <a:t>X</a:t>
            </a:r>
            <a:endParaRPr lang="en-MY" sz="20000" dirty="0">
              <a:solidFill>
                <a:srgbClr val="FF0000"/>
              </a:solidFill>
            </a:endParaRPr>
          </a:p>
        </p:txBody>
      </p:sp>
      <p:sp>
        <p:nvSpPr>
          <p:cNvPr id="17" name="Rectangle 16"/>
          <p:cNvSpPr/>
          <p:nvPr/>
        </p:nvSpPr>
        <p:spPr>
          <a:xfrm>
            <a:off x="3384376" y="3861048"/>
            <a:ext cx="2771800" cy="6048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Rectangle 17"/>
          <p:cNvSpPr/>
          <p:nvPr/>
        </p:nvSpPr>
        <p:spPr>
          <a:xfrm>
            <a:off x="4058796" y="3963536"/>
            <a:ext cx="1377300" cy="369332"/>
          </a:xfrm>
          <a:prstGeom prst="rect">
            <a:avLst/>
          </a:prstGeom>
        </p:spPr>
        <p:txBody>
          <a:bodyPr wrap="none">
            <a:spAutoFit/>
          </a:bodyPr>
          <a:lstStyle/>
          <a:p>
            <a:r>
              <a:rPr lang="en-MY" b="1" dirty="0" smtClean="0"/>
              <a:t>Prevention</a:t>
            </a:r>
            <a:endParaRPr lang="en-MY" dirty="0"/>
          </a:p>
        </p:txBody>
      </p:sp>
      <p:sp>
        <p:nvSpPr>
          <p:cNvPr id="19" name="Rectangle 18"/>
          <p:cNvSpPr/>
          <p:nvPr/>
        </p:nvSpPr>
        <p:spPr>
          <a:xfrm>
            <a:off x="3384376" y="4552389"/>
            <a:ext cx="2771800" cy="6048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0" name="Rectangle 19"/>
          <p:cNvSpPr/>
          <p:nvPr/>
        </p:nvSpPr>
        <p:spPr>
          <a:xfrm>
            <a:off x="4058796" y="4654877"/>
            <a:ext cx="1364476" cy="369332"/>
          </a:xfrm>
          <a:prstGeom prst="rect">
            <a:avLst/>
          </a:prstGeom>
        </p:spPr>
        <p:txBody>
          <a:bodyPr wrap="none">
            <a:spAutoFit/>
          </a:bodyPr>
          <a:lstStyle/>
          <a:p>
            <a:r>
              <a:rPr lang="en-MY" b="1" dirty="0" smtClean="0"/>
              <a:t>Disclosure</a:t>
            </a:r>
            <a:endParaRPr lang="en-MY" dirty="0"/>
          </a:p>
        </p:txBody>
      </p:sp>
      <p:sp>
        <p:nvSpPr>
          <p:cNvPr id="21" name="Rectangle 20"/>
          <p:cNvSpPr/>
          <p:nvPr/>
        </p:nvSpPr>
        <p:spPr>
          <a:xfrm>
            <a:off x="3378344" y="5229200"/>
            <a:ext cx="2771800" cy="6048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 name="Rectangle 21"/>
          <p:cNvSpPr/>
          <p:nvPr/>
        </p:nvSpPr>
        <p:spPr>
          <a:xfrm>
            <a:off x="4216548" y="5333444"/>
            <a:ext cx="988284" cy="369332"/>
          </a:xfrm>
          <a:prstGeom prst="rect">
            <a:avLst/>
          </a:prstGeom>
        </p:spPr>
        <p:txBody>
          <a:bodyPr wrap="none">
            <a:spAutoFit/>
          </a:bodyPr>
          <a:lstStyle/>
          <a:p>
            <a:r>
              <a:rPr lang="en-MY" b="1" dirty="0" smtClean="0"/>
              <a:t>Testing</a:t>
            </a:r>
            <a:endParaRPr lang="en-MY" dirty="0"/>
          </a:p>
        </p:txBody>
      </p:sp>
    </p:spTree>
    <p:extLst>
      <p:ext uri="{BB962C8B-B14F-4D97-AF65-F5344CB8AC3E}">
        <p14:creationId xmlns:p14="http://schemas.microsoft.com/office/powerpoint/2010/main" val="4046626831"/>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Rectangle 3"/>
          <p:cNvSpPr/>
          <p:nvPr/>
        </p:nvSpPr>
        <p:spPr>
          <a:xfrm>
            <a:off x="395536" y="1443548"/>
            <a:ext cx="8424936" cy="2308324"/>
          </a:xfrm>
          <a:prstGeom prst="rect">
            <a:avLst/>
          </a:prstGeom>
        </p:spPr>
        <p:txBody>
          <a:bodyPr wrap="square">
            <a:spAutoFit/>
          </a:bodyPr>
          <a:lstStyle/>
          <a:p>
            <a:r>
              <a:rPr lang="en-MY" sz="2400" b="1" dirty="0">
                <a:solidFill>
                  <a:srgbClr val="FF0000"/>
                </a:solidFill>
              </a:rPr>
              <a:t>In Malaysia</a:t>
            </a:r>
            <a:r>
              <a:rPr lang="en-MY" sz="2400" b="1" dirty="0"/>
              <a:t>, a nation-wide study about public perception on thalassemia </a:t>
            </a:r>
            <a:r>
              <a:rPr lang="en-MY" sz="2400" b="1" dirty="0" smtClean="0">
                <a:solidFill>
                  <a:srgbClr val="FF0000"/>
                </a:solidFill>
              </a:rPr>
              <a:t>indicated </a:t>
            </a:r>
            <a:r>
              <a:rPr lang="en-MY" sz="2400" b="1" dirty="0">
                <a:solidFill>
                  <a:srgbClr val="FF0000"/>
                </a:solidFill>
              </a:rPr>
              <a:t>a general lack of knowledge among the </a:t>
            </a:r>
            <a:r>
              <a:rPr lang="en-MY" sz="2400" b="1" dirty="0" smtClean="0">
                <a:solidFill>
                  <a:srgbClr val="FF0000"/>
                </a:solidFill>
              </a:rPr>
              <a:t>study participants</a:t>
            </a:r>
            <a:r>
              <a:rPr lang="en-MY" sz="2400" b="1" dirty="0"/>
              <a:t>. The knowledge deficits may result in unnecessary </a:t>
            </a:r>
            <a:r>
              <a:rPr lang="en-MY" sz="2400" b="1" dirty="0">
                <a:solidFill>
                  <a:srgbClr val="FF0000"/>
                </a:solidFill>
              </a:rPr>
              <a:t>anxiety among the public </a:t>
            </a:r>
            <a:r>
              <a:rPr lang="en-MY" sz="2400" b="1" dirty="0"/>
              <a:t>and may have </a:t>
            </a:r>
            <a:r>
              <a:rPr lang="en-MY" sz="2400" b="1" dirty="0">
                <a:solidFill>
                  <a:srgbClr val="FF0000"/>
                </a:solidFill>
              </a:rPr>
              <a:t>profound emotional effects on the</a:t>
            </a:r>
          </a:p>
          <a:p>
            <a:r>
              <a:rPr lang="en-MY" sz="2400" b="1" dirty="0">
                <a:solidFill>
                  <a:srgbClr val="FF0000"/>
                </a:solidFill>
              </a:rPr>
              <a:t>carriers and patients</a:t>
            </a:r>
            <a:r>
              <a:rPr lang="en-MY" sz="2400" b="1" dirty="0"/>
              <a:t> of thalassaemia (Wong, 2011).</a:t>
            </a:r>
          </a:p>
        </p:txBody>
      </p:sp>
    </p:spTree>
    <p:extLst>
      <p:ext uri="{BB962C8B-B14F-4D97-AF65-F5344CB8AC3E}">
        <p14:creationId xmlns:p14="http://schemas.microsoft.com/office/powerpoint/2010/main" val="2448636965"/>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PechaKucha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PechaKuchaTemplate (2)</Template>
  <TotalTime>1134</TotalTime>
  <Words>1365</Words>
  <Application>Microsoft Office PowerPoint</Application>
  <PresentationFormat>On-screen Show (4:3)</PresentationFormat>
  <Paragraphs>143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ＭＳ Ｐゴシック</vt:lpstr>
      <vt:lpstr>Arial</vt:lpstr>
      <vt:lpstr>Arial Black</vt:lpstr>
      <vt:lpstr>Calibri</vt:lpstr>
      <vt:lpstr>PechaKuchaTemplate (2)</vt:lpstr>
      <vt:lpstr>Practical and Ethical Challenges in Molecular Diagnostic Services of Genetic Disorders -                                               Experiences of Universiti Sains Malaysia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Oxford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Prachi Bhatnagar</dc:creator>
  <cp:lastModifiedBy>Hazel Halton</cp:lastModifiedBy>
  <cp:revision>32</cp:revision>
  <cp:lastPrinted>2015-06-20T10:25:20Z</cp:lastPrinted>
  <dcterms:created xsi:type="dcterms:W3CDTF">2014-12-16T11:05:44Z</dcterms:created>
  <dcterms:modified xsi:type="dcterms:W3CDTF">2015-06-24T10:20:17Z</dcterms:modified>
</cp:coreProperties>
</file>