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69" r:id="rId6"/>
    <p:sldId id="296" r:id="rId7"/>
    <p:sldId id="261" r:id="rId8"/>
    <p:sldId id="298" r:id="rId9"/>
    <p:sldId id="286" r:id="rId10"/>
    <p:sldId id="276" r:id="rId11"/>
    <p:sldId id="297" r:id="rId12"/>
    <p:sldId id="263" r:id="rId13"/>
    <p:sldId id="267" r:id="rId14"/>
    <p:sldId id="277" r:id="rId15"/>
    <p:sldId id="266" r:id="rId16"/>
    <p:sldId id="289" r:id="rId17"/>
    <p:sldId id="288" r:id="rId18"/>
    <p:sldId id="265" r:id="rId19"/>
    <p:sldId id="292" r:id="rId20"/>
    <p:sldId id="291" r:id="rId21"/>
    <p:sldId id="290" r:id="rId22"/>
    <p:sldId id="299" r:id="rId23"/>
    <p:sldId id="268" r:id="rId24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A5CD"/>
    <a:srgbClr val="3333CC"/>
    <a:srgbClr val="FF33CC"/>
    <a:srgbClr val="0D9AE1"/>
    <a:srgbClr val="35C6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0" autoAdjust="0"/>
    <p:restoredTop sz="85556" autoAdjust="0"/>
  </p:normalViewPr>
  <p:slideViewPr>
    <p:cSldViewPr>
      <p:cViewPr varScale="1">
        <p:scale>
          <a:sx n="64" d="100"/>
          <a:sy n="64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BEA71E2-1235-4038-A96C-60B8FB4D9050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40CD24F-24FF-4A69-B7E4-0DE2B3392A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87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17282768-F085-4FAD-9C08-B9181C0640B8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70B2799-612E-4928-B452-517F124A7A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63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B2799-612E-4928-B452-517F124A7A3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92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B2799-612E-4928-B452-517F124A7A3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90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B2799-612E-4928-B452-517F124A7A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60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B2799-612E-4928-B452-517F124A7A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93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B2799-612E-4928-B452-517F124A7A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46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B2799-612E-4928-B452-517F124A7A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18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B2799-612E-4928-B452-517F124A7A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55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Dirk C Strauss &amp; J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Meirion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Thomas, “What does the medical profession mean by ‘standard of care?’” (2009) 27:32 J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Oncol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e192.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Lucy R Yates &amp; Peter J Campbell, “Evolution of the cancer genome” (2012) 13:11 Nat Rev Genet 795.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B2799-612E-4928-B452-517F124A7A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49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Dirk C Strauss &amp; J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Meirion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Thomas, “What does the medical profession mean by ‘standard of care?’” (2009) 27:32 J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Clin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Oncol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e192.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B2799-612E-4928-B452-517F124A7A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42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Anick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Dubois,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enjeux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la translation des technologies: le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cas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des tests de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pharmacogénétique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au Québec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(PhD Thesis, University of Montreal, Faculty of Pharmacy, 2010), online: &lt;https://papyrus.bib.umontreal.ca&gt;.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B2799-612E-4928-B452-517F124A7A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28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1FF372A-57B6-4564-97AC-E28DB0D7A536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3DDEDA7-6A02-4A05-B785-F2314FD91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372A-57B6-4564-97AC-E28DB0D7A536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EDA7-6A02-4A05-B785-F2314FD91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372A-57B6-4564-97AC-E28DB0D7A536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EDA7-6A02-4A05-B785-F2314FD91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1FF372A-57B6-4564-97AC-E28DB0D7A536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3DDEDA7-6A02-4A05-B785-F2314FD91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1FF372A-57B6-4564-97AC-E28DB0D7A536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3DDEDA7-6A02-4A05-B785-F2314FD911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1FF372A-57B6-4564-97AC-E28DB0D7A536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3DDEDA7-6A02-4A05-B785-F2314FD91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372A-57B6-4564-97AC-E28DB0D7A536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EDA7-6A02-4A05-B785-F2314FD911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372A-57B6-4564-97AC-E28DB0D7A536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EDA7-6A02-4A05-B785-F2314FD911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1FF372A-57B6-4564-97AC-E28DB0D7A536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3DDEDA7-6A02-4A05-B785-F2314FD911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372A-57B6-4564-97AC-E28DB0D7A536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EDA7-6A02-4A05-B785-F2314FD91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1FF372A-57B6-4564-97AC-E28DB0D7A536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3DDEDA7-6A02-4A05-B785-F2314FD911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372A-57B6-4564-97AC-E28DB0D7A536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EDA7-6A02-4A05-B785-F2314FD91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1FF372A-57B6-4564-97AC-E28DB0D7A536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3DDEDA7-6A02-4A05-B785-F2314FD911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372A-57B6-4564-97AC-E28DB0D7A536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EDA7-6A02-4A05-B785-F2314FD91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372A-57B6-4564-97AC-E28DB0D7A536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EDA7-6A02-4A05-B785-F2314FD91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372A-57B6-4564-97AC-E28DB0D7A536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EDA7-6A02-4A05-B785-F2314FD91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372A-57B6-4564-97AC-E28DB0D7A536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EDA7-6A02-4A05-B785-F2314FD91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372A-57B6-4564-97AC-E28DB0D7A536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EDA7-6A02-4A05-B785-F2314FD91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372A-57B6-4564-97AC-E28DB0D7A536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EDA7-6A02-4A05-B785-F2314FD91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372A-57B6-4564-97AC-E28DB0D7A536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EDA7-6A02-4A05-B785-F2314FD91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372A-57B6-4564-97AC-E28DB0D7A536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EDA7-6A02-4A05-B785-F2314FD91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372A-57B6-4564-97AC-E28DB0D7A536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EDA7-6A02-4A05-B785-F2314FD91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372A-57B6-4564-97AC-E28DB0D7A536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EDA7-6A02-4A05-B785-F2314FD91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372A-57B6-4564-97AC-E28DB0D7A536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EDA7-6A02-4A05-B785-F2314FD91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372A-57B6-4564-97AC-E28DB0D7A536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EDA7-6A02-4A05-B785-F2314FD91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372A-57B6-4564-97AC-E28DB0D7A536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EDA7-6A02-4A05-B785-F2314FD91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372A-57B6-4564-97AC-E28DB0D7A536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EDA7-6A02-4A05-B785-F2314FD91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372A-57B6-4564-97AC-E28DB0D7A536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EDA7-6A02-4A05-B785-F2314FD91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372A-57B6-4564-97AC-E28DB0D7A536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EDA7-6A02-4A05-B785-F2314FD91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372A-57B6-4564-97AC-E28DB0D7A536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EDA7-6A02-4A05-B785-F2314FD91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372A-57B6-4564-97AC-E28DB0D7A536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EDA7-6A02-4A05-B785-F2314FD91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372A-57B6-4564-97AC-E28DB0D7A536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EDA7-6A02-4A05-B785-F2314FD91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372A-57B6-4564-97AC-E28DB0D7A536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EDA7-6A02-4A05-B785-F2314FD91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372A-57B6-4564-97AC-E28DB0D7A536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EDA7-6A02-4A05-B785-F2314FD91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372A-57B6-4564-97AC-E28DB0D7A536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EDA7-6A02-4A05-B785-F2314FD91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372A-57B6-4564-97AC-E28DB0D7A536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EDA7-6A02-4A05-B785-F2314FD91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372A-57B6-4564-97AC-E28DB0D7A536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EDA7-6A02-4A05-B785-F2314FD91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372A-57B6-4564-97AC-E28DB0D7A536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EDA7-6A02-4A05-B785-F2314FD91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372A-57B6-4564-97AC-E28DB0D7A536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EDA7-6A02-4A05-B785-F2314FD91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1FF372A-57B6-4564-97AC-E28DB0D7A536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3DDEDA7-6A02-4A05-B785-F2314FD911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1FF372A-57B6-4564-97AC-E28DB0D7A536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3DDEDA7-6A02-4A05-B785-F2314FD91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372A-57B6-4564-97AC-E28DB0D7A536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EDA7-6A02-4A05-B785-F2314FD91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372A-57B6-4564-97AC-E28DB0D7A536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EDA7-6A02-4A05-B785-F2314FD91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372A-57B6-4564-97AC-E28DB0D7A536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EDA7-6A02-4A05-B785-F2314FD91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1FF372A-57B6-4564-97AC-E28DB0D7A536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3DDEDA7-6A02-4A05-B785-F2314FD91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1FF372A-57B6-4564-97AC-E28DB0D7A536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3DDEDA7-6A02-4A05-B785-F2314FD91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F372A-57B6-4564-97AC-E28DB0D7A536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DEDA7-6A02-4A05-B785-F2314FD91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F372A-57B6-4564-97AC-E28DB0D7A536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DEDA7-6A02-4A05-B785-F2314FD911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gif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14400"/>
            <a:ext cx="8153400" cy="19812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 smtClean="0">
                <a:solidFill>
                  <a:srgbClr val="3333CC"/>
                </a:solidFill>
                <a:latin typeface="Century Gothic" pitchFamily="34" charset="0"/>
                <a:ea typeface="Calibri"/>
                <a:cs typeface="Arial"/>
              </a:rPr>
              <a:t>Translating novel technologies from bench to bedside: </a:t>
            </a:r>
            <a:br>
              <a:rPr lang="en-GB" sz="3600" dirty="0" smtClean="0">
                <a:solidFill>
                  <a:srgbClr val="3333CC"/>
                </a:solidFill>
                <a:latin typeface="Century Gothic" pitchFamily="34" charset="0"/>
                <a:ea typeface="Calibri"/>
                <a:cs typeface="Arial"/>
              </a:rPr>
            </a:br>
            <a:r>
              <a:rPr lang="en-GB" sz="3600" dirty="0" smtClean="0">
                <a:solidFill>
                  <a:srgbClr val="3333CC"/>
                </a:solidFill>
                <a:latin typeface="Century Gothic" pitchFamily="34" charset="0"/>
                <a:ea typeface="Calibri"/>
                <a:cs typeface="Arial"/>
              </a:rPr>
              <a:t>a legal perspective on the standard of care</a:t>
            </a:r>
            <a:endParaRPr lang="en-US" sz="3600" dirty="0">
              <a:solidFill>
                <a:srgbClr val="3333CC"/>
              </a:solidFill>
              <a:latin typeface="Century Gothic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352800"/>
            <a:ext cx="5867400" cy="1905000"/>
          </a:xfrm>
        </p:spPr>
        <p:txBody>
          <a:bodyPr>
            <a:normAutofit/>
          </a:bodyPr>
          <a:lstStyle/>
          <a:p>
            <a:endParaRPr lang="fr-CA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Verdana" pitchFamily="34" charset="0"/>
              <a:cs typeface="Arial"/>
            </a:endParaRPr>
          </a:p>
          <a:p>
            <a:r>
              <a:rPr lang="fr-CA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Verdana" pitchFamily="34" charset="0"/>
                <a:cs typeface="Arial"/>
              </a:rPr>
              <a:t>Shahad Salman</a:t>
            </a:r>
            <a:r>
              <a:rPr lang="fr-CA" sz="2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Verdana" pitchFamily="34" charset="0"/>
                <a:cs typeface="Arial"/>
              </a:rPr>
              <a:t>, Ma’n H. Zawati, Yann Joly</a:t>
            </a:r>
          </a:p>
          <a:p>
            <a:r>
              <a:rPr lang="en-US" sz="2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Verdana" pitchFamily="34" charset="0"/>
                <a:cs typeface="Arial"/>
              </a:rPr>
              <a:t>Centre of Genomics and Policy, McGill University</a:t>
            </a:r>
            <a:endParaRPr lang="fr-FR" dirty="0" smtClean="0"/>
          </a:p>
          <a:p>
            <a:r>
              <a:rPr lang="fr-FR" sz="20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Verdana" pitchFamily="34" charset="0"/>
                <a:cs typeface="Arial"/>
              </a:rPr>
              <a:t>Montréal, Québec, Canada</a:t>
            </a:r>
            <a:endParaRPr lang="en-US" sz="2000" b="0" dirty="0" smtClean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Verdana" pitchFamily="34" charset="0"/>
              <a:cs typeface="Arial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95400" y="2667000"/>
            <a:ext cx="6400800" cy="58025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CA" sz="2400" i="1" dirty="0" smtClean="0">
              <a:solidFill>
                <a:srgbClr val="0D9AE1"/>
              </a:solidFill>
              <a:latin typeface="Arial"/>
              <a:ea typeface="Verdana" pitchFamily="34" charset="0"/>
              <a:cs typeface="Arial"/>
            </a:endParaRPr>
          </a:p>
        </p:txBody>
      </p:sp>
      <p:pic>
        <p:nvPicPr>
          <p:cNvPr id="19461" name="Picture 5" descr="C:\Users\ssalman\AppData\Local\Microsoft\Windows\Temporary Internet Files\Content.IE5\AXKXCB6M\Doctor-examining-a-patient-11994-large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tretch>
            <a:fillRect/>
          </a:stretch>
        </p:blipFill>
        <p:spPr bwMode="auto">
          <a:xfrm>
            <a:off x="685800" y="3657600"/>
            <a:ext cx="1155031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63" name="Picture 7" descr="animated beakers"/>
          <p:cNvPicPr>
            <a:picLocks noChangeAspect="1" noChangeArrowheads="1" noCrop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rcRect/>
          <a:stretch>
            <a:fillRect/>
          </a:stretch>
        </p:blipFill>
        <p:spPr bwMode="auto">
          <a:xfrm>
            <a:off x="1371600" y="4953000"/>
            <a:ext cx="535258" cy="457200"/>
          </a:xfrm>
          <a:prstGeom prst="rect">
            <a:avLst/>
          </a:prstGeom>
          <a:noFill/>
        </p:spPr>
      </p:pic>
      <p:pic>
        <p:nvPicPr>
          <p:cNvPr id="19464" name="Picture 8" descr="C:\Users\ssalman\AppData\Local\Microsoft\Windows\Temporary Internet Files\Content.IE5\I5KRRWS8\7445337412_46aac1a164_z[1]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rcRect/>
          <a:stretch>
            <a:fillRect/>
          </a:stretch>
        </p:blipFill>
        <p:spPr bwMode="auto">
          <a:xfrm>
            <a:off x="1905000" y="4495800"/>
            <a:ext cx="357188" cy="381000"/>
          </a:xfrm>
          <a:prstGeom prst="rect">
            <a:avLst/>
          </a:prstGeom>
          <a:noFill/>
        </p:spPr>
      </p:pic>
      <p:pic>
        <p:nvPicPr>
          <p:cNvPr id="22" name="Picture 8" descr="C:\Users\ssalman\AppData\Local\Microsoft\Windows\Temporary Internet Files\Content.IE5\I5KRRWS8\7445337412_46aac1a164_z[1]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bright="-10000"/>
          </a:blip>
          <a:srcRect/>
          <a:stretch>
            <a:fillRect/>
          </a:stretch>
        </p:blipFill>
        <p:spPr bwMode="auto">
          <a:xfrm>
            <a:off x="1676400" y="5791200"/>
            <a:ext cx="228600" cy="304800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>
            <a:off x="0" y="6781800"/>
            <a:ext cx="9144000" cy="91440"/>
            <a:chOff x="0" y="6553200"/>
            <a:chExt cx="9144000" cy="91440"/>
          </a:xfrm>
        </p:grpSpPr>
        <p:sp>
          <p:nvSpPr>
            <p:cNvPr id="20" name="Rectangle 19"/>
            <p:cNvSpPr/>
            <p:nvPr/>
          </p:nvSpPr>
          <p:spPr>
            <a:xfrm>
              <a:off x="0" y="6553200"/>
              <a:ext cx="6096000" cy="914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96000" y="6553200"/>
              <a:ext cx="3048000" cy="914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0" y="6781800"/>
            <a:ext cx="9144000" cy="9144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743200" y="457200"/>
            <a:ext cx="4038600" cy="533400"/>
            <a:chOff x="2057400" y="457200"/>
            <a:chExt cx="4953000" cy="703631"/>
          </a:xfrm>
        </p:grpSpPr>
        <p:pic>
          <p:nvPicPr>
            <p:cNvPr id="1031" name="Picture 7" descr="https://elsi2workspace.tghn.org/site_media/media/cache/4f/e1/4fe19a87a154973ea9ca2541e8d201f6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886200" y="457200"/>
              <a:ext cx="3124200" cy="703631"/>
            </a:xfrm>
            <a:prstGeom prst="rect">
              <a:avLst/>
            </a:prstGeom>
            <a:noFill/>
          </p:spPr>
        </p:pic>
        <p:pic>
          <p:nvPicPr>
            <p:cNvPr id="16" name="Picture 15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457200"/>
              <a:ext cx="990600" cy="685800"/>
            </a:xfrm>
            <a:prstGeom prst="rect">
              <a:avLst/>
            </a:prstGeom>
            <a:noFill/>
          </p:spPr>
        </p:pic>
        <p:pic>
          <p:nvPicPr>
            <p:cNvPr id="18" name="Picture 17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457200"/>
              <a:ext cx="685800" cy="685800"/>
            </a:xfrm>
            <a:prstGeom prst="rect">
              <a:avLst/>
            </a:prstGeom>
            <a:noFill/>
          </p:spPr>
        </p:pic>
      </p:grpSp>
      <p:sp>
        <p:nvSpPr>
          <p:cNvPr id="24" name="Rectangle 23"/>
          <p:cNvSpPr/>
          <p:nvPr/>
        </p:nvSpPr>
        <p:spPr>
          <a:xfrm>
            <a:off x="8077200" y="5562600"/>
            <a:ext cx="685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638800"/>
            <a:ext cx="2971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447800" y="5638800"/>
            <a:ext cx="533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ogocgpweb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1192" y="5693184"/>
            <a:ext cx="4641808" cy="936216"/>
          </a:xfrm>
          <a:prstGeom prst="rect">
            <a:avLst/>
          </a:prstGeom>
        </p:spPr>
      </p:pic>
    </p:spTree>
  </p:cSld>
  <p:clrMapOvr>
    <a:masterClrMapping/>
  </p:clrMapOvr>
  <p:transition advClick="0" advTm="2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304800" y="762000"/>
            <a:ext cx="8458200" cy="4800600"/>
            <a:chOff x="152400" y="1447800"/>
            <a:chExt cx="8458200" cy="4800600"/>
          </a:xfrm>
        </p:grpSpPr>
        <p:sp>
          <p:nvSpPr>
            <p:cNvPr id="7" name="Rectangle 6"/>
            <p:cNvSpPr/>
            <p:nvPr/>
          </p:nvSpPr>
          <p:spPr>
            <a:xfrm>
              <a:off x="1066800" y="1447800"/>
              <a:ext cx="2819400" cy="838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2000" dirty="0" smtClean="0"/>
                <a:t>Scientific meaning</a:t>
              </a:r>
              <a:endParaRPr lang="en-CA" sz="20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334000" y="1447800"/>
              <a:ext cx="2819400" cy="838200"/>
            </a:xfrm>
            <a:prstGeom prst="rect">
              <a:avLst/>
            </a:prstGeom>
            <a:solidFill>
              <a:srgbClr val="F2F2F2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2000" dirty="0" smtClean="0"/>
                <a:t>Legal meaning</a:t>
              </a:r>
              <a:endParaRPr lang="en-CA" sz="2000" dirty="0"/>
            </a:p>
          </p:txBody>
        </p:sp>
        <p:sp>
          <p:nvSpPr>
            <p:cNvPr id="16" name="Left-Right Arrow 15"/>
            <p:cNvSpPr/>
            <p:nvPr/>
          </p:nvSpPr>
          <p:spPr>
            <a:xfrm>
              <a:off x="3962400" y="5791200"/>
              <a:ext cx="1143000" cy="228600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90600" y="3581400"/>
              <a:ext cx="2819400" cy="838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2000" dirty="0" smtClean="0"/>
                <a:t>Scientific &amp; Medical Community</a:t>
              </a:r>
              <a:endParaRPr lang="en-CA" sz="20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90600" y="5410200"/>
              <a:ext cx="2819400" cy="838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2000" dirty="0" smtClean="0"/>
                <a:t>Experts &amp; Scientific Literature</a:t>
              </a:r>
              <a:endParaRPr lang="en-CA" sz="2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2400" y="3886200"/>
              <a:ext cx="844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b="1" dirty="0" smtClean="0">
                  <a:solidFill>
                    <a:srgbClr val="0D9AE1"/>
                  </a:solidFill>
                </a:rPr>
                <a:t>WHO</a:t>
              </a:r>
              <a:endParaRPr lang="fr-CA" b="1" dirty="0">
                <a:solidFill>
                  <a:srgbClr val="0D9AE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2400" y="5562600"/>
              <a:ext cx="844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b="1" dirty="0" smtClean="0">
                  <a:solidFill>
                    <a:srgbClr val="0D9AE1"/>
                  </a:solidFill>
                </a:rPr>
                <a:t>HOW</a:t>
              </a:r>
              <a:endParaRPr lang="fr-CA" b="1" dirty="0">
                <a:solidFill>
                  <a:srgbClr val="0D9AE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410200" y="3657600"/>
              <a:ext cx="2819400" cy="8382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2000" dirty="0" smtClean="0"/>
                <a:t>Courts &amp; Legislators</a:t>
              </a:r>
              <a:endParaRPr lang="en-CA" sz="2000" dirty="0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2362200" y="2514600"/>
              <a:ext cx="0" cy="762000"/>
            </a:xfrm>
            <a:prstGeom prst="line">
              <a:avLst/>
            </a:prstGeom>
            <a:ln w="28575" cmpd="sng">
              <a:solidFill>
                <a:srgbClr val="727CA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2362200" y="4572000"/>
              <a:ext cx="0" cy="685800"/>
            </a:xfrm>
            <a:prstGeom prst="line">
              <a:avLst/>
            </a:prstGeom>
            <a:ln w="28575" cmpd="sng">
              <a:solidFill>
                <a:srgbClr val="727CA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781800" y="2590800"/>
              <a:ext cx="0" cy="762000"/>
            </a:xfrm>
            <a:prstGeom prst="line">
              <a:avLst/>
            </a:prstGeom>
            <a:ln w="28575" cmpd="sng">
              <a:solidFill>
                <a:srgbClr val="727CA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6096000" y="4648200"/>
              <a:ext cx="304800" cy="762000"/>
            </a:xfrm>
            <a:prstGeom prst="line">
              <a:avLst/>
            </a:prstGeom>
            <a:ln w="28575" cmpd="sng">
              <a:solidFill>
                <a:srgbClr val="727CA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7467600" y="4648200"/>
              <a:ext cx="304800" cy="685800"/>
            </a:xfrm>
            <a:prstGeom prst="line">
              <a:avLst/>
            </a:prstGeom>
            <a:ln w="28575" cmpd="sng">
              <a:solidFill>
                <a:srgbClr val="727CA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5257800" y="5562600"/>
              <a:ext cx="1447800" cy="685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2000" dirty="0" smtClean="0"/>
                <a:t>Objective Factors</a:t>
              </a:r>
              <a:endParaRPr lang="en-CA" sz="2000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239000" y="5562600"/>
              <a:ext cx="1371600" cy="6858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2000" dirty="0" smtClean="0"/>
                <a:t>Subjective Factors</a:t>
              </a:r>
              <a:endParaRPr lang="en-CA" sz="2000" dirty="0"/>
            </a:p>
          </p:txBody>
        </p:sp>
      </p:grpSp>
      <p:sp>
        <p:nvSpPr>
          <p:cNvPr id="21" name="Flowchart: Connector 20"/>
          <p:cNvSpPr/>
          <p:nvPr/>
        </p:nvSpPr>
        <p:spPr>
          <a:xfrm>
            <a:off x="457200" y="4267200"/>
            <a:ext cx="6858000" cy="1905000"/>
          </a:xfrm>
          <a:prstGeom prst="flowChartConnector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28600" y="1371600"/>
            <a:ext cx="775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 smtClean="0">
                <a:solidFill>
                  <a:srgbClr val="0D9AE1"/>
                </a:solidFill>
              </a:rPr>
              <a:t>WHAT</a:t>
            </a:r>
            <a:endParaRPr lang="fr-CA" b="1" dirty="0">
              <a:solidFill>
                <a:srgbClr val="0D9AE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0" y="6781800"/>
            <a:ext cx="9144000" cy="91440"/>
            <a:chOff x="0" y="6553200"/>
            <a:chExt cx="9144000" cy="91440"/>
          </a:xfrm>
        </p:grpSpPr>
        <p:sp>
          <p:nvSpPr>
            <p:cNvPr id="29" name="Rectangle 28"/>
            <p:cNvSpPr/>
            <p:nvPr/>
          </p:nvSpPr>
          <p:spPr>
            <a:xfrm>
              <a:off x="0" y="6553200"/>
              <a:ext cx="6096000" cy="914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096000" y="6553200"/>
              <a:ext cx="3048000" cy="914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6781800"/>
            <a:ext cx="9144000" cy="9144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2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2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2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cientist   animation"/>
          <p:cNvPicPr>
            <a:picLocks noChangeAspect="1" noChangeArrowheads="1" noCrop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752600" y="2895600"/>
            <a:ext cx="1278376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2" descr=" doctor  animation"/>
          <p:cNvPicPr>
            <a:picLocks noChangeAspect="1" noChangeArrowheads="1" noCrop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6096000" y="2590800"/>
            <a:ext cx="987328" cy="1893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Litebulb"/>
          <p:cNvSpPr>
            <a:spLocks noEditPoints="1" noChangeArrowheads="1"/>
          </p:cNvSpPr>
          <p:nvPr/>
        </p:nvSpPr>
        <p:spPr bwMode="auto">
          <a:xfrm>
            <a:off x="2133600" y="2057400"/>
            <a:ext cx="533400" cy="685800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4" descr="C:\Users\ssalman\AppData\Local\Microsoft\Windows\Temporary Internet Files\Content.IE5\AXKXCB6M\large-Blue-arrow-0-2393[1].gi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05200" y="3048000"/>
            <a:ext cx="2209800" cy="949646"/>
          </a:xfrm>
          <a:prstGeom prst="rect">
            <a:avLst/>
          </a:prstGeom>
          <a:noFill/>
        </p:spPr>
      </p:pic>
      <p:pic>
        <p:nvPicPr>
          <p:cNvPr id="75780" name="Picture 4" descr="C:\Users\ssalman\AppData\Local\Microsoft\Windows\Temporary Internet Files\Content.IE5\AXKXCB6M\5427303619_f0c1452916_z[1]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110710"/>
              </a:clrFrom>
              <a:clrTo>
                <a:srgbClr val="110710">
                  <a:alpha val="0"/>
                </a:srgbClr>
              </a:clrTo>
            </a:clrChange>
            <a:duotone>
              <a:prstClr val="black"/>
              <a:schemeClr val="accent2">
                <a:lumMod val="7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05200" y="2514600"/>
            <a:ext cx="2057400" cy="2057400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0" y="6781800"/>
            <a:ext cx="9144000" cy="91440"/>
            <a:chOff x="0" y="6553200"/>
            <a:chExt cx="9144000" cy="91440"/>
          </a:xfrm>
        </p:grpSpPr>
        <p:sp>
          <p:nvSpPr>
            <p:cNvPr id="10" name="Rectangle 9"/>
            <p:cNvSpPr/>
            <p:nvPr/>
          </p:nvSpPr>
          <p:spPr>
            <a:xfrm>
              <a:off x="0" y="6553200"/>
              <a:ext cx="6096000" cy="914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96000" y="6553200"/>
              <a:ext cx="3048000" cy="914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0" y="6781800"/>
            <a:ext cx="9144000" cy="9144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2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3276600"/>
            <a:ext cx="7924800" cy="1219200"/>
          </a:xfrm>
        </p:spPr>
        <p:txBody>
          <a:bodyPr>
            <a:noAutofit/>
          </a:bodyPr>
          <a:lstStyle/>
          <a:p>
            <a:pPr marL="457200" lvl="1" indent="-457200" algn="just">
              <a:lnSpc>
                <a:spcPct val="8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900" dirty="0" smtClean="0">
                <a:solidFill>
                  <a:srgbClr val="002060"/>
                </a:solidFill>
                <a:latin typeface="Franklin Gothic Book" pitchFamily="34" charset="0"/>
                <a:cs typeface="Arial" pitchFamily="34" charset="0"/>
              </a:rPr>
              <a:t>Continuous new scientific evidence arising from cancer research, especially in the context of genomic research.</a:t>
            </a:r>
          </a:p>
          <a:p>
            <a:pPr marL="287338" lvl="1" indent="-287338" algn="just">
              <a:lnSpc>
                <a:spcPct val="80000"/>
              </a:lnSpc>
              <a:buClr>
                <a:srgbClr val="92D050"/>
              </a:buClr>
              <a:buFont typeface="Wingdings" pitchFamily="2" charset="2"/>
              <a:buChar char="Ø"/>
            </a:pPr>
            <a:endParaRPr lang="en-US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10717229" y="976641"/>
            <a:ext cx="292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 smtClean="0">
                <a:solidFill>
                  <a:srgbClr val="0D9AE1"/>
                </a:solidFill>
                <a:latin typeface="Trebuchet MS"/>
                <a:ea typeface="+mj-ea"/>
                <a:cs typeface="+mj-cs"/>
              </a:rPr>
              <a:t>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6781800"/>
            <a:ext cx="9144000" cy="91440"/>
            <a:chOff x="0" y="6553200"/>
            <a:chExt cx="9144000" cy="91440"/>
          </a:xfrm>
        </p:grpSpPr>
        <p:sp>
          <p:nvSpPr>
            <p:cNvPr id="7" name="Rectangle 6"/>
            <p:cNvSpPr/>
            <p:nvPr/>
          </p:nvSpPr>
          <p:spPr>
            <a:xfrm>
              <a:off x="0" y="6553200"/>
              <a:ext cx="6096000" cy="914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0" y="6553200"/>
              <a:ext cx="3048000" cy="914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6781800"/>
            <a:ext cx="9144000" cy="9144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 descr="arrow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9BA54C"/>
              </a:clrFrom>
              <a:clrTo>
                <a:srgbClr val="9BA5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32" r="3418" b="28033"/>
          <a:stretch>
            <a:fillRect/>
          </a:stretch>
        </p:blipFill>
        <p:spPr>
          <a:xfrm>
            <a:off x="304800" y="609600"/>
            <a:ext cx="8382000" cy="167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2609311" y="914400"/>
            <a:ext cx="495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Challenges</a:t>
            </a:r>
            <a:endParaRPr lang="en-US" sz="32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advClick="0" advTm="2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533400"/>
            <a:ext cx="7924800" cy="1447800"/>
          </a:xfrm>
        </p:spPr>
        <p:txBody>
          <a:bodyPr>
            <a:noAutofit/>
          </a:bodyPr>
          <a:lstStyle/>
          <a:p>
            <a:pPr marL="287338" lvl="1" indent="-287338" algn="just">
              <a:lnSpc>
                <a:spcPct val="80000"/>
              </a:lnSpc>
              <a:buClr>
                <a:srgbClr val="92D050"/>
              </a:buClr>
              <a:buFont typeface="Wingdings" pitchFamily="2" charset="2"/>
              <a:buChar char="Ø"/>
            </a:pPr>
            <a:endParaRPr lang="en-US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lvl="1" indent="-514350" algn="just">
              <a:lnSpc>
                <a:spcPct val="8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CA" sz="2900" dirty="0" smtClean="0">
                <a:solidFill>
                  <a:srgbClr val="002060"/>
                </a:solidFill>
                <a:latin typeface="Franklin Gothic Book" pitchFamily="34" charset="0"/>
                <a:cs typeface="Arial" pitchFamily="34" charset="0"/>
              </a:rPr>
              <a:t>The difficulty of reaching a scientific consensus (though consensus is not a necessity to establish the standard of care).</a:t>
            </a:r>
          </a:p>
          <a:p>
            <a:pPr marL="287338" lvl="1" indent="-287338" algn="just">
              <a:lnSpc>
                <a:spcPct val="80000"/>
              </a:lnSpc>
              <a:buClr>
                <a:srgbClr val="92D050"/>
              </a:buClr>
              <a:buFont typeface="Wingdings" pitchFamily="2" charset="2"/>
              <a:buChar char="Ø"/>
            </a:pPr>
            <a:endParaRPr lang="en-US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10717229" y="976641"/>
            <a:ext cx="292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 smtClean="0">
                <a:solidFill>
                  <a:srgbClr val="0D9AE1"/>
                </a:solidFill>
                <a:latin typeface="Trebuchet MS"/>
                <a:ea typeface="+mj-ea"/>
                <a:cs typeface="+mj-cs"/>
              </a:rPr>
              <a:t> </a:t>
            </a:r>
            <a:endParaRPr lang="en-US" dirty="0"/>
          </a:p>
        </p:txBody>
      </p:sp>
      <p:grpSp>
        <p:nvGrpSpPr>
          <p:cNvPr id="2" name="Group 4"/>
          <p:cNvGrpSpPr/>
          <p:nvPr/>
        </p:nvGrpSpPr>
        <p:grpSpPr>
          <a:xfrm>
            <a:off x="0" y="6781800"/>
            <a:ext cx="9144000" cy="91440"/>
            <a:chOff x="0" y="6553200"/>
            <a:chExt cx="9144000" cy="91440"/>
          </a:xfrm>
        </p:grpSpPr>
        <p:sp>
          <p:nvSpPr>
            <p:cNvPr id="7" name="Rectangle 6"/>
            <p:cNvSpPr/>
            <p:nvPr/>
          </p:nvSpPr>
          <p:spPr>
            <a:xfrm>
              <a:off x="0" y="6553200"/>
              <a:ext cx="6096000" cy="914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0" y="6553200"/>
              <a:ext cx="3048000" cy="914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6781800"/>
            <a:ext cx="9144000" cy="9144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698" name="AutoShape 2" descr="Résultats de recherche d'images pour « scientist arguing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" name="AutoShape 4" descr="Résultats de recherche d'images pour « scientist arguing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2" name="Picture 6" descr="https://62e528761d0685343e1c-f3d1b99a743ffa4142d9d7f1978d9686.ssl.cf2.rackcdn.com/files/56251/width668/8gv8ty3h-14078183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438400"/>
            <a:ext cx="4495800" cy="3062259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362200" y="5438745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 err="1" smtClean="0"/>
              <a:t>MaRS</a:t>
            </a:r>
            <a:r>
              <a:rPr lang="en-US" sz="700" dirty="0" smtClean="0"/>
              <a:t> Discovery District/</a:t>
            </a:r>
            <a:r>
              <a:rPr lang="en-US" sz="700" dirty="0" err="1" smtClean="0"/>
              <a:t>Flickr</a:t>
            </a:r>
            <a:r>
              <a:rPr lang="en-US" sz="700" dirty="0" smtClean="0"/>
              <a:t>, https://www.flickr.com/photos/marsdd/2986989396</a:t>
            </a:r>
            <a:endParaRPr lang="en-US" sz="700" dirty="0"/>
          </a:p>
        </p:txBody>
      </p:sp>
    </p:spTree>
  </p:cSld>
  <p:clrMapOvr>
    <a:masterClrMapping/>
  </p:clrMapOvr>
  <p:transition advClick="0" advTm="2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8077200" cy="1600200"/>
          </a:xfrm>
        </p:spPr>
        <p:txBody>
          <a:bodyPr>
            <a:noAutofit/>
          </a:bodyPr>
          <a:lstStyle/>
          <a:p>
            <a:pPr marL="287338" lvl="1" indent="-287338" algn="just">
              <a:lnSpc>
                <a:spcPct val="80000"/>
              </a:lnSpc>
              <a:buClr>
                <a:srgbClr val="92D050"/>
              </a:buClr>
              <a:buFont typeface="Wingdings" pitchFamily="2" charset="2"/>
              <a:buChar char="Ø"/>
            </a:pPr>
            <a:endParaRPr lang="en-US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14350" lvl="1" indent="-514350" algn="just">
              <a:lnSpc>
                <a:spcPct val="80000"/>
              </a:lnSpc>
              <a:buClr>
                <a:srgbClr val="92D050"/>
              </a:buClr>
              <a:buFont typeface="Arial" pitchFamily="34" charset="0"/>
              <a:buChar char="•"/>
            </a:pPr>
            <a:r>
              <a:rPr lang="en-US" sz="2900" dirty="0" smtClean="0">
                <a:solidFill>
                  <a:srgbClr val="002060"/>
                </a:solidFill>
                <a:latin typeface="Franklin Gothic Book" pitchFamily="34" charset="0"/>
                <a:cs typeface="Arial" pitchFamily="34" charset="0"/>
              </a:rPr>
              <a:t>Lack of clinical data on novel tool, an absence of communication among various stakeholders and resistance among certain professionals. </a:t>
            </a:r>
          </a:p>
          <a:p>
            <a:pPr marL="287338" lvl="1" indent="-287338" algn="just">
              <a:lnSpc>
                <a:spcPct val="80000"/>
              </a:lnSpc>
              <a:buClr>
                <a:srgbClr val="92D050"/>
              </a:buClr>
              <a:buFont typeface="Wingdings" pitchFamily="2" charset="2"/>
              <a:buChar char="Ø"/>
            </a:pPr>
            <a:endParaRPr lang="en-US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10717229" y="976641"/>
            <a:ext cx="292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 smtClean="0">
                <a:solidFill>
                  <a:srgbClr val="0D9AE1"/>
                </a:solidFill>
                <a:latin typeface="Trebuchet MS"/>
                <a:ea typeface="+mj-ea"/>
                <a:cs typeface="+mj-cs"/>
              </a:rPr>
              <a:t> </a:t>
            </a:r>
            <a:endParaRPr lang="en-US" dirty="0"/>
          </a:p>
        </p:txBody>
      </p:sp>
      <p:grpSp>
        <p:nvGrpSpPr>
          <p:cNvPr id="2" name="Group 4"/>
          <p:cNvGrpSpPr/>
          <p:nvPr/>
        </p:nvGrpSpPr>
        <p:grpSpPr>
          <a:xfrm>
            <a:off x="0" y="6781800"/>
            <a:ext cx="9144000" cy="91440"/>
            <a:chOff x="0" y="6553200"/>
            <a:chExt cx="9144000" cy="91440"/>
          </a:xfrm>
        </p:grpSpPr>
        <p:sp>
          <p:nvSpPr>
            <p:cNvPr id="7" name="Rectangle 6"/>
            <p:cNvSpPr/>
            <p:nvPr/>
          </p:nvSpPr>
          <p:spPr>
            <a:xfrm>
              <a:off x="0" y="6553200"/>
              <a:ext cx="6096000" cy="914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0" y="6553200"/>
              <a:ext cx="3048000" cy="914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6781800"/>
            <a:ext cx="9144000" cy="9144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651" name="AutoShape 3" descr="Résultats de recherche d'images pour « lack of clinical data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3" name="AutoShape 5" descr="Résultats de recherche d'images pour « lack of clinical data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5" name="Picture 7" descr="http://img.medscape.com/news/2013/ts_130731_paper_stack_reports_files_200x1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209800"/>
            <a:ext cx="2971800" cy="224370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00400" y="4387334"/>
            <a:ext cx="30480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 err="1" smtClean="0"/>
              <a:t>Medscape</a:t>
            </a:r>
            <a:r>
              <a:rPr lang="en-US" sz="600" dirty="0" smtClean="0"/>
              <a:t>, online : http://www.medscape.com/viewarticle/812258</a:t>
            </a:r>
            <a:endParaRPr lang="en-US" sz="6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81000" y="4648200"/>
            <a:ext cx="8077200" cy="16002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87338" marR="0" lvl="1" indent="-287338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92D050"/>
              </a:buClr>
              <a:buSzPct val="80000"/>
              <a:buFont typeface="Wingdings 2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14350" marR="0" lvl="1" indent="-51435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92D050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 pitchFamily="34" charset="0"/>
                <a:ea typeface="+mn-ea"/>
                <a:cs typeface="Arial" pitchFamily="34" charset="0"/>
              </a:rPr>
              <a:t>Genomic expertise is concentrated within specific type of scientific and medical specialties.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Book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advClick="0" advTm="2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rrow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15"/>
          <a:stretch>
            <a:fillRect/>
          </a:stretch>
        </p:blipFill>
        <p:spPr>
          <a:xfrm>
            <a:off x="152400" y="381000"/>
            <a:ext cx="8837170" cy="2286000"/>
          </a:xfrm>
          <a:prstGeom prst="rect">
            <a:avLst/>
          </a:prstGeom>
        </p:spPr>
      </p:pic>
      <p:sp>
        <p:nvSpPr>
          <p:cNvPr id="8196" name="AutoShape 4" descr="Résultats de recherche d'images pour « scientist teaching clipart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8" name="AutoShape 6" descr="Résultats de recherche d'images pour « scientist teaching clipart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Callout 2 9"/>
          <p:cNvSpPr/>
          <p:nvPr/>
        </p:nvSpPr>
        <p:spPr>
          <a:xfrm>
            <a:off x="2514600" y="2819400"/>
            <a:ext cx="5029200" cy="2362200"/>
          </a:xfrm>
          <a:prstGeom prst="borderCallout2">
            <a:avLst>
              <a:gd name="adj1" fmla="val 57576"/>
              <a:gd name="adj2" fmla="val 608"/>
              <a:gd name="adj3" fmla="val 57270"/>
              <a:gd name="adj4" fmla="val -19525"/>
              <a:gd name="adj5" fmla="val 45799"/>
              <a:gd name="adj6" fmla="val -19238"/>
            </a:avLst>
          </a:prstGeom>
          <a:effectLst>
            <a:outerShdw blurRad="419100" dist="38100" dir="2700000" algn="tl" rotWithShape="0">
              <a:schemeClr val="accent6">
                <a:lumMod val="75000"/>
                <a:alpha val="38000"/>
              </a:scheme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3038" lvl="1" indent="4763" algn="just">
              <a:lnSpc>
                <a:spcPct val="80000"/>
              </a:lnSpc>
              <a:spcBef>
                <a:spcPct val="20000"/>
              </a:spcBef>
              <a:buClr>
                <a:srgbClr val="92D050"/>
              </a:buClr>
              <a:buSzPct val="80000"/>
            </a:pPr>
            <a:r>
              <a:rPr lang="en-CA" sz="2900" dirty="0" smtClean="0">
                <a:solidFill>
                  <a:srgbClr val="002060"/>
                </a:solidFill>
                <a:latin typeface="Franklin Gothic Book" pitchFamily="34" charset="0"/>
                <a:cs typeface="Arial" pitchFamily="34" charset="0"/>
              </a:rPr>
              <a:t>The scientific use of the term </a:t>
            </a:r>
            <a:r>
              <a:rPr lang="en-US" sz="2900" dirty="0" smtClean="0">
                <a:solidFill>
                  <a:srgbClr val="002060"/>
                </a:solidFill>
                <a:latin typeface="Franklin Gothic Book" pitchFamily="34" charset="0"/>
                <a:cs typeface="Arial" pitchFamily="34" charset="0"/>
              </a:rPr>
              <a:t>standard of care on a medical test </a:t>
            </a:r>
            <a:r>
              <a:rPr lang="en-US" sz="2900" b="1" dirty="0" smtClean="0">
                <a:solidFill>
                  <a:schemeClr val="accent6">
                    <a:lumMod val="75000"/>
                  </a:schemeClr>
                </a:solidFill>
                <a:latin typeface="Franklin Gothic Book" pitchFamily="34" charset="0"/>
                <a:cs typeface="Arial" pitchFamily="34" charset="0"/>
              </a:rPr>
              <a:t>does not directly </a:t>
            </a:r>
            <a:r>
              <a:rPr lang="en-US" sz="2900" dirty="0" smtClean="0">
                <a:solidFill>
                  <a:srgbClr val="002060"/>
                </a:solidFill>
                <a:latin typeface="Franklin Gothic Book" pitchFamily="34" charset="0"/>
                <a:cs typeface="Arial" pitchFamily="34" charset="0"/>
              </a:rPr>
              <a:t>lead to its recognition as a legal standard of care.</a:t>
            </a:r>
          </a:p>
        </p:txBody>
      </p:sp>
      <p:pic>
        <p:nvPicPr>
          <p:cNvPr id="8201" name="Picture 9" descr="C:\Users\ssalman\AppData\Local\Microsoft\Windows\Temporary Internet Files\Content.IE5\AXKXCB6M\large-Number-1-66.6-3874[1].gi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371600" y="3048000"/>
            <a:ext cx="304800" cy="638555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0" y="6781800"/>
            <a:ext cx="9144000" cy="91440"/>
            <a:chOff x="0" y="6553200"/>
            <a:chExt cx="9144000" cy="91440"/>
          </a:xfrm>
        </p:grpSpPr>
        <p:sp>
          <p:nvSpPr>
            <p:cNvPr id="15" name="Rectangle 14"/>
            <p:cNvSpPr/>
            <p:nvPr/>
          </p:nvSpPr>
          <p:spPr>
            <a:xfrm>
              <a:off x="0" y="6553200"/>
              <a:ext cx="6096000" cy="914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96000" y="6553200"/>
              <a:ext cx="3048000" cy="914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0" y="6781800"/>
            <a:ext cx="9144000" cy="9144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90800" y="609600"/>
            <a:ext cx="5257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How to facilitate a bench to bedside translational continuum?</a:t>
            </a:r>
            <a:endParaRPr lang="en-US" sz="24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advClick="0" advTm="2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AutoShape 4" descr="Résultats de recherche d'images pour « scientist teaching clipart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8" name="AutoShape 6" descr="Résultats de recherche d'images pour « scientist teaching clipart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5" name="Picture 13" descr="C:\Users\ssalman\AppData\Local\Microsoft\Windows\Temporary Internet Files\Content.IE5\7OCFM143\2-copy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772400" y="1981200"/>
            <a:ext cx="631411" cy="716666"/>
          </a:xfrm>
          <a:prstGeom prst="rect">
            <a:avLst/>
          </a:prstGeom>
          <a:noFill/>
        </p:spPr>
      </p:pic>
      <p:grpSp>
        <p:nvGrpSpPr>
          <p:cNvPr id="3" name="Group 13"/>
          <p:cNvGrpSpPr/>
          <p:nvPr/>
        </p:nvGrpSpPr>
        <p:grpSpPr>
          <a:xfrm>
            <a:off x="0" y="6781800"/>
            <a:ext cx="9144000" cy="91440"/>
            <a:chOff x="0" y="6553200"/>
            <a:chExt cx="9144000" cy="91440"/>
          </a:xfrm>
        </p:grpSpPr>
        <p:sp>
          <p:nvSpPr>
            <p:cNvPr id="15" name="Rectangle 14"/>
            <p:cNvSpPr/>
            <p:nvPr/>
          </p:nvSpPr>
          <p:spPr>
            <a:xfrm>
              <a:off x="0" y="6553200"/>
              <a:ext cx="6096000" cy="914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96000" y="6553200"/>
              <a:ext cx="3048000" cy="914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0" y="6781800"/>
            <a:ext cx="9144000" cy="9144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Line Callout 2 11"/>
          <p:cNvSpPr/>
          <p:nvPr/>
        </p:nvSpPr>
        <p:spPr>
          <a:xfrm>
            <a:off x="1524000" y="2209800"/>
            <a:ext cx="5486400" cy="2362200"/>
          </a:xfrm>
          <a:prstGeom prst="borderCallout2">
            <a:avLst>
              <a:gd name="adj1" fmla="val 49377"/>
              <a:gd name="adj2" fmla="val 99529"/>
              <a:gd name="adj3" fmla="val 49146"/>
              <a:gd name="adj4" fmla="val 119205"/>
              <a:gd name="adj5" fmla="val 26319"/>
              <a:gd name="adj6" fmla="val 118894"/>
            </a:avLst>
          </a:prstGeom>
          <a:effectLst>
            <a:outerShdw blurRad="546100" dist="38100" dir="5400000" algn="t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09538" lvl="1" algn="just">
              <a:lnSpc>
                <a:spcPct val="80000"/>
              </a:lnSpc>
              <a:spcBef>
                <a:spcPct val="20000"/>
              </a:spcBef>
              <a:buClr>
                <a:srgbClr val="92D050"/>
              </a:buClr>
              <a:buSzPct val="80000"/>
            </a:pPr>
            <a:r>
              <a:rPr lang="en-CA" sz="2900" dirty="0" smtClean="0">
                <a:solidFill>
                  <a:srgbClr val="002060"/>
                </a:solidFill>
                <a:latin typeface="Franklin Gothic Book" pitchFamily="34" charset="0"/>
                <a:cs typeface="Arial" pitchFamily="34" charset="0"/>
              </a:rPr>
              <a:t>A good </a:t>
            </a:r>
            <a:r>
              <a:rPr lang="en-CA" sz="2900" b="1" dirty="0" smtClean="0">
                <a:solidFill>
                  <a:schemeClr val="accent6">
                    <a:lumMod val="75000"/>
                  </a:schemeClr>
                </a:solidFill>
                <a:latin typeface="Franklin Gothic Book" pitchFamily="34" charset="0"/>
                <a:cs typeface="Arial" pitchFamily="34" charset="0"/>
              </a:rPr>
              <a:t>understanding</a:t>
            </a:r>
            <a:r>
              <a:rPr lang="en-CA" sz="2900" dirty="0" smtClean="0">
                <a:solidFill>
                  <a:srgbClr val="002060"/>
                </a:solidFill>
                <a:latin typeface="Franklin Gothic Book" pitchFamily="34" charset="0"/>
                <a:cs typeface="Arial" pitchFamily="34" charset="0"/>
              </a:rPr>
              <a:t> of the legal concept of standard of care is key in facilitating integration of </a:t>
            </a:r>
            <a:r>
              <a:rPr lang="en-CA" sz="2900" smtClean="0">
                <a:solidFill>
                  <a:srgbClr val="002060"/>
                </a:solidFill>
                <a:latin typeface="Franklin Gothic Book" pitchFamily="34" charset="0"/>
                <a:cs typeface="Arial" pitchFamily="34" charset="0"/>
              </a:rPr>
              <a:t>novel </a:t>
            </a:r>
            <a:r>
              <a:rPr lang="en-CA" sz="2900" smtClean="0">
                <a:solidFill>
                  <a:srgbClr val="002060"/>
                </a:solidFill>
                <a:latin typeface="Franklin Gothic Book" pitchFamily="34" charset="0"/>
                <a:cs typeface="Arial" pitchFamily="34" charset="0"/>
              </a:rPr>
              <a:t>tool into </a:t>
            </a:r>
            <a:r>
              <a:rPr lang="en-CA" sz="2900" dirty="0" smtClean="0">
                <a:solidFill>
                  <a:srgbClr val="002060"/>
                </a:solidFill>
                <a:latin typeface="Franklin Gothic Book" pitchFamily="34" charset="0"/>
                <a:cs typeface="Arial" pitchFamily="34" charset="0"/>
              </a:rPr>
              <a:t>clinical care.</a:t>
            </a:r>
          </a:p>
        </p:txBody>
      </p:sp>
    </p:spTree>
  </p:cSld>
  <p:clrMapOvr>
    <a:masterClrMapping/>
  </p:clrMapOvr>
  <p:transition advClick="0" advTm="2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AutoShape 4" descr="Résultats de recherche d'images pour « scientist teaching clipart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8" name="AutoShape 6" descr="Résultats de recherche d'images pour « scientist teaching clipart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06" name="Picture 14" descr="C:\Users\ssalman\AppData\Local\Microsoft\Windows\Temporary Internet Files\Content.IE5\7OCFM143\Number-3-3876-large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  <a:lum bright="-30000"/>
          </a:blip>
          <a:srcRect/>
          <a:stretch>
            <a:fillRect/>
          </a:stretch>
        </p:blipFill>
        <p:spPr bwMode="auto">
          <a:xfrm>
            <a:off x="990600" y="2514600"/>
            <a:ext cx="488114" cy="685800"/>
          </a:xfrm>
          <a:prstGeom prst="rect">
            <a:avLst/>
          </a:prstGeom>
          <a:noFill/>
        </p:spPr>
      </p:pic>
      <p:grpSp>
        <p:nvGrpSpPr>
          <p:cNvPr id="3" name="Group 13"/>
          <p:cNvGrpSpPr/>
          <p:nvPr/>
        </p:nvGrpSpPr>
        <p:grpSpPr>
          <a:xfrm>
            <a:off x="0" y="6781800"/>
            <a:ext cx="9144000" cy="91440"/>
            <a:chOff x="0" y="6553200"/>
            <a:chExt cx="9144000" cy="91440"/>
          </a:xfrm>
        </p:grpSpPr>
        <p:sp>
          <p:nvSpPr>
            <p:cNvPr id="15" name="Rectangle 14"/>
            <p:cNvSpPr/>
            <p:nvPr/>
          </p:nvSpPr>
          <p:spPr>
            <a:xfrm>
              <a:off x="0" y="6553200"/>
              <a:ext cx="6096000" cy="914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96000" y="6553200"/>
              <a:ext cx="3048000" cy="914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0" y="6781800"/>
            <a:ext cx="9144000" cy="9144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Line Callout 2 10"/>
          <p:cNvSpPr/>
          <p:nvPr/>
        </p:nvSpPr>
        <p:spPr>
          <a:xfrm>
            <a:off x="2209800" y="2362200"/>
            <a:ext cx="5486400" cy="2362200"/>
          </a:xfrm>
          <a:prstGeom prst="borderCallout2">
            <a:avLst>
              <a:gd name="adj1" fmla="val 58621"/>
              <a:gd name="adj2" fmla="val -471"/>
              <a:gd name="adj3" fmla="val 58390"/>
              <a:gd name="adj4" fmla="val -20844"/>
              <a:gd name="adj5" fmla="val 39029"/>
              <a:gd name="adj6" fmla="val -20907"/>
            </a:avLst>
          </a:prstGeom>
          <a:effectLst>
            <a:outerShdw blurRad="533400" dist="38100" dir="5400000" algn="t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indent="4763" algn="just">
              <a:lnSpc>
                <a:spcPct val="80000"/>
              </a:lnSpc>
              <a:spcBef>
                <a:spcPct val="20000"/>
              </a:spcBef>
              <a:buClr>
                <a:srgbClr val="92D050"/>
              </a:buClr>
              <a:buSzPct val="80000"/>
            </a:pPr>
            <a:r>
              <a:rPr lang="en-CA" sz="2900" b="1" dirty="0" smtClean="0">
                <a:solidFill>
                  <a:schemeClr val="accent6">
                    <a:lumMod val="75000"/>
                  </a:schemeClr>
                </a:solidFill>
                <a:latin typeface="Franklin Gothic Book" pitchFamily="34" charset="0"/>
                <a:cs typeface="Arial" pitchFamily="34" charset="0"/>
              </a:rPr>
              <a:t>Dissemination of results and providing specific clinical guidelines and protocols </a:t>
            </a:r>
            <a:r>
              <a:rPr lang="en-CA" sz="2900" dirty="0" smtClean="0">
                <a:solidFill>
                  <a:srgbClr val="002060"/>
                </a:solidFill>
                <a:latin typeface="Franklin Gothic Book" pitchFamily="34" charset="0"/>
                <a:cs typeface="Arial" pitchFamily="34" charset="0"/>
              </a:rPr>
              <a:t>are essential for the recognition of a novel technology as a standard of care.</a:t>
            </a:r>
            <a:endParaRPr lang="en-US" sz="2900" dirty="0" smtClean="0">
              <a:solidFill>
                <a:srgbClr val="002060"/>
              </a:solidFill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2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AutoShape 4" descr="Résultats de recherche d'images pour « scientist teaching clipart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8" name="AutoShape 6" descr="Résultats de recherche d'images pour « scientist teaching clipart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Callout 2 20"/>
          <p:cNvSpPr/>
          <p:nvPr/>
        </p:nvSpPr>
        <p:spPr>
          <a:xfrm>
            <a:off x="1752600" y="2286000"/>
            <a:ext cx="5410200" cy="2362200"/>
          </a:xfrm>
          <a:prstGeom prst="borderCallout2">
            <a:avLst>
              <a:gd name="adj1" fmla="val 69598"/>
              <a:gd name="adj2" fmla="val 99932"/>
              <a:gd name="adj3" fmla="val 69945"/>
              <a:gd name="adj4" fmla="val 119864"/>
              <a:gd name="adj5" fmla="val 45385"/>
              <a:gd name="adj6" fmla="val 120054"/>
            </a:avLst>
          </a:prstGeom>
          <a:effectLst>
            <a:outerShdw blurRad="533400" dist="38100" dir="5400000" algn="t" rotWithShape="0">
              <a:schemeClr val="accent6">
                <a:alpha val="40000"/>
              </a:scheme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09538" lvl="1" algn="just">
              <a:lnSpc>
                <a:spcPct val="80000"/>
              </a:lnSpc>
              <a:spcBef>
                <a:spcPct val="20000"/>
              </a:spcBef>
              <a:buClr>
                <a:srgbClr val="92D050"/>
              </a:buClr>
              <a:buSzPct val="80000"/>
            </a:pPr>
            <a:r>
              <a:rPr lang="en-CA" sz="2900" dirty="0" smtClean="0">
                <a:solidFill>
                  <a:srgbClr val="002060"/>
                </a:solidFill>
                <a:latin typeface="Franklin Gothic Book" pitchFamily="34" charset="0"/>
                <a:cs typeface="Arial" pitchFamily="34" charset="0"/>
              </a:rPr>
              <a:t>Implementation can require </a:t>
            </a:r>
            <a:r>
              <a:rPr lang="en-CA" sz="2900" b="1" dirty="0" smtClean="0">
                <a:solidFill>
                  <a:schemeClr val="accent6">
                    <a:lumMod val="75000"/>
                  </a:schemeClr>
                </a:solidFill>
                <a:latin typeface="Franklin Gothic Book" pitchFamily="34" charset="0"/>
                <a:cs typeface="Arial" pitchFamily="34" charset="0"/>
              </a:rPr>
              <a:t>anticipating validation</a:t>
            </a:r>
            <a:r>
              <a:rPr lang="en-CA" sz="2900" dirty="0" smtClean="0">
                <a:solidFill>
                  <a:srgbClr val="002060"/>
                </a:solidFill>
                <a:latin typeface="Franklin Gothic Book" pitchFamily="34" charset="0"/>
                <a:cs typeface="Arial" pitchFamily="34" charset="0"/>
              </a:rPr>
              <a:t> of their use from the medical community and other  stakeholders.</a:t>
            </a:r>
          </a:p>
        </p:txBody>
      </p:sp>
      <p:pic>
        <p:nvPicPr>
          <p:cNvPr id="8207" name="Picture 15" descr="C:\Users\ssalman\AppData\Local\Microsoft\Windows\Temporary Internet Files\Content.IE5\AXKXCB6M\large-Number-4-166.6-3878[1].gi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bg1">
                <a:tint val="45000"/>
                <a:satMod val="400000"/>
              </a:schemeClr>
            </a:duotone>
            <a:lum bright="-40000"/>
          </a:blip>
          <a:srcRect/>
          <a:stretch>
            <a:fillRect/>
          </a:stretch>
        </p:blipFill>
        <p:spPr bwMode="auto">
          <a:xfrm>
            <a:off x="7772400" y="2362200"/>
            <a:ext cx="609600" cy="800609"/>
          </a:xfrm>
          <a:prstGeom prst="rect">
            <a:avLst/>
          </a:prstGeom>
          <a:noFill/>
        </p:spPr>
      </p:pic>
      <p:grpSp>
        <p:nvGrpSpPr>
          <p:cNvPr id="3" name="Group 13"/>
          <p:cNvGrpSpPr/>
          <p:nvPr/>
        </p:nvGrpSpPr>
        <p:grpSpPr>
          <a:xfrm>
            <a:off x="0" y="6781800"/>
            <a:ext cx="9144000" cy="91440"/>
            <a:chOff x="0" y="6553200"/>
            <a:chExt cx="9144000" cy="91440"/>
          </a:xfrm>
        </p:grpSpPr>
        <p:sp>
          <p:nvSpPr>
            <p:cNvPr id="15" name="Rectangle 14"/>
            <p:cNvSpPr/>
            <p:nvPr/>
          </p:nvSpPr>
          <p:spPr>
            <a:xfrm>
              <a:off x="0" y="6553200"/>
              <a:ext cx="6096000" cy="914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96000" y="6553200"/>
              <a:ext cx="3048000" cy="914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0" y="6781800"/>
            <a:ext cx="9144000" cy="9144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2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AutoShape 4" descr="Résultats de recherche d'images pour « scientist teaching clipart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8" name="AutoShape 6" descr="Résultats de recherche d'images pour « scientist teaching clipart 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3"/>
          <p:cNvGrpSpPr/>
          <p:nvPr/>
        </p:nvGrpSpPr>
        <p:grpSpPr>
          <a:xfrm>
            <a:off x="0" y="6781800"/>
            <a:ext cx="9144000" cy="91440"/>
            <a:chOff x="0" y="6553200"/>
            <a:chExt cx="9144000" cy="91440"/>
          </a:xfrm>
        </p:grpSpPr>
        <p:sp>
          <p:nvSpPr>
            <p:cNvPr id="15" name="Rectangle 14"/>
            <p:cNvSpPr/>
            <p:nvPr/>
          </p:nvSpPr>
          <p:spPr>
            <a:xfrm>
              <a:off x="0" y="6553200"/>
              <a:ext cx="6096000" cy="914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096000" y="6553200"/>
              <a:ext cx="3048000" cy="914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0" y="6781800"/>
            <a:ext cx="9144000" cy="9144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 descr="83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4E4E4"/>
              </a:clrFrom>
              <a:clrTo>
                <a:srgbClr val="E4E4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323404"/>
            <a:ext cx="4876801" cy="4772596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 rot="10800000">
            <a:off x="5943600" y="1981200"/>
            <a:ext cx="1828800" cy="3200400"/>
          </a:xfrm>
          <a:prstGeom prst="downArrow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4"/>
          <p:cNvSpPr>
            <a:spLocks noGrp="1"/>
          </p:cNvSpPr>
          <p:nvPr>
            <p:ph type="title"/>
          </p:nvPr>
        </p:nvSpPr>
        <p:spPr>
          <a:xfrm>
            <a:off x="762000" y="609600"/>
            <a:ext cx="7848600" cy="1066800"/>
          </a:xfrm>
        </p:spPr>
        <p:txBody>
          <a:bodyPr>
            <a:normAutofit/>
          </a:bodyPr>
          <a:lstStyle/>
          <a:p>
            <a:pPr lvl="0"/>
            <a:r>
              <a:rPr lang="en-US" sz="3200" b="1" kern="0" dirty="0" smtClean="0">
                <a:solidFill>
                  <a:srgbClr val="4F271C"/>
                </a:solidFill>
                <a:latin typeface="Century Gothic" pitchFamily="34" charset="0"/>
                <a:cs typeface="Arial" pitchFamily="34" charset="0"/>
              </a:rPr>
              <a:t>Translational Advisory Board</a:t>
            </a:r>
            <a:r>
              <a:rPr lang="en-US" sz="3200" b="1" kern="0" dirty="0" smtClean="0">
                <a:solidFill>
                  <a:srgbClr val="4F271C"/>
                </a:solidFill>
                <a:latin typeface="Century Gothic" pitchFamily="34" charset="0"/>
              </a:rPr>
              <a:t/>
            </a:r>
            <a:br>
              <a:rPr lang="en-US" sz="3200" b="1" kern="0" dirty="0" smtClean="0">
                <a:solidFill>
                  <a:srgbClr val="4F271C"/>
                </a:solidFill>
                <a:latin typeface="Century Gothic" pitchFamily="34" charset="0"/>
              </a:rPr>
            </a:br>
            <a:endParaRPr lang="en-US" sz="3200" dirty="0"/>
          </a:p>
        </p:txBody>
      </p:sp>
    </p:spTree>
  </p:cSld>
  <p:clrMapOvr>
    <a:masterClrMapping/>
  </p:clrMapOvr>
  <p:transition advClick="0" advTm="2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6781800"/>
            <a:ext cx="9144000" cy="91440"/>
            <a:chOff x="0" y="6553200"/>
            <a:chExt cx="9144000" cy="91440"/>
          </a:xfrm>
        </p:grpSpPr>
        <p:sp>
          <p:nvSpPr>
            <p:cNvPr id="9" name="Rectangle 8"/>
            <p:cNvSpPr/>
            <p:nvPr/>
          </p:nvSpPr>
          <p:spPr>
            <a:xfrm>
              <a:off x="0" y="6553200"/>
              <a:ext cx="6096000" cy="914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96000" y="6553200"/>
              <a:ext cx="3048000" cy="914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6781800"/>
            <a:ext cx="9144000" cy="9144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62000" y="1524000"/>
            <a:ext cx="7620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33A5CD"/>
                </a:solidFill>
                <a:latin typeface="Century Gothic" pitchFamily="34" charset="0"/>
                <a:cs typeface="Arial" pitchFamily="34" charset="0"/>
              </a:rPr>
              <a:t>Leucegene</a:t>
            </a:r>
            <a:r>
              <a:rPr lang="en-US" sz="3200" b="1" dirty="0" smtClean="0">
                <a:solidFill>
                  <a:srgbClr val="33A5CD"/>
                </a:solidFill>
                <a:latin typeface="Century Gothic" pitchFamily="34" charset="0"/>
                <a:cs typeface="Arial" pitchFamily="34" charset="0"/>
              </a:rPr>
              <a:t> project: </a:t>
            </a:r>
          </a:p>
          <a:p>
            <a:pPr algn="ctr"/>
            <a:endParaRPr lang="en-US" sz="3000" b="1" dirty="0" smtClean="0">
              <a:solidFill>
                <a:srgbClr val="33A5CD"/>
              </a:solidFill>
              <a:latin typeface="Century Gothic" pitchFamily="34" charset="0"/>
              <a:cs typeface="Arial" pitchFamily="34" charset="0"/>
            </a:endParaRPr>
          </a:p>
          <a:p>
            <a:pPr algn="ctr"/>
            <a:r>
              <a:rPr lang="en-US" sz="3000" b="1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Development of two genomic-based tests for patients with acute myeloid leukemia (AML)</a:t>
            </a:r>
          </a:p>
          <a:p>
            <a:pPr algn="ctr"/>
            <a:endParaRPr lang="fr-CA" sz="3000" b="1" dirty="0" smtClean="0">
              <a:solidFill>
                <a:schemeClr val="tx2"/>
              </a:solidFill>
              <a:latin typeface="Century Gothic" pitchFamily="34" charset="0"/>
              <a:cs typeface="Arial" pitchFamily="34" charset="0"/>
            </a:endParaRPr>
          </a:p>
          <a:p>
            <a:pPr algn="ctr"/>
            <a:r>
              <a:rPr lang="fr-CA" sz="3000" b="1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Leucegene.ca  </a:t>
            </a:r>
            <a:endParaRPr lang="en-US" sz="30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advClick="0" advTm="2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eno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800600"/>
            <a:ext cx="2362200" cy="165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genome quebec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2590800"/>
            <a:ext cx="3505200" cy="2781759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638800"/>
            <a:ext cx="3505200" cy="105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logocgpweb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19600" y="3962400"/>
            <a:ext cx="4114800" cy="8972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71800" y="685800"/>
            <a:ext cx="335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600" b="1" dirty="0" smtClean="0">
                <a:solidFill>
                  <a:srgbClr val="0D9AE1"/>
                </a:solidFill>
                <a:latin typeface="Arial" pitchFamily="34" charset="0"/>
                <a:cs typeface="Arial" pitchFamily="34" charset="0"/>
              </a:rPr>
              <a:t>THANK YOU!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6781800"/>
            <a:ext cx="9144000" cy="91440"/>
            <a:chOff x="0" y="6553200"/>
            <a:chExt cx="9144000" cy="91440"/>
          </a:xfrm>
        </p:grpSpPr>
        <p:sp>
          <p:nvSpPr>
            <p:cNvPr id="12" name="Rectangle 11"/>
            <p:cNvSpPr/>
            <p:nvPr/>
          </p:nvSpPr>
          <p:spPr>
            <a:xfrm>
              <a:off x="0" y="6553200"/>
              <a:ext cx="6096000" cy="914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96000" y="6553200"/>
              <a:ext cx="3048000" cy="914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0" y="6781800"/>
            <a:ext cx="9144000" cy="9144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819400" y="1752600"/>
            <a:ext cx="3657600" cy="2057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87338" marR="0" lvl="1" indent="-287338" algn="just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fr-C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 Ma’n H. Zawati</a:t>
            </a:r>
          </a:p>
          <a:p>
            <a:pPr marL="287338" marR="0" lvl="1" indent="-287338" algn="just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fr-C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Prof. Yann Joly</a:t>
            </a:r>
          </a:p>
          <a:p>
            <a:pPr marL="287338" marR="0" lvl="1" indent="-287338" algn="just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fr-C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Dr. Guy </a:t>
            </a:r>
            <a:r>
              <a:rPr kumimoji="0" lang="fr-CA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Sauvageau</a:t>
            </a:r>
            <a:endParaRPr kumimoji="0" lang="fr-CA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87338" marR="0" lvl="1" indent="-287338" algn="just" defTabSz="914400" rtl="0" eaLnBrk="1" fontAlgn="auto" latinLnBrk="0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rgbClr val="92D050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fr-CA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Dr. Josée Hébert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89898"/>
      </p:ext>
    </p:extLst>
  </p:cSld>
  <p:clrMapOvr>
    <a:masterClrMapping/>
  </p:clrMapOvr>
  <p:transition advClick="0" advTm="2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rved Up Arrow 16"/>
          <p:cNvSpPr/>
          <p:nvPr/>
        </p:nvSpPr>
        <p:spPr>
          <a:xfrm>
            <a:off x="3581400" y="4169979"/>
            <a:ext cx="2438400" cy="828566"/>
          </a:xfrm>
          <a:prstGeom prst="curvedUpArrow">
            <a:avLst>
              <a:gd name="adj1" fmla="val 16602"/>
              <a:gd name="adj2" fmla="val 73926"/>
              <a:gd name="adj3" fmla="val 46099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416" name="Picture 8" descr="Résultats de recherche d'images pour « blurred question mark »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3505200"/>
            <a:ext cx="3276600" cy="2146738"/>
          </a:xfrm>
          <a:prstGeom prst="rect">
            <a:avLst/>
          </a:prstGeom>
          <a:noFill/>
        </p:spPr>
      </p:pic>
      <p:grpSp>
        <p:nvGrpSpPr>
          <p:cNvPr id="3" name="Group 7"/>
          <p:cNvGrpSpPr/>
          <p:nvPr/>
        </p:nvGrpSpPr>
        <p:grpSpPr>
          <a:xfrm>
            <a:off x="0" y="6781800"/>
            <a:ext cx="9144000" cy="91440"/>
            <a:chOff x="0" y="6553200"/>
            <a:chExt cx="9144000" cy="91440"/>
          </a:xfrm>
        </p:grpSpPr>
        <p:sp>
          <p:nvSpPr>
            <p:cNvPr id="9" name="Rectangle 8"/>
            <p:cNvSpPr/>
            <p:nvPr/>
          </p:nvSpPr>
          <p:spPr>
            <a:xfrm>
              <a:off x="0" y="6553200"/>
              <a:ext cx="6096000" cy="914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96000" y="6553200"/>
              <a:ext cx="3048000" cy="914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6781800"/>
            <a:ext cx="9144000" cy="9144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14400" y="5562600"/>
            <a:ext cx="70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713" indent="-3175" algn="ctr">
              <a:buNone/>
            </a:pPr>
            <a:r>
              <a:rPr lang="en-CA" sz="2400" dirty="0" smtClean="0">
                <a:solidFill>
                  <a:srgbClr val="33A5CD"/>
                </a:solidFill>
                <a:latin typeface="Arial" pitchFamily="34" charset="0"/>
                <a:cs typeface="Arial" pitchFamily="34" charset="0"/>
              </a:rPr>
              <a:t>Novel technologies need to be recognized as part of the </a:t>
            </a:r>
            <a:r>
              <a:rPr lang="en-CA" sz="2400" b="1" dirty="0" smtClean="0">
                <a:solidFill>
                  <a:srgbClr val="33A5CD"/>
                </a:solidFill>
                <a:latin typeface="Arial" pitchFamily="34" charset="0"/>
                <a:cs typeface="Arial" pitchFamily="34" charset="0"/>
              </a:rPr>
              <a:t>medical standard of care</a:t>
            </a:r>
            <a:endParaRPr lang="en-US" sz="2400" b="1" dirty="0" smtClean="0">
              <a:solidFill>
                <a:srgbClr val="33A5C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38200" y="427672"/>
            <a:ext cx="7543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How to integrate the two novel genomic-based tests in the clinical setting?</a:t>
            </a:r>
            <a:endParaRPr lang="en-US" sz="30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  <p:pic>
        <p:nvPicPr>
          <p:cNvPr id="2" name="Picture 6" descr="C:\Users\ssalman\AppData\Local\Microsoft\Windows\Temporary Internet Files\Content.IE5\7OCFM143\science_generalscience[1].gif"/>
          <p:cNvPicPr>
            <a:picLocks noChangeAspect="1" noChangeArrowheads="1"/>
          </p:cNvPicPr>
          <p:nvPr/>
        </p:nvPicPr>
        <p:blipFill>
          <a:blip r:embed="rId3" cstate="print"/>
          <a:srcRect r="1266" b="11765"/>
          <a:stretch>
            <a:fillRect/>
          </a:stretch>
        </p:blipFill>
        <p:spPr bwMode="auto">
          <a:xfrm>
            <a:off x="1600200" y="2819400"/>
            <a:ext cx="1905000" cy="1143000"/>
          </a:xfrm>
          <a:prstGeom prst="rect">
            <a:avLst/>
          </a:prstGeom>
          <a:noFill/>
        </p:spPr>
      </p:pic>
      <p:pic>
        <p:nvPicPr>
          <p:cNvPr id="1034" name="Picture 10" descr="C:\Users\ssalman\AppData\Local\Microsoft\Windows\Temporary Internet Files\Content.IE5\2U9BJZ23\dibujo_de_medico_doctor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362200"/>
            <a:ext cx="1447800" cy="193040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6781800"/>
            <a:ext cx="9144000" cy="91440"/>
            <a:chOff x="0" y="6553200"/>
            <a:chExt cx="9144000" cy="91440"/>
          </a:xfrm>
        </p:grpSpPr>
        <p:sp>
          <p:nvSpPr>
            <p:cNvPr id="7" name="Rectangle 6"/>
            <p:cNvSpPr/>
            <p:nvPr/>
          </p:nvSpPr>
          <p:spPr>
            <a:xfrm>
              <a:off x="0" y="6553200"/>
              <a:ext cx="6096000" cy="914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0" y="6553200"/>
              <a:ext cx="3048000" cy="914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6781800"/>
            <a:ext cx="9144000" cy="9144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6200" y="76200"/>
            <a:ext cx="8991600" cy="6857145"/>
            <a:chOff x="287604" y="96616"/>
            <a:chExt cx="8836429" cy="6247015"/>
          </a:xfrm>
        </p:grpSpPr>
        <p:pic>
          <p:nvPicPr>
            <p:cNvPr id="12" name="Picture 11" descr="arrows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604" y="96616"/>
              <a:ext cx="8836429" cy="62470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3058349" y="1015484"/>
              <a:ext cx="4572000" cy="4001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  <a:latin typeface="Century Gothic" pitchFamily="34" charset="0"/>
                  <a:cs typeface="Arial" pitchFamily="34" charset="0"/>
                </a:rPr>
                <a:t>What is a standard of care?</a:t>
              </a:r>
              <a:endParaRPr lang="en-US" sz="2000" b="1" dirty="0">
                <a:solidFill>
                  <a:schemeClr val="tx2"/>
                </a:solidFill>
                <a:latin typeface="Century Gothic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971800" y="2040374"/>
              <a:ext cx="4572000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  <a:latin typeface="Century Gothic" pitchFamily="34" charset="0"/>
                  <a:cs typeface="Arial" pitchFamily="34" charset="0"/>
                </a:rPr>
                <a:t>What are the criteria and  how are they proven?</a:t>
              </a:r>
              <a:endParaRPr lang="en-US" sz="2000" b="1" dirty="0">
                <a:solidFill>
                  <a:schemeClr val="tx2"/>
                </a:solidFill>
                <a:latin typeface="Century Gothic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819400" y="3081673"/>
              <a:ext cx="49530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  <a:latin typeface="Century Gothic" pitchFamily="34" charset="0"/>
                  <a:cs typeface="Arial" pitchFamily="34" charset="0"/>
                </a:rPr>
                <a:t>What are the challenges for the recognition of a novel genomic based test as a standard of care?</a:t>
              </a:r>
              <a:endParaRPr lang="en-US" sz="2000" b="1" dirty="0">
                <a:solidFill>
                  <a:schemeClr val="tx2"/>
                </a:solidFill>
                <a:latin typeface="Century Gothic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971800" y="4400652"/>
              <a:ext cx="48006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2"/>
                  </a:solidFill>
                  <a:latin typeface="Century Gothic" pitchFamily="34" charset="0"/>
                  <a:cs typeface="Arial" pitchFamily="34" charset="0"/>
                </a:rPr>
                <a:t>How to facilitate a bench to bedside translational continuum?</a:t>
              </a:r>
              <a:endParaRPr lang="en-US" sz="2000" b="1" dirty="0">
                <a:solidFill>
                  <a:schemeClr val="tx2"/>
                </a:solidFill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advClick="0" advTm="2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6781800"/>
            <a:ext cx="9144000" cy="91440"/>
            <a:chOff x="0" y="6553200"/>
            <a:chExt cx="9144000" cy="91440"/>
          </a:xfrm>
        </p:grpSpPr>
        <p:sp>
          <p:nvSpPr>
            <p:cNvPr id="7" name="Rectangle 6"/>
            <p:cNvSpPr/>
            <p:nvPr/>
          </p:nvSpPr>
          <p:spPr>
            <a:xfrm>
              <a:off x="0" y="6553200"/>
              <a:ext cx="6096000" cy="914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0" y="6553200"/>
              <a:ext cx="3048000" cy="914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6781800"/>
            <a:ext cx="9144000" cy="9144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362200" y="2209800"/>
            <a:ext cx="4800600" cy="914400"/>
          </a:xfrm>
        </p:spPr>
        <p:txBody>
          <a:bodyPr>
            <a:normAutofit/>
          </a:bodyPr>
          <a:lstStyle/>
          <a:p>
            <a:pPr lvl="0"/>
            <a:r>
              <a:rPr lang="en-US" sz="3200" b="1" kern="0" dirty="0" smtClean="0">
                <a:solidFill>
                  <a:srgbClr val="4F271C"/>
                </a:solidFill>
                <a:latin typeface="Century Gothic" pitchFamily="34" charset="0"/>
                <a:cs typeface="Arial" pitchFamily="34" charset="0"/>
              </a:rPr>
              <a:t>Scientific meaning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1752600" y="2967097"/>
            <a:ext cx="5791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563" algn="just">
              <a:spcBef>
                <a:spcPts val="300"/>
              </a:spcBef>
              <a:buClr>
                <a:srgbClr val="FEB80A"/>
              </a:buClr>
            </a:pPr>
            <a:r>
              <a:rPr lang="en-US" sz="3200" dirty="0" smtClean="0">
                <a:solidFill>
                  <a:srgbClr val="002060"/>
                </a:solidFill>
                <a:latin typeface="Franklin Gothic Book"/>
              </a:rPr>
              <a:t>Medical discussions amongst physicians/researchers referring to medical and scientific best practices. </a:t>
            </a:r>
            <a:endParaRPr lang="en-US" sz="3200" dirty="0">
              <a:solidFill>
                <a:srgbClr val="002060"/>
              </a:solidFill>
              <a:latin typeface="Franklin Gothic Book"/>
            </a:endParaRPr>
          </a:p>
        </p:txBody>
      </p:sp>
      <p:pic>
        <p:nvPicPr>
          <p:cNvPr id="10" name="Picture 9" descr="arrow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9BA54C"/>
              </a:clrFrom>
              <a:clrTo>
                <a:srgbClr val="9BA54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6" b="65854"/>
          <a:stretch>
            <a:fillRect/>
          </a:stretch>
        </p:blipFill>
        <p:spPr>
          <a:xfrm>
            <a:off x="914400" y="57150"/>
            <a:ext cx="7391400" cy="18478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819400" y="838200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500" b="1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What is a standard of care?</a:t>
            </a:r>
            <a:endParaRPr lang="en-US" sz="25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advClick="0" advTm="2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0" y="6781800"/>
            <a:ext cx="9144000" cy="91440"/>
            <a:chOff x="0" y="6553200"/>
            <a:chExt cx="9144000" cy="91440"/>
          </a:xfrm>
        </p:grpSpPr>
        <p:sp>
          <p:nvSpPr>
            <p:cNvPr id="7" name="Rectangle 6"/>
            <p:cNvSpPr/>
            <p:nvPr/>
          </p:nvSpPr>
          <p:spPr>
            <a:xfrm>
              <a:off x="0" y="6553200"/>
              <a:ext cx="6096000" cy="914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0" y="6553200"/>
              <a:ext cx="3048000" cy="914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6781800"/>
            <a:ext cx="9144000" cy="9144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685800" y="990600"/>
            <a:ext cx="7848600" cy="1066800"/>
          </a:xfrm>
        </p:spPr>
        <p:txBody>
          <a:bodyPr>
            <a:normAutofit/>
          </a:bodyPr>
          <a:lstStyle/>
          <a:p>
            <a:pPr lvl="0"/>
            <a:r>
              <a:rPr lang="en-US" sz="3200" b="1" kern="0" dirty="0" smtClean="0">
                <a:solidFill>
                  <a:srgbClr val="4F271C"/>
                </a:solidFill>
                <a:latin typeface="Century Gothic" pitchFamily="34" charset="0"/>
                <a:cs typeface="Arial" pitchFamily="34" charset="0"/>
              </a:rPr>
              <a:t>Legal meaning </a:t>
            </a:r>
            <a:r>
              <a:rPr lang="en-US" sz="3200" b="1" kern="0" dirty="0" smtClean="0">
                <a:solidFill>
                  <a:srgbClr val="4F271C"/>
                </a:solidFill>
                <a:latin typeface="Century Gothic" pitchFamily="34" charset="0"/>
              </a:rPr>
              <a:t/>
            </a:r>
            <a:br>
              <a:rPr lang="en-US" sz="3200" b="1" kern="0" dirty="0" smtClean="0">
                <a:solidFill>
                  <a:srgbClr val="4F271C"/>
                </a:solidFill>
                <a:latin typeface="Century Gothic" pitchFamily="34" charset="0"/>
              </a:rPr>
            </a:b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1447800" y="2133600"/>
            <a:ext cx="6324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5563" lvl="0" algn="just">
              <a:spcBef>
                <a:spcPts val="300"/>
              </a:spcBef>
              <a:buClr>
                <a:srgbClr val="FEB80A"/>
              </a:buClr>
            </a:pPr>
            <a:r>
              <a:rPr lang="en-US" sz="3200" dirty="0" smtClean="0">
                <a:solidFill>
                  <a:srgbClr val="002060"/>
                </a:solidFill>
                <a:latin typeface="Franklin Gothic Book"/>
              </a:rPr>
              <a:t>The conduct of a prudent and diligent physician/researcher in the same circumstance.</a:t>
            </a:r>
            <a:endParaRPr lang="en-US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00954" y="5486400"/>
            <a:ext cx="2842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CA" sz="2400" b="1" dirty="0" smtClean="0">
                <a:solidFill>
                  <a:srgbClr val="002060"/>
                </a:solidFill>
              </a:rPr>
              <a:t>Objective factors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55144" y="5486400"/>
            <a:ext cx="2999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CA" sz="2400" b="1" dirty="0" smtClean="0">
                <a:solidFill>
                  <a:srgbClr val="002060"/>
                </a:solidFill>
              </a:rPr>
              <a:t>Subjective factors</a:t>
            </a:r>
          </a:p>
        </p:txBody>
      </p:sp>
      <p:cxnSp>
        <p:nvCxnSpPr>
          <p:cNvPr id="20" name="Straight Arrow Connector 19"/>
          <p:cNvCxnSpPr>
            <a:stCxn id="10" idx="2"/>
          </p:cNvCxnSpPr>
          <p:nvPr/>
        </p:nvCxnSpPr>
        <p:spPr>
          <a:xfrm>
            <a:off x="4610100" y="3703260"/>
            <a:ext cx="1333500" cy="12497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" idx="2"/>
          </p:cNvCxnSpPr>
          <p:nvPr/>
        </p:nvCxnSpPr>
        <p:spPr>
          <a:xfrm flipH="1">
            <a:off x="3429000" y="3703260"/>
            <a:ext cx="1181100" cy="13259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2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914400" y="3505200"/>
            <a:ext cx="7239000" cy="1524000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pPr marL="624078" indent="-514350" algn="ctr">
              <a:buFont typeface="+mj-lt"/>
              <a:buAutoNum type="arabicPeriod"/>
            </a:pPr>
            <a:endParaRPr lang="en-CA" sz="26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2713" indent="-514350" algn="just">
              <a:buClr>
                <a:srgbClr val="FEB80A"/>
              </a:buClr>
              <a:buFont typeface="Wingdings" pitchFamily="2" charset="2"/>
              <a:buChar char="q"/>
            </a:pPr>
            <a:r>
              <a:rPr lang="en-US" sz="2600" dirty="0" smtClean="0">
                <a:solidFill>
                  <a:srgbClr val="002060"/>
                </a:solidFill>
                <a:latin typeface="Franklin Gothic Book"/>
              </a:rPr>
              <a:t>The average reasonable physician/researcher.</a:t>
            </a:r>
          </a:p>
          <a:p>
            <a:pPr marL="112713" indent="-514350" algn="just">
              <a:buClr>
                <a:srgbClr val="FEB80A"/>
              </a:buClr>
              <a:buFont typeface="Wingdings" pitchFamily="2" charset="2"/>
              <a:buChar char="q"/>
            </a:pPr>
            <a:endParaRPr lang="en-US" sz="2600" dirty="0" smtClean="0">
              <a:solidFill>
                <a:srgbClr val="002060"/>
              </a:solidFill>
              <a:latin typeface="Franklin Gothic Book"/>
            </a:endParaRPr>
          </a:p>
          <a:p>
            <a:pPr>
              <a:buNone/>
            </a:pP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6781800"/>
            <a:ext cx="9144000" cy="91440"/>
            <a:chOff x="0" y="6553200"/>
            <a:chExt cx="9144000" cy="91440"/>
          </a:xfrm>
        </p:grpSpPr>
        <p:sp>
          <p:nvSpPr>
            <p:cNvPr id="6" name="Rectangle 5"/>
            <p:cNvSpPr/>
            <p:nvPr/>
          </p:nvSpPr>
          <p:spPr>
            <a:xfrm>
              <a:off x="0" y="6553200"/>
              <a:ext cx="6096000" cy="914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96000" y="6553200"/>
              <a:ext cx="3048000" cy="914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6781800"/>
            <a:ext cx="9144000" cy="9144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9400" y="2433935"/>
            <a:ext cx="365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kern="0" dirty="0" smtClean="0">
                <a:solidFill>
                  <a:srgbClr val="4F271C"/>
                </a:solidFill>
                <a:latin typeface="Century Gothic" pitchFamily="34" charset="0"/>
                <a:cs typeface="Arial" pitchFamily="34" charset="0"/>
              </a:rPr>
              <a:t>Objective factors</a:t>
            </a:r>
            <a:endParaRPr lang="en-US" sz="2400" dirty="0"/>
          </a:p>
        </p:txBody>
      </p:sp>
      <p:pic>
        <p:nvPicPr>
          <p:cNvPr id="9" name="Picture 8" descr="arrow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3972A"/>
              </a:clrFrom>
              <a:clrTo>
                <a:srgbClr val="F3972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35" r="1693" b="47549"/>
          <a:stretch>
            <a:fillRect/>
          </a:stretch>
        </p:blipFill>
        <p:spPr>
          <a:xfrm>
            <a:off x="152400" y="685800"/>
            <a:ext cx="8857131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2819400" y="762000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Century Gothic" pitchFamily="34" charset="0"/>
                <a:cs typeface="Arial" pitchFamily="34" charset="0"/>
              </a:rPr>
              <a:t>What are the criteria and  how are they proven?</a:t>
            </a:r>
            <a:endParaRPr lang="en-US" sz="2400" b="1" dirty="0">
              <a:solidFill>
                <a:schemeClr val="tx2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advClick="0" advTm="2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/>
          <p:cNvSpPr txBox="1">
            <a:spLocks/>
          </p:cNvSpPr>
          <p:nvPr/>
        </p:nvSpPr>
        <p:spPr>
          <a:xfrm>
            <a:off x="838200" y="1828800"/>
            <a:ext cx="7620000" cy="3276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en-CA" sz="600" b="0" i="0" u="sng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566928" marR="0" lvl="6" indent="-514350" algn="just" defTabSz="914400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EB80A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lang="en-US" sz="2600" dirty="0" smtClean="0">
                <a:solidFill>
                  <a:srgbClr val="002060"/>
                </a:solidFill>
                <a:latin typeface="Franklin Gothic Book"/>
              </a:rPr>
              <a:t>Considers specific circumstances;</a:t>
            </a:r>
          </a:p>
          <a:p>
            <a:pPr marL="566928" marR="0" lvl="6" indent="-514350" algn="just" defTabSz="914400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EB80A"/>
              </a:buClr>
              <a:buSzPct val="60000"/>
              <a:tabLst/>
              <a:defRPr/>
            </a:pPr>
            <a:endParaRPr lang="en-US" sz="700" dirty="0" smtClean="0">
              <a:solidFill>
                <a:srgbClr val="002060"/>
              </a:solidFill>
              <a:latin typeface="Franklin Gothic Book"/>
            </a:endParaRPr>
          </a:p>
          <a:p>
            <a:pPr marL="566928" marR="0" lvl="6" indent="-514350" algn="just" defTabSz="914400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EB80A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lang="en-US" sz="2600" dirty="0" smtClean="0">
                <a:solidFill>
                  <a:srgbClr val="002060"/>
                </a:solidFill>
                <a:latin typeface="Franklin Gothic Book"/>
              </a:rPr>
              <a:t>Qualification (education and experience) of the physician/researcher;</a:t>
            </a:r>
          </a:p>
          <a:p>
            <a:pPr marL="566928" marR="0" lvl="6" indent="-514350" algn="just" defTabSz="914400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EB80A"/>
              </a:buClr>
              <a:buSzPct val="60000"/>
              <a:tabLst/>
              <a:defRPr/>
            </a:pPr>
            <a:endParaRPr lang="en-US" sz="700" dirty="0" smtClean="0">
              <a:solidFill>
                <a:srgbClr val="002060"/>
              </a:solidFill>
              <a:latin typeface="Franklin Gothic Book"/>
            </a:endParaRPr>
          </a:p>
          <a:p>
            <a:pPr marL="566928" marR="0" lvl="6" indent="-514350" algn="just" defTabSz="914400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EB80A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lang="en-US" sz="2600" dirty="0" smtClean="0">
                <a:solidFill>
                  <a:srgbClr val="002060"/>
                </a:solidFill>
                <a:latin typeface="Franklin Gothic Book"/>
              </a:rPr>
              <a:t>Equipment, techniques and other resources available;</a:t>
            </a:r>
          </a:p>
          <a:p>
            <a:pPr marL="566928" lvl="6" indent="-514350" algn="just">
              <a:spcBef>
                <a:spcPts val="300"/>
              </a:spcBef>
              <a:buClr>
                <a:srgbClr val="FEB80A"/>
              </a:buClr>
              <a:buSzPct val="60000"/>
              <a:buFont typeface="Wingdings" pitchFamily="2" charset="2"/>
              <a:buChar char="q"/>
              <a:defRPr/>
            </a:pPr>
            <a:r>
              <a:rPr lang="fr-CA" sz="2600" dirty="0" smtClean="0">
                <a:solidFill>
                  <a:srgbClr val="002060"/>
                </a:solidFill>
                <a:latin typeface="Franklin Gothic Book"/>
              </a:rPr>
              <a:t>Common use:</a:t>
            </a:r>
          </a:p>
          <a:p>
            <a:pPr marL="566928" marR="0" lvl="6" indent="-514350" algn="just" defTabSz="914400" fontAlgn="auto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EB80A"/>
              </a:buClr>
              <a:buSzPct val="60000"/>
              <a:tabLst/>
              <a:defRPr/>
            </a:pPr>
            <a:endParaRPr lang="en-US" sz="2600" dirty="0" smtClean="0">
              <a:solidFill>
                <a:srgbClr val="002060"/>
              </a:solidFill>
              <a:latin typeface="Franklin Gothic Book"/>
            </a:endParaRPr>
          </a:p>
          <a:p>
            <a:pPr marL="566928" marR="0" lvl="6" indent="-4572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0000"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6781800"/>
            <a:ext cx="9144000" cy="91440"/>
            <a:chOff x="0" y="6553200"/>
            <a:chExt cx="9144000" cy="91440"/>
          </a:xfrm>
        </p:grpSpPr>
        <p:sp>
          <p:nvSpPr>
            <p:cNvPr id="6" name="Rectangle 5"/>
            <p:cNvSpPr/>
            <p:nvPr/>
          </p:nvSpPr>
          <p:spPr>
            <a:xfrm>
              <a:off x="0" y="6553200"/>
              <a:ext cx="6096000" cy="914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96000" y="6553200"/>
              <a:ext cx="3048000" cy="914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0" y="6781800"/>
            <a:ext cx="9144000" cy="9144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19400" y="762000"/>
            <a:ext cx="381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 smtClean="0">
                <a:solidFill>
                  <a:srgbClr val="4F271C"/>
                </a:solidFill>
                <a:latin typeface="Century Gothic" pitchFamily="34" charset="0"/>
                <a:cs typeface="Arial" pitchFamily="34" charset="0"/>
              </a:rPr>
              <a:t>Subjective factors</a:t>
            </a:r>
            <a:endParaRPr lang="en-US" sz="3200" dirty="0"/>
          </a:p>
        </p:txBody>
      </p:sp>
    </p:spTree>
  </p:cSld>
  <p:clrMapOvr>
    <a:masterClrMapping/>
  </p:clrMapOvr>
  <p:transition advClick="0" advTm="2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4"/>
          <p:cNvSpPr>
            <a:spLocks noGrp="1"/>
          </p:cNvSpPr>
          <p:nvPr>
            <p:ph type="title"/>
          </p:nvPr>
        </p:nvSpPr>
        <p:spPr>
          <a:xfrm>
            <a:off x="1371600" y="304800"/>
            <a:ext cx="6858000" cy="106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4F271C"/>
                </a:solidFill>
                <a:effectLst/>
                <a:uLnTx/>
                <a:uFillTx/>
                <a:latin typeface="Century Gothic" pitchFamily="34" charset="0"/>
                <a:cs typeface="Arial" pitchFamily="34" charset="0"/>
              </a:rPr>
              <a:t>How to prove a standard of care?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6781800"/>
            <a:ext cx="9144000" cy="91440"/>
            <a:chOff x="0" y="6553200"/>
            <a:chExt cx="9144000" cy="91440"/>
          </a:xfrm>
        </p:grpSpPr>
        <p:sp>
          <p:nvSpPr>
            <p:cNvPr id="11" name="Rectangle 10"/>
            <p:cNvSpPr/>
            <p:nvPr/>
          </p:nvSpPr>
          <p:spPr>
            <a:xfrm>
              <a:off x="0" y="6553200"/>
              <a:ext cx="6096000" cy="914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96000" y="6553200"/>
              <a:ext cx="3048000" cy="914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6781800"/>
            <a:ext cx="9144000" cy="9144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4818" name="Picture 2" descr="http://www.doctorevidence.com/images/legal_eb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371600"/>
            <a:ext cx="3505200" cy="2060999"/>
          </a:xfrm>
          <a:prstGeom prst="rect">
            <a:avLst/>
          </a:prstGeom>
          <a:noFill/>
        </p:spPr>
      </p:pic>
      <p:pic>
        <p:nvPicPr>
          <p:cNvPr id="34820" name="Picture 4" descr="http://www.enttoday.org/wp-content/uploads/2014/11/ENT_pg04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962400"/>
            <a:ext cx="2809875" cy="2314575"/>
          </a:xfrm>
          <a:prstGeom prst="rect">
            <a:avLst/>
          </a:prstGeom>
          <a:noFill/>
        </p:spPr>
      </p:pic>
      <p:pic>
        <p:nvPicPr>
          <p:cNvPr id="34821" name="Picture 5" descr="C:\Users\ssalman\AppData\Local\Microsoft\Windows\Temporary Internet Files\Content.IE5\AXKXCB6M\Expert_is_in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429000"/>
            <a:ext cx="1735217" cy="2713927"/>
          </a:xfrm>
          <a:prstGeom prst="rect">
            <a:avLst/>
          </a:prstGeom>
          <a:noFill/>
        </p:spPr>
      </p:pic>
      <p:pic>
        <p:nvPicPr>
          <p:cNvPr id="34827" name="Picture 11" descr="C:\Users\ssalman\AppData\Local\Microsoft\Windows\Temporary Internet Files\Content.IE5\AXKXCB6M\large-stack-of-books-166.6-16076[1]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2000" y="3293100"/>
            <a:ext cx="360000" cy="271800"/>
          </a:xfrm>
          <a:prstGeom prst="rect">
            <a:avLst/>
          </a:prstGeom>
          <a:noFill/>
        </p:spPr>
      </p:pic>
      <p:pic>
        <p:nvPicPr>
          <p:cNvPr id="34828" name="Picture 12" descr="C:\Users\ssalman\AppData\Local\Microsoft\Windows\Temporary Internet Files\Content.IE5\AXKXCB6M\large-stack-of-books-166.6-16076[1]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4114800"/>
            <a:ext cx="2782252" cy="2100600"/>
          </a:xfrm>
          <a:prstGeom prst="rect">
            <a:avLst/>
          </a:prstGeom>
          <a:noFill/>
        </p:spPr>
      </p:pic>
      <p:sp>
        <p:nvSpPr>
          <p:cNvPr id="34830" name="Rectangle 14"/>
          <p:cNvSpPr>
            <a:spLocks noChangeArrowheads="1"/>
          </p:cNvSpPr>
          <p:nvPr/>
        </p:nvSpPr>
        <p:spPr bwMode="auto">
          <a:xfrm>
            <a:off x="6629400" y="4572000"/>
            <a:ext cx="21336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CA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Precedent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CA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case law </a:t>
            </a:r>
          </a:p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CA" sz="2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legislation</a:t>
            </a:r>
            <a:endParaRPr kumimoji="0" lang="en-CA" sz="2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2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2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Urban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Custom 2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7EC2D3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8389</TotalTime>
  <Words>588</Words>
  <Application>Microsoft Office PowerPoint</Application>
  <PresentationFormat>On-screen Show (4:3)</PresentationFormat>
  <Paragraphs>87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Arial</vt:lpstr>
      <vt:lpstr>Calibri</vt:lpstr>
      <vt:lpstr>Century Gothic</vt:lpstr>
      <vt:lpstr>Century Schoolbook</vt:lpstr>
      <vt:lpstr>Franklin Gothic Book</vt:lpstr>
      <vt:lpstr>Georgia</vt:lpstr>
      <vt:lpstr>Times New Roman</vt:lpstr>
      <vt:lpstr>Trebuchet MS</vt:lpstr>
      <vt:lpstr>Verdana</vt:lpstr>
      <vt:lpstr>Wingdings</vt:lpstr>
      <vt:lpstr>Wingdings 2</vt:lpstr>
      <vt:lpstr>Urban</vt:lpstr>
      <vt:lpstr>Oriel</vt:lpstr>
      <vt:lpstr>Office Theme</vt:lpstr>
      <vt:lpstr>1_Office Theme</vt:lpstr>
      <vt:lpstr>Translating novel technologies from bench to bedside:  a legal perspective on the standard of care</vt:lpstr>
      <vt:lpstr>PowerPoint Presentation</vt:lpstr>
      <vt:lpstr>PowerPoint Presentation</vt:lpstr>
      <vt:lpstr>PowerPoint Presentation</vt:lpstr>
      <vt:lpstr>Scientific meaning</vt:lpstr>
      <vt:lpstr>Legal meaning  </vt:lpstr>
      <vt:lpstr>PowerPoint Presentation</vt:lpstr>
      <vt:lpstr>PowerPoint Presentation</vt:lpstr>
      <vt:lpstr>How to prove a standard of care?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Translational Advisory Board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testing in filial identity and biological relationships in the context of Immigration</dc:title>
  <dc:creator>gaosien</dc:creator>
  <cp:lastModifiedBy>Hazel Halton</cp:lastModifiedBy>
  <cp:revision>859</cp:revision>
  <dcterms:created xsi:type="dcterms:W3CDTF">2014-02-07T18:09:42Z</dcterms:created>
  <dcterms:modified xsi:type="dcterms:W3CDTF">2015-06-24T07:34:33Z</dcterms:modified>
</cp:coreProperties>
</file>