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57" r:id="rId4"/>
    <p:sldId id="258" r:id="rId5"/>
    <p:sldId id="260" r:id="rId6"/>
    <p:sldId id="268" r:id="rId7"/>
    <p:sldId id="271" r:id="rId8"/>
    <p:sldId id="281" r:id="rId9"/>
    <p:sldId id="272" r:id="rId10"/>
    <p:sldId id="274" r:id="rId11"/>
    <p:sldId id="261" r:id="rId12"/>
    <p:sldId id="263" r:id="rId13"/>
    <p:sldId id="264" r:id="rId14"/>
    <p:sldId id="265" r:id="rId15"/>
    <p:sldId id="266" r:id="rId16"/>
    <p:sldId id="267" r:id="rId17"/>
    <p:sldId id="275" r:id="rId18"/>
    <p:sldId id="270" r:id="rId19"/>
    <p:sldId id="278" r:id="rId20"/>
    <p:sldId id="284" r:id="rId21"/>
    <p:sldId id="276" r:id="rId22"/>
    <p:sldId id="277" r:id="rId23"/>
    <p:sldId id="269" r:id="rId24"/>
    <p:sldId id="279" r:id="rId25"/>
    <p:sldId id="282" r:id="rId26"/>
    <p:sldId id="273" r:id="rId27"/>
    <p:sldId id="280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74906" autoAdjust="0"/>
  </p:normalViewPr>
  <p:slideViewPr>
    <p:cSldViewPr>
      <p:cViewPr varScale="1">
        <p:scale>
          <a:sx n="56" d="100"/>
          <a:sy n="56" d="100"/>
        </p:scale>
        <p:origin x="18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1EDEA-4865-435A-AE00-FB73C239313B}" type="datetimeFigureOut">
              <a:rPr lang="fr-FR" smtClean="0"/>
              <a:t>24/06/2015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FF850-6B76-4802-A1F0-E1678FFA1F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43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Heterogeinity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leading</a:t>
            </a:r>
            <a:r>
              <a:rPr lang="fr-FR" dirty="0" smtClean="0"/>
              <a:t> to confusions on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possible </a:t>
            </a:r>
            <a:r>
              <a:rPr lang="fr-FR" dirty="0" err="1" smtClean="0"/>
              <a:t>where</a:t>
            </a:r>
            <a:r>
              <a:rPr lang="fr-FR" dirty="0" smtClean="0"/>
              <a:t> and have </a:t>
            </a:r>
            <a:r>
              <a:rPr lang="fr-FR" dirty="0" err="1" smtClean="0"/>
              <a:t>conseqsuences</a:t>
            </a:r>
            <a:r>
              <a:rPr lang="fr-FR" dirty="0" smtClean="0"/>
              <a:t> on the </a:t>
            </a:r>
            <a:r>
              <a:rPr lang="fr-FR" dirty="0" err="1" smtClean="0"/>
              <a:t>development</a:t>
            </a:r>
            <a:r>
              <a:rPr lang="fr-FR" dirty="0" smtClean="0"/>
              <a:t> of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F850-6B76-4802-A1F0-E1678FFA1FA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20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Change in the </a:t>
            </a:r>
            <a:r>
              <a:rPr lang="en-GB" dirty="0" err="1" smtClean="0"/>
              <a:t>croteria</a:t>
            </a:r>
            <a:r>
              <a:rPr lang="en-GB" dirty="0" smtClean="0"/>
              <a:t> Potentially patentable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F850-6B76-4802-A1F0-E1678FFA1FA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94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Which cells to choose 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F850-6B76-4802-A1F0-E1678FFA1FA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71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adoption of the new decision is leading to some confusion where patents could be </a:t>
            </a:r>
            <a:r>
              <a:rPr lang="en-GB" baseline="0" dirty="0" err="1" smtClean="0"/>
              <a:t>offerd</a:t>
            </a:r>
            <a:r>
              <a:rPr lang="en-GB" baseline="0" dirty="0" smtClean="0"/>
              <a:t> to protect some inventions </a:t>
            </a:r>
            <a:r>
              <a:rPr lang="en-GB" baseline="0" dirty="0" err="1" smtClean="0"/>
              <a:t>wheras</a:t>
            </a:r>
            <a:r>
              <a:rPr lang="en-GB" baseline="0" dirty="0" smtClean="0"/>
              <a:t> the commercialisation of such invention could be banned as an infringement of the non commercialisation principle.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F850-6B76-4802-A1F0-E1678FFA1FA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41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Nevertheless</a:t>
            </a:r>
            <a:r>
              <a:rPr lang="en-GB" baseline="0" dirty="0" smtClean="0"/>
              <a:t>  stem cell research will probably be supported in the future as it has been shown in the last report produced by </a:t>
            </a:r>
            <a:r>
              <a:rPr lang="en-GB" baseline="0" dirty="0" err="1" smtClean="0"/>
              <a:t>Eurobarometer</a:t>
            </a:r>
            <a:r>
              <a:rPr lang="en-GB" baseline="0" dirty="0" smtClean="0"/>
              <a:t>  a few days ago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F850-6B76-4802-A1F0-E1678FFA1FA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75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A070-04BA-4E79-8E31-F969E1B2C9D4}" type="datetime1">
              <a:rPr lang="fr-FR" smtClean="0"/>
              <a:t>24/06/2015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3EBE-646D-4B53-8738-7B4DB82281E9}" type="datetime1">
              <a:rPr lang="fr-FR" smtClean="0"/>
              <a:t>24/06/2015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6262-82AD-474B-8D9E-878B5F4709D2}" type="datetime1">
              <a:rPr lang="fr-FR" smtClean="0"/>
              <a:t>24/06/2015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5D7A-65DE-4B42-B445-D57FC5191118}" type="datetime1">
              <a:rPr lang="fr-FR" smtClean="0"/>
              <a:t>24/06/2015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C196-41D7-4C85-B579-3F812EAA1A70}" type="datetime1">
              <a:rPr lang="fr-FR" smtClean="0"/>
              <a:t>24/06/2015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E38D-B9FB-4E82-A690-3CB57698D80C}" type="datetime1">
              <a:rPr lang="fr-FR" smtClean="0"/>
              <a:t>24/06/2015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D6EB-1B86-45CC-9FFE-88399B85FD7F}" type="datetime1">
              <a:rPr lang="fr-FR" smtClean="0"/>
              <a:t>24/06/2015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4530-B478-4214-B8C7-24EB4D067742}" type="datetime1">
              <a:rPr lang="fr-FR" smtClean="0"/>
              <a:t>24/06/2015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800E-87EB-4B7F-9AE9-9E86AB510FFD}" type="datetime1">
              <a:rPr lang="fr-FR" smtClean="0"/>
              <a:t>24/06/2015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E44-C2A1-487A-A964-9A6810707183}" type="datetime1">
              <a:rPr lang="fr-FR" smtClean="0"/>
              <a:t>24/06/2015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58CC-8C68-47C7-94B1-E12955CB5103}" type="datetime1">
              <a:rPr lang="fr-FR" smtClean="0"/>
              <a:t>24/06/2015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E9409-9AB8-462D-A24A-A16A42A86313}" type="datetime1">
              <a:rPr lang="fr-FR" smtClean="0"/>
              <a:t>24/06/2015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legal and ethical dilemma of embryonic stem cells: an impediment to translation in medicine?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E. Rial-</a:t>
            </a:r>
            <a:r>
              <a:rPr lang="fr-FR" dirty="0" err="1" smtClean="0"/>
              <a:t>Sebbag</a:t>
            </a:r>
            <a:r>
              <a:rPr lang="fr-FR" dirty="0" smtClean="0"/>
              <a:t>, A. </a:t>
            </a:r>
            <a:r>
              <a:rPr lang="fr-FR" dirty="0" err="1" smtClean="0"/>
              <a:t>Mahalatchimy</a:t>
            </a:r>
            <a:r>
              <a:rPr lang="fr-FR" dirty="0" smtClean="0"/>
              <a:t>, A.M. </a:t>
            </a:r>
            <a:r>
              <a:rPr lang="fr-FR" dirty="0" err="1" smtClean="0"/>
              <a:t>Duguet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61248"/>
            <a:ext cx="29146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54996"/>
            <a:ext cx="2829868" cy="20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4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7429" r="15833" b="8286"/>
          <a:stretch/>
        </p:blipFill>
        <p:spPr bwMode="auto">
          <a:xfrm>
            <a:off x="899592" y="404664"/>
            <a:ext cx="7467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87624" y="56612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Europeans </a:t>
            </a:r>
            <a:r>
              <a:rPr lang="en-US" dirty="0" smtClean="0"/>
              <a:t>and Biotechnology </a:t>
            </a:r>
            <a:r>
              <a:rPr lang="en-US" dirty="0"/>
              <a:t>in </a:t>
            </a:r>
            <a:r>
              <a:rPr lang="en-US" dirty="0" smtClean="0"/>
              <a:t>2010 Winds </a:t>
            </a:r>
            <a:r>
              <a:rPr lang="en-US" dirty="0"/>
              <a:t>of change?</a:t>
            </a: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86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 err="1" smtClean="0"/>
              <a:t>Patentability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>Directive 98/44/EC</a:t>
            </a:r>
            <a:endParaRPr lang="en-US" altLang="fr-FR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700808"/>
            <a:ext cx="8153400" cy="4493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fr-FR" dirty="0"/>
              <a:t>Protection of the innovation through patentability (</a:t>
            </a:r>
            <a:r>
              <a:rPr lang="en-US" altLang="fr-FR" dirty="0" smtClean="0"/>
              <a:t>Confer the </a:t>
            </a:r>
            <a:r>
              <a:rPr lang="en-US" altLang="fr-FR" dirty="0"/>
              <a:t>right to exclude others from making, using, or selling the claimed invention</a:t>
            </a:r>
            <a:r>
              <a:rPr lang="en-US" altLang="fr-FR" dirty="0" smtClean="0"/>
              <a:t>).</a:t>
            </a:r>
          </a:p>
          <a:p>
            <a:pPr>
              <a:lnSpc>
                <a:spcPct val="90000"/>
              </a:lnSpc>
            </a:pPr>
            <a:endParaRPr lang="en-US" altLang="fr-FR" dirty="0"/>
          </a:p>
          <a:p>
            <a:pPr>
              <a:lnSpc>
                <a:spcPct val="90000"/>
              </a:lnSpc>
            </a:pPr>
            <a:r>
              <a:rPr lang="en-US" altLang="fr-FR" dirty="0"/>
              <a:t>Patentability criteria: novelty of the invention, inventive step, industrial application, respect </a:t>
            </a:r>
            <a:r>
              <a:rPr lang="en-US" altLang="fr-FR" i="1" dirty="0" err="1"/>
              <a:t>ordre</a:t>
            </a:r>
            <a:r>
              <a:rPr lang="en-US" altLang="fr-FR" i="1" dirty="0"/>
              <a:t> public </a:t>
            </a:r>
            <a:r>
              <a:rPr lang="en-US" altLang="fr-FR" dirty="0"/>
              <a:t>or morality.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88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362950" cy="1143000"/>
          </a:xfrm>
        </p:spPr>
        <p:txBody>
          <a:bodyPr>
            <a:normAutofit fontScale="90000"/>
          </a:bodyPr>
          <a:lstStyle/>
          <a:p>
            <a:r>
              <a:rPr lang="fr-FR" altLang="fr-FR" dirty="0" err="1" smtClean="0">
                <a:solidFill>
                  <a:srgbClr val="000000"/>
                </a:solidFill>
              </a:rPr>
              <a:t>Industrial</a:t>
            </a:r>
            <a:r>
              <a:rPr lang="fr-FR" altLang="fr-FR" dirty="0" smtClean="0">
                <a:solidFill>
                  <a:srgbClr val="000000"/>
                </a:solidFill>
              </a:rPr>
              <a:t> and commercial use of </a:t>
            </a:r>
            <a:r>
              <a:rPr lang="fr-FR" altLang="fr-FR" dirty="0" err="1" smtClean="0">
                <a:solidFill>
                  <a:srgbClr val="000000"/>
                </a:solidFill>
              </a:rPr>
              <a:t>human</a:t>
            </a:r>
            <a:r>
              <a:rPr lang="fr-FR" altLang="fr-FR" dirty="0" smtClean="0">
                <a:solidFill>
                  <a:srgbClr val="000000"/>
                </a:solidFill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</a:rPr>
              <a:t>embryos</a:t>
            </a:r>
            <a:endParaRPr lang="fr-FR" altLang="fr-FR" dirty="0" smtClean="0"/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 fontScale="92500" lnSpcReduction="10000"/>
          </a:bodyPr>
          <a:lstStyle/>
          <a:p>
            <a:r>
              <a:rPr lang="fr-FR" altLang="fr-FR" dirty="0" smtClean="0"/>
              <a:t>CJEU: </a:t>
            </a:r>
            <a:r>
              <a:rPr lang="en-US" altLang="fr-FR" dirty="0" smtClean="0"/>
              <a:t>Case law Oliver </a:t>
            </a:r>
            <a:r>
              <a:rPr lang="en-US" altLang="fr-FR" dirty="0" err="1" smtClean="0"/>
              <a:t>Brüstle</a:t>
            </a:r>
            <a:r>
              <a:rPr lang="en-US" altLang="fr-FR" dirty="0" smtClean="0"/>
              <a:t> / Greenpeace </a:t>
            </a:r>
            <a:r>
              <a:rPr lang="en-US" altLang="fr-FR" dirty="0" err="1" smtClean="0"/>
              <a:t>Ev</a:t>
            </a:r>
            <a:r>
              <a:rPr lang="en-US" altLang="fr-FR" dirty="0" smtClean="0"/>
              <a:t> ( C-34/10), 18 October 2011</a:t>
            </a:r>
          </a:p>
          <a:p>
            <a:pPr lvl="1"/>
            <a:r>
              <a:rPr lang="fr-FR" altLang="fr-FR" dirty="0" smtClean="0"/>
              <a:t>Mr Oliver </a:t>
            </a:r>
            <a:r>
              <a:rPr lang="fr-FR" altLang="fr-FR" dirty="0" err="1" smtClean="0"/>
              <a:t>Brüstle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holder</a:t>
            </a:r>
            <a:r>
              <a:rPr lang="fr-FR" altLang="fr-FR" dirty="0" smtClean="0"/>
              <a:t> of a patent on </a:t>
            </a:r>
            <a:r>
              <a:rPr lang="fr-FR" altLang="fr-FR" dirty="0" err="1" smtClean="0"/>
              <a:t>precursor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cells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produced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from</a:t>
            </a:r>
            <a:r>
              <a:rPr lang="fr-FR" altLang="fr-FR" dirty="0" smtClean="0"/>
              <a:t> ESC to </a:t>
            </a:r>
            <a:r>
              <a:rPr lang="fr-FR" altLang="fr-FR" dirty="0" err="1" smtClean="0"/>
              <a:t>treat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neurological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diseases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On application by Greenpeace </a:t>
            </a:r>
            <a:r>
              <a:rPr lang="fr-FR" altLang="fr-FR" dirty="0" err="1" smtClean="0"/>
              <a:t>Ev</a:t>
            </a:r>
            <a:r>
              <a:rPr lang="fr-FR" altLang="fr-FR" dirty="0" smtClean="0"/>
              <a:t>, the </a:t>
            </a:r>
            <a:r>
              <a:rPr lang="fr-FR" altLang="fr-FR" dirty="0" err="1" smtClean="0"/>
              <a:t>German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Federal</a:t>
            </a:r>
            <a:r>
              <a:rPr lang="fr-FR" altLang="fr-FR" dirty="0" smtClean="0"/>
              <a:t> Patent Court </a:t>
            </a:r>
            <a:r>
              <a:rPr lang="fr-FR" altLang="fr-FR" dirty="0" err="1" smtClean="0"/>
              <a:t>ruled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invalid</a:t>
            </a:r>
            <a:r>
              <a:rPr lang="fr-FR" altLang="fr-FR" dirty="0" smtClean="0"/>
              <a:t> patent as </a:t>
            </a:r>
            <a:r>
              <a:rPr lang="fr-FR" altLang="fr-FR" dirty="0" err="1" smtClean="0"/>
              <a:t>it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covers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processes</a:t>
            </a:r>
            <a:r>
              <a:rPr lang="fr-FR" altLang="fr-FR" dirty="0" smtClean="0"/>
              <a:t> for </a:t>
            </a:r>
            <a:r>
              <a:rPr lang="fr-FR" altLang="fr-FR" dirty="0" err="1" smtClean="0"/>
              <a:t>obtaining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precursor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cells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from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human</a:t>
            </a:r>
            <a:r>
              <a:rPr lang="fr-FR" altLang="fr-FR" dirty="0" smtClean="0"/>
              <a:t> ESC</a:t>
            </a:r>
          </a:p>
          <a:p>
            <a:pPr lvl="1"/>
            <a:r>
              <a:rPr lang="fr-FR" altLang="fr-FR" dirty="0" smtClean="0"/>
              <a:t>Mr </a:t>
            </a:r>
            <a:r>
              <a:rPr lang="fr-FR" altLang="fr-FR" dirty="0" err="1" smtClean="0"/>
              <a:t>Brüstle’s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appeal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German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Federal</a:t>
            </a:r>
            <a:r>
              <a:rPr lang="fr-FR" altLang="fr-FR" dirty="0" smtClean="0"/>
              <a:t> Court of Justice </a:t>
            </a:r>
            <a:r>
              <a:rPr lang="fr-FR" altLang="fr-FR" dirty="0" err="1" smtClean="0"/>
              <a:t>refers</a:t>
            </a:r>
            <a:r>
              <a:rPr lang="fr-FR" altLang="fr-FR" dirty="0" smtClean="0"/>
              <a:t> questions to the CJEU on the </a:t>
            </a:r>
            <a:r>
              <a:rPr lang="fr-FR" altLang="fr-FR" dirty="0" err="1" smtClean="0"/>
              <a:t>interpretation</a:t>
            </a:r>
            <a:r>
              <a:rPr lang="fr-FR" altLang="fr-FR" dirty="0" smtClean="0"/>
              <a:t> of Directive 98/44/EC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06354A4-A279-4740-A23A-A7201811B24D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49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362950" cy="1143000"/>
          </a:xfrm>
        </p:spPr>
        <p:txBody>
          <a:bodyPr/>
          <a:lstStyle/>
          <a:p>
            <a:r>
              <a:rPr lang="en-US" altLang="fr-FR" smtClean="0">
                <a:solidFill>
                  <a:srgbClr val="000000"/>
                </a:solidFill>
              </a:rPr>
              <a:t>CJEU: Case law Oliver Brüstle</a:t>
            </a:r>
            <a:br>
              <a:rPr lang="en-US" altLang="fr-FR" smtClean="0">
                <a:solidFill>
                  <a:srgbClr val="000000"/>
                </a:solidFill>
              </a:rPr>
            </a:br>
            <a:r>
              <a:rPr lang="en-US" altLang="fr-FR" sz="2400" smtClean="0">
                <a:solidFill>
                  <a:srgbClr val="000000"/>
                </a:solidFill>
              </a:rPr>
              <a:t>18 October 2011</a:t>
            </a:r>
          </a:p>
        </p:txBody>
      </p:sp>
      <p:sp>
        <p:nvSpPr>
          <p:cNvPr id="32771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fr-FR" altLang="fr-FR" smtClean="0"/>
              <a:t>Three questions referred for a preliminary ruling:</a:t>
            </a:r>
            <a:endParaRPr lang="en-US" altLang="fr-FR" smtClean="0"/>
          </a:p>
          <a:p>
            <a:pPr marL="366713" lvl="1" indent="0">
              <a:buFont typeface="Wingdings 2" pitchFamily="18" charset="2"/>
              <a:buNone/>
            </a:pPr>
            <a:r>
              <a:rPr lang="fr-FR" altLang="fr-FR" smtClean="0"/>
              <a:t>1) What is meant by the term « human embryo »?</a:t>
            </a:r>
          </a:p>
          <a:p>
            <a:pPr marL="366713" lvl="1" indent="0">
              <a:buFont typeface="Wingdings 2" pitchFamily="18" charset="2"/>
              <a:buNone/>
            </a:pPr>
            <a:r>
              <a:rPr lang="en-US" altLang="fr-FR" smtClean="0"/>
              <a:t>2) What is meant by the expression “uses of human embryos for industrial or commercial purposes”? </a:t>
            </a:r>
          </a:p>
          <a:p>
            <a:pPr marL="366713" lvl="1" indent="0">
              <a:buFont typeface="Wingdings 2" pitchFamily="18" charset="2"/>
              <a:buNone/>
            </a:pPr>
            <a:r>
              <a:rPr lang="en-US" altLang="fr-FR" smtClean="0"/>
              <a:t>3)   No patentability because of prior destruction of human embryos, or because of their use as base material?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078A7F1-254E-4F09-8FE4-19755C352AB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14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362950" cy="1143000"/>
          </a:xfrm>
        </p:spPr>
        <p:txBody>
          <a:bodyPr/>
          <a:lstStyle/>
          <a:p>
            <a:r>
              <a:rPr lang="en-US" altLang="fr-FR" smtClean="0">
                <a:solidFill>
                  <a:srgbClr val="000000"/>
                </a:solidFill>
              </a:rPr>
              <a:t>CJEU: Case law Oliver Brüstle</a:t>
            </a:r>
            <a:br>
              <a:rPr lang="en-US" altLang="fr-FR" smtClean="0">
                <a:solidFill>
                  <a:srgbClr val="000000"/>
                </a:solidFill>
              </a:rPr>
            </a:br>
            <a:r>
              <a:rPr lang="en-US" altLang="fr-FR" sz="2400" smtClean="0">
                <a:solidFill>
                  <a:srgbClr val="000000"/>
                </a:solidFill>
              </a:rPr>
              <a:t>18 October 2011</a:t>
            </a:r>
            <a:endParaRPr lang="fr-FR" altLang="fr-FR" smtClean="0"/>
          </a:p>
        </p:txBody>
      </p:sp>
      <p:sp>
        <p:nvSpPr>
          <p:cNvPr id="3379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 fontScale="92500" lnSpcReduction="10000"/>
          </a:bodyPr>
          <a:lstStyle/>
          <a:p>
            <a:r>
              <a:rPr lang="fr-FR" altLang="fr-FR" dirty="0" smtClean="0"/>
              <a:t>1) </a:t>
            </a:r>
            <a:r>
              <a:rPr lang="fr-FR" altLang="fr-FR" dirty="0" err="1" smtClean="0"/>
              <a:t>What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meant</a:t>
            </a:r>
            <a:r>
              <a:rPr lang="fr-FR" altLang="fr-FR" dirty="0" smtClean="0"/>
              <a:t> by the </a:t>
            </a:r>
            <a:r>
              <a:rPr lang="fr-FR" altLang="fr-FR" dirty="0" err="1" smtClean="0"/>
              <a:t>term</a:t>
            </a:r>
            <a:r>
              <a:rPr lang="fr-FR" altLang="fr-FR" dirty="0" smtClean="0"/>
              <a:t> « </a:t>
            </a:r>
            <a:r>
              <a:rPr lang="fr-FR" altLang="fr-FR" dirty="0" err="1" smtClean="0"/>
              <a:t>human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embryo</a:t>
            </a:r>
            <a:r>
              <a:rPr lang="fr-FR" altLang="fr-FR" dirty="0" smtClean="0"/>
              <a:t> »?</a:t>
            </a:r>
          </a:p>
          <a:p>
            <a:pPr lvl="1"/>
            <a:r>
              <a:rPr lang="fr-FR" altLang="fr-FR" dirty="0" smtClean="0"/>
              <a:t>Wide </a:t>
            </a:r>
            <a:r>
              <a:rPr lang="fr-FR" altLang="fr-FR" dirty="0" err="1" smtClean="0"/>
              <a:t>meaning</a:t>
            </a:r>
            <a:r>
              <a:rPr lang="fr-FR" altLang="fr-FR" dirty="0" smtClean="0"/>
              <a:t>: « </a:t>
            </a:r>
            <a:r>
              <a:rPr lang="en-US" altLang="fr-FR" dirty="0" smtClean="0"/>
              <a:t>any human ovum after </a:t>
            </a:r>
            <a:r>
              <a:rPr lang="en-US" altLang="fr-FR" dirty="0" err="1" smtClean="0"/>
              <a:t>fertilisation</a:t>
            </a:r>
            <a:r>
              <a:rPr lang="en-US" altLang="fr-FR" dirty="0" smtClean="0"/>
              <a:t>, any non-</a:t>
            </a:r>
            <a:r>
              <a:rPr lang="en-US" altLang="fr-FR" dirty="0" err="1" smtClean="0"/>
              <a:t>fertilised</a:t>
            </a:r>
            <a:r>
              <a:rPr lang="en-US" altLang="fr-FR" dirty="0" smtClean="0"/>
              <a:t> human ovum into which the cell nucleus from a mature human cell has been transplanted and any non-</a:t>
            </a:r>
            <a:r>
              <a:rPr lang="en-US" altLang="fr-FR" dirty="0" err="1" smtClean="0"/>
              <a:t>fertilised</a:t>
            </a:r>
            <a:r>
              <a:rPr lang="en-US" altLang="fr-FR" dirty="0" smtClean="0"/>
              <a:t> human ovum whose division </a:t>
            </a:r>
            <a:r>
              <a:rPr lang="en-US" altLang="fr-FR" b="1" dirty="0" smtClean="0"/>
              <a:t>and further development </a:t>
            </a:r>
            <a:r>
              <a:rPr lang="en-US" altLang="fr-FR" dirty="0" smtClean="0"/>
              <a:t>have been stimulated by parthenogenesis”</a:t>
            </a:r>
          </a:p>
          <a:p>
            <a:pPr lvl="1"/>
            <a:r>
              <a:rPr lang="en-US" altLang="fr-FR" dirty="0" smtClean="0"/>
              <a:t>Return to the referring court:  “to ascertain, in the light of scientific developments, whether a stem cell obtained from a human embryo at the blastocyst stage constitutes a ‘human embryo’”</a:t>
            </a:r>
            <a:endParaRPr lang="fr-FR" alt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8CC9D56-A858-4844-8D1A-B3E6A4E6582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95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362950" cy="1143000"/>
          </a:xfrm>
        </p:spPr>
        <p:txBody>
          <a:bodyPr/>
          <a:lstStyle/>
          <a:p>
            <a:r>
              <a:rPr lang="en-US" altLang="fr-FR" smtClean="0">
                <a:solidFill>
                  <a:srgbClr val="000000"/>
                </a:solidFill>
              </a:rPr>
              <a:t>CJEU: Case law Oliver Brüstle</a:t>
            </a:r>
            <a:br>
              <a:rPr lang="en-US" altLang="fr-FR" smtClean="0">
                <a:solidFill>
                  <a:srgbClr val="000000"/>
                </a:solidFill>
              </a:rPr>
            </a:br>
            <a:r>
              <a:rPr lang="en-US" altLang="fr-FR" sz="2400" smtClean="0">
                <a:solidFill>
                  <a:srgbClr val="000000"/>
                </a:solidFill>
              </a:rPr>
              <a:t>18 October 2011</a:t>
            </a:r>
            <a:endParaRPr lang="fr-FR" altLang="fr-FR" smtClean="0"/>
          </a:p>
        </p:txBody>
      </p:sp>
      <p:sp>
        <p:nvSpPr>
          <p:cNvPr id="3481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en-US" altLang="fr-FR" dirty="0" smtClean="0"/>
              <a:t>2) What is meant by the expression “uses of human embryos for industrial or commercial purposes”? </a:t>
            </a:r>
          </a:p>
          <a:p>
            <a:pPr marL="0" indent="0">
              <a:buNone/>
            </a:pPr>
            <a:endParaRPr lang="en-US" altLang="fr-FR" dirty="0" smtClean="0"/>
          </a:p>
          <a:p>
            <a:pPr lvl="1"/>
            <a:r>
              <a:rPr lang="en-US" altLang="fr-FR" dirty="0" smtClean="0"/>
              <a:t>The exclusion of patentability covers use for purposes of scientific research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7B8657A-9E7B-4D62-BC53-414BC3EA9CD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04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362950" cy="1143000"/>
          </a:xfrm>
        </p:spPr>
        <p:txBody>
          <a:bodyPr/>
          <a:lstStyle/>
          <a:p>
            <a:r>
              <a:rPr lang="en-US" altLang="fr-FR" smtClean="0">
                <a:solidFill>
                  <a:srgbClr val="000000"/>
                </a:solidFill>
              </a:rPr>
              <a:t>CJEU: Case law Oliver Brüstle</a:t>
            </a:r>
            <a:br>
              <a:rPr lang="en-US" altLang="fr-FR" smtClean="0">
                <a:solidFill>
                  <a:srgbClr val="000000"/>
                </a:solidFill>
              </a:rPr>
            </a:br>
            <a:r>
              <a:rPr lang="en-US" altLang="fr-FR" sz="2400" smtClean="0">
                <a:solidFill>
                  <a:srgbClr val="000000"/>
                </a:solidFill>
              </a:rPr>
              <a:t>18 October 2011</a:t>
            </a:r>
            <a:endParaRPr lang="fr-FR" altLang="fr-FR" smtClean="0"/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/>
          </a:bodyPr>
          <a:lstStyle/>
          <a:p>
            <a:r>
              <a:rPr lang="en-US" altLang="fr-FR" dirty="0" smtClean="0"/>
              <a:t>3)  No patentability because of prior destruction of human embryos, or because of their use as base material?</a:t>
            </a:r>
          </a:p>
          <a:p>
            <a:pPr lvl="1"/>
            <a:r>
              <a:rPr lang="en-US" altLang="fr-FR" dirty="0" smtClean="0"/>
              <a:t>Both</a:t>
            </a:r>
          </a:p>
          <a:p>
            <a:pPr lvl="1"/>
            <a:r>
              <a:rPr lang="en-US" altLang="fr-FR" dirty="0" smtClean="0"/>
              <a:t>an invention is excluded from patentability “where the technical teaching which is the subject-matter of the patent application requires the prior destruction of human embryos or their use as base material”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EEDF609-7BBE-42AC-98E0-715735E45C7A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75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30529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JUDGMENT OF THE COURT (Grand Chamber)</a:t>
            </a:r>
          </a:p>
          <a:p>
            <a:pPr marL="0" indent="0" algn="ctr">
              <a:buNone/>
            </a:pPr>
            <a:r>
              <a:rPr lang="en-US" dirty="0"/>
              <a:t>18 December 2014</a:t>
            </a:r>
          </a:p>
          <a:p>
            <a:pPr marL="0" indent="0" algn="ctr">
              <a:buNone/>
            </a:pPr>
            <a:r>
              <a:rPr lang="fr-FR" b="1" dirty="0"/>
              <a:t>International Stem </a:t>
            </a:r>
            <a:r>
              <a:rPr lang="fr-FR" b="1" dirty="0" err="1"/>
              <a:t>Cell</a:t>
            </a:r>
            <a:r>
              <a:rPr lang="fr-FR" b="1" dirty="0"/>
              <a:t> Corporation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05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legal</a:t>
            </a:r>
            <a:r>
              <a:rPr lang="fr-FR" dirty="0" smtClean="0"/>
              <a:t> question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Article 6(2)(c) of Directive 98/44 must be interpreted as meaning that an </a:t>
            </a:r>
            <a:r>
              <a:rPr lang="en-US" dirty="0" err="1"/>
              <a:t>unfertilised</a:t>
            </a:r>
            <a:r>
              <a:rPr lang="en-US" dirty="0"/>
              <a:t> human ovum whose division and development to a certain stage have been stimulated by parthenogenesis constitutes a ‘human embryo’ within the meaning of that </a:t>
            </a:r>
            <a:r>
              <a:rPr lang="en-US" dirty="0" smtClean="0"/>
              <a:t>provision?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0AE81C5-AA69-429D-A8A3-267341FFA2B0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25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decision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 err="1"/>
              <a:t>unfertilised</a:t>
            </a:r>
            <a:r>
              <a:rPr lang="en-US" dirty="0"/>
              <a:t> human ovum whose division and further development have been stimulated by parthenogenesis does not constitute a ‘human embryo’, within the meaning of that provision, if, in the light of current scientific knowledge, </a:t>
            </a:r>
            <a:r>
              <a:rPr lang="en-US" b="1" dirty="0"/>
              <a:t>it does not, in itself, have the inherent capacity of developing into a human being, </a:t>
            </a:r>
            <a:r>
              <a:rPr lang="en-US" dirty="0"/>
              <a:t>this being a matter for the national court to determine.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50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Outline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Talking about </a:t>
            </a:r>
            <a:r>
              <a:rPr lang="en-GB" dirty="0" err="1" smtClean="0"/>
              <a:t>hESC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Talking about patenting </a:t>
            </a:r>
            <a:r>
              <a:rPr lang="en-GB" dirty="0" err="1" smtClean="0"/>
              <a:t>hESC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Brustle</a:t>
            </a:r>
            <a:r>
              <a:rPr lang="en-GB" dirty="0" smtClean="0"/>
              <a:t> Case</a:t>
            </a:r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Isco</a:t>
            </a:r>
            <a:r>
              <a:rPr lang="en-GB" dirty="0" smtClean="0"/>
              <a:t> Case</a:t>
            </a:r>
          </a:p>
          <a:p>
            <a:r>
              <a:rPr lang="en-GB" dirty="0" smtClean="0"/>
              <a:t>Impact on research pathways.</a:t>
            </a:r>
          </a:p>
          <a:p>
            <a:r>
              <a:rPr lang="en-GB" dirty="0" smtClean="0"/>
              <a:t>Impact on research strategies.</a:t>
            </a:r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89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Criteria for patenting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398904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the patent suggest or refer to the use of a “human embryo”?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71450"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inherent capacity of developing into a human being.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patent involve the destruction of a “human embryo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87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Consequences</a:t>
            </a:r>
            <a:r>
              <a:rPr lang="fr-FR" b="1" dirty="0" smtClean="0"/>
              <a:t> for </a:t>
            </a:r>
            <a:r>
              <a:rPr lang="fr-FR" b="1" dirty="0" err="1" smtClean="0"/>
              <a:t>research</a:t>
            </a:r>
            <a:r>
              <a:rPr lang="fr-FR" b="1" dirty="0" smtClean="0"/>
              <a:t> </a:t>
            </a:r>
            <a:r>
              <a:rPr lang="fr-FR" b="1" dirty="0" err="1" smtClean="0"/>
              <a:t>pathways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Sustainability</a:t>
            </a:r>
            <a:r>
              <a:rPr lang="fr-FR" dirty="0" smtClean="0"/>
              <a:t> of </a:t>
            </a:r>
            <a:r>
              <a:rPr lang="fr-FR" dirty="0" err="1" smtClean="0"/>
              <a:t>research</a:t>
            </a:r>
            <a:r>
              <a:rPr lang="fr-FR" dirty="0" smtClean="0"/>
              <a:t> if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companies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invest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err="1" smtClean="0"/>
              <a:t>Reinforcement</a:t>
            </a:r>
            <a:r>
              <a:rPr lang="fr-FR" dirty="0" smtClean="0"/>
              <a:t> of public/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partnerships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Collaborations </a:t>
            </a:r>
            <a:r>
              <a:rPr lang="fr-FR" dirty="0" err="1" smtClean="0"/>
              <a:t>enforced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Stem </a:t>
            </a:r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banks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50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Consequences</a:t>
            </a:r>
            <a:r>
              <a:rPr lang="fr-FR" b="1" dirty="0" smtClean="0"/>
              <a:t> for </a:t>
            </a:r>
            <a:r>
              <a:rPr lang="fr-FR" b="1" dirty="0" err="1" smtClean="0"/>
              <a:t>research</a:t>
            </a:r>
            <a:r>
              <a:rPr lang="fr-FR" b="1" dirty="0" smtClean="0"/>
              <a:t> </a:t>
            </a:r>
            <a:r>
              <a:rPr lang="fr-FR" b="1" dirty="0" err="1" smtClean="0"/>
              <a:t>strategies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Companies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go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protect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discoveries</a:t>
            </a:r>
            <a:r>
              <a:rPr lang="fr-FR" dirty="0" smtClean="0"/>
              <a:t> ;</a:t>
            </a:r>
          </a:p>
          <a:p>
            <a:r>
              <a:rPr lang="fr-FR" dirty="0" smtClean="0"/>
              <a:t>Will impact on the </a:t>
            </a:r>
            <a:r>
              <a:rPr lang="fr-FR" dirty="0" err="1" smtClean="0"/>
              <a:t>choice</a:t>
            </a:r>
            <a:r>
              <a:rPr lang="fr-FR" dirty="0" smtClean="0"/>
              <a:t> to </a:t>
            </a:r>
            <a:r>
              <a:rPr lang="fr-FR" dirty="0" err="1" smtClean="0"/>
              <a:t>invest</a:t>
            </a:r>
            <a:r>
              <a:rPr lang="fr-FR" dirty="0" smtClean="0"/>
              <a:t> in one or </a:t>
            </a:r>
            <a:r>
              <a:rPr lang="fr-FR" dirty="0" err="1" smtClean="0"/>
              <a:t>another</a:t>
            </a:r>
            <a:r>
              <a:rPr lang="fr-FR" dirty="0" smtClean="0"/>
              <a:t> technique;</a:t>
            </a:r>
          </a:p>
          <a:p>
            <a:r>
              <a:rPr lang="fr-FR" dirty="0" smtClean="0"/>
              <a:t>Will </a:t>
            </a:r>
            <a:r>
              <a:rPr lang="fr-FR" dirty="0" err="1" smtClean="0"/>
              <a:t>imply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the information on the </a:t>
            </a:r>
            <a:r>
              <a:rPr lang="fr-FR" dirty="0" err="1" smtClean="0"/>
              <a:t>tecnhique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derive</a:t>
            </a:r>
            <a:r>
              <a:rPr lang="fr-FR" dirty="0" smtClean="0"/>
              <a:t> </a:t>
            </a:r>
            <a:r>
              <a:rPr lang="fr-FR" dirty="0" err="1" smtClean="0"/>
              <a:t>cells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(</a:t>
            </a:r>
            <a:r>
              <a:rPr lang="fr-FR" dirty="0" err="1" smtClean="0"/>
              <a:t>with</a:t>
            </a:r>
            <a:r>
              <a:rPr lang="fr-FR" dirty="0" smtClean="0"/>
              <a:t> or </a:t>
            </a:r>
            <a:r>
              <a:rPr lang="fr-FR" dirty="0" err="1" smtClean="0"/>
              <a:t>without</a:t>
            </a:r>
            <a:r>
              <a:rPr lang="fr-FR" dirty="0" smtClean="0"/>
              <a:t> destruction of the </a:t>
            </a:r>
            <a:r>
              <a:rPr lang="fr-FR" dirty="0" err="1" smtClean="0"/>
              <a:t>embryo</a:t>
            </a:r>
            <a:r>
              <a:rPr lang="fr-FR" dirty="0" smtClean="0"/>
              <a:t>) </a:t>
            </a:r>
            <a:r>
              <a:rPr lang="fr-FR" dirty="0" err="1" smtClean="0"/>
              <a:t>available</a:t>
            </a:r>
            <a:r>
              <a:rPr lang="fr-FR" dirty="0" smtClean="0"/>
              <a:t> in </a:t>
            </a:r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</a:t>
            </a:r>
            <a:r>
              <a:rPr lang="fr-FR" dirty="0" err="1" smtClean="0"/>
              <a:t>registries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30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548680"/>
            <a:ext cx="82296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0AE81C5-AA69-429D-A8A3-267341FFA2B0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2" name="ZoneTexte 1"/>
          <p:cNvSpPr txBox="1"/>
          <p:nvPr/>
        </p:nvSpPr>
        <p:spPr>
          <a:xfrm>
            <a:off x="755576" y="5661248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Mahalatchimy</a:t>
            </a:r>
            <a:r>
              <a:rPr lang="en-GB" dirty="0" smtClean="0"/>
              <a:t> A. and al., The impact of European embryonic stem cell patent decisions on research strategies.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7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conclude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Field of Stem cell is quite difficult to frame in a context of concurrent initiatives (elaboration of scenarios);</a:t>
            </a:r>
          </a:p>
          <a:p>
            <a:r>
              <a:rPr lang="en-GB" dirty="0" smtClean="0"/>
              <a:t>Part of the decision to invest in one or the other field is the “return of investment” mostly constituted by the protection offered by patents;</a:t>
            </a:r>
          </a:p>
          <a:p>
            <a:r>
              <a:rPr lang="en-GB" dirty="0" smtClean="0"/>
              <a:t>Change of the Court position will probably reassure the companies to develop new fertilisation methods but will lead to other forms of bioethical questioning on procreation.</a:t>
            </a:r>
          </a:p>
          <a:p>
            <a:r>
              <a:rPr lang="en-GB" dirty="0" smtClean="0"/>
              <a:t>It encourages companies to stay or to come to Europe to benefit from this patents 'regime.</a:t>
            </a:r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97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issues…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Node of confusion between patentability (property right) and commercialisation of the human body (Fundamental rights).</a:t>
            </a:r>
          </a:p>
          <a:p>
            <a:r>
              <a:rPr lang="en-GB" dirty="0" smtClean="0"/>
              <a:t>Still an effort to make for avoiding the “pollution” of the discourse around stem cells by the bioethical questions posed by </a:t>
            </a:r>
            <a:r>
              <a:rPr lang="en-GB" dirty="0" err="1" smtClean="0"/>
              <a:t>hESC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Use of IPS cell lines is seen as an alternative BUT the techniques are not scientifically equivalent and IPS should raise issues.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70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86" t="18029" r="32857" b="7904"/>
          <a:stretch/>
        </p:blipFill>
        <p:spPr bwMode="auto">
          <a:xfrm>
            <a:off x="539552" y="764704"/>
            <a:ext cx="37719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26</a:t>
            </a:fld>
            <a:endParaRPr lang="fr-BE"/>
          </a:p>
        </p:txBody>
      </p:sp>
      <p:sp>
        <p:nvSpPr>
          <p:cNvPr id="4" name="Accolade fermante 3"/>
          <p:cNvSpPr/>
          <p:nvPr/>
        </p:nvSpPr>
        <p:spPr>
          <a:xfrm>
            <a:off x="4427984" y="764704"/>
            <a:ext cx="1512168" cy="5295900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251520" y="616530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http://ec.europa.eu/public_opinion/archives/quali/ql_futureofscience_en.pdf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940152" y="605001"/>
            <a:ext cx="3024336" cy="563231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- In </a:t>
            </a:r>
            <a:r>
              <a:rPr lang="en-US" dirty="0"/>
              <a:t>some countries </a:t>
            </a:r>
            <a:r>
              <a:rPr lang="en-US" b="1" dirty="0"/>
              <a:t>stem cell research </a:t>
            </a:r>
            <a:r>
              <a:rPr lang="en-US" dirty="0"/>
              <a:t>was not well understood by all (NL, CZ,</a:t>
            </a:r>
          </a:p>
          <a:p>
            <a:pPr algn="just"/>
            <a:r>
              <a:rPr lang="en-US" dirty="0"/>
              <a:t>EE, PT, SK), but when it was understood most participants in all countries </a:t>
            </a:r>
            <a:r>
              <a:rPr lang="en-US" b="1" dirty="0"/>
              <a:t>liked</a:t>
            </a:r>
          </a:p>
          <a:p>
            <a:pPr algn="just"/>
            <a:r>
              <a:rPr lang="en-US" b="1" dirty="0"/>
              <a:t>the idea of stem cell therapy for organ repair</a:t>
            </a:r>
            <a:r>
              <a:rPr lang="en-US" dirty="0"/>
              <a:t>. Reasons for liking it included</a:t>
            </a:r>
          </a:p>
          <a:p>
            <a:pPr algn="just"/>
            <a:r>
              <a:rPr lang="en-US" dirty="0"/>
              <a:t>that this method will be able to cure many diseases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- Reservations </a:t>
            </a:r>
            <a:r>
              <a:rPr lang="en-US" dirty="0"/>
              <a:t>focused on ethical concerns (whether people should change nature</a:t>
            </a:r>
          </a:p>
          <a:p>
            <a:pPr algn="just"/>
            <a:r>
              <a:rPr lang="en-US" dirty="0"/>
              <a:t>or let it run its course), cost and whether people will become careless with their</a:t>
            </a:r>
          </a:p>
          <a:p>
            <a:pPr algn="just"/>
            <a:r>
              <a:rPr lang="en-US" dirty="0"/>
              <a:t>health because they know they can be cured with stem cell therapy.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9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808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6600" b="1" dirty="0" smtClean="0"/>
              <a:t>THANK YOU</a:t>
            </a:r>
          </a:p>
          <a:p>
            <a:pPr marL="0" lvl="0" indent="0" algn="ctr">
              <a:buNone/>
            </a:pPr>
            <a:r>
              <a:rPr lang="en-GB" sz="1900" dirty="0">
                <a:solidFill>
                  <a:prstClr val="black"/>
                </a:solidFill>
              </a:rPr>
              <a:t>Emmanuelle.rial@univ-tlse3.fr</a:t>
            </a:r>
          </a:p>
          <a:p>
            <a:pPr marL="0" indent="0" algn="ctr">
              <a:buNone/>
            </a:pPr>
            <a:endParaRPr lang="en-GB" sz="66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517232"/>
            <a:ext cx="14287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573325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This work has been partly supported by the </a:t>
            </a:r>
            <a:r>
              <a:rPr lang="en-GB" sz="2000" b="1" dirty="0" err="1"/>
              <a:t>EUceLEX</a:t>
            </a:r>
            <a:r>
              <a:rPr lang="en-GB" sz="2000" b="1" dirty="0"/>
              <a:t> project (FP7, GA: NO: 601806</a:t>
            </a:r>
            <a:r>
              <a:rPr lang="en-GB" sz="2000" b="1" dirty="0" smtClean="0"/>
              <a:t>)</a:t>
            </a:r>
            <a:endParaRPr lang="en-GB" sz="20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11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56895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http://www.medexpressrx.com/research/treatments-of-diseases.aspx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sp>
        <p:nvSpPr>
          <p:cNvPr id="5" name="Ellipse 4"/>
          <p:cNvSpPr/>
          <p:nvPr/>
        </p:nvSpPr>
        <p:spPr>
          <a:xfrm>
            <a:off x="323528" y="1124744"/>
            <a:ext cx="5256584" cy="3888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580112" y="836712"/>
            <a:ext cx="1368152" cy="388843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>
            <a:off x="7100664" y="892025"/>
            <a:ext cx="1368152" cy="388843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1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Induced</a:t>
            </a:r>
            <a:r>
              <a:rPr lang="fr-FR" b="1" dirty="0" smtClean="0"/>
              <a:t> Pluripotent Stem </a:t>
            </a:r>
            <a:r>
              <a:rPr lang="fr-FR" b="1" dirty="0" err="1" smtClean="0"/>
              <a:t>cells</a:t>
            </a:r>
            <a:endParaRPr lang="fr-F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69" y="1412776"/>
            <a:ext cx="511266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http://learn.genetics.utah.edu/content/stemcells/quickref/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47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Regenerative medicine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“Regenerative medicine is an </a:t>
            </a:r>
            <a:r>
              <a:rPr lang="en-US" b="1" dirty="0">
                <a:solidFill>
                  <a:srgbClr val="FF0000"/>
                </a:solidFill>
              </a:rPr>
              <a:t>interdisciplinary</a:t>
            </a:r>
            <a:r>
              <a:rPr lang="en-US" dirty="0"/>
              <a:t> field of research and clinical applications focused on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repair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replacement or regeneration of cells, tissues or organs </a:t>
            </a:r>
            <a:r>
              <a:rPr lang="en-US" dirty="0"/>
              <a:t>to resort impaired function resulting </a:t>
            </a:r>
            <a:r>
              <a:rPr lang="en-US" dirty="0" smtClean="0"/>
              <a:t>from any </a:t>
            </a:r>
            <a:r>
              <a:rPr lang="en-US" dirty="0"/>
              <a:t>cause, including congenital defects, disease, trauma and ageing. It uses a combination of </a:t>
            </a:r>
            <a:r>
              <a:rPr lang="en-US" dirty="0" smtClean="0"/>
              <a:t>several converging </a:t>
            </a:r>
            <a:r>
              <a:rPr lang="en-US" dirty="0"/>
              <a:t>technological approaches, both existing and newly emerging, that </a:t>
            </a:r>
            <a:r>
              <a:rPr lang="en-US" b="1" dirty="0">
                <a:solidFill>
                  <a:srgbClr val="FF0000"/>
                </a:solidFill>
              </a:rPr>
              <a:t>moves it beyond </a:t>
            </a:r>
            <a:r>
              <a:rPr lang="en-US" b="1" dirty="0" smtClean="0">
                <a:solidFill>
                  <a:srgbClr val="FF0000"/>
                </a:solidFill>
              </a:rPr>
              <a:t>traditional transplantation </a:t>
            </a:r>
            <a:r>
              <a:rPr lang="en-US" b="1" dirty="0">
                <a:solidFill>
                  <a:srgbClr val="FF0000"/>
                </a:solidFill>
              </a:rPr>
              <a:t>and replacement therapies</a:t>
            </a:r>
            <a:r>
              <a:rPr lang="en-US" dirty="0"/>
              <a:t>. The approaches often stimulate and support the body’s </a:t>
            </a:r>
            <a:r>
              <a:rPr lang="en-US" dirty="0" smtClean="0"/>
              <a:t>own self‐healing </a:t>
            </a:r>
            <a:r>
              <a:rPr lang="en-US" dirty="0"/>
              <a:t>capacity” [</a:t>
            </a:r>
            <a:r>
              <a:rPr lang="en-US" dirty="0" err="1"/>
              <a:t>Daar</a:t>
            </a:r>
            <a:r>
              <a:rPr lang="en-US" dirty="0"/>
              <a:t> AS, Greenwood HL, 2007].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Helex, 23rd-25th June, Oxford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99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embryonic</a:t>
            </a:r>
            <a:r>
              <a:rPr lang="fr-FR" dirty="0" smtClean="0"/>
              <a:t> stem </a:t>
            </a:r>
            <a:r>
              <a:rPr lang="fr-FR" dirty="0" err="1" smtClean="0"/>
              <a:t>cells</a:t>
            </a:r>
            <a:r>
              <a:rPr lang="fr-FR" dirty="0" smtClean="0"/>
              <a:t> are </a:t>
            </a:r>
            <a:r>
              <a:rPr lang="fr-FR" dirty="0" err="1" smtClean="0"/>
              <a:t>so</a:t>
            </a:r>
            <a:r>
              <a:rPr lang="fr-FR" dirty="0" smtClean="0"/>
              <a:t> important?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Immature </a:t>
            </a:r>
            <a:r>
              <a:rPr lang="fr-FR" dirty="0" err="1" smtClean="0"/>
              <a:t>cells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High </a:t>
            </a:r>
            <a:r>
              <a:rPr lang="fr-FR" dirty="0" err="1" smtClean="0"/>
              <a:t>capacity</a:t>
            </a:r>
            <a:r>
              <a:rPr lang="fr-FR" dirty="0" smtClean="0"/>
              <a:t> of </a:t>
            </a:r>
            <a:r>
              <a:rPr lang="fr-FR" dirty="0" err="1" smtClean="0"/>
              <a:t>diferenciation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Accessible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progress</a:t>
            </a:r>
            <a:r>
              <a:rPr lang="fr-FR" dirty="0" smtClean="0"/>
              <a:t> in </a:t>
            </a:r>
            <a:r>
              <a:rPr lang="fr-FR" dirty="0" err="1" smtClean="0"/>
              <a:t>fertilization</a:t>
            </a:r>
            <a:r>
              <a:rPr lang="fr-FR" dirty="0" smtClean="0"/>
              <a:t> (IVF).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946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hESC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problematic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ethical</a:t>
            </a:r>
            <a:r>
              <a:rPr lang="fr-FR" dirty="0" smtClean="0"/>
              <a:t> </a:t>
            </a:r>
            <a:r>
              <a:rPr lang="fr-FR" dirty="0" err="1" smtClean="0"/>
              <a:t>principles</a:t>
            </a:r>
            <a:endParaRPr lang="fr-FR" dirty="0" smtClean="0"/>
          </a:p>
          <a:p>
            <a:pPr lvl="1"/>
            <a:r>
              <a:rPr lang="fr-FR" dirty="0" err="1" smtClean="0"/>
              <a:t>Cells</a:t>
            </a:r>
            <a:r>
              <a:rPr lang="fr-FR" dirty="0" smtClean="0"/>
              <a:t> of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origin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anthropological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) ;</a:t>
            </a:r>
          </a:p>
          <a:p>
            <a:pPr lvl="1"/>
            <a:r>
              <a:rPr lang="fr-FR" dirty="0" err="1" smtClean="0"/>
              <a:t>Research</a:t>
            </a:r>
            <a:r>
              <a:rPr lang="fr-FR" dirty="0" smtClean="0"/>
              <a:t> on </a:t>
            </a:r>
            <a:r>
              <a:rPr lang="fr-FR" dirty="0" err="1" smtClean="0"/>
              <a:t>hESC</a:t>
            </a:r>
            <a:r>
              <a:rPr lang="fr-FR" dirty="0" smtClean="0"/>
              <a:t> </a:t>
            </a:r>
            <a:r>
              <a:rPr lang="fr-FR" dirty="0" err="1" smtClean="0"/>
              <a:t>implies</a:t>
            </a:r>
            <a:r>
              <a:rPr lang="fr-FR" dirty="0" smtClean="0"/>
              <a:t> the destruction of the </a:t>
            </a:r>
            <a:r>
              <a:rPr lang="fr-FR" dirty="0" err="1" smtClean="0"/>
              <a:t>embryo</a:t>
            </a:r>
            <a:r>
              <a:rPr lang="fr-FR" dirty="0"/>
              <a:t> </a:t>
            </a:r>
            <a:r>
              <a:rPr lang="fr-FR" dirty="0" smtClean="0"/>
              <a:t>or the </a:t>
            </a:r>
            <a:r>
              <a:rPr lang="fr-FR" dirty="0" err="1" smtClean="0"/>
              <a:t>impossibility</a:t>
            </a:r>
            <a:r>
              <a:rPr lang="fr-FR" dirty="0" smtClean="0"/>
              <a:t> to </a:t>
            </a:r>
            <a:r>
              <a:rPr lang="fr-FR" dirty="0" err="1" smtClean="0"/>
              <a:t>reimplant</a:t>
            </a:r>
            <a:r>
              <a:rPr lang="fr-FR" dirty="0" smtClean="0"/>
              <a:t> the </a:t>
            </a:r>
            <a:r>
              <a:rPr lang="fr-FR" dirty="0" err="1" smtClean="0"/>
              <a:t>embryo</a:t>
            </a:r>
            <a:r>
              <a:rPr lang="fr-FR" dirty="0" smtClean="0"/>
              <a:t>;</a:t>
            </a:r>
          </a:p>
          <a:p>
            <a:pPr lvl="1"/>
            <a:r>
              <a:rPr lang="fr-FR" dirty="0" err="1" smtClean="0"/>
              <a:t>Infringement</a:t>
            </a:r>
            <a:r>
              <a:rPr lang="fr-FR" dirty="0" smtClean="0"/>
              <a:t> of the Right to Life (</a:t>
            </a:r>
            <a:r>
              <a:rPr lang="fr-FR" dirty="0" err="1" smtClean="0"/>
              <a:t>European</a:t>
            </a:r>
            <a:r>
              <a:rPr lang="fr-FR" dirty="0" smtClean="0"/>
              <a:t> Convention on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, article 2) ; </a:t>
            </a:r>
          </a:p>
          <a:p>
            <a:pPr lvl="1"/>
            <a:r>
              <a:rPr lang="fr-FR" dirty="0" err="1" smtClean="0"/>
              <a:t>Sometimes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r>
              <a:rPr lang="fr-FR" dirty="0" smtClean="0"/>
              <a:t> as immoral.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17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But….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Heterogeneous</a:t>
            </a:r>
            <a:r>
              <a:rPr lang="fr-FR" dirty="0"/>
              <a:t> </a:t>
            </a:r>
            <a:r>
              <a:rPr lang="fr-FR" dirty="0" err="1"/>
              <a:t>legal</a:t>
            </a:r>
            <a:r>
              <a:rPr lang="fr-FR" dirty="0"/>
              <a:t> </a:t>
            </a:r>
            <a:r>
              <a:rPr lang="fr-FR" dirty="0" err="1"/>
              <a:t>responses</a:t>
            </a:r>
            <a:r>
              <a:rPr lang="fr-FR" dirty="0"/>
              <a:t> in Europe</a:t>
            </a:r>
          </a:p>
          <a:p>
            <a:pPr lvl="1"/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 smtClean="0"/>
              <a:t>banned</a:t>
            </a:r>
            <a:r>
              <a:rPr lang="fr-FR" dirty="0" smtClean="0"/>
              <a:t> (Germany, </a:t>
            </a:r>
            <a:r>
              <a:rPr lang="fr-FR" dirty="0" err="1" smtClean="0"/>
              <a:t>Italy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authorised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smtClean="0"/>
              <a:t>conditions (France, UK)</a:t>
            </a:r>
            <a:endParaRPr lang="fr-FR" dirty="0"/>
          </a:p>
          <a:p>
            <a:pPr lvl="1"/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banned</a:t>
            </a:r>
            <a:r>
              <a:rPr lang="fr-FR" dirty="0"/>
              <a:t> but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smtClean="0"/>
              <a:t>exemptions (France </a:t>
            </a:r>
            <a:r>
              <a:rPr lang="fr-FR" dirty="0" err="1" smtClean="0"/>
              <a:t>before</a:t>
            </a:r>
            <a:r>
              <a:rPr lang="fr-FR" dirty="0" smtClean="0"/>
              <a:t> 2011)</a:t>
            </a:r>
          </a:p>
          <a:p>
            <a:pPr lvl="1"/>
            <a:endParaRPr lang="fr-FR" dirty="0"/>
          </a:p>
          <a:p>
            <a:r>
              <a:rPr lang="fr-FR" dirty="0" smtClean="0"/>
              <a:t>How to translate </a:t>
            </a:r>
            <a:r>
              <a:rPr lang="fr-FR" dirty="0" err="1" smtClean="0"/>
              <a:t>knowledge</a:t>
            </a:r>
            <a:r>
              <a:rPr lang="fr-FR" dirty="0" smtClean="0"/>
              <a:t> in </a:t>
            </a:r>
            <a:r>
              <a:rPr lang="fr-FR" dirty="0" err="1" smtClean="0"/>
              <a:t>hESC</a:t>
            </a:r>
            <a:r>
              <a:rPr lang="fr-FR" dirty="0" smtClean="0"/>
              <a:t> to </a:t>
            </a:r>
            <a:r>
              <a:rPr lang="fr-FR" dirty="0" err="1" smtClean="0"/>
              <a:t>clinics</a:t>
            </a:r>
            <a:r>
              <a:rPr lang="fr-FR" dirty="0" smtClean="0"/>
              <a:t> and to the </a:t>
            </a:r>
            <a:r>
              <a:rPr lang="fr-FR" dirty="0" err="1" smtClean="0"/>
              <a:t>market</a:t>
            </a:r>
            <a:r>
              <a:rPr lang="fr-FR" dirty="0" smtClean="0"/>
              <a:t> ?</a:t>
            </a:r>
            <a:endParaRPr lang="fr-FR" dirty="0"/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93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hESC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Is </a:t>
            </a:r>
            <a:r>
              <a:rPr lang="fr-FR" dirty="0" err="1" smtClean="0"/>
              <a:t>increasing</a:t>
            </a:r>
            <a:r>
              <a:rPr lang="fr-FR" dirty="0" smtClean="0"/>
              <a:t> in Europe ;</a:t>
            </a:r>
          </a:p>
          <a:p>
            <a:endParaRPr lang="fr-FR" dirty="0" smtClean="0"/>
          </a:p>
          <a:p>
            <a:r>
              <a:rPr lang="fr-FR" dirty="0" smtClean="0"/>
              <a:t>Is </a:t>
            </a:r>
            <a:r>
              <a:rPr lang="fr-FR" dirty="0" err="1" smtClean="0"/>
              <a:t>limited</a:t>
            </a:r>
            <a:r>
              <a:rPr lang="fr-FR" dirty="0" smtClean="0"/>
              <a:t> by </a:t>
            </a:r>
            <a:r>
              <a:rPr lang="fr-FR" dirty="0" err="1" smtClean="0"/>
              <a:t>enforceable</a:t>
            </a:r>
            <a:r>
              <a:rPr lang="fr-FR" dirty="0" smtClean="0"/>
              <a:t> </a:t>
            </a:r>
            <a:r>
              <a:rPr lang="fr-FR" dirty="0" err="1" smtClean="0"/>
              <a:t>regulations</a:t>
            </a:r>
            <a:r>
              <a:rPr lang="fr-FR" dirty="0" smtClean="0"/>
              <a:t> ;</a:t>
            </a:r>
          </a:p>
          <a:p>
            <a:endParaRPr lang="fr-FR" dirty="0" smtClean="0"/>
          </a:p>
          <a:p>
            <a:r>
              <a:rPr lang="fr-FR" dirty="0" smtClean="0"/>
              <a:t>Is </a:t>
            </a:r>
            <a:r>
              <a:rPr lang="fr-FR" dirty="0" err="1" smtClean="0"/>
              <a:t>challenged</a:t>
            </a:r>
            <a:r>
              <a:rPr lang="fr-FR" dirty="0" smtClean="0"/>
              <a:t> by the public opinion in the </a:t>
            </a:r>
            <a:r>
              <a:rPr lang="fr-FR" dirty="0" err="1" smtClean="0"/>
              <a:t>various</a:t>
            </a:r>
            <a:r>
              <a:rPr lang="fr-FR" dirty="0" smtClean="0"/>
              <a:t> countries.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Helex, 23rd-25th June, Oxford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98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1378</Words>
  <Application>Microsoft Office PowerPoint</Application>
  <PresentationFormat>On-screen Show (4:3)</PresentationFormat>
  <Paragraphs>184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 2</vt:lpstr>
      <vt:lpstr>Thème Office</vt:lpstr>
      <vt:lpstr>The legal and ethical dilemma of embryonic stem cells: an impediment to translation in medicine?</vt:lpstr>
      <vt:lpstr>Outline</vt:lpstr>
      <vt:lpstr>PowerPoint Presentation</vt:lpstr>
      <vt:lpstr>Induced Pluripotent Stem cells</vt:lpstr>
      <vt:lpstr>Regenerative medicine</vt:lpstr>
      <vt:lpstr>Why Human embryonic stem cells are so important?</vt:lpstr>
      <vt:lpstr>Why using hESC is so problematic?</vt:lpstr>
      <vt:lpstr>But….</vt:lpstr>
      <vt:lpstr>hESC Research</vt:lpstr>
      <vt:lpstr>PowerPoint Presentation</vt:lpstr>
      <vt:lpstr>Patentability Directive 98/44/EC</vt:lpstr>
      <vt:lpstr>Industrial and commercial use of human embryos</vt:lpstr>
      <vt:lpstr>CJEU: Case law Oliver Brüstle 18 October 2011</vt:lpstr>
      <vt:lpstr>CJEU: Case law Oliver Brüstle 18 October 2011</vt:lpstr>
      <vt:lpstr>CJEU: Case law Oliver Brüstle 18 October 2011</vt:lpstr>
      <vt:lpstr>CJEU: Case law Oliver Brüstle 18 October 2011</vt:lpstr>
      <vt:lpstr>PowerPoint Presentation</vt:lpstr>
      <vt:lpstr>The legal question</vt:lpstr>
      <vt:lpstr>The decision</vt:lpstr>
      <vt:lpstr>Criteria for patenting</vt:lpstr>
      <vt:lpstr>Consequences for research pathways</vt:lpstr>
      <vt:lpstr>Consequences for research strategies</vt:lpstr>
      <vt:lpstr>PowerPoint Presentation</vt:lpstr>
      <vt:lpstr>To conclude</vt:lpstr>
      <vt:lpstr>Further issues…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legal and ethical dilemma of embryonic stem cells: an impediment to translation in medicine?</dc:title>
  <dc:creator>E-rial</dc:creator>
  <cp:lastModifiedBy>Hazel Halton</cp:lastModifiedBy>
  <cp:revision>30</cp:revision>
  <dcterms:created xsi:type="dcterms:W3CDTF">2015-06-22T12:47:39Z</dcterms:created>
  <dcterms:modified xsi:type="dcterms:W3CDTF">2015-06-24T09:55:37Z</dcterms:modified>
</cp:coreProperties>
</file>