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5"/>
  </p:notesMasterIdLst>
  <p:sldIdLst>
    <p:sldId id="256" r:id="rId2"/>
    <p:sldId id="261" r:id="rId3"/>
    <p:sldId id="262" r:id="rId4"/>
    <p:sldId id="271" r:id="rId5"/>
    <p:sldId id="260" r:id="rId6"/>
    <p:sldId id="258" r:id="rId7"/>
    <p:sldId id="259" r:id="rId8"/>
    <p:sldId id="266" r:id="rId9"/>
    <p:sldId id="257" r:id="rId10"/>
    <p:sldId id="267" r:id="rId11"/>
    <p:sldId id="270" r:id="rId12"/>
    <p:sldId id="268" r:id="rId13"/>
    <p:sldId id="269" r:id="rId14"/>
    <p:sldId id="277" r:id="rId15"/>
    <p:sldId id="264" r:id="rId16"/>
    <p:sldId id="276" r:id="rId17"/>
    <p:sldId id="263" r:id="rId18"/>
    <p:sldId id="273" r:id="rId19"/>
    <p:sldId id="274" r:id="rId20"/>
    <p:sldId id="278" r:id="rId21"/>
    <p:sldId id="265" r:id="rId22"/>
    <p:sldId id="272" r:id="rId23"/>
    <p:sldId id="275" r:id="rId24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C76BF61-621B-40D5-A0FA-E16DB2085BFF}" type="datetimeFigureOut">
              <a:rPr lang="en-GB" smtClean="0"/>
              <a:t>25/06/2015</a:t>
            </a:fld>
            <a:endParaRPr lang="en-GB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GB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A1DAA80-A42B-4379-9D01-6D719080265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584151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50F4D8-4C37-4233-BD42-034EF1C550EB}" type="datetime1">
              <a:rPr lang="fr-FR" smtClean="0"/>
              <a:t>25/06/2015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‹#›</a:t>
            </a:fld>
            <a:endParaRPr lang="fr-B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3E759D-81BE-427D-8DC9-C3E4596BEEA1}" type="datetime1">
              <a:rPr lang="fr-FR" smtClean="0"/>
              <a:t>25/06/2015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‹#›</a:t>
            </a:fld>
            <a:endParaRPr lang="fr-B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1E6578-9AB7-42A1-BA5B-58F1C6B46B4B}" type="datetime1">
              <a:rPr lang="fr-FR" smtClean="0"/>
              <a:t>25/06/2015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‹#›</a:t>
            </a:fld>
            <a:endParaRPr lang="fr-B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110A6C-8CD4-435D-9444-39F67A41C6F8}" type="datetime1">
              <a:rPr lang="fr-FR" smtClean="0"/>
              <a:t>25/06/2015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‹#›</a:t>
            </a:fld>
            <a:endParaRPr lang="fr-B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3C6ACE-F792-4CA3-8BA4-8F52CC893694}" type="datetime1">
              <a:rPr lang="fr-FR" smtClean="0"/>
              <a:t>25/06/2015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‹#›</a:t>
            </a:fld>
            <a:endParaRPr lang="fr-B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0E4FCA-94F5-492A-B5D3-F7F23F0FFB8B}" type="datetime1">
              <a:rPr lang="fr-FR" smtClean="0"/>
              <a:t>25/06/2015</a:t>
            </a:fld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‹#›</a:t>
            </a:fld>
            <a:endParaRPr lang="fr-B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223DC2-C745-4ED9-B495-F0817FDBF6E8}" type="datetime1">
              <a:rPr lang="fr-FR" smtClean="0"/>
              <a:t>25/06/2015</a:t>
            </a:fld>
            <a:endParaRPr lang="fr-BE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‹#›</a:t>
            </a:fld>
            <a:endParaRPr lang="fr-B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14B584-2D7D-4BC3-A5BC-052F75C40699}" type="datetime1">
              <a:rPr lang="fr-FR" smtClean="0"/>
              <a:t>25/06/2015</a:t>
            </a:fld>
            <a:endParaRPr lang="fr-BE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‹#›</a:t>
            </a:fld>
            <a:endParaRPr lang="fr-B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5A49F1-166F-497A-B505-CA879D4B127D}" type="datetime1">
              <a:rPr lang="fr-FR" smtClean="0"/>
              <a:t>25/06/2015</a:t>
            </a:fld>
            <a:endParaRPr lang="fr-BE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‹#›</a:t>
            </a:fld>
            <a:endParaRPr lang="fr-B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AD42F5-E931-4DF0-B743-1D6B86651FAD}" type="datetime1">
              <a:rPr lang="fr-FR" smtClean="0"/>
              <a:t>25/06/2015</a:t>
            </a:fld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‹#›</a:t>
            </a:fld>
            <a:endParaRPr lang="fr-B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BE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590175-95F6-422C-9F01-3DB1A5582716}" type="datetime1">
              <a:rPr lang="fr-FR" smtClean="0"/>
              <a:t>25/06/2015</a:t>
            </a:fld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‹#›</a:t>
            </a:fld>
            <a:endParaRPr lang="fr-B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7E93A2-BC7A-4C12-BAE7-FAC78873BC3D}" type="datetime1">
              <a:rPr lang="fr-FR" smtClean="0"/>
              <a:t>25/06/2015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4668DC-857F-487D-BFFA-8C0CA5037977}" type="slidenum">
              <a:rPr lang="fr-BE" smtClean="0"/>
              <a:t>‹#›</a:t>
            </a:fld>
            <a:endParaRPr lang="fr-B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1844824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Translation of Stem Cells therapies: How to Balance Hope and Uncertainties?</a:t>
            </a:r>
            <a:endParaRPr lang="en-GB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 smtClean="0"/>
              <a:t>E. </a:t>
            </a:r>
            <a:r>
              <a:rPr lang="en-GB" dirty="0" err="1" smtClean="0"/>
              <a:t>Rial-Sebbag</a:t>
            </a:r>
            <a:r>
              <a:rPr lang="en-GB" dirty="0" smtClean="0"/>
              <a:t> and A. </a:t>
            </a:r>
            <a:r>
              <a:rPr lang="en-GB" dirty="0" err="1" smtClean="0"/>
              <a:t>Blasimme</a:t>
            </a:r>
            <a:endParaRPr lang="en-GB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4509120"/>
            <a:ext cx="2835275" cy="2011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5514801"/>
            <a:ext cx="2914650" cy="785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58310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/>
              <a:t>Outline</a:t>
            </a:r>
            <a:endParaRPr lang="en-GB" b="1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GB" dirty="0" smtClean="0">
                <a:solidFill>
                  <a:schemeClr val="bg1">
                    <a:lumMod val="75000"/>
                  </a:schemeClr>
                </a:solidFill>
              </a:rPr>
              <a:t>Presentation of cells therapies and of the legal and ethical tensions in using them.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 smtClean="0"/>
              <a:t>Presentation of the </a:t>
            </a:r>
            <a:r>
              <a:rPr lang="en-GB" dirty="0" err="1" smtClean="0"/>
              <a:t>Durisotto</a:t>
            </a:r>
            <a:r>
              <a:rPr lang="en-GB" dirty="0" smtClean="0"/>
              <a:t> case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 smtClean="0">
                <a:solidFill>
                  <a:schemeClr val="bg1">
                    <a:lumMod val="75000"/>
                  </a:schemeClr>
                </a:solidFill>
              </a:rPr>
              <a:t>Discussion on the ruling of the European Court of Human </a:t>
            </a:r>
            <a:r>
              <a:rPr lang="en-GB" dirty="0">
                <a:solidFill>
                  <a:schemeClr val="bg1">
                    <a:lumMod val="75000"/>
                  </a:schemeClr>
                </a:solidFill>
              </a:rPr>
              <a:t>R</a:t>
            </a:r>
            <a:r>
              <a:rPr lang="en-GB" dirty="0" smtClean="0">
                <a:solidFill>
                  <a:schemeClr val="bg1">
                    <a:lumMod val="75000"/>
                  </a:schemeClr>
                </a:solidFill>
              </a:rPr>
              <a:t>ights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 smtClean="0">
                <a:solidFill>
                  <a:schemeClr val="bg1">
                    <a:lumMod val="75000"/>
                  </a:schemeClr>
                </a:solidFill>
              </a:rPr>
              <a:t>Conclusion</a:t>
            </a:r>
            <a:endParaRPr lang="en-GB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10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623313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/>
              <a:t>The case</a:t>
            </a:r>
            <a:endParaRPr lang="en-GB" b="1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en-US" dirty="0" smtClean="0"/>
          </a:p>
          <a:p>
            <a:pPr marL="0" indent="0" algn="ctr">
              <a:buNone/>
            </a:pPr>
            <a:r>
              <a:rPr lang="en-US" sz="4000" dirty="0" smtClean="0"/>
              <a:t>European court of human rights</a:t>
            </a:r>
          </a:p>
          <a:p>
            <a:pPr marL="0" indent="0" algn="ctr">
              <a:buNone/>
            </a:pPr>
            <a:r>
              <a:rPr lang="en-US" sz="4000" dirty="0" err="1"/>
              <a:t>Durisotto</a:t>
            </a:r>
            <a:r>
              <a:rPr lang="en-US" sz="4000" dirty="0"/>
              <a:t> v. Italy, appeal n. 62804/13</a:t>
            </a:r>
            <a:endParaRPr lang="en-GB" sz="4000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 smtClean="0"/>
              <a:t>May </a:t>
            </a:r>
            <a:r>
              <a:rPr lang="en-US" dirty="0"/>
              <a:t>6, </a:t>
            </a:r>
            <a:r>
              <a:rPr lang="en-US" dirty="0" smtClean="0"/>
              <a:t>2014</a:t>
            </a:r>
            <a:endParaRPr lang="en-GB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11</a:t>
            </a:fld>
            <a:endParaRPr lang="fr-BE"/>
          </a:p>
        </p:txBody>
      </p:sp>
      <p:sp>
        <p:nvSpPr>
          <p:cNvPr id="5" name="ZoneTexte 4"/>
          <p:cNvSpPr txBox="1"/>
          <p:nvPr/>
        </p:nvSpPr>
        <p:spPr>
          <a:xfrm>
            <a:off x="323528" y="5734997"/>
            <a:ext cx="86409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Rial-Sebbag</a:t>
            </a:r>
            <a:r>
              <a:rPr lang="en-US" dirty="0"/>
              <a:t> E, </a:t>
            </a:r>
            <a:r>
              <a:rPr lang="en-US" dirty="0" err="1"/>
              <a:t>Blasimme</a:t>
            </a:r>
            <a:r>
              <a:rPr lang="en-US" dirty="0"/>
              <a:t> </a:t>
            </a:r>
            <a:r>
              <a:rPr lang="en-US" dirty="0" smtClean="0"/>
              <a:t>A. The </a:t>
            </a:r>
            <a:r>
              <a:rPr lang="en-US" dirty="0"/>
              <a:t>European Court of Human Rights' ruling on unproven stem cell therapies: a missed </a:t>
            </a:r>
            <a:r>
              <a:rPr lang="en-US" dirty="0" smtClean="0"/>
              <a:t>opportunity? Stem </a:t>
            </a:r>
            <a:r>
              <a:rPr lang="en-US" dirty="0"/>
              <a:t>Cells Dev. 2014 Dec;23 </a:t>
            </a:r>
            <a:r>
              <a:rPr lang="en-US" dirty="0" err="1"/>
              <a:t>Suppl</a:t>
            </a:r>
            <a:r>
              <a:rPr lang="en-US" dirty="0"/>
              <a:t> </a:t>
            </a:r>
            <a:r>
              <a:rPr lang="en-US" dirty="0" smtClean="0"/>
              <a:t>1:39-43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49126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/>
              <a:t>The facts</a:t>
            </a:r>
            <a:endParaRPr lang="en-GB" b="1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b="1" dirty="0" err="1"/>
              <a:t>Mr</a:t>
            </a:r>
            <a:r>
              <a:rPr lang="en-US" b="1" dirty="0"/>
              <a:t> </a:t>
            </a:r>
            <a:r>
              <a:rPr lang="en-US" b="1" dirty="0" err="1"/>
              <a:t>Durisotto</a:t>
            </a:r>
            <a:r>
              <a:rPr lang="en-US" b="1" dirty="0"/>
              <a:t>, acting as the guardian of his daughter, has been refused by an Italian hospital to get access to the Stamina method, a cell therapy intended to treat a variety of serious disorders</a:t>
            </a:r>
            <a:r>
              <a:rPr lang="en-US" b="1" dirty="0" smtClean="0"/>
              <a:t>.</a:t>
            </a:r>
          </a:p>
          <a:p>
            <a:r>
              <a:rPr lang="en-US" b="1" dirty="0" smtClean="0"/>
              <a:t>He </a:t>
            </a:r>
            <a:r>
              <a:rPr lang="en-US" b="1" dirty="0"/>
              <a:t>is asking the ECHR if </a:t>
            </a:r>
            <a:r>
              <a:rPr lang="en-US" b="1" dirty="0" smtClean="0"/>
              <a:t>this refusal to access  </a:t>
            </a:r>
            <a:r>
              <a:rPr lang="en-US" b="1" dirty="0"/>
              <a:t>to a stem cell treatment </a:t>
            </a:r>
            <a:r>
              <a:rPr lang="en-US" b="1" dirty="0" smtClean="0"/>
              <a:t>is against </a:t>
            </a:r>
            <a:r>
              <a:rPr lang="en-US" b="1" dirty="0"/>
              <a:t>the principles of the European Convention of Human Rights </a:t>
            </a:r>
            <a:r>
              <a:rPr lang="en-US" b="1" dirty="0" smtClean="0"/>
              <a:t>?</a:t>
            </a:r>
            <a:endParaRPr lang="en-GB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12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44276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/>
              <a:t>The law</a:t>
            </a:r>
            <a:endParaRPr lang="en-GB" b="1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Can access  </a:t>
            </a:r>
            <a:r>
              <a:rPr lang="en-US" dirty="0"/>
              <a:t>to a stem cell treatment </a:t>
            </a:r>
            <a:r>
              <a:rPr lang="en-US" dirty="0" smtClean="0"/>
              <a:t>be granted </a:t>
            </a:r>
            <a:r>
              <a:rPr lang="en-US" dirty="0"/>
              <a:t>according to the principles of </a:t>
            </a:r>
            <a:r>
              <a:rPr lang="en-US" dirty="0" smtClean="0"/>
              <a:t>the European </a:t>
            </a:r>
            <a:r>
              <a:rPr lang="en-US" dirty="0"/>
              <a:t>Convention of Human </a:t>
            </a:r>
            <a:r>
              <a:rPr lang="en-US" dirty="0" smtClean="0"/>
              <a:t>Rights and in particular:</a:t>
            </a:r>
          </a:p>
          <a:p>
            <a:pPr lvl="1"/>
            <a:r>
              <a:rPr lang="en-US" dirty="0" smtClean="0"/>
              <a:t>Right </a:t>
            </a:r>
            <a:r>
              <a:rPr lang="en-US" dirty="0"/>
              <a:t>to </a:t>
            </a:r>
            <a:r>
              <a:rPr lang="en-US" dirty="0" smtClean="0"/>
              <a:t>life (European </a:t>
            </a:r>
            <a:r>
              <a:rPr lang="en-US" dirty="0"/>
              <a:t>Convention </a:t>
            </a:r>
            <a:r>
              <a:rPr lang="en-US" dirty="0" smtClean="0"/>
              <a:t>of Human </a:t>
            </a:r>
            <a:r>
              <a:rPr lang="en-US" dirty="0"/>
              <a:t>Rights: Article </a:t>
            </a:r>
            <a:r>
              <a:rPr lang="en-US" dirty="0" smtClean="0"/>
              <a:t>2),</a:t>
            </a:r>
            <a:endParaRPr lang="en-US" dirty="0"/>
          </a:p>
          <a:p>
            <a:pPr lvl="1"/>
            <a:r>
              <a:rPr lang="en-US" dirty="0" smtClean="0"/>
              <a:t>Right </a:t>
            </a:r>
            <a:r>
              <a:rPr lang="en-US" dirty="0"/>
              <a:t>to respect for private </a:t>
            </a:r>
            <a:r>
              <a:rPr lang="en-US" dirty="0" smtClean="0"/>
              <a:t>life (Article 8),</a:t>
            </a:r>
            <a:endParaRPr lang="en-US" dirty="0"/>
          </a:p>
          <a:p>
            <a:pPr lvl="1"/>
            <a:r>
              <a:rPr lang="en-US" dirty="0" smtClean="0"/>
              <a:t>Prohibition </a:t>
            </a:r>
            <a:r>
              <a:rPr lang="en-US" dirty="0"/>
              <a:t>of </a:t>
            </a:r>
            <a:r>
              <a:rPr lang="en-US" dirty="0" smtClean="0"/>
              <a:t>discrimination (Article 14)</a:t>
            </a:r>
            <a:endParaRPr lang="en-GB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13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374937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Outline</a:t>
            </a:r>
            <a:endParaRPr lang="en-GB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GB" dirty="0" smtClean="0">
                <a:solidFill>
                  <a:schemeClr val="bg1">
                    <a:lumMod val="75000"/>
                  </a:schemeClr>
                </a:solidFill>
              </a:rPr>
              <a:t>Presentation of cells therapies and of the legal and ethical tensions in using them.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 smtClean="0">
                <a:solidFill>
                  <a:schemeClr val="bg1">
                    <a:lumMod val="75000"/>
                  </a:schemeClr>
                </a:solidFill>
              </a:rPr>
              <a:t>Presentation of the </a:t>
            </a:r>
            <a:r>
              <a:rPr lang="en-GB" dirty="0" err="1" smtClean="0">
                <a:solidFill>
                  <a:schemeClr val="bg1">
                    <a:lumMod val="75000"/>
                  </a:schemeClr>
                </a:solidFill>
              </a:rPr>
              <a:t>Durisotto</a:t>
            </a:r>
            <a:r>
              <a:rPr lang="en-GB" dirty="0" smtClean="0">
                <a:solidFill>
                  <a:schemeClr val="bg1">
                    <a:lumMod val="75000"/>
                  </a:schemeClr>
                </a:solidFill>
              </a:rPr>
              <a:t> case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 smtClean="0"/>
              <a:t>Discussion on the ruling of the European Court of Human </a:t>
            </a:r>
            <a:r>
              <a:rPr lang="en-GB" dirty="0"/>
              <a:t>R</a:t>
            </a:r>
            <a:r>
              <a:rPr lang="en-GB" dirty="0" smtClean="0"/>
              <a:t>ights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 smtClean="0">
                <a:solidFill>
                  <a:schemeClr val="bg1">
                    <a:lumMod val="75000"/>
                  </a:schemeClr>
                </a:solidFill>
              </a:rPr>
              <a:t>Conclusion</a:t>
            </a:r>
            <a:endParaRPr lang="en-GB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14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107774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/>
              <a:t>Discussion on legal categories</a:t>
            </a:r>
            <a:endParaRPr lang="en-GB" b="1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GB" dirty="0" smtClean="0"/>
              <a:t>Unproven therapies</a:t>
            </a:r>
          </a:p>
          <a:p>
            <a:pPr marL="0" indent="0" algn="ctr">
              <a:buNone/>
            </a:pPr>
            <a:r>
              <a:rPr lang="en-GB" dirty="0" smtClean="0"/>
              <a:t>Versus</a:t>
            </a:r>
          </a:p>
          <a:p>
            <a:pPr marL="0" indent="0" algn="ctr">
              <a:buNone/>
            </a:pPr>
            <a:r>
              <a:rPr lang="en-GB" dirty="0" smtClean="0"/>
              <a:t>Compassionate therapies</a:t>
            </a:r>
            <a:endParaRPr lang="en-GB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15</a:t>
            </a:fld>
            <a:endParaRPr lang="fr-BE"/>
          </a:p>
        </p:txBody>
      </p:sp>
      <p:sp>
        <p:nvSpPr>
          <p:cNvPr id="5" name="Flèche courbée vers la droite 4"/>
          <p:cNvSpPr/>
          <p:nvPr/>
        </p:nvSpPr>
        <p:spPr>
          <a:xfrm>
            <a:off x="971600" y="2204864"/>
            <a:ext cx="1512168" cy="3024336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2699792" y="3933056"/>
            <a:ext cx="5616624" cy="2246769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GB" sz="2000" dirty="0" smtClean="0"/>
              <a:t>Although the ECHR has confirmed the Italian court ruling, the court </a:t>
            </a:r>
            <a:r>
              <a:rPr lang="en-US" sz="2000" dirty="0" smtClean="0"/>
              <a:t>implicitly </a:t>
            </a:r>
            <a:r>
              <a:rPr lang="en-US" sz="2000" dirty="0"/>
              <a:t>endorses the possibility </a:t>
            </a:r>
            <a:r>
              <a:rPr lang="en-US" sz="2000" dirty="0" smtClean="0"/>
              <a:t>that </a:t>
            </a:r>
            <a:r>
              <a:rPr lang="en-US" sz="2000" dirty="0"/>
              <a:t>totally unproven therapies that are </a:t>
            </a:r>
            <a:r>
              <a:rPr lang="en-US" sz="2000" dirty="0" smtClean="0"/>
              <a:t>neither </a:t>
            </a:r>
            <a:r>
              <a:rPr lang="en-GB" sz="2000" dirty="0" smtClean="0"/>
              <a:t>undergoing </a:t>
            </a:r>
            <a:r>
              <a:rPr lang="en-GB" sz="2000" dirty="0"/>
              <a:t>marketing authorization </a:t>
            </a:r>
            <a:r>
              <a:rPr lang="en-GB" sz="2000" dirty="0" smtClean="0"/>
              <a:t>nor </a:t>
            </a:r>
            <a:r>
              <a:rPr lang="en-US" sz="2000" dirty="0" smtClean="0"/>
              <a:t>were </a:t>
            </a:r>
            <a:r>
              <a:rPr lang="en-US" sz="2000" dirty="0"/>
              <a:t>ever properly tested in a </a:t>
            </a:r>
            <a:r>
              <a:rPr lang="en-US" sz="2000" dirty="0" smtClean="0"/>
              <a:t>clinical trial </a:t>
            </a:r>
            <a:r>
              <a:rPr lang="en-US" sz="2000" dirty="0"/>
              <a:t>could be legitimately considered </a:t>
            </a:r>
            <a:r>
              <a:rPr lang="en-US" sz="2000" dirty="0" smtClean="0"/>
              <a:t>as </a:t>
            </a:r>
            <a:r>
              <a:rPr lang="en-GB" sz="2000" dirty="0" smtClean="0"/>
              <a:t>compassionate treatments.</a:t>
            </a:r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3372031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/>
              <a:t>Impact of the decision</a:t>
            </a:r>
            <a:endParaRPr lang="en-GB" b="1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Is leading to more confusion on what is authorised or not;</a:t>
            </a:r>
          </a:p>
          <a:p>
            <a:endParaRPr lang="en-GB" dirty="0" smtClean="0"/>
          </a:p>
          <a:p>
            <a:r>
              <a:rPr lang="en-GB" dirty="0" smtClean="0"/>
              <a:t>Is creating expectations for desperate patients;</a:t>
            </a:r>
          </a:p>
          <a:p>
            <a:endParaRPr lang="en-GB" dirty="0" smtClean="0"/>
          </a:p>
          <a:p>
            <a:r>
              <a:rPr lang="en-GB" dirty="0" smtClean="0"/>
              <a:t>Is confusing </a:t>
            </a:r>
            <a:r>
              <a:rPr lang="en-US" dirty="0"/>
              <a:t>in guiding judges for </a:t>
            </a:r>
            <a:r>
              <a:rPr lang="en-US" dirty="0" smtClean="0"/>
              <a:t>future similar cases.</a:t>
            </a:r>
            <a:endParaRPr lang="en-GB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16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721888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b="1" dirty="0" smtClean="0"/>
              <a:t>Discussion on acceleration of evaluation process</a:t>
            </a:r>
            <a:endParaRPr lang="en-GB" b="1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Paradox since the adoption of this decision</a:t>
            </a:r>
          </a:p>
          <a:p>
            <a:pPr lvl="1"/>
            <a:r>
              <a:rPr lang="en-GB" dirty="0" smtClean="0"/>
              <a:t>Proposal for acceleration of the evaluation process through “adaptive licensing” (EMA, FDA, Japan).</a:t>
            </a:r>
          </a:p>
          <a:p>
            <a:pPr lvl="1"/>
            <a:r>
              <a:rPr lang="en-GB" dirty="0" smtClean="0"/>
              <a:t>Can be considered as a huge shift in the evaluation process of innovative therapies.</a:t>
            </a:r>
          </a:p>
          <a:p>
            <a:endParaRPr lang="en-GB" dirty="0"/>
          </a:p>
          <a:p>
            <a:r>
              <a:rPr lang="en-GB" dirty="0" smtClean="0"/>
              <a:t>The main questions are why? For which interests? For which consequences?</a:t>
            </a:r>
          </a:p>
          <a:p>
            <a:pPr lvl="1"/>
            <a:endParaRPr lang="en-GB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17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69993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18</a:t>
            </a:fld>
            <a:endParaRPr lang="fr-BE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04664"/>
            <a:ext cx="7776864" cy="56166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20184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b="1" dirty="0" smtClean="0"/>
              <a:t>Risks of reuse of the “Genetic discourse”</a:t>
            </a:r>
            <a:endParaRPr lang="en-GB" b="1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19</a:t>
            </a:fld>
            <a:endParaRPr lang="fr-BE"/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61" t="16220" r="16535" b="43503"/>
          <a:stretch/>
        </p:blipFill>
        <p:spPr bwMode="auto">
          <a:xfrm>
            <a:off x="96606" y="2468349"/>
            <a:ext cx="8926286" cy="294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60" t="30414" r="37719" b="6707"/>
          <a:stretch/>
        </p:blipFill>
        <p:spPr bwMode="auto">
          <a:xfrm>
            <a:off x="971600" y="1544762"/>
            <a:ext cx="6456218" cy="45997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1667946"/>
            <a:ext cx="3096344" cy="43533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170263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Outline</a:t>
            </a:r>
            <a:endParaRPr lang="en-GB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GB" dirty="0" smtClean="0"/>
              <a:t>Presentation of cells therapies and of the legal and ethical tensions in using them.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 smtClean="0"/>
              <a:t>Presentation of the </a:t>
            </a:r>
            <a:r>
              <a:rPr lang="en-GB" dirty="0" err="1" smtClean="0"/>
              <a:t>Durisotto</a:t>
            </a:r>
            <a:r>
              <a:rPr lang="en-GB" dirty="0" smtClean="0"/>
              <a:t> case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 smtClean="0"/>
              <a:t>Discussion on the ruling of the European Court of Human </a:t>
            </a:r>
            <a:r>
              <a:rPr lang="en-GB" dirty="0"/>
              <a:t>R</a:t>
            </a:r>
            <a:r>
              <a:rPr lang="en-GB" dirty="0" smtClean="0"/>
              <a:t>ights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 smtClean="0"/>
              <a:t>Conclusion</a:t>
            </a:r>
            <a:endParaRPr lang="en-GB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2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341643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Outline</a:t>
            </a:r>
            <a:endParaRPr lang="en-GB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GB" dirty="0" smtClean="0">
                <a:solidFill>
                  <a:schemeClr val="bg1">
                    <a:lumMod val="75000"/>
                  </a:schemeClr>
                </a:solidFill>
              </a:rPr>
              <a:t>Presentation of cells therapies and of the legal and ethical tensions in using them.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 smtClean="0">
                <a:solidFill>
                  <a:schemeClr val="bg1">
                    <a:lumMod val="75000"/>
                  </a:schemeClr>
                </a:solidFill>
              </a:rPr>
              <a:t>Presentation of the </a:t>
            </a:r>
            <a:r>
              <a:rPr lang="en-GB" dirty="0" err="1" smtClean="0">
                <a:solidFill>
                  <a:schemeClr val="bg1">
                    <a:lumMod val="75000"/>
                  </a:schemeClr>
                </a:solidFill>
              </a:rPr>
              <a:t>Durisotto</a:t>
            </a:r>
            <a:r>
              <a:rPr lang="en-GB" dirty="0" smtClean="0">
                <a:solidFill>
                  <a:schemeClr val="bg1">
                    <a:lumMod val="75000"/>
                  </a:schemeClr>
                </a:solidFill>
              </a:rPr>
              <a:t> case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 smtClean="0">
                <a:solidFill>
                  <a:schemeClr val="bg1">
                    <a:lumMod val="75000"/>
                  </a:schemeClr>
                </a:solidFill>
              </a:rPr>
              <a:t>Discussion on the ruling of the European Court of Human </a:t>
            </a:r>
            <a:r>
              <a:rPr lang="en-GB" dirty="0">
                <a:solidFill>
                  <a:schemeClr val="bg1">
                    <a:lumMod val="75000"/>
                  </a:schemeClr>
                </a:solidFill>
              </a:rPr>
              <a:t>R</a:t>
            </a:r>
            <a:r>
              <a:rPr lang="en-GB" dirty="0" smtClean="0">
                <a:solidFill>
                  <a:schemeClr val="bg1">
                    <a:lumMod val="75000"/>
                  </a:schemeClr>
                </a:solidFill>
              </a:rPr>
              <a:t>ights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 smtClean="0"/>
              <a:t>Conclusion</a:t>
            </a:r>
            <a:endParaRPr lang="en-GB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20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107774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Conclusion</a:t>
            </a:r>
            <a:endParaRPr lang="en-GB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GB" dirty="0" smtClean="0"/>
              <a:t>It is never a good idea to regulate under the pressure of a group (the public, the laboratories etc.);</a:t>
            </a:r>
          </a:p>
          <a:p>
            <a:r>
              <a:rPr lang="en-GB" dirty="0" smtClean="0"/>
              <a:t>The duty of information should prevail;</a:t>
            </a:r>
          </a:p>
          <a:p>
            <a:r>
              <a:rPr lang="en-GB" dirty="0" smtClean="0"/>
              <a:t>This information is due by:</a:t>
            </a:r>
          </a:p>
          <a:p>
            <a:pPr lvl="1"/>
            <a:r>
              <a:rPr lang="en-GB" dirty="0" smtClean="0"/>
              <a:t>Scientists (exploring new ways of communication: publications for scientific community and other forms to the public);</a:t>
            </a:r>
          </a:p>
          <a:p>
            <a:pPr lvl="1"/>
            <a:r>
              <a:rPr lang="en-GB" dirty="0" smtClean="0"/>
              <a:t>States and regulatory agencies in their role of promoting and protecting healthcare (</a:t>
            </a:r>
            <a:r>
              <a:rPr lang="en-GB" dirty="0" err="1" smtClean="0"/>
              <a:t>constitutionnal</a:t>
            </a:r>
            <a:r>
              <a:rPr lang="en-GB" dirty="0" smtClean="0"/>
              <a:t> duty).</a:t>
            </a:r>
          </a:p>
          <a:p>
            <a:endParaRPr lang="en-GB" dirty="0"/>
          </a:p>
          <a:p>
            <a:endParaRPr lang="en-GB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21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220008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22</a:t>
            </a:fld>
            <a:endParaRPr lang="fr-BE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692696"/>
            <a:ext cx="5184576" cy="51125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29594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2808312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 smtClean="0"/>
          </a:p>
          <a:p>
            <a:pPr marL="0" indent="0" algn="ctr">
              <a:buNone/>
            </a:pPr>
            <a:r>
              <a:rPr lang="en-GB" sz="6600" dirty="0" smtClean="0"/>
              <a:t>THANK YOU</a:t>
            </a:r>
          </a:p>
          <a:p>
            <a:pPr marL="0" indent="0" algn="ctr">
              <a:buNone/>
            </a:pPr>
            <a:r>
              <a:rPr lang="en-GB" sz="2000" dirty="0" smtClean="0"/>
              <a:t>Emmanuelle.rial@univ-tlse3.fr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endParaRPr lang="en-GB" dirty="0"/>
          </a:p>
          <a:p>
            <a:endParaRPr lang="en-GB" dirty="0" smtClean="0"/>
          </a:p>
          <a:p>
            <a:endParaRPr lang="en-GB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296" y="5517232"/>
            <a:ext cx="1428750" cy="942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ZoneTexte 3"/>
          <p:cNvSpPr txBox="1"/>
          <p:nvPr/>
        </p:nvSpPr>
        <p:spPr>
          <a:xfrm>
            <a:off x="611560" y="5733256"/>
            <a:ext cx="59766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/>
              <a:t>This work has been partly supported by the </a:t>
            </a:r>
            <a:r>
              <a:rPr lang="en-GB" sz="2000" b="1" dirty="0" err="1"/>
              <a:t>EUceLEX</a:t>
            </a:r>
            <a:r>
              <a:rPr lang="en-GB" sz="2000" b="1" dirty="0"/>
              <a:t> project (FP7, GA: NO: 601806</a:t>
            </a:r>
            <a:r>
              <a:rPr lang="en-GB" sz="2000" b="1" dirty="0" smtClean="0"/>
              <a:t>)</a:t>
            </a:r>
            <a:endParaRPr lang="en-GB" sz="2000" b="1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BE" smtClean="0"/>
              <a:t>Helex, 23rd-25th June, Oxford</a:t>
            </a:r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23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635978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Outline</a:t>
            </a:r>
            <a:endParaRPr lang="en-GB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GB" dirty="0" smtClean="0"/>
              <a:t>Presentation of cells therapies and of the legal and ethical tensions in using them.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 smtClean="0">
                <a:solidFill>
                  <a:schemeClr val="bg1">
                    <a:lumMod val="75000"/>
                  </a:schemeClr>
                </a:solidFill>
              </a:rPr>
              <a:t>Presentation of the </a:t>
            </a:r>
            <a:r>
              <a:rPr lang="en-GB" dirty="0" err="1" smtClean="0">
                <a:solidFill>
                  <a:schemeClr val="bg1">
                    <a:lumMod val="75000"/>
                  </a:schemeClr>
                </a:solidFill>
              </a:rPr>
              <a:t>Durisotto</a:t>
            </a:r>
            <a:r>
              <a:rPr lang="en-GB" dirty="0" smtClean="0">
                <a:solidFill>
                  <a:schemeClr val="bg1">
                    <a:lumMod val="75000"/>
                  </a:schemeClr>
                </a:solidFill>
              </a:rPr>
              <a:t> case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 smtClean="0">
                <a:solidFill>
                  <a:schemeClr val="bg1">
                    <a:lumMod val="75000"/>
                  </a:schemeClr>
                </a:solidFill>
              </a:rPr>
              <a:t>Discussion on the ruling of the European Court of Human </a:t>
            </a:r>
            <a:r>
              <a:rPr lang="en-GB" dirty="0">
                <a:solidFill>
                  <a:schemeClr val="bg1">
                    <a:lumMod val="75000"/>
                  </a:schemeClr>
                </a:solidFill>
              </a:rPr>
              <a:t>R</a:t>
            </a:r>
            <a:r>
              <a:rPr lang="en-GB" dirty="0" smtClean="0">
                <a:solidFill>
                  <a:schemeClr val="bg1">
                    <a:lumMod val="75000"/>
                  </a:schemeClr>
                </a:solidFill>
              </a:rPr>
              <a:t>ights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 smtClean="0">
                <a:solidFill>
                  <a:schemeClr val="bg1">
                    <a:lumMod val="75000"/>
                  </a:schemeClr>
                </a:solidFill>
              </a:rPr>
              <a:t>Conclusion</a:t>
            </a:r>
            <a:endParaRPr lang="en-GB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3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953195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Stem cells sources</a:t>
            </a:r>
            <a:endParaRPr lang="en-GB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4</a:t>
            </a:fld>
            <a:endParaRPr lang="fr-BE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476673"/>
            <a:ext cx="8964488" cy="61813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72531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What are Stem cells therapies for ?</a:t>
            </a:r>
            <a:endParaRPr lang="en-GB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5</a:t>
            </a:fld>
            <a:endParaRPr lang="fr-BE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484784"/>
            <a:ext cx="6984057" cy="50405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23942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/>
              <a:t>Stem Cell therapies regime </a:t>
            </a:r>
            <a:endParaRPr lang="en-GB" b="1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Are considered as new medicinal products in the context of regenerative medicine.</a:t>
            </a:r>
          </a:p>
          <a:p>
            <a:r>
              <a:rPr lang="en-GB" dirty="0" smtClean="0"/>
              <a:t>Are legally defined as innovative therapies (Regulation EC/2007)</a:t>
            </a:r>
          </a:p>
          <a:p>
            <a:r>
              <a:rPr lang="en-GB" dirty="0" smtClean="0"/>
              <a:t>Are subject to a strict evaluation process by regulatory agencies at the European level and the national level.</a:t>
            </a:r>
          </a:p>
          <a:p>
            <a:r>
              <a:rPr lang="en-GB" dirty="0" smtClean="0"/>
              <a:t>Are aiming at being commercialised.</a:t>
            </a:r>
            <a:endParaRPr lang="en-GB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6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305349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/>
              <a:t>A complex regulation</a:t>
            </a:r>
            <a:endParaRPr lang="en-GB" b="1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GB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7</a:t>
            </a:fld>
            <a:endParaRPr lang="fr-BE"/>
          </a:p>
        </p:txBody>
      </p:sp>
      <p:sp>
        <p:nvSpPr>
          <p:cNvPr id="5" name="ZoneTexte 4"/>
          <p:cNvSpPr txBox="1"/>
          <p:nvPr/>
        </p:nvSpPr>
        <p:spPr>
          <a:xfrm>
            <a:off x="503548" y="6023029"/>
            <a:ext cx="81369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err="1"/>
              <a:t>Blasimme</a:t>
            </a:r>
            <a:r>
              <a:rPr lang="en-GB" dirty="0"/>
              <a:t> Alessandro and </a:t>
            </a:r>
            <a:r>
              <a:rPr lang="en-GB" dirty="0" err="1"/>
              <a:t>Rial-Sebbag</a:t>
            </a:r>
            <a:r>
              <a:rPr lang="en-GB" dirty="0"/>
              <a:t> Emmanuelle. Stem Cells and Development. December 2013, 22(S1): 14-19. doi:10.1089/scd.2013.0352. 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1557338"/>
            <a:ext cx="5904656" cy="41759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07036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/>
              <a:t>Public expectations</a:t>
            </a:r>
            <a:endParaRPr lang="en-GB" b="1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484784"/>
            <a:ext cx="3218694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8</a:t>
            </a:fld>
            <a:endParaRPr lang="fr-BE"/>
          </a:p>
        </p:txBody>
      </p:sp>
      <p:sp>
        <p:nvSpPr>
          <p:cNvPr id="6" name="ZoneTexte 5"/>
          <p:cNvSpPr txBox="1"/>
          <p:nvPr/>
        </p:nvSpPr>
        <p:spPr>
          <a:xfrm>
            <a:off x="5364088" y="1435998"/>
            <a:ext cx="3168352" cy="5078313"/>
          </a:xfrm>
          <a:prstGeom prst="rect">
            <a:avLst/>
          </a:prstGeom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dirty="0" smtClean="0"/>
              <a:t>- In </a:t>
            </a:r>
            <a:r>
              <a:rPr lang="en-US" dirty="0"/>
              <a:t>some countries </a:t>
            </a:r>
            <a:r>
              <a:rPr lang="en-US" b="1" dirty="0"/>
              <a:t>stem cell research </a:t>
            </a:r>
            <a:r>
              <a:rPr lang="en-US" dirty="0"/>
              <a:t>was not well understood by all (NL, CZ,</a:t>
            </a:r>
          </a:p>
          <a:p>
            <a:pPr algn="just"/>
            <a:r>
              <a:rPr lang="en-US" dirty="0"/>
              <a:t>EE, PT, SK), but when it was understood most participants in all countries </a:t>
            </a:r>
            <a:r>
              <a:rPr lang="en-US" b="1" dirty="0" smtClean="0"/>
              <a:t>liked the </a:t>
            </a:r>
            <a:r>
              <a:rPr lang="en-US" b="1" dirty="0"/>
              <a:t>idea of stem cell therapy for organ repair</a:t>
            </a:r>
            <a:r>
              <a:rPr lang="en-US" dirty="0"/>
              <a:t>. Reasons for liking it </a:t>
            </a:r>
            <a:r>
              <a:rPr lang="en-US" dirty="0" smtClean="0"/>
              <a:t>included that </a:t>
            </a:r>
            <a:r>
              <a:rPr lang="en-US" dirty="0"/>
              <a:t>this method will be able to cure many diseases</a:t>
            </a:r>
            <a:r>
              <a:rPr lang="en-US" dirty="0" smtClean="0"/>
              <a:t>.</a:t>
            </a:r>
          </a:p>
          <a:p>
            <a:pPr algn="just"/>
            <a:r>
              <a:rPr lang="en-US" dirty="0" smtClean="0"/>
              <a:t>- Reservations </a:t>
            </a:r>
            <a:r>
              <a:rPr lang="en-US" dirty="0"/>
              <a:t>focused on ethical concerns (whether people should change </a:t>
            </a:r>
            <a:r>
              <a:rPr lang="en-US" dirty="0" smtClean="0"/>
              <a:t>nature or </a:t>
            </a:r>
            <a:r>
              <a:rPr lang="en-US" dirty="0"/>
              <a:t>let it run its course), cost and whether people will become careless with </a:t>
            </a:r>
            <a:r>
              <a:rPr lang="en-US" dirty="0" smtClean="0"/>
              <a:t>their health </a:t>
            </a:r>
            <a:r>
              <a:rPr lang="en-US" dirty="0"/>
              <a:t>because they know they can be cured with stem cell therapy.</a:t>
            </a:r>
            <a:endParaRPr lang="en-GB" dirty="0"/>
          </a:p>
        </p:txBody>
      </p:sp>
      <p:sp>
        <p:nvSpPr>
          <p:cNvPr id="5" name="Flèche droite 4"/>
          <p:cNvSpPr/>
          <p:nvPr/>
        </p:nvSpPr>
        <p:spPr>
          <a:xfrm>
            <a:off x="4211960" y="3212976"/>
            <a:ext cx="1152128" cy="50405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75624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/>
              <a:t>Paradox</a:t>
            </a:r>
            <a:endParaRPr lang="en-GB" b="1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888232"/>
            <a:ext cx="8229600" cy="3701008"/>
          </a:xfrm>
        </p:spPr>
        <p:txBody>
          <a:bodyPr/>
          <a:lstStyle/>
          <a:p>
            <a:r>
              <a:rPr lang="en-US" dirty="0"/>
              <a:t>G</a:t>
            </a:r>
            <a:r>
              <a:rPr lang="en-US" dirty="0" smtClean="0"/>
              <a:t>ap </a:t>
            </a:r>
            <a:r>
              <a:rPr lang="en-US" dirty="0"/>
              <a:t>between </a:t>
            </a:r>
            <a:r>
              <a:rPr lang="en-US" b="1" dirty="0">
                <a:solidFill>
                  <a:srgbClr val="FF0000"/>
                </a:solidFill>
              </a:rPr>
              <a:t>the time required </a:t>
            </a:r>
            <a:r>
              <a:rPr lang="en-US" b="1" dirty="0" smtClean="0">
                <a:solidFill>
                  <a:srgbClr val="FF0000"/>
                </a:solidFill>
              </a:rPr>
              <a:t>by regulatory agencies for </a:t>
            </a:r>
            <a:r>
              <a:rPr lang="en-US" b="1" dirty="0">
                <a:solidFill>
                  <a:srgbClr val="FF0000"/>
                </a:solidFill>
              </a:rPr>
              <a:t>the evaluation </a:t>
            </a:r>
            <a:r>
              <a:rPr lang="en-US" dirty="0"/>
              <a:t>(in terms of safety and efficacy) of these new products which are considered as innovative therapies and </a:t>
            </a:r>
            <a:r>
              <a:rPr lang="en-US" b="1" dirty="0">
                <a:solidFill>
                  <a:srgbClr val="FF0000"/>
                </a:solidFill>
              </a:rPr>
              <a:t>the expectations of certain groups of patients</a:t>
            </a:r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9</a:t>
            </a:fld>
            <a:endParaRPr lang="fr-BE"/>
          </a:p>
        </p:txBody>
      </p:sp>
      <p:sp>
        <p:nvSpPr>
          <p:cNvPr id="5" name="Flèche courbée vers la droite 4"/>
          <p:cNvSpPr/>
          <p:nvPr/>
        </p:nvSpPr>
        <p:spPr>
          <a:xfrm>
            <a:off x="1547664" y="4509120"/>
            <a:ext cx="1368152" cy="1656184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3779912" y="5337212"/>
            <a:ext cx="50405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 smtClean="0"/>
              <a:t>STRONG IMPACT OF TRANSLATION</a:t>
            </a:r>
            <a:endParaRPr lang="en-GB" sz="2400" b="1" dirty="0"/>
          </a:p>
        </p:txBody>
      </p:sp>
    </p:spTree>
    <p:extLst>
      <p:ext uri="{BB962C8B-B14F-4D97-AF65-F5344CB8AC3E}">
        <p14:creationId xmlns:p14="http://schemas.microsoft.com/office/powerpoint/2010/main" val="2318425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294</TotalTime>
  <Words>867</Words>
  <Application>Microsoft Office PowerPoint</Application>
  <PresentationFormat>On-screen Show (4:3)</PresentationFormat>
  <Paragraphs>118</Paragraphs>
  <Slides>23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6" baseType="lpstr">
      <vt:lpstr>Arial</vt:lpstr>
      <vt:lpstr>Calibri</vt:lpstr>
      <vt:lpstr>Thème Office</vt:lpstr>
      <vt:lpstr>Translation of Stem Cells therapies: How to Balance Hope and Uncertainties?</vt:lpstr>
      <vt:lpstr>Outline</vt:lpstr>
      <vt:lpstr>Outline</vt:lpstr>
      <vt:lpstr>Stem cells sources</vt:lpstr>
      <vt:lpstr>What are Stem cells therapies for ?</vt:lpstr>
      <vt:lpstr>Stem Cell therapies regime </vt:lpstr>
      <vt:lpstr>A complex regulation</vt:lpstr>
      <vt:lpstr>Public expectations</vt:lpstr>
      <vt:lpstr>Paradox</vt:lpstr>
      <vt:lpstr>Outline</vt:lpstr>
      <vt:lpstr>The case</vt:lpstr>
      <vt:lpstr>The facts</vt:lpstr>
      <vt:lpstr>The law</vt:lpstr>
      <vt:lpstr>Outline</vt:lpstr>
      <vt:lpstr>Discussion on legal categories</vt:lpstr>
      <vt:lpstr>Impact of the decision</vt:lpstr>
      <vt:lpstr>Discussion on acceleration of evaluation process</vt:lpstr>
      <vt:lpstr>PowerPoint Presentation</vt:lpstr>
      <vt:lpstr>Risks of reuse of the “Genetic discourse”</vt:lpstr>
      <vt:lpstr>Outline</vt:lpstr>
      <vt:lpstr>Conclusion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Translation of Stem Cells therapies: How to Balance Hope and Uncertainties?</dc:title>
  <dc:creator>E-Rial</dc:creator>
  <cp:lastModifiedBy>Hazel Halton</cp:lastModifiedBy>
  <cp:revision>25</cp:revision>
  <dcterms:created xsi:type="dcterms:W3CDTF">2015-06-23T07:04:40Z</dcterms:created>
  <dcterms:modified xsi:type="dcterms:W3CDTF">2015-06-25T09:18:37Z</dcterms:modified>
</cp:coreProperties>
</file>