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0"/>
  </p:notesMasterIdLst>
  <p:handoutMasterIdLst>
    <p:handoutMasterId r:id="rId21"/>
  </p:handoutMasterIdLst>
  <p:sldIdLst>
    <p:sldId id="267" r:id="rId2"/>
    <p:sldId id="314" r:id="rId3"/>
    <p:sldId id="310" r:id="rId4"/>
    <p:sldId id="324" r:id="rId5"/>
    <p:sldId id="315" r:id="rId6"/>
    <p:sldId id="316" r:id="rId7"/>
    <p:sldId id="317" r:id="rId8"/>
    <p:sldId id="312" r:id="rId9"/>
    <p:sldId id="311" r:id="rId10"/>
    <p:sldId id="307" r:id="rId11"/>
    <p:sldId id="308" r:id="rId12"/>
    <p:sldId id="309" r:id="rId13"/>
    <p:sldId id="318" r:id="rId14"/>
    <p:sldId id="319" r:id="rId15"/>
    <p:sldId id="320" r:id="rId16"/>
    <p:sldId id="321" r:id="rId17"/>
    <p:sldId id="322" r:id="rId18"/>
    <p:sldId id="323" r:id="rId1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9892" autoAdjust="0"/>
  </p:normalViewPr>
  <p:slideViewPr>
    <p:cSldViewPr>
      <p:cViewPr>
        <p:scale>
          <a:sx n="92" d="100"/>
          <a:sy n="92" d="100"/>
        </p:scale>
        <p:origin x="-5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E0C33-7F9F-4465-B6A7-1EB8251145DF}"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DFBB7E66-81D5-4887-B8A9-88C7DD492331}">
      <dgm:prSet phldrT="[Text]" custT="1"/>
      <dgm:spPr/>
      <dgm:t>
        <a:bodyPr/>
        <a:lstStyle/>
        <a:p>
          <a:pPr algn="ctr"/>
          <a:r>
            <a:rPr lang="en-US" sz="3200" dirty="0" smtClean="0">
              <a:latin typeface="Arial Narrow" panose="020B0606020202030204" pitchFamily="34" charset="0"/>
            </a:rPr>
            <a:t>Total : ± 420 patients</a:t>
          </a:r>
          <a:endParaRPr lang="en-US" sz="3200" dirty="0">
            <a:latin typeface="Arial Narrow" panose="020B0606020202030204" pitchFamily="34" charset="0"/>
          </a:endParaRPr>
        </a:p>
      </dgm:t>
    </dgm:pt>
    <dgm:pt modelId="{F379FA86-190C-4C31-90C4-F7C83172C5A3}" type="parTrans" cxnId="{EE496050-9819-4E4F-8122-FD63A48613EF}">
      <dgm:prSet/>
      <dgm:spPr/>
      <dgm:t>
        <a:bodyPr/>
        <a:lstStyle/>
        <a:p>
          <a:endParaRPr lang="en-US"/>
        </a:p>
      </dgm:t>
    </dgm:pt>
    <dgm:pt modelId="{E7E36868-120C-4633-A9C8-2949CA3C12A2}" type="sibTrans" cxnId="{EE496050-9819-4E4F-8122-FD63A48613EF}">
      <dgm:prSet/>
      <dgm:spPr/>
      <dgm:t>
        <a:bodyPr/>
        <a:lstStyle/>
        <a:p>
          <a:endParaRPr lang="en-US"/>
        </a:p>
      </dgm:t>
    </dgm:pt>
    <dgm:pt modelId="{FD2B0F14-9091-47C7-800C-47B270F43763}">
      <dgm:prSet phldrT="[Text]" custT="1"/>
      <dgm:spPr/>
      <dgm:t>
        <a:bodyPr/>
        <a:lstStyle/>
        <a:p>
          <a:pPr algn="l"/>
          <a:r>
            <a:rPr lang="en-US" sz="3200" b="0" dirty="0" smtClean="0">
              <a:latin typeface="Arial Narrow" panose="020B0606020202030204" pitchFamily="34" charset="0"/>
            </a:rPr>
            <a:t>± 100 </a:t>
          </a:r>
          <a:r>
            <a:rPr lang="id-ID" sz="3200" b="0" dirty="0" smtClean="0">
              <a:latin typeface="Arial Narrow" panose="020B0606020202030204" pitchFamily="34" charset="0"/>
            </a:rPr>
            <a:t>Adolescences and adults</a:t>
          </a:r>
          <a:endParaRPr lang="en-US" sz="3200" b="0" dirty="0">
            <a:latin typeface="Arial Narrow" panose="020B0606020202030204" pitchFamily="34" charset="0"/>
          </a:endParaRPr>
        </a:p>
      </dgm:t>
    </dgm:pt>
    <dgm:pt modelId="{DF02670F-788B-4CA3-853C-AF0E8E0D1304}" type="parTrans" cxnId="{F7DE61A8-A063-419B-9BE9-505E644811CE}">
      <dgm:prSet/>
      <dgm:spPr/>
      <dgm:t>
        <a:bodyPr/>
        <a:lstStyle/>
        <a:p>
          <a:endParaRPr lang="en-US"/>
        </a:p>
      </dgm:t>
    </dgm:pt>
    <dgm:pt modelId="{61FD7B45-215E-4D4F-AB58-A9B93A5D07A8}" type="sibTrans" cxnId="{F7DE61A8-A063-419B-9BE9-505E644811CE}">
      <dgm:prSet/>
      <dgm:spPr/>
      <dgm:t>
        <a:bodyPr/>
        <a:lstStyle/>
        <a:p>
          <a:endParaRPr lang="en-US"/>
        </a:p>
      </dgm:t>
    </dgm:pt>
    <dgm:pt modelId="{9498772E-842E-4E62-9E4B-A8E99BA2051C}">
      <dgm:prSet phldrT="[Text]" custT="1"/>
      <dgm:spPr/>
      <dgm:t>
        <a:bodyPr/>
        <a:lstStyle/>
        <a:p>
          <a:pPr algn="l"/>
          <a:r>
            <a:rPr lang="en-US" sz="3200" b="0" dirty="0" smtClean="0">
              <a:latin typeface="Arial Narrow" panose="020B0606020202030204" pitchFamily="34" charset="0"/>
            </a:rPr>
            <a:t>Included other regions like </a:t>
          </a:r>
          <a:r>
            <a:rPr lang="en-US" sz="3200" b="0" dirty="0" err="1" smtClean="0">
              <a:latin typeface="Arial Narrow" panose="020B0606020202030204" pitchFamily="34" charset="0"/>
            </a:rPr>
            <a:t>Cilacap</a:t>
          </a:r>
          <a:r>
            <a:rPr lang="en-US" sz="3200" b="0" dirty="0" smtClean="0">
              <a:latin typeface="Arial Narrow" panose="020B0606020202030204" pitchFamily="34" charset="0"/>
            </a:rPr>
            <a:t>, </a:t>
          </a:r>
          <a:r>
            <a:rPr lang="en-US" sz="3200" b="0" dirty="0" err="1" smtClean="0">
              <a:latin typeface="Arial Narrow" panose="020B0606020202030204" pitchFamily="34" charset="0"/>
            </a:rPr>
            <a:t>Purbalingga</a:t>
          </a:r>
          <a:r>
            <a:rPr lang="en-US" sz="3200" b="0" dirty="0" smtClean="0">
              <a:latin typeface="Arial Narrow" panose="020B0606020202030204" pitchFamily="34" charset="0"/>
            </a:rPr>
            <a:t>, </a:t>
          </a:r>
          <a:r>
            <a:rPr lang="en-US" sz="3200" b="0" dirty="0" err="1" smtClean="0">
              <a:latin typeface="Arial Narrow" panose="020B0606020202030204" pitchFamily="34" charset="0"/>
            </a:rPr>
            <a:t>Banjarnegara</a:t>
          </a:r>
          <a:r>
            <a:rPr lang="en-US" sz="3200" b="0" dirty="0" smtClean="0">
              <a:latin typeface="Arial Narrow" panose="020B0606020202030204" pitchFamily="34" charset="0"/>
            </a:rPr>
            <a:t>, </a:t>
          </a:r>
          <a:r>
            <a:rPr lang="en-US" sz="3200" b="0" dirty="0" err="1" smtClean="0">
              <a:latin typeface="Arial Narrow" panose="020B0606020202030204" pitchFamily="34" charset="0"/>
            </a:rPr>
            <a:t>Kebumen</a:t>
          </a:r>
          <a:r>
            <a:rPr lang="en-US" sz="3200" b="0" dirty="0" smtClean="0">
              <a:latin typeface="Arial Narrow" panose="020B0606020202030204" pitchFamily="34" charset="0"/>
            </a:rPr>
            <a:t>, </a:t>
          </a:r>
          <a:r>
            <a:rPr lang="en-US" sz="3200" b="0" dirty="0" err="1" smtClean="0">
              <a:latin typeface="Arial Narrow" panose="020B0606020202030204" pitchFamily="34" charset="0"/>
            </a:rPr>
            <a:t>Brebes</a:t>
          </a:r>
          <a:r>
            <a:rPr lang="en-US" sz="3200" b="0" dirty="0" smtClean="0">
              <a:latin typeface="Arial Narrow" panose="020B0606020202030204" pitchFamily="34" charset="0"/>
            </a:rPr>
            <a:t>, </a:t>
          </a:r>
          <a:r>
            <a:rPr lang="en-US" sz="3200" b="0" dirty="0" err="1" smtClean="0">
              <a:latin typeface="Arial Narrow" panose="020B0606020202030204" pitchFamily="34" charset="0"/>
            </a:rPr>
            <a:t>Tegal</a:t>
          </a:r>
          <a:endParaRPr lang="en-US" sz="3200" b="0" dirty="0">
            <a:latin typeface="Arial Narrow" panose="020B0606020202030204" pitchFamily="34" charset="0"/>
          </a:endParaRPr>
        </a:p>
      </dgm:t>
    </dgm:pt>
    <dgm:pt modelId="{128C57D8-5889-4E78-B274-6E70C6570C4B}" type="parTrans" cxnId="{BF38B5A9-84FB-4A8A-9BD7-F361A4B0FC75}">
      <dgm:prSet/>
      <dgm:spPr/>
      <dgm:t>
        <a:bodyPr/>
        <a:lstStyle/>
        <a:p>
          <a:endParaRPr lang="en-US"/>
        </a:p>
      </dgm:t>
    </dgm:pt>
    <dgm:pt modelId="{A66B75D9-27D8-4A13-B616-33EF8FA9F185}" type="sibTrans" cxnId="{BF38B5A9-84FB-4A8A-9BD7-F361A4B0FC75}">
      <dgm:prSet/>
      <dgm:spPr/>
      <dgm:t>
        <a:bodyPr/>
        <a:lstStyle/>
        <a:p>
          <a:endParaRPr lang="en-US"/>
        </a:p>
      </dgm:t>
    </dgm:pt>
    <dgm:pt modelId="{000C851B-79D7-4816-9EBB-90E50A8B4317}" type="pres">
      <dgm:prSet presAssocID="{FF9E0C33-7F9F-4465-B6A7-1EB8251145DF}" presName="linear" presStyleCnt="0">
        <dgm:presLayoutVars>
          <dgm:animLvl val="lvl"/>
          <dgm:resizeHandles val="exact"/>
        </dgm:presLayoutVars>
      </dgm:prSet>
      <dgm:spPr/>
      <dgm:t>
        <a:bodyPr/>
        <a:lstStyle/>
        <a:p>
          <a:endParaRPr lang="en-US"/>
        </a:p>
      </dgm:t>
    </dgm:pt>
    <dgm:pt modelId="{DEF13ABA-4E80-4B4F-B565-8ECA5A32BCF9}" type="pres">
      <dgm:prSet presAssocID="{DFBB7E66-81D5-4887-B8A9-88C7DD492331}" presName="parentText" presStyleLbl="node1" presStyleIdx="0" presStyleCnt="1" custLinFactNeighborX="18072" custLinFactNeighborY="-4052">
        <dgm:presLayoutVars>
          <dgm:chMax val="0"/>
          <dgm:bulletEnabled val="1"/>
        </dgm:presLayoutVars>
      </dgm:prSet>
      <dgm:spPr/>
      <dgm:t>
        <a:bodyPr/>
        <a:lstStyle/>
        <a:p>
          <a:endParaRPr lang="en-US"/>
        </a:p>
      </dgm:t>
    </dgm:pt>
    <dgm:pt modelId="{CA111CF3-D858-4C3B-B559-FE46A2663EBE}" type="pres">
      <dgm:prSet presAssocID="{DFBB7E66-81D5-4887-B8A9-88C7DD492331}" presName="childText" presStyleLbl="revTx" presStyleIdx="0" presStyleCnt="1" custScaleY="133863">
        <dgm:presLayoutVars>
          <dgm:bulletEnabled val="1"/>
        </dgm:presLayoutVars>
      </dgm:prSet>
      <dgm:spPr/>
      <dgm:t>
        <a:bodyPr/>
        <a:lstStyle/>
        <a:p>
          <a:endParaRPr lang="en-US"/>
        </a:p>
      </dgm:t>
    </dgm:pt>
  </dgm:ptLst>
  <dgm:cxnLst>
    <dgm:cxn modelId="{F28927A8-A468-4EAC-869E-7BE7645A0A18}" type="presOf" srcId="{DFBB7E66-81D5-4887-B8A9-88C7DD492331}" destId="{DEF13ABA-4E80-4B4F-B565-8ECA5A32BCF9}" srcOrd="0" destOrd="0" presId="urn:microsoft.com/office/officeart/2005/8/layout/vList2"/>
    <dgm:cxn modelId="{EE496050-9819-4E4F-8122-FD63A48613EF}" srcId="{FF9E0C33-7F9F-4465-B6A7-1EB8251145DF}" destId="{DFBB7E66-81D5-4887-B8A9-88C7DD492331}" srcOrd="0" destOrd="0" parTransId="{F379FA86-190C-4C31-90C4-F7C83172C5A3}" sibTransId="{E7E36868-120C-4633-A9C8-2949CA3C12A2}"/>
    <dgm:cxn modelId="{F7DE61A8-A063-419B-9BE9-505E644811CE}" srcId="{DFBB7E66-81D5-4887-B8A9-88C7DD492331}" destId="{FD2B0F14-9091-47C7-800C-47B270F43763}" srcOrd="1" destOrd="0" parTransId="{DF02670F-788B-4CA3-853C-AF0E8E0D1304}" sibTransId="{61FD7B45-215E-4D4F-AB58-A9B93A5D07A8}"/>
    <dgm:cxn modelId="{2C415FB2-1663-4E35-9055-347D79494DF1}" type="presOf" srcId="{9498772E-842E-4E62-9E4B-A8E99BA2051C}" destId="{CA111CF3-D858-4C3B-B559-FE46A2663EBE}" srcOrd="0" destOrd="0" presId="urn:microsoft.com/office/officeart/2005/8/layout/vList2"/>
    <dgm:cxn modelId="{F6B1B7EA-12FF-44E8-BE6F-E6C74C9DBF83}" type="presOf" srcId="{FF9E0C33-7F9F-4465-B6A7-1EB8251145DF}" destId="{000C851B-79D7-4816-9EBB-90E50A8B4317}" srcOrd="0" destOrd="0" presId="urn:microsoft.com/office/officeart/2005/8/layout/vList2"/>
    <dgm:cxn modelId="{BF38B5A9-84FB-4A8A-9BD7-F361A4B0FC75}" srcId="{DFBB7E66-81D5-4887-B8A9-88C7DD492331}" destId="{9498772E-842E-4E62-9E4B-A8E99BA2051C}" srcOrd="0" destOrd="0" parTransId="{128C57D8-5889-4E78-B274-6E70C6570C4B}" sibTransId="{A66B75D9-27D8-4A13-B616-33EF8FA9F185}"/>
    <dgm:cxn modelId="{05F74A10-F4E2-49BC-9DC2-B174296A4FD5}" type="presOf" srcId="{FD2B0F14-9091-47C7-800C-47B270F43763}" destId="{CA111CF3-D858-4C3B-B559-FE46A2663EBE}" srcOrd="0" destOrd="1" presId="urn:microsoft.com/office/officeart/2005/8/layout/vList2"/>
    <dgm:cxn modelId="{C0D2848A-2656-4658-B2CF-6117C856A644}" type="presParOf" srcId="{000C851B-79D7-4816-9EBB-90E50A8B4317}" destId="{DEF13ABA-4E80-4B4F-B565-8ECA5A32BCF9}" srcOrd="0" destOrd="0" presId="urn:microsoft.com/office/officeart/2005/8/layout/vList2"/>
    <dgm:cxn modelId="{E87666CB-A612-4783-A87F-2100EF2EF069}" type="presParOf" srcId="{000C851B-79D7-4816-9EBB-90E50A8B4317}" destId="{CA111CF3-D858-4C3B-B559-FE46A2663EB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A7300-42D5-4A21-AECB-9B702AD40B4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39FA459-FA06-4401-BED2-80193E1D39B5}">
      <dgm:prSet phldrT="[Text]"/>
      <dgm:spPr/>
      <dgm:t>
        <a:bodyPr/>
        <a:lstStyle/>
        <a:p>
          <a:r>
            <a:rPr lang="en-US" dirty="0" smtClean="0">
              <a:latin typeface="Arial Narrow" panose="020B0606020202030204" pitchFamily="34" charset="0"/>
            </a:rPr>
            <a:t>POPTI [The Parents Association of </a:t>
          </a:r>
          <a:r>
            <a:rPr lang="en-US" dirty="0" err="1" smtClean="0">
              <a:latin typeface="Arial Narrow" panose="020B0606020202030204" pitchFamily="34" charset="0"/>
            </a:rPr>
            <a:t>Thalassaemia</a:t>
          </a:r>
          <a:r>
            <a:rPr lang="en-US" dirty="0" smtClean="0">
              <a:latin typeface="Arial Narrow" panose="020B0606020202030204" pitchFamily="34" charset="0"/>
            </a:rPr>
            <a:t> Patients]</a:t>
          </a:r>
          <a:endParaRPr lang="en-US" dirty="0">
            <a:latin typeface="Arial Narrow" panose="020B0606020202030204" pitchFamily="34" charset="0"/>
          </a:endParaRPr>
        </a:p>
      </dgm:t>
    </dgm:pt>
    <dgm:pt modelId="{D0BD9E5D-A544-49E2-AE89-CE7893B37BE0}" type="parTrans" cxnId="{463728B9-8B97-4FCC-84F2-0F1E7093D232}">
      <dgm:prSet/>
      <dgm:spPr/>
      <dgm:t>
        <a:bodyPr/>
        <a:lstStyle/>
        <a:p>
          <a:endParaRPr lang="en-US"/>
        </a:p>
      </dgm:t>
    </dgm:pt>
    <dgm:pt modelId="{8145574C-3B39-45E5-B931-FD445C15B06D}" type="sibTrans" cxnId="{463728B9-8B97-4FCC-84F2-0F1E7093D232}">
      <dgm:prSet/>
      <dgm:spPr/>
      <dgm:t>
        <a:bodyPr/>
        <a:lstStyle/>
        <a:p>
          <a:endParaRPr lang="en-US"/>
        </a:p>
      </dgm:t>
    </dgm:pt>
    <dgm:pt modelId="{FB7B448D-4048-4087-9C8F-EF75693BC3ED}">
      <dgm:prSet phldrT="[Text]"/>
      <dgm:spPr/>
      <dgm:t>
        <a:bodyPr/>
        <a:lstStyle/>
        <a:p>
          <a:r>
            <a:rPr lang="en-US" dirty="0" smtClean="0">
              <a:latin typeface="Arial Narrow" panose="020B0606020202030204" pitchFamily="34" charset="0"/>
            </a:rPr>
            <a:t>YTI [</a:t>
          </a:r>
          <a:r>
            <a:rPr lang="en-US" dirty="0" err="1" smtClean="0">
              <a:latin typeface="Arial Narrow" panose="020B0606020202030204" pitchFamily="34" charset="0"/>
            </a:rPr>
            <a:t>Thalassaemia</a:t>
          </a:r>
          <a:r>
            <a:rPr lang="en-US" dirty="0" smtClean="0">
              <a:latin typeface="Arial Narrow" panose="020B0606020202030204" pitchFamily="34" charset="0"/>
            </a:rPr>
            <a:t> Indonesia Foundation]</a:t>
          </a:r>
          <a:endParaRPr lang="en-US" dirty="0">
            <a:latin typeface="Arial Narrow" panose="020B0606020202030204" pitchFamily="34" charset="0"/>
          </a:endParaRPr>
        </a:p>
      </dgm:t>
    </dgm:pt>
    <dgm:pt modelId="{E6A86807-7EA3-4E71-B9C2-D92C9EDA8843}" type="parTrans" cxnId="{045C73B3-9F8D-4DC8-BECA-229B157DE80E}">
      <dgm:prSet/>
      <dgm:spPr/>
      <dgm:t>
        <a:bodyPr/>
        <a:lstStyle/>
        <a:p>
          <a:endParaRPr lang="en-US"/>
        </a:p>
      </dgm:t>
    </dgm:pt>
    <dgm:pt modelId="{A6457642-6DA0-46F0-8D2E-A441102A8082}" type="sibTrans" cxnId="{045C73B3-9F8D-4DC8-BECA-229B157DE80E}">
      <dgm:prSet/>
      <dgm:spPr/>
      <dgm:t>
        <a:bodyPr/>
        <a:lstStyle/>
        <a:p>
          <a:endParaRPr lang="en-US"/>
        </a:p>
      </dgm:t>
    </dgm:pt>
    <dgm:pt modelId="{DE6E0CFC-4BCB-4491-96C3-801F7EB6AF87}">
      <dgm:prSet phldrT="[Text]"/>
      <dgm:spPr/>
      <dgm:t>
        <a:bodyPr/>
        <a:lstStyle/>
        <a:p>
          <a:r>
            <a:rPr lang="en-US" dirty="0" smtClean="0">
              <a:latin typeface="Arial Narrow" panose="020B0606020202030204" pitchFamily="34" charset="0"/>
            </a:rPr>
            <a:t>PPTI [The Association of </a:t>
          </a:r>
          <a:r>
            <a:rPr lang="en-US" dirty="0" err="1" smtClean="0">
              <a:latin typeface="Arial Narrow" panose="020B0606020202030204" pitchFamily="34" charset="0"/>
            </a:rPr>
            <a:t>Thalassaemia</a:t>
          </a:r>
          <a:r>
            <a:rPr lang="en-US" dirty="0" smtClean="0">
              <a:latin typeface="Arial Narrow" panose="020B0606020202030204" pitchFamily="34" charset="0"/>
            </a:rPr>
            <a:t> Patients]</a:t>
          </a:r>
          <a:endParaRPr lang="en-US" dirty="0">
            <a:latin typeface="Arial Narrow" panose="020B0606020202030204" pitchFamily="34" charset="0"/>
          </a:endParaRPr>
        </a:p>
      </dgm:t>
    </dgm:pt>
    <dgm:pt modelId="{D35D2ABB-042B-4B5F-A980-00E142830AE0}" type="parTrans" cxnId="{28B9C023-A943-4BF5-9424-C70F7A34C6B4}">
      <dgm:prSet/>
      <dgm:spPr/>
      <dgm:t>
        <a:bodyPr/>
        <a:lstStyle/>
        <a:p>
          <a:endParaRPr lang="en-US"/>
        </a:p>
      </dgm:t>
    </dgm:pt>
    <dgm:pt modelId="{04BCBD29-62DD-4D03-B133-43CA707D99BB}" type="sibTrans" cxnId="{28B9C023-A943-4BF5-9424-C70F7A34C6B4}">
      <dgm:prSet/>
      <dgm:spPr/>
      <dgm:t>
        <a:bodyPr/>
        <a:lstStyle/>
        <a:p>
          <a:endParaRPr lang="en-US"/>
        </a:p>
      </dgm:t>
    </dgm:pt>
    <dgm:pt modelId="{2972B35B-AC1E-4A93-B825-9F5CB767EEB5}" type="pres">
      <dgm:prSet presAssocID="{E1AA7300-42D5-4A21-AECB-9B702AD40B4C}" presName="linear" presStyleCnt="0">
        <dgm:presLayoutVars>
          <dgm:animLvl val="lvl"/>
          <dgm:resizeHandles val="exact"/>
        </dgm:presLayoutVars>
      </dgm:prSet>
      <dgm:spPr/>
      <dgm:t>
        <a:bodyPr/>
        <a:lstStyle/>
        <a:p>
          <a:endParaRPr lang="en-US"/>
        </a:p>
      </dgm:t>
    </dgm:pt>
    <dgm:pt modelId="{CDEB8DE7-B9FE-4636-BB6B-06200E641FA3}" type="pres">
      <dgm:prSet presAssocID="{D39FA459-FA06-4401-BED2-80193E1D39B5}" presName="parentText" presStyleLbl="node1" presStyleIdx="0" presStyleCnt="3">
        <dgm:presLayoutVars>
          <dgm:chMax val="0"/>
          <dgm:bulletEnabled val="1"/>
        </dgm:presLayoutVars>
      </dgm:prSet>
      <dgm:spPr/>
      <dgm:t>
        <a:bodyPr/>
        <a:lstStyle/>
        <a:p>
          <a:endParaRPr lang="en-US"/>
        </a:p>
      </dgm:t>
    </dgm:pt>
    <dgm:pt modelId="{A9E87C5D-AE46-4382-9E92-EDC977C83AFF}" type="pres">
      <dgm:prSet presAssocID="{8145574C-3B39-45E5-B931-FD445C15B06D}" presName="spacer" presStyleCnt="0"/>
      <dgm:spPr/>
    </dgm:pt>
    <dgm:pt modelId="{E8DE9CCA-C1FC-40E0-AD61-7D89149AED97}" type="pres">
      <dgm:prSet presAssocID="{FB7B448D-4048-4087-9C8F-EF75693BC3ED}" presName="parentText" presStyleLbl="node1" presStyleIdx="1" presStyleCnt="3">
        <dgm:presLayoutVars>
          <dgm:chMax val="0"/>
          <dgm:bulletEnabled val="1"/>
        </dgm:presLayoutVars>
      </dgm:prSet>
      <dgm:spPr/>
      <dgm:t>
        <a:bodyPr/>
        <a:lstStyle/>
        <a:p>
          <a:endParaRPr lang="en-US"/>
        </a:p>
      </dgm:t>
    </dgm:pt>
    <dgm:pt modelId="{D79240FD-9E5D-434D-B989-BF138F2E64CD}" type="pres">
      <dgm:prSet presAssocID="{A6457642-6DA0-46F0-8D2E-A441102A8082}" presName="spacer" presStyleCnt="0"/>
      <dgm:spPr/>
    </dgm:pt>
    <dgm:pt modelId="{236CD900-78A8-4210-B962-CAF54EF189C6}" type="pres">
      <dgm:prSet presAssocID="{DE6E0CFC-4BCB-4491-96C3-801F7EB6AF87}" presName="parentText" presStyleLbl="node1" presStyleIdx="2" presStyleCnt="3">
        <dgm:presLayoutVars>
          <dgm:chMax val="0"/>
          <dgm:bulletEnabled val="1"/>
        </dgm:presLayoutVars>
      </dgm:prSet>
      <dgm:spPr/>
      <dgm:t>
        <a:bodyPr/>
        <a:lstStyle/>
        <a:p>
          <a:endParaRPr lang="en-US"/>
        </a:p>
      </dgm:t>
    </dgm:pt>
  </dgm:ptLst>
  <dgm:cxnLst>
    <dgm:cxn modelId="{463728B9-8B97-4FCC-84F2-0F1E7093D232}" srcId="{E1AA7300-42D5-4A21-AECB-9B702AD40B4C}" destId="{D39FA459-FA06-4401-BED2-80193E1D39B5}" srcOrd="0" destOrd="0" parTransId="{D0BD9E5D-A544-49E2-AE89-CE7893B37BE0}" sibTransId="{8145574C-3B39-45E5-B931-FD445C15B06D}"/>
    <dgm:cxn modelId="{28B9C023-A943-4BF5-9424-C70F7A34C6B4}" srcId="{E1AA7300-42D5-4A21-AECB-9B702AD40B4C}" destId="{DE6E0CFC-4BCB-4491-96C3-801F7EB6AF87}" srcOrd="2" destOrd="0" parTransId="{D35D2ABB-042B-4B5F-A980-00E142830AE0}" sibTransId="{04BCBD29-62DD-4D03-B133-43CA707D99BB}"/>
    <dgm:cxn modelId="{8E57FFD5-BC83-490D-A6AA-4D7EC6D536BC}" type="presOf" srcId="{D39FA459-FA06-4401-BED2-80193E1D39B5}" destId="{CDEB8DE7-B9FE-4636-BB6B-06200E641FA3}" srcOrd="0" destOrd="0" presId="urn:microsoft.com/office/officeart/2005/8/layout/vList2"/>
    <dgm:cxn modelId="{045C73B3-9F8D-4DC8-BECA-229B157DE80E}" srcId="{E1AA7300-42D5-4A21-AECB-9B702AD40B4C}" destId="{FB7B448D-4048-4087-9C8F-EF75693BC3ED}" srcOrd="1" destOrd="0" parTransId="{E6A86807-7EA3-4E71-B9C2-D92C9EDA8843}" sibTransId="{A6457642-6DA0-46F0-8D2E-A441102A8082}"/>
    <dgm:cxn modelId="{89379832-22D4-4F9F-8FD1-33B29AEA2F57}" type="presOf" srcId="{FB7B448D-4048-4087-9C8F-EF75693BC3ED}" destId="{E8DE9CCA-C1FC-40E0-AD61-7D89149AED97}" srcOrd="0" destOrd="0" presId="urn:microsoft.com/office/officeart/2005/8/layout/vList2"/>
    <dgm:cxn modelId="{D17A3CBD-37C6-4ACB-80EE-23096C8318B6}" type="presOf" srcId="{DE6E0CFC-4BCB-4491-96C3-801F7EB6AF87}" destId="{236CD900-78A8-4210-B962-CAF54EF189C6}" srcOrd="0" destOrd="0" presId="urn:microsoft.com/office/officeart/2005/8/layout/vList2"/>
    <dgm:cxn modelId="{9C306076-5B10-4D8F-B417-CBD88F460AA0}" type="presOf" srcId="{E1AA7300-42D5-4A21-AECB-9B702AD40B4C}" destId="{2972B35B-AC1E-4A93-B825-9F5CB767EEB5}" srcOrd="0" destOrd="0" presId="urn:microsoft.com/office/officeart/2005/8/layout/vList2"/>
    <dgm:cxn modelId="{6227BA63-8D2D-428F-A8E7-654101E44A55}" type="presParOf" srcId="{2972B35B-AC1E-4A93-B825-9F5CB767EEB5}" destId="{CDEB8DE7-B9FE-4636-BB6B-06200E641FA3}" srcOrd="0" destOrd="0" presId="urn:microsoft.com/office/officeart/2005/8/layout/vList2"/>
    <dgm:cxn modelId="{AC89F867-3E00-4A10-A25B-95DC11F71785}" type="presParOf" srcId="{2972B35B-AC1E-4A93-B825-9F5CB767EEB5}" destId="{A9E87C5D-AE46-4382-9E92-EDC977C83AFF}" srcOrd="1" destOrd="0" presId="urn:microsoft.com/office/officeart/2005/8/layout/vList2"/>
    <dgm:cxn modelId="{23502B44-061F-4F8E-B9E1-EFC6C5CB10D5}" type="presParOf" srcId="{2972B35B-AC1E-4A93-B825-9F5CB767EEB5}" destId="{E8DE9CCA-C1FC-40E0-AD61-7D89149AED97}" srcOrd="2" destOrd="0" presId="urn:microsoft.com/office/officeart/2005/8/layout/vList2"/>
    <dgm:cxn modelId="{AA0CA2F5-D881-4C80-9678-64305C3646A2}" type="presParOf" srcId="{2972B35B-AC1E-4A93-B825-9F5CB767EEB5}" destId="{D79240FD-9E5D-434D-B989-BF138F2E64CD}" srcOrd="3" destOrd="0" presId="urn:microsoft.com/office/officeart/2005/8/layout/vList2"/>
    <dgm:cxn modelId="{C57602CB-D93D-4E28-8482-ACB02474FB28}" type="presParOf" srcId="{2972B35B-AC1E-4A93-B825-9F5CB767EEB5}" destId="{236CD900-78A8-4210-B962-CAF54EF189C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9687B8-DC29-4237-BBFA-A1F1D7368F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794C97A-0CF8-4D24-B8CB-CE4C15E5CF07}">
      <dgm:prSet phldrT="[Text]" custT="1"/>
      <dgm:spPr/>
      <dgm:t>
        <a:bodyPr/>
        <a:lstStyle/>
        <a:p>
          <a:r>
            <a:rPr lang="en-US" sz="1200" b="1" dirty="0" smtClean="0">
              <a:latin typeface="Arial Black" panose="020B0A04020102020204" pitchFamily="34" charset="0"/>
              <a:cs typeface="Aharoni" panose="02010803020104030203" pitchFamily="2" charset="-79"/>
            </a:rPr>
            <a:t>Before 1995</a:t>
          </a:r>
          <a:endParaRPr lang="en-US" sz="1200" b="1" dirty="0">
            <a:latin typeface="Arial Black" panose="020B0A04020102020204" pitchFamily="34" charset="0"/>
            <a:cs typeface="Aharoni" panose="02010803020104030203" pitchFamily="2" charset="-79"/>
          </a:endParaRPr>
        </a:p>
      </dgm:t>
    </dgm:pt>
    <dgm:pt modelId="{68EBB8C5-CEC3-49D7-AFFA-4D983BA692D7}" type="parTrans" cxnId="{372D9304-E72A-41DB-A0BC-39B8D4F45F45}">
      <dgm:prSet/>
      <dgm:spPr/>
      <dgm:t>
        <a:bodyPr/>
        <a:lstStyle/>
        <a:p>
          <a:endParaRPr lang="en-US"/>
        </a:p>
      </dgm:t>
    </dgm:pt>
    <dgm:pt modelId="{558A2A9B-CF72-429F-8D3C-E0476E3075C2}" type="sibTrans" cxnId="{372D9304-E72A-41DB-A0BC-39B8D4F45F45}">
      <dgm:prSet/>
      <dgm:spPr/>
      <dgm:t>
        <a:bodyPr/>
        <a:lstStyle/>
        <a:p>
          <a:endParaRPr lang="en-US"/>
        </a:p>
      </dgm:t>
    </dgm:pt>
    <dgm:pt modelId="{DEBDD9B2-A703-4919-B911-96703B7B840F}">
      <dgm:prSet phldrT="[Text]" custT="1"/>
      <dgm:spPr/>
      <dgm:t>
        <a:bodyPr/>
        <a:lstStyle/>
        <a:p>
          <a:r>
            <a:rPr lang="en-US" sz="2200" b="1" dirty="0" smtClean="0">
              <a:latin typeface="Arial" panose="020B0604020202020204" pitchFamily="34" charset="0"/>
              <a:cs typeface="Arial" panose="020B0604020202020204" pitchFamily="34" charset="0"/>
            </a:rPr>
            <a:t>Thalassemia Treatment was spread on many hospitals </a:t>
          </a:r>
          <a:endParaRPr lang="en-US" sz="2200" b="1" dirty="0">
            <a:latin typeface="Arial" panose="020B0604020202020204" pitchFamily="34" charset="0"/>
            <a:cs typeface="Arial" panose="020B0604020202020204" pitchFamily="34" charset="0"/>
          </a:endParaRPr>
        </a:p>
      </dgm:t>
    </dgm:pt>
    <dgm:pt modelId="{B0DFEC0E-142F-4902-94C5-F433E9AE38B3}" type="parTrans" cxnId="{FC9EE512-4DAA-4329-9FD9-961D8F362858}">
      <dgm:prSet/>
      <dgm:spPr/>
      <dgm:t>
        <a:bodyPr/>
        <a:lstStyle/>
        <a:p>
          <a:endParaRPr lang="en-US"/>
        </a:p>
      </dgm:t>
    </dgm:pt>
    <dgm:pt modelId="{FE351175-94D9-426E-B0E5-83EF86C6FF4C}" type="sibTrans" cxnId="{FC9EE512-4DAA-4329-9FD9-961D8F362858}">
      <dgm:prSet/>
      <dgm:spPr/>
      <dgm:t>
        <a:bodyPr/>
        <a:lstStyle/>
        <a:p>
          <a:endParaRPr lang="en-US"/>
        </a:p>
      </dgm:t>
    </dgm:pt>
    <dgm:pt modelId="{9261F25B-0F1F-4058-B7F9-C32AEAC2419D}">
      <dgm:prSet phldrT="[Text]"/>
      <dgm:spPr/>
      <dgm:t>
        <a:bodyPr/>
        <a:lstStyle/>
        <a:p>
          <a:endParaRPr lang="en-US" b="1" dirty="0">
            <a:latin typeface="Arial Black" panose="020B0A04020102020204" pitchFamily="34" charset="0"/>
          </a:endParaRPr>
        </a:p>
      </dgm:t>
    </dgm:pt>
    <dgm:pt modelId="{0A11F630-CF77-439C-AE27-12601CC64BFA}" type="parTrans" cxnId="{72A41508-5A84-4FB7-A8E6-6B0BFA82D8DB}">
      <dgm:prSet/>
      <dgm:spPr/>
      <dgm:t>
        <a:bodyPr/>
        <a:lstStyle/>
        <a:p>
          <a:endParaRPr lang="en-US"/>
        </a:p>
      </dgm:t>
    </dgm:pt>
    <dgm:pt modelId="{F92DE7ED-D461-486F-917E-3523E8FBB211}" type="sibTrans" cxnId="{72A41508-5A84-4FB7-A8E6-6B0BFA82D8DB}">
      <dgm:prSet/>
      <dgm:spPr/>
      <dgm:t>
        <a:bodyPr/>
        <a:lstStyle/>
        <a:p>
          <a:endParaRPr lang="en-US"/>
        </a:p>
      </dgm:t>
    </dgm:pt>
    <dgm:pt modelId="{F244D696-DE13-47C8-B9F4-C022E1B73F8C}">
      <dgm:prSet phldrT="[Text]" custT="1"/>
      <dgm:spPr/>
      <dgm:t>
        <a:bodyPr/>
        <a:lstStyle/>
        <a:p>
          <a:r>
            <a:rPr lang="en-US" sz="2200" b="1" dirty="0" smtClean="0">
              <a:latin typeface="Arial" panose="020B0604020202020204" pitchFamily="34" charset="0"/>
              <a:cs typeface="Arial" panose="020B0604020202020204" pitchFamily="34" charset="0"/>
            </a:rPr>
            <a:t>It’s difficult to have coordination &amp; talk about problems between the fellow  patient  </a:t>
          </a:r>
          <a:endParaRPr lang="en-US" sz="2200" b="1" dirty="0">
            <a:latin typeface="Arial" panose="020B0604020202020204" pitchFamily="34" charset="0"/>
            <a:cs typeface="Arial" panose="020B0604020202020204" pitchFamily="34" charset="0"/>
          </a:endParaRPr>
        </a:p>
      </dgm:t>
    </dgm:pt>
    <dgm:pt modelId="{B6D178DF-9C0A-46F2-AC67-9EFBDC4D3179}" type="parTrans" cxnId="{AB640FB8-9FD7-42CC-BB3A-CA02622914CC}">
      <dgm:prSet/>
      <dgm:spPr/>
      <dgm:t>
        <a:bodyPr/>
        <a:lstStyle/>
        <a:p>
          <a:endParaRPr lang="en-US"/>
        </a:p>
      </dgm:t>
    </dgm:pt>
    <dgm:pt modelId="{89DCB5E9-89A2-414C-BDEF-4B468D126FA6}" type="sibTrans" cxnId="{AB640FB8-9FD7-42CC-BB3A-CA02622914CC}">
      <dgm:prSet/>
      <dgm:spPr/>
      <dgm:t>
        <a:bodyPr/>
        <a:lstStyle/>
        <a:p>
          <a:endParaRPr lang="en-US"/>
        </a:p>
      </dgm:t>
    </dgm:pt>
    <dgm:pt modelId="{07A9C86C-AFD6-40DE-8323-ADCAFE286827}">
      <dgm:prSet phldrT="[Text]"/>
      <dgm:spPr/>
      <dgm:t>
        <a:bodyPr/>
        <a:lstStyle/>
        <a:p>
          <a:endParaRPr lang="en-US" b="1" dirty="0">
            <a:latin typeface="Arial Black" panose="020B0A04020102020204" pitchFamily="34" charset="0"/>
          </a:endParaRPr>
        </a:p>
      </dgm:t>
    </dgm:pt>
    <dgm:pt modelId="{0E7E7066-5560-40E7-B9C7-0B7AE1773BAD}" type="parTrans" cxnId="{69C2CAD2-9844-48EC-A8EB-45560201C79E}">
      <dgm:prSet/>
      <dgm:spPr/>
      <dgm:t>
        <a:bodyPr/>
        <a:lstStyle/>
        <a:p>
          <a:endParaRPr lang="en-US"/>
        </a:p>
      </dgm:t>
    </dgm:pt>
    <dgm:pt modelId="{E04B0227-34C7-4E88-8D9E-FCCE9595785F}" type="sibTrans" cxnId="{69C2CAD2-9844-48EC-A8EB-45560201C79E}">
      <dgm:prSet/>
      <dgm:spPr/>
      <dgm:t>
        <a:bodyPr/>
        <a:lstStyle/>
        <a:p>
          <a:endParaRPr lang="en-US"/>
        </a:p>
      </dgm:t>
    </dgm:pt>
    <dgm:pt modelId="{063EAB20-F556-4075-B42F-77D4F567D7E1}">
      <dgm:prSet phldrT="[Text]" custT="1"/>
      <dgm:spPr/>
      <dgm:t>
        <a:bodyPr/>
        <a:lstStyle/>
        <a:p>
          <a:r>
            <a:rPr lang="en-US" sz="2200" b="1" dirty="0" smtClean="0">
              <a:latin typeface="Arial" panose="020B0604020202020204" pitchFamily="34" charset="0"/>
              <a:cs typeface="Arial" panose="020B0604020202020204" pitchFamily="34" charset="0"/>
            </a:rPr>
            <a:t>It was the beginning of other advancement of </a:t>
          </a:r>
          <a:r>
            <a:rPr lang="id-ID" sz="2200" b="1" dirty="0" smtClean="0">
              <a:latin typeface="Arial" panose="020B0604020202020204" pitchFamily="34" charset="0"/>
              <a:cs typeface="Arial" panose="020B0604020202020204" pitchFamily="34" charset="0"/>
            </a:rPr>
            <a:t>thalassemia community empowerment </a:t>
          </a:r>
          <a:r>
            <a:rPr lang="en-US" sz="2200" b="1" dirty="0" smtClean="0">
              <a:latin typeface="Arial" panose="020B0604020202020204" pitchFamily="34" charset="0"/>
              <a:cs typeface="Arial" panose="020B0604020202020204" pitchFamily="34" charset="0"/>
            </a:rPr>
            <a:t>in </a:t>
          </a:r>
          <a:r>
            <a:rPr lang="id-ID" sz="2200" b="1" dirty="0" smtClean="0">
              <a:latin typeface="Arial" panose="020B0604020202020204" pitchFamily="34" charset="0"/>
              <a:cs typeface="Arial" panose="020B0604020202020204" pitchFamily="34" charset="0"/>
            </a:rPr>
            <a:t>Banyumas Region</a:t>
          </a:r>
          <a:endParaRPr lang="en-US" sz="2200" b="1" dirty="0">
            <a:latin typeface="Arial" panose="020B0604020202020204" pitchFamily="34" charset="0"/>
            <a:cs typeface="Arial" panose="020B0604020202020204" pitchFamily="34" charset="0"/>
          </a:endParaRPr>
        </a:p>
      </dgm:t>
    </dgm:pt>
    <dgm:pt modelId="{0A1E2B6F-C9E3-4081-884E-24233064C614}" type="parTrans" cxnId="{591C4459-B67B-4A5C-BE70-6D972CFFA36E}">
      <dgm:prSet/>
      <dgm:spPr/>
      <dgm:t>
        <a:bodyPr/>
        <a:lstStyle/>
        <a:p>
          <a:endParaRPr lang="en-US"/>
        </a:p>
      </dgm:t>
    </dgm:pt>
    <dgm:pt modelId="{79792B08-EFC4-4700-9815-40B568D848D8}" type="sibTrans" cxnId="{591C4459-B67B-4A5C-BE70-6D972CFFA36E}">
      <dgm:prSet/>
      <dgm:spPr/>
      <dgm:t>
        <a:bodyPr/>
        <a:lstStyle/>
        <a:p>
          <a:endParaRPr lang="en-US"/>
        </a:p>
      </dgm:t>
    </dgm:pt>
    <dgm:pt modelId="{297BF457-4847-4A17-942B-18388C26E15A}">
      <dgm:prSet phldrT="[Text]"/>
      <dgm:spPr/>
      <dgm:t>
        <a:bodyPr/>
        <a:lstStyle/>
        <a:p>
          <a:endParaRPr lang="en-US" b="1" dirty="0">
            <a:latin typeface="Arial Black" panose="020B0A04020102020204" pitchFamily="34" charset="0"/>
          </a:endParaRPr>
        </a:p>
      </dgm:t>
    </dgm:pt>
    <dgm:pt modelId="{542D5392-A23C-4E17-B302-2B64CDB69EF0}" type="parTrans" cxnId="{6EAC82F6-5C6F-43DB-A673-9822F40258B2}">
      <dgm:prSet/>
      <dgm:spPr/>
      <dgm:t>
        <a:bodyPr/>
        <a:lstStyle/>
        <a:p>
          <a:endParaRPr lang="en-US"/>
        </a:p>
      </dgm:t>
    </dgm:pt>
    <dgm:pt modelId="{546066E5-D69C-4BEF-A310-1799F2E03348}" type="sibTrans" cxnId="{6EAC82F6-5C6F-43DB-A673-9822F40258B2}">
      <dgm:prSet/>
      <dgm:spPr/>
      <dgm:t>
        <a:bodyPr/>
        <a:lstStyle/>
        <a:p>
          <a:endParaRPr lang="en-US"/>
        </a:p>
      </dgm:t>
    </dgm:pt>
    <dgm:pt modelId="{419FB487-E085-48B2-B039-AA8106541AE9}">
      <dgm:prSet phldrT="[Text]"/>
      <dgm:spPr/>
      <dgm:t>
        <a:bodyPr/>
        <a:lstStyle/>
        <a:p>
          <a:r>
            <a:rPr lang="en-US" dirty="0" smtClean="0"/>
            <a:t>1995</a:t>
          </a:r>
          <a:endParaRPr lang="en-US" dirty="0"/>
        </a:p>
      </dgm:t>
    </dgm:pt>
    <dgm:pt modelId="{D1CF7E92-26F3-41B7-BE02-6A65F7604D18}" type="parTrans" cxnId="{8B8E0799-8936-43D1-8D8F-C0E0CB2B8199}">
      <dgm:prSet/>
      <dgm:spPr/>
      <dgm:t>
        <a:bodyPr/>
        <a:lstStyle/>
        <a:p>
          <a:endParaRPr lang="en-US"/>
        </a:p>
      </dgm:t>
    </dgm:pt>
    <dgm:pt modelId="{FB48E139-922C-4BB0-BFE9-49F53AE18CB0}" type="sibTrans" cxnId="{8B8E0799-8936-43D1-8D8F-C0E0CB2B8199}">
      <dgm:prSet/>
      <dgm:spPr/>
      <dgm:t>
        <a:bodyPr/>
        <a:lstStyle/>
        <a:p>
          <a:endParaRPr lang="en-US"/>
        </a:p>
      </dgm:t>
    </dgm:pt>
    <dgm:pt modelId="{86CEF8BC-FDE5-4B52-9672-3AB00A56110B}">
      <dgm:prSet phldrT="[Text]"/>
      <dgm:spPr/>
      <dgm:t>
        <a:bodyPr/>
        <a:lstStyle/>
        <a:p>
          <a:endParaRPr lang="en-US" b="1" dirty="0">
            <a:latin typeface="Arial Black" panose="020B0A04020102020204" pitchFamily="34" charset="0"/>
          </a:endParaRPr>
        </a:p>
      </dgm:t>
    </dgm:pt>
    <dgm:pt modelId="{E3059322-2D2D-49BD-9DAF-F7B66C911990}" type="parTrans" cxnId="{F0385C84-4D91-4987-B77E-50D814967259}">
      <dgm:prSet/>
      <dgm:spPr/>
      <dgm:t>
        <a:bodyPr/>
        <a:lstStyle/>
        <a:p>
          <a:endParaRPr lang="en-US"/>
        </a:p>
      </dgm:t>
    </dgm:pt>
    <dgm:pt modelId="{2D842B11-B211-4D7F-B60B-57D21F553049}" type="sibTrans" cxnId="{F0385C84-4D91-4987-B77E-50D814967259}">
      <dgm:prSet/>
      <dgm:spPr/>
      <dgm:t>
        <a:bodyPr/>
        <a:lstStyle/>
        <a:p>
          <a:endParaRPr lang="en-US"/>
        </a:p>
      </dgm:t>
    </dgm:pt>
    <dgm:pt modelId="{80FE7BB4-484C-40BA-A9E3-CE9A06B921DB}">
      <dgm:prSet custT="1"/>
      <dgm:spPr/>
      <dgm:t>
        <a:bodyPr/>
        <a:lstStyle/>
        <a:p>
          <a:r>
            <a:rPr lang="en-US" sz="1900" dirty="0" smtClean="0"/>
            <a:t>  </a:t>
          </a:r>
          <a:r>
            <a:rPr lang="en-US" sz="2200" b="1" dirty="0" smtClean="0">
              <a:latin typeface="Arial" panose="020B0604020202020204" pitchFamily="34" charset="0"/>
              <a:cs typeface="Arial" panose="020B0604020202020204" pitchFamily="34" charset="0"/>
            </a:rPr>
            <a:t>There was still lack of knowledge and information about thalassemia treatment </a:t>
          </a:r>
          <a:endParaRPr lang="en-US" sz="2200" b="1" dirty="0">
            <a:latin typeface="Arial" panose="020B0604020202020204" pitchFamily="34" charset="0"/>
            <a:cs typeface="Arial" panose="020B0604020202020204" pitchFamily="34" charset="0"/>
          </a:endParaRPr>
        </a:p>
      </dgm:t>
    </dgm:pt>
    <dgm:pt modelId="{71EAF5C6-752C-4ED0-A938-04ABA54C6B90}" type="parTrans" cxnId="{016EBCD9-98CB-4CF0-AC13-32B4F8B8E0C8}">
      <dgm:prSet/>
      <dgm:spPr/>
      <dgm:t>
        <a:bodyPr/>
        <a:lstStyle/>
        <a:p>
          <a:endParaRPr lang="en-US"/>
        </a:p>
      </dgm:t>
    </dgm:pt>
    <dgm:pt modelId="{5B04484A-3DAA-4BB5-ABD4-1CBAF7440B3F}" type="sibTrans" cxnId="{016EBCD9-98CB-4CF0-AC13-32B4F8B8E0C8}">
      <dgm:prSet/>
      <dgm:spPr/>
      <dgm:t>
        <a:bodyPr/>
        <a:lstStyle/>
        <a:p>
          <a:endParaRPr lang="en-US"/>
        </a:p>
      </dgm:t>
    </dgm:pt>
    <dgm:pt modelId="{7E881515-E376-485D-BF8C-41533716CADE}">
      <dgm:prSet custT="1"/>
      <dgm:spPr/>
      <dgm:t>
        <a:bodyPr/>
        <a:lstStyle/>
        <a:p>
          <a:r>
            <a:rPr lang="en-US" sz="2200" b="1" dirty="0" smtClean="0">
              <a:latin typeface="Arial" panose="020B0604020202020204" pitchFamily="34" charset="0"/>
              <a:cs typeface="Arial" panose="020B0604020202020204" pitchFamily="34" charset="0"/>
            </a:rPr>
            <a:t>The group parents of Thalassemia Patients established POPTI in 1995</a:t>
          </a:r>
          <a:endParaRPr lang="en-US" sz="2200" b="1" dirty="0">
            <a:latin typeface="Arial" panose="020B0604020202020204" pitchFamily="34" charset="0"/>
            <a:cs typeface="Arial" panose="020B0604020202020204" pitchFamily="34" charset="0"/>
          </a:endParaRPr>
        </a:p>
      </dgm:t>
    </dgm:pt>
    <dgm:pt modelId="{FEDF7DC3-32DB-48DE-8013-E9BC3A1FEF99}" type="parTrans" cxnId="{9E347AD7-A835-426F-85B6-27D23167264C}">
      <dgm:prSet/>
      <dgm:spPr/>
      <dgm:t>
        <a:bodyPr/>
        <a:lstStyle/>
        <a:p>
          <a:endParaRPr lang="en-US"/>
        </a:p>
      </dgm:t>
    </dgm:pt>
    <dgm:pt modelId="{C0042E1C-4D6F-48B9-9D54-8ED79C604BBE}" type="sibTrans" cxnId="{9E347AD7-A835-426F-85B6-27D23167264C}">
      <dgm:prSet/>
      <dgm:spPr/>
      <dgm:t>
        <a:bodyPr/>
        <a:lstStyle/>
        <a:p>
          <a:endParaRPr lang="en-US"/>
        </a:p>
      </dgm:t>
    </dgm:pt>
    <dgm:pt modelId="{4E929DB5-453D-4A63-80BC-889D1D828C25}">
      <dgm:prSet custT="1"/>
      <dgm:spPr/>
      <dgm:t>
        <a:bodyPr/>
        <a:lstStyle/>
        <a:p>
          <a:r>
            <a:rPr lang="en-US" sz="2200" b="1" dirty="0" smtClean="0">
              <a:latin typeface="Arial" panose="020B0604020202020204" pitchFamily="34" charset="0"/>
              <a:cs typeface="Arial" panose="020B0604020202020204" pitchFamily="34" charset="0"/>
            </a:rPr>
            <a:t>They started to share their hardships, talk their problems, give support &amp; motivation and exchange the knowledge and information</a:t>
          </a:r>
          <a:endParaRPr lang="en-US" sz="2200" b="1" dirty="0">
            <a:latin typeface="Arial" panose="020B0604020202020204" pitchFamily="34" charset="0"/>
            <a:cs typeface="Arial" panose="020B0604020202020204" pitchFamily="34" charset="0"/>
          </a:endParaRPr>
        </a:p>
      </dgm:t>
    </dgm:pt>
    <dgm:pt modelId="{EE7A630E-7AF3-49C2-97DA-DDEEAD3E9043}" type="parTrans" cxnId="{8948F78C-3C29-45DC-BD01-F4CBAA2079EB}">
      <dgm:prSet/>
      <dgm:spPr/>
      <dgm:t>
        <a:bodyPr/>
        <a:lstStyle/>
        <a:p>
          <a:endParaRPr lang="en-US"/>
        </a:p>
      </dgm:t>
    </dgm:pt>
    <dgm:pt modelId="{EAB1879A-4482-4D02-AB7E-F0F8BFF75512}" type="sibTrans" cxnId="{8948F78C-3C29-45DC-BD01-F4CBAA2079EB}">
      <dgm:prSet/>
      <dgm:spPr/>
      <dgm:t>
        <a:bodyPr/>
        <a:lstStyle/>
        <a:p>
          <a:endParaRPr lang="en-US"/>
        </a:p>
      </dgm:t>
    </dgm:pt>
    <dgm:pt modelId="{4B29C429-1DBA-42BA-9717-A9E08F89B9C0}" type="pres">
      <dgm:prSet presAssocID="{739687B8-DC29-4237-BBFA-A1F1D7368FAA}" presName="linearFlow" presStyleCnt="0">
        <dgm:presLayoutVars>
          <dgm:dir/>
          <dgm:animLvl val="lvl"/>
          <dgm:resizeHandles val="exact"/>
        </dgm:presLayoutVars>
      </dgm:prSet>
      <dgm:spPr/>
      <dgm:t>
        <a:bodyPr/>
        <a:lstStyle/>
        <a:p>
          <a:endParaRPr lang="en-US"/>
        </a:p>
      </dgm:t>
    </dgm:pt>
    <dgm:pt modelId="{B71089F2-E61E-4D79-A666-FD999F36500B}" type="pres">
      <dgm:prSet presAssocID="{F794C97A-0CF8-4D24-B8CB-CE4C15E5CF07}" presName="composite" presStyleCnt="0"/>
      <dgm:spPr/>
    </dgm:pt>
    <dgm:pt modelId="{DDB12E4E-4A5F-4F73-A081-432CE436D03E}" type="pres">
      <dgm:prSet presAssocID="{F794C97A-0CF8-4D24-B8CB-CE4C15E5CF07}" presName="parentText" presStyleLbl="alignNode1" presStyleIdx="0" presStyleCnt="6">
        <dgm:presLayoutVars>
          <dgm:chMax val="1"/>
          <dgm:bulletEnabled val="1"/>
        </dgm:presLayoutVars>
      </dgm:prSet>
      <dgm:spPr/>
      <dgm:t>
        <a:bodyPr/>
        <a:lstStyle/>
        <a:p>
          <a:endParaRPr lang="en-US"/>
        </a:p>
      </dgm:t>
    </dgm:pt>
    <dgm:pt modelId="{D2D6A0E2-4F5A-4049-9A61-D821DD494253}" type="pres">
      <dgm:prSet presAssocID="{F794C97A-0CF8-4D24-B8CB-CE4C15E5CF07}" presName="descendantText" presStyleLbl="alignAcc1" presStyleIdx="0" presStyleCnt="6" custLinFactNeighborX="0" custLinFactNeighborY="-1779">
        <dgm:presLayoutVars>
          <dgm:bulletEnabled val="1"/>
        </dgm:presLayoutVars>
      </dgm:prSet>
      <dgm:spPr/>
      <dgm:t>
        <a:bodyPr/>
        <a:lstStyle/>
        <a:p>
          <a:endParaRPr lang="en-US"/>
        </a:p>
      </dgm:t>
    </dgm:pt>
    <dgm:pt modelId="{8C553B9F-A1AD-491C-9641-9DB4633D82F7}" type="pres">
      <dgm:prSet presAssocID="{558A2A9B-CF72-429F-8D3C-E0476E3075C2}" presName="sp" presStyleCnt="0"/>
      <dgm:spPr/>
    </dgm:pt>
    <dgm:pt modelId="{D3D33867-963D-43DB-B30A-BEEFB1DD6CDA}" type="pres">
      <dgm:prSet presAssocID="{9261F25B-0F1F-4058-B7F9-C32AEAC2419D}" presName="composite" presStyleCnt="0"/>
      <dgm:spPr/>
    </dgm:pt>
    <dgm:pt modelId="{5ACB60FB-3B53-45E3-BD3F-DCA6BD0E3E51}" type="pres">
      <dgm:prSet presAssocID="{9261F25B-0F1F-4058-B7F9-C32AEAC2419D}" presName="parentText" presStyleLbl="alignNode1" presStyleIdx="1" presStyleCnt="6" custLinFactNeighborX="-20653" custLinFactNeighborY="1601">
        <dgm:presLayoutVars>
          <dgm:chMax val="1"/>
          <dgm:bulletEnabled val="1"/>
        </dgm:presLayoutVars>
      </dgm:prSet>
      <dgm:spPr/>
      <dgm:t>
        <a:bodyPr/>
        <a:lstStyle/>
        <a:p>
          <a:endParaRPr lang="en-US"/>
        </a:p>
      </dgm:t>
    </dgm:pt>
    <dgm:pt modelId="{DAF15CB9-A6CA-492F-BBAC-D7551A038572}" type="pres">
      <dgm:prSet presAssocID="{9261F25B-0F1F-4058-B7F9-C32AEAC2419D}" presName="descendantText" presStyleLbl="alignAcc1" presStyleIdx="1" presStyleCnt="6" custScaleY="98779">
        <dgm:presLayoutVars>
          <dgm:bulletEnabled val="1"/>
        </dgm:presLayoutVars>
      </dgm:prSet>
      <dgm:spPr/>
      <dgm:t>
        <a:bodyPr/>
        <a:lstStyle/>
        <a:p>
          <a:endParaRPr lang="en-US"/>
        </a:p>
      </dgm:t>
    </dgm:pt>
    <dgm:pt modelId="{CD940419-A379-40D3-854B-353B38BB27E7}" type="pres">
      <dgm:prSet presAssocID="{F92DE7ED-D461-486F-917E-3523E8FBB211}" presName="sp" presStyleCnt="0"/>
      <dgm:spPr/>
    </dgm:pt>
    <dgm:pt modelId="{6F686ACC-497F-4982-BBE5-155F8D25F8B0}" type="pres">
      <dgm:prSet presAssocID="{07A9C86C-AFD6-40DE-8323-ADCAFE286827}" presName="composite" presStyleCnt="0"/>
      <dgm:spPr/>
    </dgm:pt>
    <dgm:pt modelId="{FD6E1313-B76C-4997-BF88-443154487A9F}" type="pres">
      <dgm:prSet presAssocID="{07A9C86C-AFD6-40DE-8323-ADCAFE286827}" presName="parentText" presStyleLbl="alignNode1" presStyleIdx="2" presStyleCnt="6" custLinFactNeighborY="-4186">
        <dgm:presLayoutVars>
          <dgm:chMax val="1"/>
          <dgm:bulletEnabled val="1"/>
        </dgm:presLayoutVars>
      </dgm:prSet>
      <dgm:spPr/>
      <dgm:t>
        <a:bodyPr/>
        <a:lstStyle/>
        <a:p>
          <a:endParaRPr lang="en-US"/>
        </a:p>
      </dgm:t>
    </dgm:pt>
    <dgm:pt modelId="{2F6EB2DF-AF95-4BD6-AEF9-EAC89E4936C0}" type="pres">
      <dgm:prSet presAssocID="{07A9C86C-AFD6-40DE-8323-ADCAFE286827}" presName="descendantText" presStyleLbl="alignAcc1" presStyleIdx="2" presStyleCnt="6" custScaleY="128474">
        <dgm:presLayoutVars>
          <dgm:bulletEnabled val="1"/>
        </dgm:presLayoutVars>
      </dgm:prSet>
      <dgm:spPr/>
      <dgm:t>
        <a:bodyPr/>
        <a:lstStyle/>
        <a:p>
          <a:endParaRPr lang="en-US"/>
        </a:p>
      </dgm:t>
    </dgm:pt>
    <dgm:pt modelId="{B879AC57-1C4D-49B2-ACAE-70E047E30129}" type="pres">
      <dgm:prSet presAssocID="{E04B0227-34C7-4E88-8D9E-FCCE9595785F}" presName="sp" presStyleCnt="0"/>
      <dgm:spPr/>
    </dgm:pt>
    <dgm:pt modelId="{9158C175-9D2E-4CFC-9FD6-96F6A45332AB}" type="pres">
      <dgm:prSet presAssocID="{419FB487-E085-48B2-B039-AA8106541AE9}" presName="composite" presStyleCnt="0"/>
      <dgm:spPr/>
    </dgm:pt>
    <dgm:pt modelId="{1BE0C1B7-35F7-4DE5-A2EE-F2573EB02CB9}" type="pres">
      <dgm:prSet presAssocID="{419FB487-E085-48B2-B039-AA8106541AE9}" presName="parentText" presStyleLbl="alignNode1" presStyleIdx="3" presStyleCnt="6">
        <dgm:presLayoutVars>
          <dgm:chMax val="1"/>
          <dgm:bulletEnabled val="1"/>
        </dgm:presLayoutVars>
      </dgm:prSet>
      <dgm:spPr/>
      <dgm:t>
        <a:bodyPr/>
        <a:lstStyle/>
        <a:p>
          <a:endParaRPr lang="en-US"/>
        </a:p>
      </dgm:t>
    </dgm:pt>
    <dgm:pt modelId="{922F68FA-1935-4D28-88B8-8FBDFC5775CA}" type="pres">
      <dgm:prSet presAssocID="{419FB487-E085-48B2-B039-AA8106541AE9}" presName="descendantText" presStyleLbl="alignAcc1" presStyleIdx="3" presStyleCnt="6" custScaleY="132768">
        <dgm:presLayoutVars>
          <dgm:bulletEnabled val="1"/>
        </dgm:presLayoutVars>
      </dgm:prSet>
      <dgm:spPr/>
      <dgm:t>
        <a:bodyPr/>
        <a:lstStyle/>
        <a:p>
          <a:endParaRPr lang="en-US"/>
        </a:p>
      </dgm:t>
    </dgm:pt>
    <dgm:pt modelId="{974B8BC2-4145-4376-AE47-7383A1F389A9}" type="pres">
      <dgm:prSet presAssocID="{FB48E139-922C-4BB0-BFE9-49F53AE18CB0}" presName="sp" presStyleCnt="0"/>
      <dgm:spPr/>
    </dgm:pt>
    <dgm:pt modelId="{23CD4817-9E07-44BA-8FF7-566CF0BC92B9}" type="pres">
      <dgm:prSet presAssocID="{297BF457-4847-4A17-942B-18388C26E15A}" presName="composite" presStyleCnt="0"/>
      <dgm:spPr/>
    </dgm:pt>
    <dgm:pt modelId="{024E5988-2EBE-409B-8828-9F2A0D039C7B}" type="pres">
      <dgm:prSet presAssocID="{297BF457-4847-4A17-942B-18388C26E15A}" presName="parentText" presStyleLbl="alignNode1" presStyleIdx="4" presStyleCnt="6">
        <dgm:presLayoutVars>
          <dgm:chMax val="1"/>
          <dgm:bulletEnabled val="1"/>
        </dgm:presLayoutVars>
      </dgm:prSet>
      <dgm:spPr/>
      <dgm:t>
        <a:bodyPr/>
        <a:lstStyle/>
        <a:p>
          <a:endParaRPr lang="en-US"/>
        </a:p>
      </dgm:t>
    </dgm:pt>
    <dgm:pt modelId="{27EB90A7-FBCE-4777-8377-2602253B4545}" type="pres">
      <dgm:prSet presAssocID="{297BF457-4847-4A17-942B-18388C26E15A}" presName="descendantText" presStyleLbl="alignAcc1" presStyleIdx="4" presStyleCnt="6" custScaleY="138518">
        <dgm:presLayoutVars>
          <dgm:bulletEnabled val="1"/>
        </dgm:presLayoutVars>
      </dgm:prSet>
      <dgm:spPr/>
      <dgm:t>
        <a:bodyPr/>
        <a:lstStyle/>
        <a:p>
          <a:endParaRPr lang="en-US"/>
        </a:p>
      </dgm:t>
    </dgm:pt>
    <dgm:pt modelId="{51FCA5FC-59C2-43DE-B112-10EAB110A467}" type="pres">
      <dgm:prSet presAssocID="{546066E5-D69C-4BEF-A310-1799F2E03348}" presName="sp" presStyleCnt="0"/>
      <dgm:spPr/>
    </dgm:pt>
    <dgm:pt modelId="{23BF7EB3-EC55-45C2-9B53-BA302575AABE}" type="pres">
      <dgm:prSet presAssocID="{86CEF8BC-FDE5-4B52-9672-3AB00A56110B}" presName="composite" presStyleCnt="0"/>
      <dgm:spPr/>
    </dgm:pt>
    <dgm:pt modelId="{B6A5B613-F590-4DF3-A5B2-7DC13840D2AF}" type="pres">
      <dgm:prSet presAssocID="{86CEF8BC-FDE5-4B52-9672-3AB00A56110B}" presName="parentText" presStyleLbl="alignNode1" presStyleIdx="5" presStyleCnt="6" custLinFactNeighborX="-4745" custLinFactNeighborY="1157">
        <dgm:presLayoutVars>
          <dgm:chMax val="1"/>
          <dgm:bulletEnabled val="1"/>
        </dgm:presLayoutVars>
      </dgm:prSet>
      <dgm:spPr/>
      <dgm:t>
        <a:bodyPr/>
        <a:lstStyle/>
        <a:p>
          <a:endParaRPr lang="en-US"/>
        </a:p>
      </dgm:t>
    </dgm:pt>
    <dgm:pt modelId="{4CAFE066-B51E-42D1-8341-8C3E2236B684}" type="pres">
      <dgm:prSet presAssocID="{86CEF8BC-FDE5-4B52-9672-3AB00A56110B}" presName="descendantText" presStyleLbl="alignAcc1" presStyleIdx="5" presStyleCnt="6" custLinFactNeighborY="22263">
        <dgm:presLayoutVars>
          <dgm:bulletEnabled val="1"/>
        </dgm:presLayoutVars>
      </dgm:prSet>
      <dgm:spPr/>
      <dgm:t>
        <a:bodyPr/>
        <a:lstStyle/>
        <a:p>
          <a:endParaRPr lang="en-US"/>
        </a:p>
      </dgm:t>
    </dgm:pt>
  </dgm:ptLst>
  <dgm:cxnLst>
    <dgm:cxn modelId="{F0385C84-4D91-4987-B77E-50D814967259}" srcId="{739687B8-DC29-4237-BBFA-A1F1D7368FAA}" destId="{86CEF8BC-FDE5-4B52-9672-3AB00A56110B}" srcOrd="5" destOrd="0" parTransId="{E3059322-2D2D-49BD-9DAF-F7B66C911990}" sibTransId="{2D842B11-B211-4D7F-B60B-57D21F553049}"/>
    <dgm:cxn modelId="{8267BD8E-1DC1-4739-BB40-5E4E5BE46D22}" type="presOf" srcId="{86CEF8BC-FDE5-4B52-9672-3AB00A56110B}" destId="{B6A5B613-F590-4DF3-A5B2-7DC13840D2AF}" srcOrd="0" destOrd="0" presId="urn:microsoft.com/office/officeart/2005/8/layout/chevron2"/>
    <dgm:cxn modelId="{199E8140-8A5F-41DE-9828-E4023D4DF183}" type="presOf" srcId="{063EAB20-F556-4075-B42F-77D4F567D7E1}" destId="{4CAFE066-B51E-42D1-8341-8C3E2236B684}" srcOrd="0" destOrd="0" presId="urn:microsoft.com/office/officeart/2005/8/layout/chevron2"/>
    <dgm:cxn modelId="{9E347AD7-A835-426F-85B6-27D23167264C}" srcId="{419FB487-E085-48B2-B039-AA8106541AE9}" destId="{7E881515-E376-485D-BF8C-41533716CADE}" srcOrd="0" destOrd="0" parTransId="{FEDF7DC3-32DB-48DE-8013-E9BC3A1FEF99}" sibTransId="{C0042E1C-4D6F-48B9-9D54-8ED79C604BBE}"/>
    <dgm:cxn modelId="{898B7D7A-B705-4FF3-9AA8-13B401D2F9D3}" type="presOf" srcId="{80FE7BB4-484C-40BA-A9E3-CE9A06B921DB}" destId="{2F6EB2DF-AF95-4BD6-AEF9-EAC89E4936C0}" srcOrd="0" destOrd="0" presId="urn:microsoft.com/office/officeart/2005/8/layout/chevron2"/>
    <dgm:cxn modelId="{69C2CAD2-9844-48EC-A8EB-45560201C79E}" srcId="{739687B8-DC29-4237-BBFA-A1F1D7368FAA}" destId="{07A9C86C-AFD6-40DE-8323-ADCAFE286827}" srcOrd="2" destOrd="0" parTransId="{0E7E7066-5560-40E7-B9C7-0B7AE1773BAD}" sibTransId="{E04B0227-34C7-4E88-8D9E-FCCE9595785F}"/>
    <dgm:cxn modelId="{6EAC82F6-5C6F-43DB-A673-9822F40258B2}" srcId="{739687B8-DC29-4237-BBFA-A1F1D7368FAA}" destId="{297BF457-4847-4A17-942B-18388C26E15A}" srcOrd="4" destOrd="0" parTransId="{542D5392-A23C-4E17-B302-2B64CDB69EF0}" sibTransId="{546066E5-D69C-4BEF-A310-1799F2E03348}"/>
    <dgm:cxn modelId="{591C4459-B67B-4A5C-BE70-6D972CFFA36E}" srcId="{86CEF8BC-FDE5-4B52-9672-3AB00A56110B}" destId="{063EAB20-F556-4075-B42F-77D4F567D7E1}" srcOrd="0" destOrd="0" parTransId="{0A1E2B6F-C9E3-4081-884E-24233064C614}" sibTransId="{79792B08-EFC4-4700-9815-40B568D848D8}"/>
    <dgm:cxn modelId="{016EBCD9-98CB-4CF0-AC13-32B4F8B8E0C8}" srcId="{07A9C86C-AFD6-40DE-8323-ADCAFE286827}" destId="{80FE7BB4-484C-40BA-A9E3-CE9A06B921DB}" srcOrd="0" destOrd="0" parTransId="{71EAF5C6-752C-4ED0-A938-04ABA54C6B90}" sibTransId="{5B04484A-3DAA-4BB5-ABD4-1CBAF7440B3F}"/>
    <dgm:cxn modelId="{A1113CC7-9354-45DE-958C-6DB3F7BA44DF}" type="presOf" srcId="{7E881515-E376-485D-BF8C-41533716CADE}" destId="{922F68FA-1935-4D28-88B8-8FBDFC5775CA}" srcOrd="0" destOrd="0" presId="urn:microsoft.com/office/officeart/2005/8/layout/chevron2"/>
    <dgm:cxn modelId="{2BE1D842-5554-457A-AFD2-606297516120}" type="presOf" srcId="{419FB487-E085-48B2-B039-AA8106541AE9}" destId="{1BE0C1B7-35F7-4DE5-A2EE-F2573EB02CB9}" srcOrd="0" destOrd="0" presId="urn:microsoft.com/office/officeart/2005/8/layout/chevron2"/>
    <dgm:cxn modelId="{E4E69EC3-29EE-4BE3-860B-335F77DCED04}" type="presOf" srcId="{297BF457-4847-4A17-942B-18388C26E15A}" destId="{024E5988-2EBE-409B-8828-9F2A0D039C7B}" srcOrd="0" destOrd="0" presId="urn:microsoft.com/office/officeart/2005/8/layout/chevron2"/>
    <dgm:cxn modelId="{F09C53FC-8A5A-4D0B-A6BB-EE768A3F15B5}" type="presOf" srcId="{F794C97A-0CF8-4D24-B8CB-CE4C15E5CF07}" destId="{DDB12E4E-4A5F-4F73-A081-432CE436D03E}" srcOrd="0" destOrd="0" presId="urn:microsoft.com/office/officeart/2005/8/layout/chevron2"/>
    <dgm:cxn modelId="{FC9EE512-4DAA-4329-9FD9-961D8F362858}" srcId="{F794C97A-0CF8-4D24-B8CB-CE4C15E5CF07}" destId="{DEBDD9B2-A703-4919-B911-96703B7B840F}" srcOrd="0" destOrd="0" parTransId="{B0DFEC0E-142F-4902-94C5-F433E9AE38B3}" sibTransId="{FE351175-94D9-426E-B0E5-83EF86C6FF4C}"/>
    <dgm:cxn modelId="{F2472ED1-9412-4047-B1B2-81881646FD0E}" type="presOf" srcId="{07A9C86C-AFD6-40DE-8323-ADCAFE286827}" destId="{FD6E1313-B76C-4997-BF88-443154487A9F}" srcOrd="0" destOrd="0" presId="urn:microsoft.com/office/officeart/2005/8/layout/chevron2"/>
    <dgm:cxn modelId="{8948F78C-3C29-45DC-BD01-F4CBAA2079EB}" srcId="{297BF457-4847-4A17-942B-18388C26E15A}" destId="{4E929DB5-453D-4A63-80BC-889D1D828C25}" srcOrd="0" destOrd="0" parTransId="{EE7A630E-7AF3-49C2-97DA-DDEEAD3E9043}" sibTransId="{EAB1879A-4482-4D02-AB7E-F0F8BFF75512}"/>
    <dgm:cxn modelId="{96A2B4E2-680B-4C67-9EE8-E0ECF3F9DBBB}" type="presOf" srcId="{739687B8-DC29-4237-BBFA-A1F1D7368FAA}" destId="{4B29C429-1DBA-42BA-9717-A9E08F89B9C0}" srcOrd="0" destOrd="0" presId="urn:microsoft.com/office/officeart/2005/8/layout/chevron2"/>
    <dgm:cxn modelId="{AB640FB8-9FD7-42CC-BB3A-CA02622914CC}" srcId="{9261F25B-0F1F-4058-B7F9-C32AEAC2419D}" destId="{F244D696-DE13-47C8-B9F4-C022E1B73F8C}" srcOrd="0" destOrd="0" parTransId="{B6D178DF-9C0A-46F2-AC67-9EFBDC4D3179}" sibTransId="{89DCB5E9-89A2-414C-BDEF-4B468D126FA6}"/>
    <dgm:cxn modelId="{30B3A1A6-3475-461F-92FE-26C153DA31AD}" type="presOf" srcId="{4E929DB5-453D-4A63-80BC-889D1D828C25}" destId="{27EB90A7-FBCE-4777-8377-2602253B4545}" srcOrd="0" destOrd="0" presId="urn:microsoft.com/office/officeart/2005/8/layout/chevron2"/>
    <dgm:cxn modelId="{7319DA2C-C974-4B5A-9946-817B614152D9}" type="presOf" srcId="{9261F25B-0F1F-4058-B7F9-C32AEAC2419D}" destId="{5ACB60FB-3B53-45E3-BD3F-DCA6BD0E3E51}" srcOrd="0" destOrd="0" presId="urn:microsoft.com/office/officeart/2005/8/layout/chevron2"/>
    <dgm:cxn modelId="{A46FB9D2-B10E-4800-B4C7-ADD69A7DE76B}" type="presOf" srcId="{F244D696-DE13-47C8-B9F4-C022E1B73F8C}" destId="{DAF15CB9-A6CA-492F-BBAC-D7551A038572}" srcOrd="0" destOrd="0" presId="urn:microsoft.com/office/officeart/2005/8/layout/chevron2"/>
    <dgm:cxn modelId="{72A41508-5A84-4FB7-A8E6-6B0BFA82D8DB}" srcId="{739687B8-DC29-4237-BBFA-A1F1D7368FAA}" destId="{9261F25B-0F1F-4058-B7F9-C32AEAC2419D}" srcOrd="1" destOrd="0" parTransId="{0A11F630-CF77-439C-AE27-12601CC64BFA}" sibTransId="{F92DE7ED-D461-486F-917E-3523E8FBB211}"/>
    <dgm:cxn modelId="{372D9304-E72A-41DB-A0BC-39B8D4F45F45}" srcId="{739687B8-DC29-4237-BBFA-A1F1D7368FAA}" destId="{F794C97A-0CF8-4D24-B8CB-CE4C15E5CF07}" srcOrd="0" destOrd="0" parTransId="{68EBB8C5-CEC3-49D7-AFFA-4D983BA692D7}" sibTransId="{558A2A9B-CF72-429F-8D3C-E0476E3075C2}"/>
    <dgm:cxn modelId="{8B8E0799-8936-43D1-8D8F-C0E0CB2B8199}" srcId="{739687B8-DC29-4237-BBFA-A1F1D7368FAA}" destId="{419FB487-E085-48B2-B039-AA8106541AE9}" srcOrd="3" destOrd="0" parTransId="{D1CF7E92-26F3-41B7-BE02-6A65F7604D18}" sibTransId="{FB48E139-922C-4BB0-BFE9-49F53AE18CB0}"/>
    <dgm:cxn modelId="{0A6A3A9B-9517-4950-9F12-2597AB4F2837}" type="presOf" srcId="{DEBDD9B2-A703-4919-B911-96703B7B840F}" destId="{D2D6A0E2-4F5A-4049-9A61-D821DD494253}" srcOrd="0" destOrd="0" presId="urn:microsoft.com/office/officeart/2005/8/layout/chevron2"/>
    <dgm:cxn modelId="{C413B897-0419-467F-B167-F676338FFDF0}" type="presParOf" srcId="{4B29C429-1DBA-42BA-9717-A9E08F89B9C0}" destId="{B71089F2-E61E-4D79-A666-FD999F36500B}" srcOrd="0" destOrd="0" presId="urn:microsoft.com/office/officeart/2005/8/layout/chevron2"/>
    <dgm:cxn modelId="{1A94525E-18FC-4BCF-A678-CED6A9437CED}" type="presParOf" srcId="{B71089F2-E61E-4D79-A666-FD999F36500B}" destId="{DDB12E4E-4A5F-4F73-A081-432CE436D03E}" srcOrd="0" destOrd="0" presId="urn:microsoft.com/office/officeart/2005/8/layout/chevron2"/>
    <dgm:cxn modelId="{FAAC85CE-9C55-43E7-91BA-A5E44906A5FB}" type="presParOf" srcId="{B71089F2-E61E-4D79-A666-FD999F36500B}" destId="{D2D6A0E2-4F5A-4049-9A61-D821DD494253}" srcOrd="1" destOrd="0" presId="urn:microsoft.com/office/officeart/2005/8/layout/chevron2"/>
    <dgm:cxn modelId="{29CE4EBD-9C45-48A4-85B0-EDC742B93B6C}" type="presParOf" srcId="{4B29C429-1DBA-42BA-9717-A9E08F89B9C0}" destId="{8C553B9F-A1AD-491C-9641-9DB4633D82F7}" srcOrd="1" destOrd="0" presId="urn:microsoft.com/office/officeart/2005/8/layout/chevron2"/>
    <dgm:cxn modelId="{6B7E87AF-2FF9-4E14-9B9E-556816D52E8C}" type="presParOf" srcId="{4B29C429-1DBA-42BA-9717-A9E08F89B9C0}" destId="{D3D33867-963D-43DB-B30A-BEEFB1DD6CDA}" srcOrd="2" destOrd="0" presId="urn:microsoft.com/office/officeart/2005/8/layout/chevron2"/>
    <dgm:cxn modelId="{5E4DAAF1-BE10-4001-8D16-4A18BC83AA4D}" type="presParOf" srcId="{D3D33867-963D-43DB-B30A-BEEFB1DD6CDA}" destId="{5ACB60FB-3B53-45E3-BD3F-DCA6BD0E3E51}" srcOrd="0" destOrd="0" presId="urn:microsoft.com/office/officeart/2005/8/layout/chevron2"/>
    <dgm:cxn modelId="{BDF00742-B41A-47B1-8874-52E9D6CE305F}" type="presParOf" srcId="{D3D33867-963D-43DB-B30A-BEEFB1DD6CDA}" destId="{DAF15CB9-A6CA-492F-BBAC-D7551A038572}" srcOrd="1" destOrd="0" presId="urn:microsoft.com/office/officeart/2005/8/layout/chevron2"/>
    <dgm:cxn modelId="{D3ECB41D-D6E2-4FD4-B087-0D4DBFF8F9B0}" type="presParOf" srcId="{4B29C429-1DBA-42BA-9717-A9E08F89B9C0}" destId="{CD940419-A379-40D3-854B-353B38BB27E7}" srcOrd="3" destOrd="0" presId="urn:microsoft.com/office/officeart/2005/8/layout/chevron2"/>
    <dgm:cxn modelId="{FF753CE4-C241-4624-8AFD-8A593AC228EB}" type="presParOf" srcId="{4B29C429-1DBA-42BA-9717-A9E08F89B9C0}" destId="{6F686ACC-497F-4982-BBE5-155F8D25F8B0}" srcOrd="4" destOrd="0" presId="urn:microsoft.com/office/officeart/2005/8/layout/chevron2"/>
    <dgm:cxn modelId="{06E9E70D-3C63-4E1F-A66A-E12264BF6926}" type="presParOf" srcId="{6F686ACC-497F-4982-BBE5-155F8D25F8B0}" destId="{FD6E1313-B76C-4997-BF88-443154487A9F}" srcOrd="0" destOrd="0" presId="urn:microsoft.com/office/officeart/2005/8/layout/chevron2"/>
    <dgm:cxn modelId="{A07E5C51-84C4-42C0-8A8F-F95F53B09743}" type="presParOf" srcId="{6F686ACC-497F-4982-BBE5-155F8D25F8B0}" destId="{2F6EB2DF-AF95-4BD6-AEF9-EAC89E4936C0}" srcOrd="1" destOrd="0" presId="urn:microsoft.com/office/officeart/2005/8/layout/chevron2"/>
    <dgm:cxn modelId="{A8A11C4A-B90C-4E5D-88B6-4CFF7469F43C}" type="presParOf" srcId="{4B29C429-1DBA-42BA-9717-A9E08F89B9C0}" destId="{B879AC57-1C4D-49B2-ACAE-70E047E30129}" srcOrd="5" destOrd="0" presId="urn:microsoft.com/office/officeart/2005/8/layout/chevron2"/>
    <dgm:cxn modelId="{7164D75A-DC95-4E00-BED3-F37036B29EC9}" type="presParOf" srcId="{4B29C429-1DBA-42BA-9717-A9E08F89B9C0}" destId="{9158C175-9D2E-4CFC-9FD6-96F6A45332AB}" srcOrd="6" destOrd="0" presId="urn:microsoft.com/office/officeart/2005/8/layout/chevron2"/>
    <dgm:cxn modelId="{D2083110-7C5E-4E91-A96D-7767F815E797}" type="presParOf" srcId="{9158C175-9D2E-4CFC-9FD6-96F6A45332AB}" destId="{1BE0C1B7-35F7-4DE5-A2EE-F2573EB02CB9}" srcOrd="0" destOrd="0" presId="urn:microsoft.com/office/officeart/2005/8/layout/chevron2"/>
    <dgm:cxn modelId="{6330C1D2-2ED8-478C-9835-9013169999F2}" type="presParOf" srcId="{9158C175-9D2E-4CFC-9FD6-96F6A45332AB}" destId="{922F68FA-1935-4D28-88B8-8FBDFC5775CA}" srcOrd="1" destOrd="0" presId="urn:microsoft.com/office/officeart/2005/8/layout/chevron2"/>
    <dgm:cxn modelId="{BD1E4B01-6B69-424C-8026-9AD71AC77E18}" type="presParOf" srcId="{4B29C429-1DBA-42BA-9717-A9E08F89B9C0}" destId="{974B8BC2-4145-4376-AE47-7383A1F389A9}" srcOrd="7" destOrd="0" presId="urn:microsoft.com/office/officeart/2005/8/layout/chevron2"/>
    <dgm:cxn modelId="{21EF4857-38CF-450A-BB50-9618B00D48B6}" type="presParOf" srcId="{4B29C429-1DBA-42BA-9717-A9E08F89B9C0}" destId="{23CD4817-9E07-44BA-8FF7-566CF0BC92B9}" srcOrd="8" destOrd="0" presId="urn:microsoft.com/office/officeart/2005/8/layout/chevron2"/>
    <dgm:cxn modelId="{A659CCAA-62C9-452B-A078-58CD69264501}" type="presParOf" srcId="{23CD4817-9E07-44BA-8FF7-566CF0BC92B9}" destId="{024E5988-2EBE-409B-8828-9F2A0D039C7B}" srcOrd="0" destOrd="0" presId="urn:microsoft.com/office/officeart/2005/8/layout/chevron2"/>
    <dgm:cxn modelId="{610DC21E-462D-4BFA-A816-BB5340D88B9F}" type="presParOf" srcId="{23CD4817-9E07-44BA-8FF7-566CF0BC92B9}" destId="{27EB90A7-FBCE-4777-8377-2602253B4545}" srcOrd="1" destOrd="0" presId="urn:microsoft.com/office/officeart/2005/8/layout/chevron2"/>
    <dgm:cxn modelId="{3784A314-DEB6-4C2B-8FE5-2DB4C3B5F446}" type="presParOf" srcId="{4B29C429-1DBA-42BA-9717-A9E08F89B9C0}" destId="{51FCA5FC-59C2-43DE-B112-10EAB110A467}" srcOrd="9" destOrd="0" presId="urn:microsoft.com/office/officeart/2005/8/layout/chevron2"/>
    <dgm:cxn modelId="{8D7C12A6-2B03-4309-97A1-0B326E7679EB}" type="presParOf" srcId="{4B29C429-1DBA-42BA-9717-A9E08F89B9C0}" destId="{23BF7EB3-EC55-45C2-9B53-BA302575AABE}" srcOrd="10" destOrd="0" presId="urn:microsoft.com/office/officeart/2005/8/layout/chevron2"/>
    <dgm:cxn modelId="{5C8B42F4-3681-43F9-9848-E15CB1EE7D90}" type="presParOf" srcId="{23BF7EB3-EC55-45C2-9B53-BA302575AABE}" destId="{B6A5B613-F590-4DF3-A5B2-7DC13840D2AF}" srcOrd="0" destOrd="0" presId="urn:microsoft.com/office/officeart/2005/8/layout/chevron2"/>
    <dgm:cxn modelId="{8BAEBBBD-7C4B-44B1-879B-EBC2062F43BC}" type="presParOf" srcId="{23BF7EB3-EC55-45C2-9B53-BA302575AABE}" destId="{4CAFE066-B51E-42D1-8341-8C3E2236B68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13ABA-4E80-4B4F-B565-8ECA5A32BCF9}">
      <dsp:nvSpPr>
        <dsp:cNvPr id="0" name=""/>
        <dsp:cNvSpPr/>
      </dsp:nvSpPr>
      <dsp:spPr>
        <a:xfrm>
          <a:off x="0" y="0"/>
          <a:ext cx="4838992" cy="1216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rial Narrow" panose="020B0606020202030204" pitchFamily="34" charset="0"/>
            </a:rPr>
            <a:t>Total : ± 420 patients</a:t>
          </a:r>
          <a:endParaRPr lang="en-US" sz="3200" kern="1200" dirty="0">
            <a:latin typeface="Arial Narrow" panose="020B0606020202030204" pitchFamily="34" charset="0"/>
          </a:endParaRPr>
        </a:p>
      </dsp:txBody>
      <dsp:txXfrm>
        <a:off x="59399" y="59399"/>
        <a:ext cx="4720194" cy="1098002"/>
      </dsp:txXfrm>
    </dsp:sp>
    <dsp:sp modelId="{CA111CF3-D858-4C3B-B559-FE46A2663EBE}">
      <dsp:nvSpPr>
        <dsp:cNvPr id="0" name=""/>
        <dsp:cNvSpPr/>
      </dsp:nvSpPr>
      <dsp:spPr>
        <a:xfrm>
          <a:off x="0" y="1218397"/>
          <a:ext cx="4838992" cy="3692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3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b="0" kern="1200" dirty="0" smtClean="0">
              <a:latin typeface="Arial Narrow" panose="020B0606020202030204" pitchFamily="34" charset="0"/>
            </a:rPr>
            <a:t>Included other regions like </a:t>
          </a:r>
          <a:r>
            <a:rPr lang="en-US" sz="3200" b="0" kern="1200" dirty="0" err="1" smtClean="0">
              <a:latin typeface="Arial Narrow" panose="020B0606020202030204" pitchFamily="34" charset="0"/>
            </a:rPr>
            <a:t>Cilacap</a:t>
          </a:r>
          <a:r>
            <a:rPr lang="en-US" sz="3200" b="0" kern="1200" dirty="0" smtClean="0">
              <a:latin typeface="Arial Narrow" panose="020B0606020202030204" pitchFamily="34" charset="0"/>
            </a:rPr>
            <a:t>, </a:t>
          </a:r>
          <a:r>
            <a:rPr lang="en-US" sz="3200" b="0" kern="1200" dirty="0" err="1" smtClean="0">
              <a:latin typeface="Arial Narrow" panose="020B0606020202030204" pitchFamily="34" charset="0"/>
            </a:rPr>
            <a:t>Purbalingga</a:t>
          </a:r>
          <a:r>
            <a:rPr lang="en-US" sz="3200" b="0" kern="1200" dirty="0" smtClean="0">
              <a:latin typeface="Arial Narrow" panose="020B0606020202030204" pitchFamily="34" charset="0"/>
            </a:rPr>
            <a:t>, </a:t>
          </a:r>
          <a:r>
            <a:rPr lang="en-US" sz="3200" b="0" kern="1200" dirty="0" err="1" smtClean="0">
              <a:latin typeface="Arial Narrow" panose="020B0606020202030204" pitchFamily="34" charset="0"/>
            </a:rPr>
            <a:t>Banjarnegara</a:t>
          </a:r>
          <a:r>
            <a:rPr lang="en-US" sz="3200" b="0" kern="1200" dirty="0" smtClean="0">
              <a:latin typeface="Arial Narrow" panose="020B0606020202030204" pitchFamily="34" charset="0"/>
            </a:rPr>
            <a:t>, </a:t>
          </a:r>
          <a:r>
            <a:rPr lang="en-US" sz="3200" b="0" kern="1200" dirty="0" err="1" smtClean="0">
              <a:latin typeface="Arial Narrow" panose="020B0606020202030204" pitchFamily="34" charset="0"/>
            </a:rPr>
            <a:t>Kebumen</a:t>
          </a:r>
          <a:r>
            <a:rPr lang="en-US" sz="3200" b="0" kern="1200" dirty="0" smtClean="0">
              <a:latin typeface="Arial Narrow" panose="020B0606020202030204" pitchFamily="34" charset="0"/>
            </a:rPr>
            <a:t>, </a:t>
          </a:r>
          <a:r>
            <a:rPr lang="en-US" sz="3200" b="0" kern="1200" dirty="0" err="1" smtClean="0">
              <a:latin typeface="Arial Narrow" panose="020B0606020202030204" pitchFamily="34" charset="0"/>
            </a:rPr>
            <a:t>Brebes</a:t>
          </a:r>
          <a:r>
            <a:rPr lang="en-US" sz="3200" b="0" kern="1200" dirty="0" smtClean="0">
              <a:latin typeface="Arial Narrow" panose="020B0606020202030204" pitchFamily="34" charset="0"/>
            </a:rPr>
            <a:t>, </a:t>
          </a:r>
          <a:r>
            <a:rPr lang="en-US" sz="3200" b="0" kern="1200" dirty="0" err="1" smtClean="0">
              <a:latin typeface="Arial Narrow" panose="020B0606020202030204" pitchFamily="34" charset="0"/>
            </a:rPr>
            <a:t>Tegal</a:t>
          </a:r>
          <a:endParaRPr lang="en-US" sz="3200" b="0" kern="1200" dirty="0">
            <a:latin typeface="Arial Narrow" panose="020B0606020202030204" pitchFamily="34" charset="0"/>
          </a:endParaRPr>
        </a:p>
        <a:p>
          <a:pPr marL="285750" lvl="1" indent="-285750" algn="l" defTabSz="1422400">
            <a:lnSpc>
              <a:spcPct val="90000"/>
            </a:lnSpc>
            <a:spcBef>
              <a:spcPct val="0"/>
            </a:spcBef>
            <a:spcAft>
              <a:spcPct val="20000"/>
            </a:spcAft>
            <a:buChar char="••"/>
          </a:pPr>
          <a:r>
            <a:rPr lang="en-US" sz="3200" b="0" kern="1200" dirty="0" smtClean="0">
              <a:latin typeface="Arial Narrow" panose="020B0606020202030204" pitchFamily="34" charset="0"/>
            </a:rPr>
            <a:t>± 100 </a:t>
          </a:r>
          <a:r>
            <a:rPr lang="id-ID" sz="3200" b="0" kern="1200" dirty="0" smtClean="0">
              <a:latin typeface="Arial Narrow" panose="020B0606020202030204" pitchFamily="34" charset="0"/>
            </a:rPr>
            <a:t>Adolescences and adults</a:t>
          </a:r>
          <a:endParaRPr lang="en-US" sz="3200" b="0" kern="1200" dirty="0">
            <a:latin typeface="Arial Narrow" panose="020B0606020202030204" pitchFamily="34" charset="0"/>
          </a:endParaRPr>
        </a:p>
      </dsp:txBody>
      <dsp:txXfrm>
        <a:off x="0" y="1218397"/>
        <a:ext cx="4838992" cy="3692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B8DE7-B9FE-4636-BB6B-06200E641FA3}">
      <dsp:nvSpPr>
        <dsp:cNvPr id="0" name=""/>
        <dsp:cNvSpPr/>
      </dsp:nvSpPr>
      <dsp:spPr>
        <a:xfrm>
          <a:off x="0" y="683459"/>
          <a:ext cx="5181600" cy="1235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Arial Narrow" panose="020B0606020202030204" pitchFamily="34" charset="0"/>
            </a:rPr>
            <a:t>POPTI [The Parents Association of </a:t>
          </a:r>
          <a:r>
            <a:rPr lang="en-US" sz="3200" kern="1200" dirty="0" err="1" smtClean="0">
              <a:latin typeface="Arial Narrow" panose="020B0606020202030204" pitchFamily="34" charset="0"/>
            </a:rPr>
            <a:t>Thalassaemia</a:t>
          </a:r>
          <a:r>
            <a:rPr lang="en-US" sz="3200" kern="1200" dirty="0" smtClean="0">
              <a:latin typeface="Arial Narrow" panose="020B0606020202030204" pitchFamily="34" charset="0"/>
            </a:rPr>
            <a:t> Patients]</a:t>
          </a:r>
          <a:endParaRPr lang="en-US" sz="3200" kern="1200" dirty="0">
            <a:latin typeface="Arial Narrow" panose="020B0606020202030204" pitchFamily="34" charset="0"/>
          </a:endParaRPr>
        </a:p>
      </dsp:txBody>
      <dsp:txXfrm>
        <a:off x="60313" y="743772"/>
        <a:ext cx="5060974" cy="1114894"/>
      </dsp:txXfrm>
    </dsp:sp>
    <dsp:sp modelId="{E8DE9CCA-C1FC-40E0-AD61-7D89149AED97}">
      <dsp:nvSpPr>
        <dsp:cNvPr id="0" name=""/>
        <dsp:cNvSpPr/>
      </dsp:nvSpPr>
      <dsp:spPr>
        <a:xfrm>
          <a:off x="0" y="2011140"/>
          <a:ext cx="5181600" cy="1235520"/>
        </a:xfrm>
        <a:prstGeom prst="roundRect">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Arial Narrow" panose="020B0606020202030204" pitchFamily="34" charset="0"/>
            </a:rPr>
            <a:t>YTI [</a:t>
          </a:r>
          <a:r>
            <a:rPr lang="en-US" sz="3200" kern="1200" dirty="0" err="1" smtClean="0">
              <a:latin typeface="Arial Narrow" panose="020B0606020202030204" pitchFamily="34" charset="0"/>
            </a:rPr>
            <a:t>Thalassaemia</a:t>
          </a:r>
          <a:r>
            <a:rPr lang="en-US" sz="3200" kern="1200" dirty="0" smtClean="0">
              <a:latin typeface="Arial Narrow" panose="020B0606020202030204" pitchFamily="34" charset="0"/>
            </a:rPr>
            <a:t> Indonesia Foundation]</a:t>
          </a:r>
          <a:endParaRPr lang="en-US" sz="3200" kern="1200" dirty="0">
            <a:latin typeface="Arial Narrow" panose="020B0606020202030204" pitchFamily="34" charset="0"/>
          </a:endParaRPr>
        </a:p>
      </dsp:txBody>
      <dsp:txXfrm>
        <a:off x="60313" y="2071453"/>
        <a:ext cx="5060974" cy="1114894"/>
      </dsp:txXfrm>
    </dsp:sp>
    <dsp:sp modelId="{236CD900-78A8-4210-B962-CAF54EF189C6}">
      <dsp:nvSpPr>
        <dsp:cNvPr id="0" name=""/>
        <dsp:cNvSpPr/>
      </dsp:nvSpPr>
      <dsp:spPr>
        <a:xfrm>
          <a:off x="0" y="3338820"/>
          <a:ext cx="5181600" cy="1235520"/>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Arial Narrow" panose="020B0606020202030204" pitchFamily="34" charset="0"/>
            </a:rPr>
            <a:t>PPTI [The Association of </a:t>
          </a:r>
          <a:r>
            <a:rPr lang="en-US" sz="3200" kern="1200" dirty="0" err="1" smtClean="0">
              <a:latin typeface="Arial Narrow" panose="020B0606020202030204" pitchFamily="34" charset="0"/>
            </a:rPr>
            <a:t>Thalassaemia</a:t>
          </a:r>
          <a:r>
            <a:rPr lang="en-US" sz="3200" kern="1200" dirty="0" smtClean="0">
              <a:latin typeface="Arial Narrow" panose="020B0606020202030204" pitchFamily="34" charset="0"/>
            </a:rPr>
            <a:t> Patients]</a:t>
          </a:r>
          <a:endParaRPr lang="en-US" sz="3200" kern="1200" dirty="0">
            <a:latin typeface="Arial Narrow" panose="020B0606020202030204" pitchFamily="34" charset="0"/>
          </a:endParaRPr>
        </a:p>
      </dsp:txBody>
      <dsp:txXfrm>
        <a:off x="60313" y="3399133"/>
        <a:ext cx="5060974" cy="1114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12E4E-4A5F-4F73-A081-432CE436D03E}">
      <dsp:nvSpPr>
        <dsp:cNvPr id="0" name=""/>
        <dsp:cNvSpPr/>
      </dsp:nvSpPr>
      <dsp:spPr>
        <a:xfrm rot="5400000">
          <a:off x="-154555" y="170764"/>
          <a:ext cx="1030371" cy="721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Black" panose="020B0A04020102020204" pitchFamily="34" charset="0"/>
              <a:cs typeface="Aharoni" panose="02010803020104030203" pitchFamily="2" charset="-79"/>
            </a:rPr>
            <a:t>Before 1995</a:t>
          </a:r>
          <a:endParaRPr lang="en-US" sz="1200" b="1" kern="1200" dirty="0">
            <a:latin typeface="Arial Black" panose="020B0A04020102020204" pitchFamily="34" charset="0"/>
            <a:cs typeface="Aharoni" panose="02010803020104030203" pitchFamily="2" charset="-79"/>
          </a:endParaRPr>
        </a:p>
      </dsp:txBody>
      <dsp:txXfrm rot="-5400000">
        <a:off x="1" y="376838"/>
        <a:ext cx="721260" cy="309111"/>
      </dsp:txXfrm>
    </dsp:sp>
    <dsp:sp modelId="{D2D6A0E2-4F5A-4049-9A61-D821DD494253}">
      <dsp:nvSpPr>
        <dsp:cNvPr id="0" name=""/>
        <dsp:cNvSpPr/>
      </dsp:nvSpPr>
      <dsp:spPr>
        <a:xfrm rot="5400000">
          <a:off x="4597583" y="-3872035"/>
          <a:ext cx="670093" cy="842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latin typeface="Arial" panose="020B0604020202020204" pitchFamily="34" charset="0"/>
              <a:cs typeface="Arial" panose="020B0604020202020204" pitchFamily="34" charset="0"/>
            </a:rPr>
            <a:t>Thalassemia Treatment was spread on many hospitals </a:t>
          </a:r>
          <a:endParaRPr lang="en-US" sz="2200" b="1" kern="1200" dirty="0">
            <a:latin typeface="Arial" panose="020B0604020202020204" pitchFamily="34" charset="0"/>
            <a:cs typeface="Arial" panose="020B0604020202020204" pitchFamily="34" charset="0"/>
          </a:endParaRPr>
        </a:p>
      </dsp:txBody>
      <dsp:txXfrm rot="-5400000">
        <a:off x="721261" y="36998"/>
        <a:ext cx="8390028" cy="604671"/>
      </dsp:txXfrm>
    </dsp:sp>
    <dsp:sp modelId="{5ACB60FB-3B53-45E3-BD3F-DCA6BD0E3E51}">
      <dsp:nvSpPr>
        <dsp:cNvPr id="0" name=""/>
        <dsp:cNvSpPr/>
      </dsp:nvSpPr>
      <dsp:spPr>
        <a:xfrm rot="5400000">
          <a:off x="-154555" y="1127089"/>
          <a:ext cx="1030371" cy="721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b="1" kern="1200" dirty="0">
            <a:latin typeface="Arial Black" panose="020B0A04020102020204" pitchFamily="34" charset="0"/>
          </a:endParaRPr>
        </a:p>
      </dsp:txBody>
      <dsp:txXfrm rot="-5400000">
        <a:off x="1" y="1333163"/>
        <a:ext cx="721260" cy="309111"/>
      </dsp:txXfrm>
    </dsp:sp>
    <dsp:sp modelId="{DAF15CB9-A6CA-492F-BBAC-D7551A038572}">
      <dsp:nvSpPr>
        <dsp:cNvPr id="0" name=""/>
        <dsp:cNvSpPr/>
      </dsp:nvSpPr>
      <dsp:spPr>
        <a:xfrm rot="5400000">
          <a:off x="4601848" y="-2920461"/>
          <a:ext cx="661564" cy="842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latin typeface="Arial" panose="020B0604020202020204" pitchFamily="34" charset="0"/>
              <a:cs typeface="Arial" panose="020B0604020202020204" pitchFamily="34" charset="0"/>
            </a:rPr>
            <a:t>It’s difficult to have coordination &amp; talk about problems between the fellow  patient  </a:t>
          </a:r>
          <a:endParaRPr lang="en-US" sz="2200" b="1" kern="1200" dirty="0">
            <a:latin typeface="Arial" panose="020B0604020202020204" pitchFamily="34" charset="0"/>
            <a:cs typeface="Arial" panose="020B0604020202020204" pitchFamily="34" charset="0"/>
          </a:endParaRPr>
        </a:p>
      </dsp:txBody>
      <dsp:txXfrm rot="-5400000">
        <a:off x="721261" y="992421"/>
        <a:ext cx="8390444" cy="596974"/>
      </dsp:txXfrm>
    </dsp:sp>
    <dsp:sp modelId="{FD6E1313-B76C-4997-BF88-443154487A9F}">
      <dsp:nvSpPr>
        <dsp:cNvPr id="0" name=""/>
        <dsp:cNvSpPr/>
      </dsp:nvSpPr>
      <dsp:spPr>
        <a:xfrm rot="5400000">
          <a:off x="-154555" y="2102641"/>
          <a:ext cx="1030371" cy="721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b="1" kern="1200" dirty="0">
            <a:latin typeface="Arial Black" panose="020B0A04020102020204" pitchFamily="34" charset="0"/>
          </a:endParaRPr>
        </a:p>
      </dsp:txBody>
      <dsp:txXfrm rot="-5400000">
        <a:off x="1" y="2308715"/>
        <a:ext cx="721260" cy="309111"/>
      </dsp:txXfrm>
    </dsp:sp>
    <dsp:sp modelId="{2F6EB2DF-AF95-4BD6-AEF9-EAC89E4936C0}">
      <dsp:nvSpPr>
        <dsp:cNvPr id="0" name=""/>
        <dsp:cNvSpPr/>
      </dsp:nvSpPr>
      <dsp:spPr>
        <a:xfrm rot="5400000">
          <a:off x="4502408" y="-1885281"/>
          <a:ext cx="860443" cy="842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  </a:t>
          </a:r>
          <a:r>
            <a:rPr lang="en-US" sz="2200" b="1" kern="1200" dirty="0" smtClean="0">
              <a:latin typeface="Arial" panose="020B0604020202020204" pitchFamily="34" charset="0"/>
              <a:cs typeface="Arial" panose="020B0604020202020204" pitchFamily="34" charset="0"/>
            </a:rPr>
            <a:t>There was still lack of knowledge and information about thalassemia treatment </a:t>
          </a:r>
          <a:endParaRPr lang="en-US" sz="2200" b="1" kern="1200" dirty="0">
            <a:latin typeface="Arial" panose="020B0604020202020204" pitchFamily="34" charset="0"/>
            <a:cs typeface="Arial" panose="020B0604020202020204" pitchFamily="34" charset="0"/>
          </a:endParaRPr>
        </a:p>
      </dsp:txBody>
      <dsp:txXfrm rot="-5400000">
        <a:off x="721261" y="1937869"/>
        <a:ext cx="8380736" cy="776437"/>
      </dsp:txXfrm>
    </dsp:sp>
    <dsp:sp modelId="{1BE0C1B7-35F7-4DE5-A2EE-F2573EB02CB9}">
      <dsp:nvSpPr>
        <dsp:cNvPr id="0" name=""/>
        <dsp:cNvSpPr/>
      </dsp:nvSpPr>
      <dsp:spPr>
        <a:xfrm rot="5400000">
          <a:off x="-154555" y="3195332"/>
          <a:ext cx="1030371" cy="721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1995</a:t>
          </a:r>
          <a:endParaRPr lang="en-US" sz="2100" kern="1200" dirty="0"/>
        </a:p>
      </dsp:txBody>
      <dsp:txXfrm rot="-5400000">
        <a:off x="1" y="3401406"/>
        <a:ext cx="721260" cy="309111"/>
      </dsp:txXfrm>
    </dsp:sp>
    <dsp:sp modelId="{922F68FA-1935-4D28-88B8-8FBDFC5775CA}">
      <dsp:nvSpPr>
        <dsp:cNvPr id="0" name=""/>
        <dsp:cNvSpPr/>
      </dsp:nvSpPr>
      <dsp:spPr>
        <a:xfrm rot="5400000">
          <a:off x="4488028" y="-835722"/>
          <a:ext cx="889202" cy="842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latin typeface="Arial" panose="020B0604020202020204" pitchFamily="34" charset="0"/>
              <a:cs typeface="Arial" panose="020B0604020202020204" pitchFamily="34" charset="0"/>
            </a:rPr>
            <a:t>The group parents of Thalassemia Patients established POPTI in 1995</a:t>
          </a:r>
          <a:endParaRPr lang="en-US" sz="2200" b="1" kern="1200" dirty="0">
            <a:latin typeface="Arial" panose="020B0604020202020204" pitchFamily="34" charset="0"/>
            <a:cs typeface="Arial" panose="020B0604020202020204" pitchFamily="34" charset="0"/>
          </a:endParaRPr>
        </a:p>
      </dsp:txBody>
      <dsp:txXfrm rot="-5400000">
        <a:off x="721260" y="2974453"/>
        <a:ext cx="8379332" cy="802388"/>
      </dsp:txXfrm>
    </dsp:sp>
    <dsp:sp modelId="{024E5988-2EBE-409B-8828-9F2A0D039C7B}">
      <dsp:nvSpPr>
        <dsp:cNvPr id="0" name=""/>
        <dsp:cNvSpPr/>
      </dsp:nvSpPr>
      <dsp:spPr>
        <a:xfrm rot="5400000">
          <a:off x="-154555" y="4264146"/>
          <a:ext cx="1030371" cy="721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b="1" kern="1200" dirty="0">
            <a:latin typeface="Arial Black" panose="020B0A04020102020204" pitchFamily="34" charset="0"/>
          </a:endParaRPr>
        </a:p>
      </dsp:txBody>
      <dsp:txXfrm rot="-5400000">
        <a:off x="1" y="4470220"/>
        <a:ext cx="721260" cy="309111"/>
      </dsp:txXfrm>
    </dsp:sp>
    <dsp:sp modelId="{27EB90A7-FBCE-4777-8377-2602253B4545}">
      <dsp:nvSpPr>
        <dsp:cNvPr id="0" name=""/>
        <dsp:cNvSpPr/>
      </dsp:nvSpPr>
      <dsp:spPr>
        <a:xfrm rot="5400000">
          <a:off x="4468773" y="233091"/>
          <a:ext cx="927712" cy="842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latin typeface="Arial" panose="020B0604020202020204" pitchFamily="34" charset="0"/>
              <a:cs typeface="Arial" panose="020B0604020202020204" pitchFamily="34" charset="0"/>
            </a:rPr>
            <a:t>They started to share their hardships, talk their problems, give support &amp; motivation and exchange the knowledge and information</a:t>
          </a:r>
          <a:endParaRPr lang="en-US" sz="2200" b="1" kern="1200" dirty="0">
            <a:latin typeface="Arial" panose="020B0604020202020204" pitchFamily="34" charset="0"/>
            <a:cs typeface="Arial" panose="020B0604020202020204" pitchFamily="34" charset="0"/>
          </a:endParaRPr>
        </a:p>
      </dsp:txBody>
      <dsp:txXfrm rot="-5400000">
        <a:off x="721260" y="4025892"/>
        <a:ext cx="8377452" cy="837138"/>
      </dsp:txXfrm>
    </dsp:sp>
    <dsp:sp modelId="{B6A5B613-F590-4DF3-A5B2-7DC13840D2AF}">
      <dsp:nvSpPr>
        <dsp:cNvPr id="0" name=""/>
        <dsp:cNvSpPr/>
      </dsp:nvSpPr>
      <dsp:spPr>
        <a:xfrm rot="5400000">
          <a:off x="-154555" y="5215896"/>
          <a:ext cx="1030371" cy="721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b="1" kern="1200" dirty="0">
            <a:latin typeface="Arial Black" panose="020B0A04020102020204" pitchFamily="34" charset="0"/>
          </a:endParaRPr>
        </a:p>
      </dsp:txBody>
      <dsp:txXfrm rot="-5400000">
        <a:off x="1" y="5421970"/>
        <a:ext cx="721260" cy="309111"/>
      </dsp:txXfrm>
    </dsp:sp>
    <dsp:sp modelId="{4CAFE066-B51E-42D1-8341-8C3E2236B684}">
      <dsp:nvSpPr>
        <dsp:cNvPr id="0" name=""/>
        <dsp:cNvSpPr/>
      </dsp:nvSpPr>
      <dsp:spPr>
        <a:xfrm rot="5400000">
          <a:off x="4597759" y="1322025"/>
          <a:ext cx="669741" cy="842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latin typeface="Arial" panose="020B0604020202020204" pitchFamily="34" charset="0"/>
              <a:cs typeface="Arial" panose="020B0604020202020204" pitchFamily="34" charset="0"/>
            </a:rPr>
            <a:t>It was the beginning of other advancement of </a:t>
          </a:r>
          <a:r>
            <a:rPr lang="id-ID" sz="2200" b="1" kern="1200" dirty="0" smtClean="0">
              <a:latin typeface="Arial" panose="020B0604020202020204" pitchFamily="34" charset="0"/>
              <a:cs typeface="Arial" panose="020B0604020202020204" pitchFamily="34" charset="0"/>
            </a:rPr>
            <a:t>thalassemia community empowerment </a:t>
          </a:r>
          <a:r>
            <a:rPr lang="en-US" sz="2200" b="1" kern="1200" dirty="0" smtClean="0">
              <a:latin typeface="Arial" panose="020B0604020202020204" pitchFamily="34" charset="0"/>
              <a:cs typeface="Arial" panose="020B0604020202020204" pitchFamily="34" charset="0"/>
            </a:rPr>
            <a:t>in </a:t>
          </a:r>
          <a:r>
            <a:rPr lang="id-ID" sz="2200" b="1" kern="1200" dirty="0" smtClean="0">
              <a:latin typeface="Arial" panose="020B0604020202020204" pitchFamily="34" charset="0"/>
              <a:cs typeface="Arial" panose="020B0604020202020204" pitchFamily="34" charset="0"/>
            </a:rPr>
            <a:t>Banyumas Region</a:t>
          </a:r>
          <a:endParaRPr lang="en-US" sz="2200" b="1" kern="1200" dirty="0">
            <a:latin typeface="Arial" panose="020B0604020202020204" pitchFamily="34" charset="0"/>
            <a:cs typeface="Arial" panose="020B0604020202020204" pitchFamily="34" charset="0"/>
          </a:endParaRPr>
        </a:p>
      </dsp:txBody>
      <dsp:txXfrm rot="-5400000">
        <a:off x="721260" y="5231218"/>
        <a:ext cx="8390045" cy="6043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686" cy="495872"/>
          </a:xfrm>
          <a:prstGeom prst="rect">
            <a:avLst/>
          </a:prstGeom>
        </p:spPr>
        <p:txBody>
          <a:bodyPr vert="horz" lIns="186629" tIns="93315" rIns="186629" bIns="93315" rtlCol="0"/>
          <a:lstStyle>
            <a:lvl1pPr algn="l">
              <a:defRPr sz="2400"/>
            </a:lvl1pPr>
          </a:lstStyle>
          <a:p>
            <a:endParaRPr lang="en-US"/>
          </a:p>
        </p:txBody>
      </p:sp>
      <p:sp>
        <p:nvSpPr>
          <p:cNvPr id="3" name="Date Placeholder 2"/>
          <p:cNvSpPr>
            <a:spLocks noGrp="1"/>
          </p:cNvSpPr>
          <p:nvPr>
            <p:ph type="dt" sz="quarter" idx="1"/>
          </p:nvPr>
        </p:nvSpPr>
        <p:spPr>
          <a:xfrm>
            <a:off x="3882914" y="1"/>
            <a:ext cx="2975087" cy="495872"/>
          </a:xfrm>
          <a:prstGeom prst="rect">
            <a:avLst/>
          </a:prstGeom>
        </p:spPr>
        <p:txBody>
          <a:bodyPr vert="horz" lIns="186629" tIns="93315" rIns="186629" bIns="93315" rtlCol="0"/>
          <a:lstStyle>
            <a:lvl1pPr algn="r">
              <a:defRPr sz="2400"/>
            </a:lvl1pPr>
          </a:lstStyle>
          <a:p>
            <a:fld id="{F6D5D18E-6019-405B-A333-24FE86BE5AA5}" type="datetimeFigureOut">
              <a:rPr lang="en-US" smtClean="0"/>
              <a:pPr/>
              <a:t>6/14/2017</a:t>
            </a:fld>
            <a:endParaRPr lang="en-US"/>
          </a:p>
        </p:txBody>
      </p:sp>
      <p:sp>
        <p:nvSpPr>
          <p:cNvPr id="4" name="Footer Placeholder 3"/>
          <p:cNvSpPr>
            <a:spLocks noGrp="1"/>
          </p:cNvSpPr>
          <p:nvPr>
            <p:ph type="ftr" sz="quarter" idx="2"/>
          </p:nvPr>
        </p:nvSpPr>
        <p:spPr>
          <a:xfrm>
            <a:off x="1" y="9446678"/>
            <a:ext cx="2971686" cy="495872"/>
          </a:xfrm>
          <a:prstGeom prst="rect">
            <a:avLst/>
          </a:prstGeom>
        </p:spPr>
        <p:txBody>
          <a:bodyPr vert="horz" lIns="186629" tIns="93315" rIns="186629" bIns="93315" rtlCol="0" anchor="b"/>
          <a:lstStyle>
            <a:lvl1pPr algn="l">
              <a:defRPr sz="2400"/>
            </a:lvl1pPr>
          </a:lstStyle>
          <a:p>
            <a:endParaRPr lang="en-US"/>
          </a:p>
        </p:txBody>
      </p:sp>
      <p:sp>
        <p:nvSpPr>
          <p:cNvPr id="5" name="Slide Number Placeholder 4"/>
          <p:cNvSpPr>
            <a:spLocks noGrp="1"/>
          </p:cNvSpPr>
          <p:nvPr>
            <p:ph type="sldNum" sz="quarter" idx="3"/>
          </p:nvPr>
        </p:nvSpPr>
        <p:spPr>
          <a:xfrm>
            <a:off x="3882914" y="9446678"/>
            <a:ext cx="2975087" cy="495872"/>
          </a:xfrm>
          <a:prstGeom prst="rect">
            <a:avLst/>
          </a:prstGeom>
        </p:spPr>
        <p:txBody>
          <a:bodyPr vert="horz" lIns="186629" tIns="93315" rIns="186629" bIns="93315" rtlCol="0" anchor="b"/>
          <a:lstStyle>
            <a:lvl1pPr algn="r">
              <a:defRPr sz="2400"/>
            </a:lvl1pPr>
          </a:lstStyle>
          <a:p>
            <a:fld id="{284633F3-8CA5-4135-BFF5-4CD5C7DE58FA}" type="slidenum">
              <a:rPr lang="en-US" smtClean="0"/>
              <a:pPr/>
              <a:t>‹#›</a:t>
            </a:fld>
            <a:endParaRPr lang="en-US"/>
          </a:p>
        </p:txBody>
      </p:sp>
    </p:spTree>
    <p:extLst>
      <p:ext uri="{BB962C8B-B14F-4D97-AF65-F5344CB8AC3E}">
        <p14:creationId xmlns:p14="http://schemas.microsoft.com/office/powerpoint/2010/main" val="233247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284"/>
          </a:xfrm>
          <a:prstGeom prst="rect">
            <a:avLst/>
          </a:prstGeom>
        </p:spPr>
        <p:txBody>
          <a:bodyPr vert="horz" lIns="96003" tIns="48000" rIns="96003" bIns="48000" rtlCol="0"/>
          <a:lstStyle>
            <a:lvl1pPr algn="l">
              <a:defRPr sz="1200"/>
            </a:lvl1pPr>
          </a:lstStyle>
          <a:p>
            <a:endParaRPr lang="en-US"/>
          </a:p>
        </p:txBody>
      </p:sp>
      <p:sp>
        <p:nvSpPr>
          <p:cNvPr id="3" name="Date Placeholder 2"/>
          <p:cNvSpPr>
            <a:spLocks noGrp="1"/>
          </p:cNvSpPr>
          <p:nvPr>
            <p:ph type="dt" idx="1"/>
          </p:nvPr>
        </p:nvSpPr>
        <p:spPr>
          <a:xfrm>
            <a:off x="3884613" y="1"/>
            <a:ext cx="2971800" cy="497284"/>
          </a:xfrm>
          <a:prstGeom prst="rect">
            <a:avLst/>
          </a:prstGeom>
        </p:spPr>
        <p:txBody>
          <a:bodyPr vert="horz" lIns="96003" tIns="48000" rIns="96003" bIns="48000" rtlCol="0"/>
          <a:lstStyle>
            <a:lvl1pPr algn="r">
              <a:defRPr sz="1200"/>
            </a:lvl1pPr>
          </a:lstStyle>
          <a:p>
            <a:fld id="{1398035A-62F8-4A85-BEBB-E0624F813EA5}" type="datetimeFigureOut">
              <a:rPr lang="en-US" smtClean="0"/>
              <a:pPr/>
              <a:t>6/14/2017</a:t>
            </a:fld>
            <a:endParaRPr lang="en-US"/>
          </a:p>
        </p:txBody>
      </p:sp>
      <p:sp>
        <p:nvSpPr>
          <p:cNvPr id="4" name="Slide Image Placeholder 3"/>
          <p:cNvSpPr>
            <a:spLocks noGrp="1" noRot="1" noChangeAspect="1"/>
          </p:cNvSpPr>
          <p:nvPr>
            <p:ph type="sldImg" idx="2"/>
          </p:nvPr>
        </p:nvSpPr>
        <p:spPr>
          <a:xfrm>
            <a:off x="944563" y="747713"/>
            <a:ext cx="4968875" cy="3727450"/>
          </a:xfrm>
          <a:prstGeom prst="rect">
            <a:avLst/>
          </a:prstGeom>
          <a:noFill/>
          <a:ln w="12700">
            <a:solidFill>
              <a:prstClr val="black"/>
            </a:solidFill>
          </a:ln>
        </p:spPr>
        <p:txBody>
          <a:bodyPr vert="horz" lIns="96003" tIns="48000" rIns="96003" bIns="48000" rtlCol="0" anchor="ctr"/>
          <a:lstStyle/>
          <a:p>
            <a:endParaRPr lang="en-US"/>
          </a:p>
        </p:txBody>
      </p:sp>
      <p:sp>
        <p:nvSpPr>
          <p:cNvPr id="5" name="Notes Placeholder 4"/>
          <p:cNvSpPr>
            <a:spLocks noGrp="1"/>
          </p:cNvSpPr>
          <p:nvPr>
            <p:ph type="body" sz="quarter" idx="3"/>
          </p:nvPr>
        </p:nvSpPr>
        <p:spPr>
          <a:xfrm>
            <a:off x="685801" y="4724202"/>
            <a:ext cx="5486399" cy="4475560"/>
          </a:xfrm>
          <a:prstGeom prst="rect">
            <a:avLst/>
          </a:prstGeom>
        </p:spPr>
        <p:txBody>
          <a:bodyPr vert="horz" lIns="96003" tIns="48000" rIns="96003" bIns="480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9"/>
            <a:ext cx="2971800" cy="497284"/>
          </a:xfrm>
          <a:prstGeom prst="rect">
            <a:avLst/>
          </a:prstGeom>
        </p:spPr>
        <p:txBody>
          <a:bodyPr vert="horz" lIns="96003" tIns="48000" rIns="96003" bIns="4800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9"/>
            <a:ext cx="2971800" cy="497284"/>
          </a:xfrm>
          <a:prstGeom prst="rect">
            <a:avLst/>
          </a:prstGeom>
        </p:spPr>
        <p:txBody>
          <a:bodyPr vert="horz" lIns="96003" tIns="48000" rIns="96003" bIns="48000" rtlCol="0" anchor="b"/>
          <a:lstStyle>
            <a:lvl1pPr algn="r">
              <a:defRPr sz="1200"/>
            </a:lvl1pPr>
          </a:lstStyle>
          <a:p>
            <a:fld id="{E9AB0FAE-2347-4CAC-9610-3E656A3CC826}" type="slidenum">
              <a:rPr lang="en-US" smtClean="0"/>
              <a:pPr/>
              <a:t>‹#›</a:t>
            </a:fld>
            <a:endParaRPr lang="en-US"/>
          </a:p>
        </p:txBody>
      </p:sp>
    </p:spTree>
    <p:extLst>
      <p:ext uri="{BB962C8B-B14F-4D97-AF65-F5344CB8AC3E}">
        <p14:creationId xmlns:p14="http://schemas.microsoft.com/office/powerpoint/2010/main" val="186057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  </a:t>
            </a:r>
            <a:endParaRPr lang="id-ID" dirty="0"/>
          </a:p>
        </p:txBody>
      </p:sp>
      <p:sp>
        <p:nvSpPr>
          <p:cNvPr id="4" name="Slide Number Placeholder 3"/>
          <p:cNvSpPr>
            <a:spLocks noGrp="1"/>
          </p:cNvSpPr>
          <p:nvPr>
            <p:ph type="sldNum" sz="quarter" idx="10"/>
          </p:nvPr>
        </p:nvSpPr>
        <p:spPr/>
        <p:txBody>
          <a:bodyPr/>
          <a:lstStyle/>
          <a:p>
            <a:fld id="{28310E37-C51F-495B-8E1B-92C808FDE180}" type="slidenum">
              <a:rPr lang="id-ID" smtClean="0"/>
              <a:pPr/>
              <a:t>1</a:t>
            </a:fld>
            <a:endParaRPr lang="id-ID"/>
          </a:p>
        </p:txBody>
      </p:sp>
    </p:spTree>
    <p:extLst>
      <p:ext uri="{BB962C8B-B14F-4D97-AF65-F5344CB8AC3E}">
        <p14:creationId xmlns:p14="http://schemas.microsoft.com/office/powerpoint/2010/main" val="18139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Woro</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11</a:t>
            </a:fld>
            <a:endParaRPr lang="en-US"/>
          </a:p>
        </p:txBody>
      </p:sp>
    </p:spTree>
    <p:extLst>
      <p:ext uri="{BB962C8B-B14F-4D97-AF65-F5344CB8AC3E}">
        <p14:creationId xmlns:p14="http://schemas.microsoft.com/office/powerpoint/2010/main" val="359043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Woro</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12</a:t>
            </a:fld>
            <a:endParaRPr lang="en-US"/>
          </a:p>
        </p:txBody>
      </p:sp>
    </p:spTree>
    <p:extLst>
      <p:ext uri="{BB962C8B-B14F-4D97-AF65-F5344CB8AC3E}">
        <p14:creationId xmlns:p14="http://schemas.microsoft.com/office/powerpoint/2010/main" val="256105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Diterangkan</a:t>
            </a:r>
            <a:r>
              <a:rPr lang="id-ID" baseline="0" dirty="0" smtClean="0"/>
              <a:t> bahwa ketiga organisasi ini levelnya nasional tapi kita punya organisasi di tingkat daerah yang selalu berkoordinasi dengan organisasi di pusat</a:t>
            </a:r>
          </a:p>
          <a:p>
            <a:r>
              <a:rPr lang="id-ID" baseline="0" dirty="0" smtClean="0"/>
              <a:t>Dinar</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13</a:t>
            </a:fld>
            <a:endParaRPr lang="en-US"/>
          </a:p>
        </p:txBody>
      </p:sp>
    </p:spTree>
    <p:extLst>
      <p:ext uri="{BB962C8B-B14F-4D97-AF65-F5344CB8AC3E}">
        <p14:creationId xmlns:p14="http://schemas.microsoft.com/office/powerpoint/2010/main" val="28405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Dinar</a:t>
            </a:r>
            <a:endParaRPr lang="en-US" dirty="0"/>
          </a:p>
        </p:txBody>
      </p:sp>
      <p:sp>
        <p:nvSpPr>
          <p:cNvPr id="4" name="Slide Number Placeholder 3"/>
          <p:cNvSpPr>
            <a:spLocks noGrp="1"/>
          </p:cNvSpPr>
          <p:nvPr>
            <p:ph type="sldNum" sz="quarter" idx="10"/>
          </p:nvPr>
        </p:nvSpPr>
        <p:spPr/>
        <p:txBody>
          <a:bodyPr/>
          <a:lstStyle/>
          <a:p>
            <a:fld id="{04A7D7BC-0F96-4830-BB10-0B0316A477E5}" type="slidenum">
              <a:rPr lang="en-US" smtClean="0"/>
              <a:t>14</a:t>
            </a:fld>
            <a:endParaRPr lang="en-US"/>
          </a:p>
        </p:txBody>
      </p:sp>
    </p:spTree>
    <p:extLst>
      <p:ext uri="{BB962C8B-B14F-4D97-AF65-F5344CB8AC3E}">
        <p14:creationId xmlns:p14="http://schemas.microsoft.com/office/powerpoint/2010/main" val="1311611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Dinar</a:t>
            </a:r>
            <a:endParaRPr lang="en-US" dirty="0"/>
          </a:p>
        </p:txBody>
      </p:sp>
      <p:sp>
        <p:nvSpPr>
          <p:cNvPr id="4" name="Slide Number Placeholder 3"/>
          <p:cNvSpPr>
            <a:spLocks noGrp="1"/>
          </p:cNvSpPr>
          <p:nvPr>
            <p:ph type="sldNum" sz="quarter" idx="10"/>
          </p:nvPr>
        </p:nvSpPr>
        <p:spPr/>
        <p:txBody>
          <a:bodyPr/>
          <a:lstStyle/>
          <a:p>
            <a:fld id="{04A7D7BC-0F96-4830-BB10-0B0316A477E5}" type="slidenum">
              <a:rPr lang="en-US" smtClean="0"/>
              <a:t>15</a:t>
            </a:fld>
            <a:endParaRPr lang="en-US"/>
          </a:p>
        </p:txBody>
      </p:sp>
    </p:spTree>
    <p:extLst>
      <p:ext uri="{BB962C8B-B14F-4D97-AF65-F5344CB8AC3E}">
        <p14:creationId xmlns:p14="http://schemas.microsoft.com/office/powerpoint/2010/main" val="273638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Dinar</a:t>
            </a:r>
            <a:r>
              <a:rPr lang="id-ID" baseline="0" dirty="0" smtClean="0"/>
              <a:t> or woro</a:t>
            </a:r>
            <a:endParaRPr lang="en-US" dirty="0"/>
          </a:p>
        </p:txBody>
      </p:sp>
      <p:sp>
        <p:nvSpPr>
          <p:cNvPr id="4" name="Slide Number Placeholder 3"/>
          <p:cNvSpPr>
            <a:spLocks noGrp="1"/>
          </p:cNvSpPr>
          <p:nvPr>
            <p:ph type="sldNum" sz="quarter" idx="10"/>
          </p:nvPr>
        </p:nvSpPr>
        <p:spPr/>
        <p:txBody>
          <a:bodyPr/>
          <a:lstStyle/>
          <a:p>
            <a:fld id="{04A7D7BC-0F96-4830-BB10-0B0316A477E5}" type="slidenum">
              <a:rPr lang="en-US" smtClean="0"/>
              <a:t>16</a:t>
            </a:fld>
            <a:endParaRPr lang="en-US"/>
          </a:p>
        </p:txBody>
      </p:sp>
    </p:spTree>
    <p:extLst>
      <p:ext uri="{BB962C8B-B14F-4D97-AF65-F5344CB8AC3E}">
        <p14:creationId xmlns:p14="http://schemas.microsoft.com/office/powerpoint/2010/main" val="70502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Slidenya dibuat</a:t>
            </a:r>
            <a:r>
              <a:rPr lang="id-ID" baseline="0" dirty="0" smtClean="0"/>
              <a:t> putih aja ya dek, biar tulisannya jelas </a:t>
            </a:r>
          </a:p>
          <a:p>
            <a:r>
              <a:rPr lang="id-ID" baseline="0" dirty="0" smtClean="0"/>
              <a:t>Dinar</a:t>
            </a:r>
          </a:p>
        </p:txBody>
      </p:sp>
      <p:sp>
        <p:nvSpPr>
          <p:cNvPr id="4" name="Slide Number Placeholder 3"/>
          <p:cNvSpPr>
            <a:spLocks noGrp="1"/>
          </p:cNvSpPr>
          <p:nvPr>
            <p:ph type="sldNum" sz="quarter" idx="10"/>
          </p:nvPr>
        </p:nvSpPr>
        <p:spPr/>
        <p:txBody>
          <a:bodyPr/>
          <a:lstStyle/>
          <a:p>
            <a:fld id="{04A7D7BC-0F96-4830-BB10-0B0316A477E5}" type="slidenum">
              <a:rPr lang="en-US" smtClean="0"/>
              <a:t>17</a:t>
            </a:fld>
            <a:endParaRPr lang="en-US"/>
          </a:p>
        </p:txBody>
      </p:sp>
    </p:spTree>
    <p:extLst>
      <p:ext uri="{BB962C8B-B14F-4D97-AF65-F5344CB8AC3E}">
        <p14:creationId xmlns:p14="http://schemas.microsoft.com/office/powerpoint/2010/main" val="3098486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Dinar : menerangkan</a:t>
            </a:r>
            <a:r>
              <a:rPr lang="id-ID" baseline="0" dirty="0" smtClean="0"/>
              <a:t> beberapa kegiatan ppti</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18</a:t>
            </a:fld>
            <a:endParaRPr lang="en-US"/>
          </a:p>
        </p:txBody>
      </p:sp>
    </p:spTree>
    <p:extLst>
      <p:ext uri="{BB962C8B-B14F-4D97-AF65-F5344CB8AC3E}">
        <p14:creationId xmlns:p14="http://schemas.microsoft.com/office/powerpoint/2010/main" val="427607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Mr. L slide</a:t>
            </a:r>
            <a:endParaRPr lang="en-US"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2</a:t>
            </a:fld>
            <a:endParaRPr lang="en-US"/>
          </a:p>
        </p:txBody>
      </p:sp>
    </p:spTree>
    <p:extLst>
      <p:ext uri="{BB962C8B-B14F-4D97-AF65-F5344CB8AC3E}">
        <p14:creationId xmlns:p14="http://schemas.microsoft.com/office/powerpoint/2010/main" val="424021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Mr. L slide</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3</a:t>
            </a:fld>
            <a:endParaRPr lang="en-US"/>
          </a:p>
        </p:txBody>
      </p:sp>
    </p:spTree>
    <p:extLst>
      <p:ext uri="{BB962C8B-B14F-4D97-AF65-F5344CB8AC3E}">
        <p14:creationId xmlns:p14="http://schemas.microsoft.com/office/powerpoint/2010/main" val="336952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Mr. L slide</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5</a:t>
            </a:fld>
            <a:endParaRPr lang="en-US"/>
          </a:p>
        </p:txBody>
      </p:sp>
    </p:spTree>
    <p:extLst>
      <p:ext uri="{BB962C8B-B14F-4D97-AF65-F5344CB8AC3E}">
        <p14:creationId xmlns:p14="http://schemas.microsoft.com/office/powerpoint/2010/main" val="326405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Mr. L</a:t>
            </a:r>
            <a:endParaRPr lang="en-US" dirty="0"/>
          </a:p>
        </p:txBody>
      </p:sp>
      <p:sp>
        <p:nvSpPr>
          <p:cNvPr id="4" name="Slide Number Placeholder 3"/>
          <p:cNvSpPr>
            <a:spLocks noGrp="1"/>
          </p:cNvSpPr>
          <p:nvPr>
            <p:ph type="sldNum" sz="quarter" idx="10"/>
          </p:nvPr>
        </p:nvSpPr>
        <p:spPr/>
        <p:txBody>
          <a:bodyPr/>
          <a:lstStyle/>
          <a:p>
            <a:fld id="{04A7D7BC-0F96-4830-BB10-0B0316A477E5}" type="slidenum">
              <a:rPr lang="en-US" smtClean="0"/>
              <a:t>6</a:t>
            </a:fld>
            <a:endParaRPr lang="en-US"/>
          </a:p>
        </p:txBody>
      </p:sp>
    </p:spTree>
    <p:extLst>
      <p:ext uri="{BB962C8B-B14F-4D97-AF65-F5344CB8AC3E}">
        <p14:creationId xmlns:p14="http://schemas.microsoft.com/office/powerpoint/2010/main" val="251581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Mr. L </a:t>
            </a:r>
            <a:endParaRPr lang="en-US" dirty="0"/>
          </a:p>
        </p:txBody>
      </p:sp>
      <p:sp>
        <p:nvSpPr>
          <p:cNvPr id="4" name="Slide Number Placeholder 3"/>
          <p:cNvSpPr>
            <a:spLocks noGrp="1"/>
          </p:cNvSpPr>
          <p:nvPr>
            <p:ph type="sldNum" sz="quarter" idx="10"/>
          </p:nvPr>
        </p:nvSpPr>
        <p:spPr/>
        <p:txBody>
          <a:bodyPr/>
          <a:lstStyle/>
          <a:p>
            <a:fld id="{04A7D7BC-0F96-4830-BB10-0B0316A477E5}" type="slidenum">
              <a:rPr lang="en-US" smtClean="0"/>
              <a:t>7</a:t>
            </a:fld>
            <a:endParaRPr lang="en-US"/>
          </a:p>
        </p:txBody>
      </p:sp>
    </p:spTree>
    <p:extLst>
      <p:ext uri="{BB962C8B-B14F-4D97-AF65-F5344CB8AC3E}">
        <p14:creationId xmlns:p14="http://schemas.microsoft.com/office/powerpoint/2010/main" val="183020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Mr. L Slide</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8</a:t>
            </a:fld>
            <a:endParaRPr lang="en-US"/>
          </a:p>
        </p:txBody>
      </p:sp>
    </p:spTree>
    <p:extLst>
      <p:ext uri="{BB962C8B-B14F-4D97-AF65-F5344CB8AC3E}">
        <p14:creationId xmlns:p14="http://schemas.microsoft.com/office/powerpoint/2010/main" val="7077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Mr. L</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9</a:t>
            </a:fld>
            <a:endParaRPr lang="en-US"/>
          </a:p>
        </p:txBody>
      </p:sp>
    </p:spTree>
    <p:extLst>
      <p:ext uri="{BB962C8B-B14F-4D97-AF65-F5344CB8AC3E}">
        <p14:creationId xmlns:p14="http://schemas.microsoft.com/office/powerpoint/2010/main" val="346429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Woro</a:t>
            </a:r>
            <a:endParaRPr lang="id-ID" dirty="0"/>
          </a:p>
        </p:txBody>
      </p:sp>
      <p:sp>
        <p:nvSpPr>
          <p:cNvPr id="4" name="Slide Number Placeholder 3"/>
          <p:cNvSpPr>
            <a:spLocks noGrp="1"/>
          </p:cNvSpPr>
          <p:nvPr>
            <p:ph type="sldNum" sz="quarter" idx="10"/>
          </p:nvPr>
        </p:nvSpPr>
        <p:spPr/>
        <p:txBody>
          <a:bodyPr/>
          <a:lstStyle/>
          <a:p>
            <a:fld id="{E9AB0FAE-2347-4CAC-9610-3E656A3CC826}" type="slidenum">
              <a:rPr lang="en-US" smtClean="0"/>
              <a:pPr/>
              <a:t>10</a:t>
            </a:fld>
            <a:endParaRPr lang="en-US"/>
          </a:p>
        </p:txBody>
      </p:sp>
    </p:spTree>
    <p:extLst>
      <p:ext uri="{BB962C8B-B14F-4D97-AF65-F5344CB8AC3E}">
        <p14:creationId xmlns:p14="http://schemas.microsoft.com/office/powerpoint/2010/main" val="386834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7175043-EC8F-45BE-920B-374A2BBF827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175043-EC8F-45BE-920B-374A2BBF827F}"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175043-EC8F-45BE-920B-374A2BBF827F}"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175043-EC8F-45BE-920B-374A2BBF827F}"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175043-EC8F-45BE-920B-374A2BBF827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175043-EC8F-45BE-920B-374A2BBF827F}"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7175043-EC8F-45BE-920B-374A2BBF827F}"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7175043-EC8F-45BE-920B-374A2BBF827F}"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7175043-EC8F-45BE-920B-374A2BBF827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175043-EC8F-45BE-920B-374A2BBF827F}"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388EEED-10EA-403E-B5CE-C4D440631B40}" type="datetimeFigureOut">
              <a:rPr lang="en-US" smtClean="0"/>
              <a:pPr/>
              <a:t>6/14/2017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175043-EC8F-45BE-920B-374A2BBF827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88EEED-10EA-403E-B5CE-C4D440631B40}" type="datetimeFigureOut">
              <a:rPr lang="en-US" smtClean="0"/>
              <a:pPr/>
              <a:t>6/14/2017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7175043-EC8F-45BE-920B-374A2BBF827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wipe dir="d"/>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709062"/>
          </a:xfrm>
        </p:spPr>
        <p:txBody>
          <a:bodyPr>
            <a:normAutofit fontScale="90000"/>
          </a:bodyPr>
          <a:lstStyle/>
          <a:p>
            <a:pPr algn="r"/>
            <a:r>
              <a:rPr lang="id-ID" dirty="0">
                <a:effectLst/>
              </a:rPr>
              <a:t>Psycho-socio-economic challenges on </a:t>
            </a:r>
            <a:r>
              <a:rPr lang="id-ID" dirty="0" smtClean="0">
                <a:effectLst/>
              </a:rPr>
              <a:t>Thalassemia </a:t>
            </a:r>
            <a:r>
              <a:rPr lang="id-ID" dirty="0">
                <a:effectLst/>
              </a:rPr>
              <a:t>patients: S</a:t>
            </a:r>
            <a:r>
              <a:rPr lang="id-ID" dirty="0" smtClean="0">
                <a:effectLst/>
              </a:rPr>
              <a:t>haring </a:t>
            </a:r>
            <a:r>
              <a:rPr lang="id-ID" dirty="0">
                <a:effectLst/>
              </a:rPr>
              <a:t>f</a:t>
            </a:r>
            <a:r>
              <a:rPr lang="id-ID" dirty="0" smtClean="0">
                <a:effectLst/>
              </a:rPr>
              <a:t>rom </a:t>
            </a:r>
            <a:r>
              <a:rPr lang="id-ID" dirty="0">
                <a:effectLst/>
              </a:rPr>
              <a:t>P</a:t>
            </a:r>
            <a:r>
              <a:rPr lang="id-ID" dirty="0" smtClean="0">
                <a:effectLst/>
              </a:rPr>
              <a:t>eripheral </a:t>
            </a:r>
            <a:r>
              <a:rPr lang="id-ID" dirty="0">
                <a:effectLst/>
              </a:rPr>
              <a:t>R</a:t>
            </a:r>
            <a:r>
              <a:rPr lang="id-ID" dirty="0" smtClean="0">
                <a:effectLst/>
              </a:rPr>
              <a:t>egion </a:t>
            </a:r>
            <a:r>
              <a:rPr lang="id-ID" dirty="0">
                <a:effectLst/>
              </a:rPr>
              <a:t>(Purwokerto, Indonesia)</a:t>
            </a:r>
            <a:endParaRPr lang="id-ID" dirty="0">
              <a:latin typeface="Algerian" pitchFamily="82" charset="0"/>
            </a:endParaRPr>
          </a:p>
        </p:txBody>
      </p:sp>
      <p:sp>
        <p:nvSpPr>
          <p:cNvPr id="3" name="Subtitle 2"/>
          <p:cNvSpPr>
            <a:spLocks noGrp="1"/>
          </p:cNvSpPr>
          <p:nvPr>
            <p:ph type="subTitle" idx="1"/>
          </p:nvPr>
        </p:nvSpPr>
        <p:spPr>
          <a:xfrm>
            <a:off x="1737360" y="4149080"/>
            <a:ext cx="7406640" cy="1752600"/>
          </a:xfrm>
        </p:spPr>
        <p:txBody>
          <a:bodyPr/>
          <a:lstStyle/>
          <a:p>
            <a:r>
              <a:rPr lang="id-ID" dirty="0" smtClean="0"/>
              <a:t>Lestari, DWD., Faiza, D., Rujito L, Setyono,J., Suparno, AA</a:t>
            </a:r>
          </a:p>
          <a:p>
            <a:endParaRPr lang="id-ID" dirty="0"/>
          </a:p>
          <a:p>
            <a:endParaRPr lang="id-ID" dirty="0"/>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Psycho-social issues </a:t>
            </a:r>
            <a:endParaRPr lang="id-ID" dirty="0"/>
          </a:p>
        </p:txBody>
      </p:sp>
      <p:sp>
        <p:nvSpPr>
          <p:cNvPr id="3" name="Content Placeholder 2"/>
          <p:cNvSpPr>
            <a:spLocks noGrp="1"/>
          </p:cNvSpPr>
          <p:nvPr>
            <p:ph idx="1"/>
          </p:nvPr>
        </p:nvSpPr>
        <p:spPr>
          <a:xfrm>
            <a:off x="1435608" y="1447800"/>
            <a:ext cx="7498080" cy="5410200"/>
          </a:xfrm>
        </p:spPr>
        <p:txBody>
          <a:bodyPr>
            <a:normAutofit fontScale="55000" lnSpcReduction="20000"/>
          </a:bodyPr>
          <a:lstStyle/>
          <a:p>
            <a:pPr marL="82296" indent="0">
              <a:buNone/>
            </a:pPr>
            <a:r>
              <a:rPr lang="id-ID" b="1" dirty="0" smtClean="0"/>
              <a:t>Disorder and Therapy</a:t>
            </a:r>
          </a:p>
          <a:p>
            <a:r>
              <a:rPr lang="id-ID" dirty="0" smtClean="0"/>
              <a:t>Thalassemia disorder has effect on physical apperances (shorter, darker skin, particular facial shapes).  </a:t>
            </a:r>
          </a:p>
          <a:p>
            <a:r>
              <a:rPr lang="id-ID" dirty="0" smtClean="0"/>
              <a:t>Common therapy are montly blood transfussion and chelation therapy</a:t>
            </a:r>
          </a:p>
          <a:p>
            <a:pPr marL="82296" indent="0">
              <a:buNone/>
            </a:pPr>
            <a:r>
              <a:rPr lang="id-ID" dirty="0" smtClean="0"/>
              <a:t>Both condition affecting the Self Esteem of individual living with thalassemia, expecially those who entering the adolescence age.</a:t>
            </a:r>
          </a:p>
          <a:p>
            <a:r>
              <a:rPr lang="id-ID" b="1" dirty="0"/>
              <a:t>Relationship between health practitioner – Patient during therapy</a:t>
            </a:r>
          </a:p>
          <a:p>
            <a:pPr marL="82296" indent="0">
              <a:buNone/>
            </a:pPr>
            <a:r>
              <a:rPr lang="id-ID" b="1" dirty="0"/>
              <a:t>Banyumas has the centre of  Thalassemia located in Government Hospital.  </a:t>
            </a:r>
          </a:p>
          <a:p>
            <a:pPr marL="82296" indent="0">
              <a:buNone/>
            </a:pPr>
            <a:endParaRPr lang="id-ID" dirty="0" smtClean="0"/>
          </a:p>
          <a:p>
            <a:pPr marL="82296" indent="0">
              <a:buNone/>
            </a:pPr>
            <a:r>
              <a:rPr lang="id-ID" b="1" dirty="0" smtClean="0"/>
              <a:t>Parents and relatives</a:t>
            </a:r>
          </a:p>
          <a:p>
            <a:r>
              <a:rPr lang="id-ID" dirty="0" smtClean="0"/>
              <a:t>Some of the children/teenager who lives with thalassemia are labeled as “sick child” </a:t>
            </a:r>
          </a:p>
          <a:p>
            <a:r>
              <a:rPr lang="id-ID" dirty="0" smtClean="0"/>
              <a:t>Parenting style of Individual living with Thalasemia</a:t>
            </a:r>
          </a:p>
          <a:p>
            <a:pPr marL="82296" indent="0">
              <a:buNone/>
            </a:pPr>
            <a:r>
              <a:rPr lang="id-ID" dirty="0" smtClean="0"/>
              <a:t>Some parent worried about the child physical condition and tend to be more permissive to the child (case of child who want to quit school when he was in elementary school and the parents agree)</a:t>
            </a:r>
          </a:p>
          <a:p>
            <a:pPr marL="82296" indent="0">
              <a:buNone/>
            </a:pPr>
            <a:endParaRPr lang="id-ID" dirty="0" smtClean="0"/>
          </a:p>
          <a:p>
            <a:pPr marL="82296" indent="0">
              <a:buNone/>
            </a:pPr>
            <a:endParaRPr lang="id-ID" dirty="0" smtClean="0"/>
          </a:p>
          <a:p>
            <a:endParaRPr lang="id-ID" dirty="0" smtClean="0"/>
          </a:p>
          <a:p>
            <a:endParaRPr lang="id-ID" dirty="0"/>
          </a:p>
        </p:txBody>
      </p:sp>
    </p:spTree>
    <p:extLst>
      <p:ext uri="{BB962C8B-B14F-4D97-AF65-F5344CB8AC3E}">
        <p14:creationId xmlns:p14="http://schemas.microsoft.com/office/powerpoint/2010/main" val="404829113"/>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Psycho-social Issues </a:t>
            </a:r>
            <a:endParaRPr lang="id-ID" dirty="0"/>
          </a:p>
        </p:txBody>
      </p:sp>
      <p:sp>
        <p:nvSpPr>
          <p:cNvPr id="3" name="Content Placeholder 2"/>
          <p:cNvSpPr>
            <a:spLocks noGrp="1"/>
          </p:cNvSpPr>
          <p:nvPr>
            <p:ph idx="1"/>
          </p:nvPr>
        </p:nvSpPr>
        <p:spPr/>
        <p:txBody>
          <a:bodyPr>
            <a:normAutofit fontScale="70000" lnSpcReduction="20000"/>
          </a:bodyPr>
          <a:lstStyle/>
          <a:p>
            <a:pPr marL="82296" indent="0">
              <a:buNone/>
            </a:pPr>
            <a:r>
              <a:rPr lang="id-ID" b="1" dirty="0" smtClean="0"/>
              <a:t>Sosio-cultural</a:t>
            </a:r>
          </a:p>
          <a:p>
            <a:r>
              <a:rPr lang="id-ID" dirty="0" smtClean="0"/>
              <a:t>Issue </a:t>
            </a:r>
            <a:r>
              <a:rPr lang="id-ID" dirty="0"/>
              <a:t>of Marriage and Negative Label toward “Inheritance Disorder”</a:t>
            </a:r>
          </a:p>
          <a:p>
            <a:pPr marL="82296" indent="0">
              <a:buNone/>
            </a:pPr>
            <a:r>
              <a:rPr lang="id-ID" dirty="0" smtClean="0"/>
              <a:t>The </a:t>
            </a:r>
            <a:r>
              <a:rPr lang="id-ID" dirty="0"/>
              <a:t>Issue of Inheritance disorder </a:t>
            </a:r>
            <a:r>
              <a:rPr lang="id-ID" dirty="0" smtClean="0"/>
              <a:t>related with “javanesse culture issue in choosing mates”.  </a:t>
            </a:r>
            <a:endParaRPr lang="id-ID" dirty="0"/>
          </a:p>
          <a:p>
            <a:pPr marL="82296" indent="0">
              <a:buNone/>
            </a:pPr>
            <a:endParaRPr lang="id-ID" dirty="0" smtClean="0"/>
          </a:p>
          <a:p>
            <a:r>
              <a:rPr lang="id-ID" dirty="0"/>
              <a:t>Over-reaction from community toward individuals living with Thalasemia </a:t>
            </a:r>
          </a:p>
          <a:p>
            <a:pPr marL="82296" indent="0">
              <a:buNone/>
            </a:pPr>
            <a:r>
              <a:rPr lang="id-ID" dirty="0" smtClean="0"/>
              <a:t>There are cases of individual living with thalassemia treated differently (there are not allowed to participate in activity which need “strenght” due to their condition, eg : sport in school )</a:t>
            </a:r>
          </a:p>
          <a:p>
            <a:pPr marL="82296" indent="0">
              <a:buNone/>
            </a:pPr>
            <a:endParaRPr lang="id-ID" dirty="0"/>
          </a:p>
          <a:p>
            <a:r>
              <a:rPr lang="id-ID" i="1" dirty="0"/>
              <a:t>Hardiness of Individual living with Thalasemia as positive factor in coping </a:t>
            </a:r>
          </a:p>
          <a:p>
            <a:endParaRPr lang="id-ID" dirty="0" smtClean="0"/>
          </a:p>
          <a:p>
            <a:pPr marL="82296" indent="0">
              <a:buNone/>
            </a:pPr>
            <a:endParaRPr lang="id-ID" dirty="0"/>
          </a:p>
          <a:p>
            <a:endParaRPr lang="id-ID" dirty="0" smtClean="0"/>
          </a:p>
          <a:p>
            <a:pPr marL="82296" indent="0">
              <a:buNone/>
            </a:pPr>
            <a:endParaRPr lang="id-ID" dirty="0" smtClean="0"/>
          </a:p>
        </p:txBody>
      </p:sp>
    </p:spTree>
    <p:extLst>
      <p:ext uri="{BB962C8B-B14F-4D97-AF65-F5344CB8AC3E}">
        <p14:creationId xmlns:p14="http://schemas.microsoft.com/office/powerpoint/2010/main" val="2443216944"/>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What can be done?</a:t>
            </a:r>
            <a:endParaRPr lang="id-ID" dirty="0"/>
          </a:p>
        </p:txBody>
      </p:sp>
      <p:sp>
        <p:nvSpPr>
          <p:cNvPr id="5" name="Content Placeholder 4"/>
          <p:cNvSpPr>
            <a:spLocks noGrp="1"/>
          </p:cNvSpPr>
          <p:nvPr>
            <p:ph idx="1"/>
          </p:nvPr>
        </p:nvSpPr>
        <p:spPr/>
        <p:txBody>
          <a:bodyPr>
            <a:normAutofit/>
          </a:bodyPr>
          <a:lstStyle/>
          <a:p>
            <a:pPr marL="82296" indent="0">
              <a:buNone/>
            </a:pPr>
            <a:r>
              <a:rPr lang="id-ID" dirty="0" smtClean="0"/>
              <a:t>Individuals living with Thalasemia</a:t>
            </a:r>
          </a:p>
          <a:p>
            <a:r>
              <a:rPr lang="id-ID" dirty="0" smtClean="0"/>
              <a:t>Strenghten the role of thalasemia community to empowering individual living with thalasemia</a:t>
            </a:r>
          </a:p>
          <a:p>
            <a:pPr marL="82296" indent="0">
              <a:buNone/>
            </a:pPr>
            <a:r>
              <a:rPr lang="id-ID" dirty="0" smtClean="0"/>
              <a:t>Community in general</a:t>
            </a:r>
          </a:p>
          <a:p>
            <a:r>
              <a:rPr lang="id-ID" dirty="0" smtClean="0"/>
              <a:t>Find the best way possible to educate the community about thalasemia with the </a:t>
            </a:r>
            <a:r>
              <a:rPr lang="id-ID" i="1" dirty="0" smtClean="0"/>
              <a:t>cultural issue of inheritance disorder </a:t>
            </a:r>
            <a:r>
              <a:rPr lang="id-ID" dirty="0" smtClean="0"/>
              <a:t>as important aspect to be considered.</a:t>
            </a:r>
          </a:p>
          <a:p>
            <a:endParaRPr lang="id-ID" dirty="0"/>
          </a:p>
        </p:txBody>
      </p:sp>
    </p:spTree>
    <p:extLst>
      <p:ext uri="{BB962C8B-B14F-4D97-AF65-F5344CB8AC3E}">
        <p14:creationId xmlns:p14="http://schemas.microsoft.com/office/powerpoint/2010/main" val="2831954684"/>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0" y="0"/>
            <a:ext cx="9122229" cy="914400"/>
          </a:xfrm>
        </p:spPr>
        <p:style>
          <a:lnRef idx="3">
            <a:schemeClr val="lt1"/>
          </a:lnRef>
          <a:fillRef idx="1">
            <a:schemeClr val="accent3"/>
          </a:fillRef>
          <a:effectRef idx="1">
            <a:schemeClr val="accent3"/>
          </a:effectRef>
          <a:fontRef idx="minor">
            <a:schemeClr val="lt1"/>
          </a:fontRef>
        </p:style>
        <p:txBody>
          <a:bodyPr>
            <a:normAutofit/>
          </a:bodyPr>
          <a:lstStyle/>
          <a:p>
            <a:r>
              <a:rPr lang="en-US" sz="3600" dirty="0" err="1" smtClean="0">
                <a:latin typeface="Aharoni" panose="02010803020104030203" pitchFamily="2" charset="-79"/>
                <a:cs typeface="Aharoni" panose="02010803020104030203" pitchFamily="2" charset="-79"/>
              </a:rPr>
              <a:t>Organisasi</a:t>
            </a:r>
            <a:r>
              <a:rPr lang="en-US" sz="3600" dirty="0" smtClean="0">
                <a:latin typeface="Aharoni" panose="02010803020104030203" pitchFamily="2" charset="-79"/>
                <a:cs typeface="Aharoni" panose="02010803020104030203" pitchFamily="2" charset="-79"/>
              </a:rPr>
              <a:t> </a:t>
            </a:r>
            <a:r>
              <a:rPr lang="en-US" sz="3600" dirty="0" err="1" smtClean="0">
                <a:latin typeface="Aharoni" panose="02010803020104030203" pitchFamily="2" charset="-79"/>
                <a:cs typeface="Aharoni" panose="02010803020104030203" pitchFamily="2" charset="-79"/>
              </a:rPr>
              <a:t>Thalassaemia</a:t>
            </a:r>
            <a:r>
              <a:rPr lang="en-US" sz="3600" dirty="0" smtClean="0">
                <a:latin typeface="Aharoni" panose="02010803020104030203" pitchFamily="2" charset="-79"/>
                <a:cs typeface="Aharoni" panose="02010803020104030203" pitchFamily="2" charset="-79"/>
              </a:rPr>
              <a:t> </a:t>
            </a:r>
            <a:r>
              <a:rPr lang="en-US" sz="3600" dirty="0" err="1" smtClean="0">
                <a:latin typeface="Aharoni" panose="02010803020104030203" pitchFamily="2" charset="-79"/>
                <a:cs typeface="Aharoni" panose="02010803020104030203" pitchFamily="2" charset="-79"/>
              </a:rPr>
              <a:t>Banyumas</a:t>
            </a:r>
            <a:endParaRPr lang="en-US" sz="3600" dirty="0">
              <a:latin typeface="Aharoni" panose="02010803020104030203" pitchFamily="2" charset="-79"/>
              <a:cs typeface="Aharoni" panose="02010803020104030203" pitchFamily="2" charset="-79"/>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6915306"/>
              </p:ext>
            </p:extLst>
          </p:nvPr>
        </p:nvGraphicFramePr>
        <p:xfrm>
          <a:off x="0" y="914400"/>
          <a:ext cx="5181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6369" y="1052736"/>
            <a:ext cx="4114800" cy="3407229"/>
          </a:xfrm>
          <a:prstGeom prst="ellipse">
            <a:avLst/>
          </a:prstGeom>
          <a:ln>
            <a:noFill/>
          </a:ln>
          <a:effectLst>
            <a:softEdge rad="112500"/>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0112" y="4267200"/>
            <a:ext cx="3367315" cy="2590800"/>
          </a:xfrm>
          <a:prstGeom prst="ellipse">
            <a:avLst/>
          </a:prstGeom>
          <a:ln>
            <a:noFill/>
          </a:ln>
          <a:effectLst>
            <a:softEdge rad="112500"/>
          </a:effectLst>
        </p:spPr>
      </p:pic>
      <p:sp>
        <p:nvSpPr>
          <p:cNvPr id="8" name="Title 1"/>
          <p:cNvSpPr txBox="1">
            <a:spLocks/>
          </p:cNvSpPr>
          <p:nvPr/>
        </p:nvSpPr>
        <p:spPr>
          <a:xfrm>
            <a:off x="21771" y="0"/>
            <a:ext cx="9122229"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err="1" smtClean="0">
                <a:latin typeface="Aharoni" panose="02010803020104030203" pitchFamily="2" charset="-79"/>
                <a:cs typeface="Aharoni" panose="02010803020104030203" pitchFamily="2" charset="-79"/>
              </a:rPr>
              <a:t>Thalassaemia</a:t>
            </a:r>
            <a:r>
              <a:rPr lang="en-US" sz="3600" dirty="0" smtClean="0">
                <a:latin typeface="Aharoni" panose="02010803020104030203" pitchFamily="2" charset="-79"/>
                <a:cs typeface="Aharoni" panose="02010803020104030203" pitchFamily="2" charset="-79"/>
              </a:rPr>
              <a:t> Community in </a:t>
            </a:r>
            <a:r>
              <a:rPr lang="en-US" sz="3600" dirty="0" err="1" smtClean="0">
                <a:latin typeface="Aharoni" panose="02010803020104030203" pitchFamily="2" charset="-79"/>
                <a:cs typeface="Aharoni" panose="02010803020104030203" pitchFamily="2" charset="-79"/>
              </a:rPr>
              <a:t>Banyumas</a:t>
            </a:r>
            <a:endParaRPr lang="en-US"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189196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685800"/>
          </a:xfrm>
          <a:solidFill>
            <a:schemeClr val="accent4">
              <a:lumMod val="20000"/>
              <a:lumOff val="80000"/>
            </a:schemeClr>
          </a:solidFill>
          <a:ln>
            <a:noFill/>
          </a:ln>
          <a:effectLst>
            <a:glow rad="101600">
              <a:schemeClr val="accent6">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noAutofit/>
          </a:bodyPr>
          <a:lstStyle/>
          <a:p>
            <a:r>
              <a:rPr lang="en-US" sz="4200" b="1" dirty="0" smtClean="0">
                <a:solidFill>
                  <a:srgbClr val="0070C0"/>
                </a:solidFill>
                <a:latin typeface="Aharoni" pitchFamily="2" charset="-79"/>
                <a:cs typeface="Aharoni" pitchFamily="2" charset="-79"/>
              </a:rPr>
              <a:t>POPTI BANYUMAS</a:t>
            </a:r>
            <a:endParaRPr lang="en-US" sz="4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0433573"/>
              </p:ext>
            </p:extLst>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9611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914400"/>
          </a:xfrm>
          <a:solidFill>
            <a:schemeClr val="accent4">
              <a:lumMod val="20000"/>
              <a:lumOff val="80000"/>
            </a:schemeClr>
          </a:solidFill>
          <a:ln>
            <a:noFill/>
          </a:ln>
          <a:effectLst>
            <a:glow rad="101600">
              <a:schemeClr val="accent6">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noAutofit/>
          </a:bodyPr>
          <a:lstStyle/>
          <a:p>
            <a:r>
              <a:rPr lang="en-US" sz="4200" b="1" dirty="0" smtClean="0">
                <a:solidFill>
                  <a:srgbClr val="0070C0"/>
                </a:solidFill>
                <a:latin typeface="Aharoni" pitchFamily="2" charset="-79"/>
                <a:cs typeface="Aharoni" pitchFamily="2" charset="-79"/>
              </a:rPr>
              <a:t>YTI BANYUMAS</a:t>
            </a:r>
            <a:endParaRPr lang="en-US" sz="4200" dirty="0"/>
          </a:p>
        </p:txBody>
      </p:sp>
      <p:sp>
        <p:nvSpPr>
          <p:cNvPr id="3" name="Content Placeholder 2"/>
          <p:cNvSpPr>
            <a:spLocks noGrp="1"/>
          </p:cNvSpPr>
          <p:nvPr>
            <p:ph idx="1"/>
          </p:nvPr>
        </p:nvSpPr>
        <p:spPr>
          <a:xfrm>
            <a:off x="152400" y="1638299"/>
            <a:ext cx="8812088" cy="497477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ln w="18415" cmpd="sng">
                  <a:solidFill>
                    <a:schemeClr val="tx1"/>
                  </a:solidFill>
                  <a:prstDash val="solid"/>
                </a:ln>
                <a:solidFill>
                  <a:schemeClr val="tx1"/>
                </a:solidFill>
                <a:effectLst>
                  <a:outerShdw blurRad="63500" dir="3600000" algn="tl" rotWithShape="0">
                    <a:srgbClr val="000000">
                      <a:alpha val="70000"/>
                    </a:srgbClr>
                  </a:outerShdw>
                </a:effectLst>
              </a:rPr>
              <a:t>T</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he purpose:</a:t>
            </a:r>
          </a:p>
          <a:p>
            <a:r>
              <a:rPr lang="en-US" dirty="0" smtClean="0"/>
              <a:t>Help  to support  </a:t>
            </a:r>
            <a:r>
              <a:rPr lang="en-US" dirty="0"/>
              <a:t>treatment, patient services, </a:t>
            </a:r>
            <a:r>
              <a:rPr lang="en-US" dirty="0" smtClean="0"/>
              <a:t> research</a:t>
            </a:r>
          </a:p>
          <a:p>
            <a:r>
              <a:rPr lang="en-US" dirty="0" smtClean="0"/>
              <a:t>Give information, education, campaign to attract </a:t>
            </a:r>
            <a:r>
              <a:rPr lang="en-US" dirty="0"/>
              <a:t>public awareness </a:t>
            </a:r>
            <a:r>
              <a:rPr lang="en-US" dirty="0" smtClean="0"/>
              <a:t>about thalassemia</a:t>
            </a:r>
          </a:p>
          <a:p>
            <a:endParaRPr lang="en-US" dirty="0" smtClean="0">
              <a:latin typeface="Aharoni" pitchFamily="2" charset="-79"/>
              <a:cs typeface="Aharoni" pitchFamily="2" charset="-79"/>
            </a:endParaRPr>
          </a:p>
          <a:p>
            <a:endParaRPr lang="en-US" dirty="0" smtClean="0"/>
          </a:p>
          <a:p>
            <a:endParaRPr lang="en-US" dirty="0"/>
          </a:p>
        </p:txBody>
      </p:sp>
      <p:sp>
        <p:nvSpPr>
          <p:cNvPr id="5" name="Rounded Rectangle 4"/>
          <p:cNvSpPr/>
          <p:nvPr/>
        </p:nvSpPr>
        <p:spPr>
          <a:xfrm>
            <a:off x="0" y="914400"/>
            <a:ext cx="914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smtClean="0">
              <a:latin typeface="Arial Rounded MT Bold" panose="020F0704030504030204" pitchFamily="34" charset="0"/>
              <a:cs typeface="Aharoni" panose="02010803020104030203" pitchFamily="2" charset="-79"/>
            </a:endParaRPr>
          </a:p>
          <a:p>
            <a:pPr lvl="0" algn="ctr"/>
            <a:r>
              <a:rPr lang="en-US" sz="3200" dirty="0">
                <a:latin typeface="Arial Rounded MT Bold" panose="020F0704030504030204" pitchFamily="34" charset="0"/>
                <a:cs typeface="Aharoni" panose="02010803020104030203" pitchFamily="2" charset="-79"/>
              </a:rPr>
              <a:t>E</a:t>
            </a:r>
            <a:r>
              <a:rPr lang="en-US" sz="3200" dirty="0" smtClean="0">
                <a:latin typeface="Arial Rounded MT Bold" panose="020F0704030504030204" pitchFamily="34" charset="0"/>
                <a:cs typeface="Aharoni" panose="02010803020104030203" pitchFamily="2" charset="-79"/>
              </a:rPr>
              <a:t>stablished </a:t>
            </a:r>
            <a:r>
              <a:rPr lang="en-US" sz="3200" dirty="0">
                <a:latin typeface="Arial Rounded MT Bold" panose="020F0704030504030204" pitchFamily="34" charset="0"/>
                <a:cs typeface="Aharoni" panose="02010803020104030203" pitchFamily="2" charset="-79"/>
              </a:rPr>
              <a:t>on March 4, 2009</a:t>
            </a:r>
            <a:endParaRPr lang="en-US" sz="3200" b="1" dirty="0">
              <a:latin typeface="Arial Rounded MT Bold" panose="020F0704030504030204" pitchFamily="34" charset="0"/>
              <a:cs typeface="Aharoni" panose="02010803020104030203" pitchFamily="2" charset="-79"/>
            </a:endParaRPr>
          </a:p>
          <a:p>
            <a:pPr algn="ctr"/>
            <a:endParaRPr lang="en-US" sz="3200" dirty="0">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235288045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57800" cy="1417638"/>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latin typeface="Arial Black" panose="020B0A04020102020204" pitchFamily="34" charset="0"/>
              </a:rPr>
              <a:t>Education, Seminar</a:t>
            </a:r>
            <a:r>
              <a:rPr lang="id-ID" sz="2800" dirty="0" smtClean="0">
                <a:latin typeface="Arial Black" panose="020B0A04020102020204" pitchFamily="34" charset="0"/>
              </a:rPr>
              <a:t> </a:t>
            </a:r>
            <a:r>
              <a:rPr lang="en-US" sz="2800" dirty="0" smtClean="0">
                <a:latin typeface="Arial Black" panose="020B0A04020102020204" pitchFamily="34" charset="0"/>
              </a:rPr>
              <a:t>to Parents and Public</a:t>
            </a:r>
            <a:endParaRPr lang="en-US" sz="2800" dirty="0">
              <a:latin typeface="Arial Black" panose="020B0A040201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79571" y="21771"/>
            <a:ext cx="3886200" cy="2416629"/>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019" y="2438400"/>
            <a:ext cx="3826981" cy="229688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2200" y="1307486"/>
            <a:ext cx="2790800" cy="2286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9572" y="4735284"/>
            <a:ext cx="3864428" cy="217594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9400" y="4285688"/>
            <a:ext cx="2422714" cy="269857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00" y="1395252"/>
            <a:ext cx="2754400" cy="2086295"/>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000" y="3549822"/>
            <a:ext cx="2754400" cy="2622378"/>
          </a:xfrm>
          <a:prstGeom prst="rect">
            <a:avLst/>
          </a:prstGeom>
        </p:spPr>
      </p:pic>
    </p:spTree>
    <p:extLst>
      <p:ext uri="{BB962C8B-B14F-4D97-AF65-F5344CB8AC3E}">
        <p14:creationId xmlns:p14="http://schemas.microsoft.com/office/powerpoint/2010/main" val="14337720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3">
            <a:schemeClr val="lt1"/>
          </a:lnRef>
          <a:fillRef idx="1">
            <a:schemeClr val="accent5"/>
          </a:fillRef>
          <a:effectRef idx="1">
            <a:schemeClr val="accent5"/>
          </a:effectRef>
          <a:fontRef idx="minor">
            <a:schemeClr val="lt1"/>
          </a:fontRef>
        </p:style>
        <p:txBody>
          <a:bodyPr/>
          <a:lstStyle/>
          <a:p>
            <a:r>
              <a:rPr lang="en-US" dirty="0" smtClean="0">
                <a:latin typeface="Aharoni" panose="02010803020104030203" pitchFamily="2" charset="-79"/>
                <a:cs typeface="Aharoni" panose="02010803020104030203" pitchFamily="2" charset="-79"/>
              </a:rPr>
              <a:t>PPTI BANYUMAS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1371600"/>
            <a:ext cx="4419600" cy="54864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r>
              <a:rPr lang="en-US" dirty="0" smtClean="0">
                <a:solidFill>
                  <a:srgbClr val="FF0000"/>
                </a:solidFill>
                <a:latin typeface="Arial Rounded MT Bold" panose="020F0704030504030204" pitchFamily="34" charset="0"/>
              </a:rPr>
              <a:t>Activities :</a:t>
            </a:r>
          </a:p>
          <a:p>
            <a:r>
              <a:rPr lang="en-US" dirty="0" smtClean="0">
                <a:solidFill>
                  <a:schemeClr val="tx1"/>
                </a:solidFill>
              </a:rPr>
              <a:t>Sharing motivation, support, problems, pains to build self-confidence &amp; self-acceptance as Thalassemia patient</a:t>
            </a:r>
          </a:p>
          <a:p>
            <a:r>
              <a:rPr lang="en-US" dirty="0" smtClean="0">
                <a:solidFill>
                  <a:schemeClr val="tx1"/>
                </a:solidFill>
              </a:rPr>
              <a:t>Help POPTI &amp; YTI to support their activities  n held events like campaign, seminar to raise public awareness bout thalassemia</a:t>
            </a:r>
          </a:p>
          <a:p>
            <a:r>
              <a:rPr lang="en-US" dirty="0" smtClean="0">
                <a:solidFill>
                  <a:schemeClr val="tx1"/>
                </a:solidFill>
              </a:rPr>
              <a:t>Doing many fun activities &amp; gathering as  self-therapy to  build positive character  like group transfusion for teenagers &amp; adult patients</a:t>
            </a:r>
            <a:endParaRPr lang="en-US" dirty="0">
              <a:solidFill>
                <a:schemeClr val="tx1"/>
              </a:solidFill>
            </a:endParaRPr>
          </a:p>
          <a:p>
            <a:r>
              <a:rPr lang="en-US" dirty="0" smtClean="0">
                <a:solidFill>
                  <a:schemeClr val="tx1"/>
                </a:solidFill>
              </a:rPr>
              <a:t>Approaching fellow thalassemia patients who are introvert, lack of confidence, still locked t</a:t>
            </a:r>
            <a:r>
              <a:rPr lang="id-ID" dirty="0" smtClean="0">
                <a:solidFill>
                  <a:schemeClr val="tx1"/>
                </a:solidFill>
              </a:rPr>
              <a:t>hemselves</a:t>
            </a:r>
            <a:r>
              <a:rPr lang="en-US" dirty="0" smtClean="0">
                <a:solidFill>
                  <a:schemeClr val="tx1"/>
                </a:solidFill>
              </a:rPr>
              <a:t> from others</a:t>
            </a:r>
          </a:p>
          <a:p>
            <a:endParaRPr lang="en-US" dirty="0">
              <a:solidFill>
                <a:schemeClr val="tx1"/>
              </a:solidFill>
            </a:endParaRPr>
          </a:p>
        </p:txBody>
      </p:sp>
      <p:sp>
        <p:nvSpPr>
          <p:cNvPr id="4" name="Rounded Rectangle 3"/>
          <p:cNvSpPr/>
          <p:nvPr/>
        </p:nvSpPr>
        <p:spPr>
          <a:xfrm>
            <a:off x="0" y="838200"/>
            <a:ext cx="914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smtClean="0">
              <a:latin typeface="Arial Rounded MT Bold" panose="020F0704030504030204" pitchFamily="34" charset="0"/>
              <a:cs typeface="Aharoni" panose="02010803020104030203" pitchFamily="2" charset="-79"/>
            </a:endParaRPr>
          </a:p>
          <a:p>
            <a:pPr lvl="0" algn="ctr"/>
            <a:r>
              <a:rPr lang="en-US" sz="3200" dirty="0">
                <a:latin typeface="Arial Rounded MT Bold" panose="020F0704030504030204" pitchFamily="34" charset="0"/>
                <a:cs typeface="Aharoni" panose="02010803020104030203" pitchFamily="2" charset="-79"/>
              </a:rPr>
              <a:t>E</a:t>
            </a:r>
            <a:r>
              <a:rPr lang="en-US" sz="3200" dirty="0" smtClean="0">
                <a:latin typeface="Arial Rounded MT Bold" panose="020F0704030504030204" pitchFamily="34" charset="0"/>
                <a:cs typeface="Aharoni" panose="02010803020104030203" pitchFamily="2" charset="-79"/>
              </a:rPr>
              <a:t>stablished </a:t>
            </a:r>
            <a:r>
              <a:rPr lang="en-US" sz="3200" dirty="0">
                <a:latin typeface="Arial Rounded MT Bold" panose="020F0704030504030204" pitchFamily="34" charset="0"/>
                <a:cs typeface="Aharoni" panose="02010803020104030203" pitchFamily="2" charset="-79"/>
              </a:rPr>
              <a:t>on </a:t>
            </a:r>
            <a:r>
              <a:rPr lang="en-US" sz="3200" dirty="0" smtClean="0">
                <a:latin typeface="Arial Rounded MT Bold" panose="020F0704030504030204" pitchFamily="34" charset="0"/>
                <a:cs typeface="Aharoni" panose="02010803020104030203" pitchFamily="2" charset="-79"/>
              </a:rPr>
              <a:t>April 15, 2015</a:t>
            </a:r>
            <a:endParaRPr lang="en-US" sz="3200" b="1" dirty="0">
              <a:latin typeface="Arial Rounded MT Bold" panose="020F0704030504030204" pitchFamily="34" charset="0"/>
              <a:cs typeface="Aharoni" panose="02010803020104030203" pitchFamily="2" charset="-79"/>
            </a:endParaRPr>
          </a:p>
          <a:p>
            <a:pPr algn="ctr"/>
            <a:endParaRPr lang="en-US" sz="3200" dirty="0">
              <a:latin typeface="Arial Rounded MT Bold" panose="020F0704030504030204" pitchFamily="34" charset="0"/>
              <a:cs typeface="Aharoni" panose="02010803020104030203" pitchFamily="2" charset="-79"/>
            </a:endParaRPr>
          </a:p>
        </p:txBody>
      </p:sp>
      <p:sp>
        <p:nvSpPr>
          <p:cNvPr id="5" name="Content Placeholder 2"/>
          <p:cNvSpPr txBox="1">
            <a:spLocks/>
          </p:cNvSpPr>
          <p:nvPr/>
        </p:nvSpPr>
        <p:spPr>
          <a:xfrm>
            <a:off x="4572000" y="1371600"/>
            <a:ext cx="4572000" cy="54864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en-US" dirty="0" smtClean="0">
                <a:solidFill>
                  <a:srgbClr val="FF0000"/>
                </a:solidFill>
                <a:latin typeface="Arial Rounded MT Bold" panose="020F0704030504030204" pitchFamily="34" charset="0"/>
              </a:rPr>
              <a:t>Challenges :</a:t>
            </a:r>
          </a:p>
          <a:p>
            <a:r>
              <a:rPr lang="en-US" dirty="0" smtClean="0">
                <a:solidFill>
                  <a:schemeClr val="tx1"/>
                </a:solidFill>
              </a:rPr>
              <a:t>Still many </a:t>
            </a:r>
            <a:r>
              <a:rPr lang="id-ID" dirty="0" smtClean="0">
                <a:solidFill>
                  <a:schemeClr val="tx1"/>
                </a:solidFill>
              </a:rPr>
              <a:t>Individu living with</a:t>
            </a:r>
            <a:r>
              <a:rPr lang="en-US" dirty="0" smtClean="0">
                <a:solidFill>
                  <a:schemeClr val="tx1"/>
                </a:solidFill>
              </a:rPr>
              <a:t> Thalassemia </a:t>
            </a:r>
            <a:r>
              <a:rPr lang="id-ID" dirty="0" smtClean="0">
                <a:solidFill>
                  <a:schemeClr val="tx1"/>
                </a:solidFill>
              </a:rPr>
              <a:t>unable to</a:t>
            </a:r>
            <a:r>
              <a:rPr lang="en-US" dirty="0" smtClean="0">
                <a:solidFill>
                  <a:schemeClr val="tx1"/>
                </a:solidFill>
              </a:rPr>
              <a:t> fully accept their condition,</a:t>
            </a:r>
            <a:r>
              <a:rPr lang="id-ID" dirty="0" smtClean="0">
                <a:solidFill>
                  <a:schemeClr val="tx1"/>
                </a:solidFill>
              </a:rPr>
              <a:t> tend to stay away from others</a:t>
            </a:r>
            <a:r>
              <a:rPr lang="id-ID" dirty="0">
                <a:solidFill>
                  <a:schemeClr val="tx1"/>
                </a:solidFill>
              </a:rPr>
              <a:t> </a:t>
            </a:r>
            <a:r>
              <a:rPr lang="id-ID" dirty="0" smtClean="0">
                <a:solidFill>
                  <a:schemeClr val="tx1"/>
                </a:solidFill>
              </a:rPr>
              <a:t>and </a:t>
            </a:r>
            <a:r>
              <a:rPr lang="en-US" dirty="0" smtClean="0">
                <a:solidFill>
                  <a:schemeClr val="tx1"/>
                </a:solidFill>
              </a:rPr>
              <a:t>lack of confidence, </a:t>
            </a:r>
            <a:endParaRPr lang="id-ID" dirty="0" smtClean="0">
              <a:solidFill>
                <a:schemeClr val="tx1"/>
              </a:solidFill>
            </a:endParaRPr>
          </a:p>
          <a:p>
            <a:r>
              <a:rPr lang="en-US" dirty="0" smtClean="0">
                <a:solidFill>
                  <a:schemeClr val="tx1"/>
                </a:solidFill>
              </a:rPr>
              <a:t>Many </a:t>
            </a:r>
            <a:r>
              <a:rPr lang="id-ID" dirty="0" smtClean="0">
                <a:solidFill>
                  <a:schemeClr val="tx1"/>
                </a:solidFill>
              </a:rPr>
              <a:t>Individu living with thalassemia </a:t>
            </a:r>
            <a:r>
              <a:rPr lang="en-US" dirty="0" smtClean="0">
                <a:solidFill>
                  <a:schemeClr val="tx1"/>
                </a:solidFill>
              </a:rPr>
              <a:t>are worried and hopeless about their futures, mainly about </a:t>
            </a:r>
            <a:r>
              <a:rPr lang="id-ID" dirty="0" smtClean="0">
                <a:solidFill>
                  <a:schemeClr val="tx1"/>
                </a:solidFill>
              </a:rPr>
              <a:t>occupation</a:t>
            </a:r>
            <a:r>
              <a:rPr lang="en-US" dirty="0" smtClean="0">
                <a:solidFill>
                  <a:schemeClr val="tx1"/>
                </a:solidFill>
              </a:rPr>
              <a:t>, </a:t>
            </a:r>
            <a:r>
              <a:rPr lang="id-ID" dirty="0" smtClean="0">
                <a:solidFill>
                  <a:schemeClr val="tx1"/>
                </a:solidFill>
              </a:rPr>
              <a:t>getting </a:t>
            </a:r>
            <a:r>
              <a:rPr lang="en-US" dirty="0" smtClean="0">
                <a:solidFill>
                  <a:schemeClr val="tx1"/>
                </a:solidFill>
              </a:rPr>
              <a:t>marriage, build family etc. </a:t>
            </a:r>
          </a:p>
          <a:p>
            <a:endParaRPr lang="en-US" dirty="0">
              <a:solidFill>
                <a:schemeClr val="tx1"/>
              </a:solidFill>
            </a:endParaRPr>
          </a:p>
        </p:txBody>
      </p:sp>
    </p:spTree>
    <p:extLst>
      <p:ext uri="{BB962C8B-B14F-4D97-AF65-F5344CB8AC3E}">
        <p14:creationId xmlns:p14="http://schemas.microsoft.com/office/powerpoint/2010/main" val="2200955943"/>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066801"/>
            <a:ext cx="3886200" cy="3505199"/>
          </a:xfrm>
        </p:spPr>
      </p:pic>
      <p:sp>
        <p:nvSpPr>
          <p:cNvPr id="7" name="Title 1"/>
          <p:cNvSpPr>
            <a:spLocks noGrp="1"/>
          </p:cNvSpPr>
          <p:nvPr>
            <p:ph type="title"/>
          </p:nvPr>
        </p:nvSpPr>
        <p:spPr>
          <a:xfrm>
            <a:off x="0" y="15766"/>
            <a:ext cx="3886200" cy="1143000"/>
          </a:xfrm>
        </p:spPr>
        <p:style>
          <a:lnRef idx="3">
            <a:schemeClr val="lt1"/>
          </a:lnRef>
          <a:fillRef idx="1">
            <a:schemeClr val="accent2"/>
          </a:fillRef>
          <a:effectRef idx="1">
            <a:schemeClr val="accent2"/>
          </a:effectRef>
          <a:fontRef idx="minor">
            <a:schemeClr val="lt1"/>
          </a:fontRef>
        </p:style>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oper Black" panose="0208090404030B020404" pitchFamily="18" charset="0"/>
              </a:rPr>
              <a:t>PPTI</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oper Black" panose="0208090404030B0204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0"/>
            <a:ext cx="5257800" cy="3581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191000"/>
            <a:ext cx="3864429" cy="2667000"/>
          </a:xfrm>
          <a:prstGeom prst="rect">
            <a:avLst/>
          </a:prstGeom>
        </p:spPr>
      </p:pic>
      <p:pic>
        <p:nvPicPr>
          <p:cNvPr id="2" name="Picture 1"/>
          <p:cNvPicPr>
            <a:picLocks noChangeAspect="1"/>
          </p:cNvPicPr>
          <p:nvPr/>
        </p:nvPicPr>
        <p:blipFill>
          <a:blip r:embed="rId6"/>
          <a:stretch>
            <a:fillRect/>
          </a:stretch>
        </p:blipFill>
        <p:spPr>
          <a:xfrm>
            <a:off x="3789226" y="3330668"/>
            <a:ext cx="5469312" cy="3698731"/>
          </a:xfrm>
          <a:prstGeom prst="rect">
            <a:avLst/>
          </a:prstGeom>
        </p:spPr>
      </p:pic>
    </p:spTree>
    <p:extLst>
      <p:ext uri="{BB962C8B-B14F-4D97-AF65-F5344CB8AC3E}">
        <p14:creationId xmlns:p14="http://schemas.microsoft.com/office/powerpoint/2010/main" val="2259942220"/>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Thalasemia</a:t>
            </a:r>
            <a:endParaRPr lang="en-US" dirty="0"/>
          </a:p>
        </p:txBody>
      </p:sp>
      <p:sp>
        <p:nvSpPr>
          <p:cNvPr id="7" name="Content Placeholder 6"/>
          <p:cNvSpPr>
            <a:spLocks noGrp="1"/>
          </p:cNvSpPr>
          <p:nvPr>
            <p:ph sz="half" idx="1"/>
          </p:nvPr>
        </p:nvSpPr>
        <p:spPr>
          <a:xfrm>
            <a:off x="357158" y="3214686"/>
            <a:ext cx="4286280" cy="3286148"/>
          </a:xfrm>
        </p:spPr>
        <p:txBody>
          <a:bodyPr>
            <a:normAutofit fontScale="62500" lnSpcReduction="20000"/>
          </a:bodyPr>
          <a:lstStyle/>
          <a:p>
            <a:pPr algn="ctr">
              <a:buNone/>
            </a:pPr>
            <a:r>
              <a:rPr lang="id-ID" sz="3100" b="1" dirty="0" smtClean="0">
                <a:latin typeface="Calibri" pitchFamily="34" charset="0"/>
                <a:sym typeface="Wingdings" pitchFamily="2" charset="2"/>
              </a:rPr>
              <a:t>Therapy</a:t>
            </a:r>
            <a:endParaRPr lang="en-US" sz="3100" b="1" dirty="0" smtClean="0">
              <a:latin typeface="Calibri" pitchFamily="34" charset="0"/>
              <a:sym typeface="Wingdings" pitchFamily="2" charset="2"/>
            </a:endParaRPr>
          </a:p>
          <a:p>
            <a:pPr>
              <a:buNone/>
            </a:pPr>
            <a:r>
              <a:rPr lang="id-ID" sz="3200" dirty="0" smtClean="0">
                <a:latin typeface="Calibri" pitchFamily="34" charset="0"/>
              </a:rPr>
              <a:t>Montly Blood Transfusion</a:t>
            </a:r>
            <a:endParaRPr lang="en-US" sz="3200" dirty="0" smtClean="0">
              <a:latin typeface="Calibri" pitchFamily="34" charset="0"/>
              <a:sym typeface="Wingdings" pitchFamily="2" charset="2"/>
            </a:endParaRPr>
          </a:p>
          <a:p>
            <a:pPr>
              <a:buNone/>
            </a:pPr>
            <a:r>
              <a:rPr lang="id-ID" sz="3200" dirty="0" smtClean="0">
                <a:latin typeface="Calibri" pitchFamily="34" charset="0"/>
                <a:sym typeface="Wingdings" pitchFamily="2" charset="2"/>
              </a:rPr>
              <a:t>Chelation Therapy </a:t>
            </a:r>
            <a:endParaRPr lang="en-US" sz="3200" dirty="0" smtClean="0">
              <a:latin typeface="Calibri" pitchFamily="34" charset="0"/>
              <a:sym typeface="Wingdings" pitchFamily="2" charset="2"/>
            </a:endParaRPr>
          </a:p>
          <a:p>
            <a:endParaRPr lang="en-US" sz="3200" dirty="0" smtClean="0">
              <a:latin typeface="Calibri" pitchFamily="34" charset="0"/>
              <a:sym typeface="Wingdings" pitchFamily="2" charset="2"/>
            </a:endParaRPr>
          </a:p>
          <a:p>
            <a:pPr algn="ctr">
              <a:buNone/>
            </a:pPr>
            <a:r>
              <a:rPr lang="id-ID" sz="3200" b="1" dirty="0" smtClean="0">
                <a:latin typeface="Calibri" pitchFamily="34" charset="0"/>
                <a:sym typeface="Wingdings" pitchFamily="2" charset="2"/>
              </a:rPr>
              <a:t>Prevention</a:t>
            </a:r>
            <a:endParaRPr lang="en-US" sz="3200" b="1" dirty="0" smtClean="0">
              <a:latin typeface="Calibri" pitchFamily="34" charset="0"/>
              <a:sym typeface="Wingdings" pitchFamily="2" charset="2"/>
            </a:endParaRPr>
          </a:p>
          <a:p>
            <a:r>
              <a:rPr lang="en-US" sz="3200" dirty="0" smtClean="0">
                <a:latin typeface="Calibri" pitchFamily="34" charset="0"/>
                <a:sym typeface="Wingdings" pitchFamily="2" charset="2"/>
              </a:rPr>
              <a:t>Genetic Screening/Preconception Screening</a:t>
            </a:r>
          </a:p>
          <a:p>
            <a:r>
              <a:rPr lang="en-US" sz="3200" dirty="0" smtClean="0">
                <a:latin typeface="Calibri" pitchFamily="34" charset="0"/>
                <a:sym typeface="Wingdings" pitchFamily="2" charset="2"/>
              </a:rPr>
              <a:t>Genetic </a:t>
            </a:r>
            <a:r>
              <a:rPr lang="en-US" sz="3200" dirty="0" err="1" smtClean="0">
                <a:latin typeface="Calibri" pitchFamily="34" charset="0"/>
                <a:sym typeface="Wingdings" pitchFamily="2" charset="2"/>
              </a:rPr>
              <a:t>Counselling</a:t>
            </a:r>
            <a:endParaRPr lang="en-US" sz="3200" dirty="0" smtClean="0">
              <a:latin typeface="Calibri" pitchFamily="34" charset="0"/>
              <a:sym typeface="Wingdings" pitchFamily="2" charset="2"/>
            </a:endParaRPr>
          </a:p>
          <a:p>
            <a:r>
              <a:rPr lang="en-US" sz="3200" dirty="0" smtClean="0">
                <a:latin typeface="Calibri" pitchFamily="34" charset="0"/>
                <a:sym typeface="Wingdings" pitchFamily="2" charset="2"/>
              </a:rPr>
              <a:t>Prenatal Screening/</a:t>
            </a:r>
            <a:r>
              <a:rPr lang="en-US" sz="3200" dirty="0" err="1" smtClean="0">
                <a:latin typeface="Calibri" pitchFamily="34" charset="0"/>
                <a:sym typeface="Wingdings" pitchFamily="2" charset="2"/>
              </a:rPr>
              <a:t>Amniosintesis</a:t>
            </a:r>
            <a:endParaRPr lang="en-US" sz="3200" dirty="0">
              <a:latin typeface="Calibri" pitchFamily="34" charset="0"/>
            </a:endParaRPr>
          </a:p>
        </p:txBody>
      </p:sp>
      <p:sp>
        <p:nvSpPr>
          <p:cNvPr id="5" name="Content Placeholder 4"/>
          <p:cNvSpPr>
            <a:spLocks noGrp="1"/>
          </p:cNvSpPr>
          <p:nvPr>
            <p:ph sz="half" idx="2"/>
          </p:nvPr>
        </p:nvSpPr>
        <p:spPr>
          <a:xfrm>
            <a:off x="4929190" y="571480"/>
            <a:ext cx="4004498" cy="4786322"/>
          </a:xfrm>
        </p:spPr>
        <p:txBody>
          <a:bodyPr>
            <a:normAutofit fontScale="62500" lnSpcReduction="20000"/>
          </a:bodyPr>
          <a:lstStyle/>
          <a:p>
            <a:pPr algn="ctr">
              <a:buNone/>
            </a:pPr>
            <a:r>
              <a:rPr lang="en-US" sz="3100" b="1" dirty="0" smtClean="0">
                <a:latin typeface="Calibri" pitchFamily="34" charset="0"/>
                <a:sym typeface="Wingdings" pitchFamily="2" charset="2"/>
              </a:rPr>
              <a:t>THALASEMIA</a:t>
            </a:r>
          </a:p>
          <a:p>
            <a:r>
              <a:rPr lang="id-ID" sz="3400" dirty="0" smtClean="0">
                <a:latin typeface="Calibri" pitchFamily="34" charset="0"/>
              </a:rPr>
              <a:t>Red Blood Cell Disorder</a:t>
            </a:r>
            <a:endParaRPr lang="en-US" sz="3400" dirty="0" smtClean="0">
              <a:latin typeface="Calibri" pitchFamily="34" charset="0"/>
            </a:endParaRPr>
          </a:p>
          <a:p>
            <a:r>
              <a:rPr lang="id-ID" sz="3400" dirty="0" smtClean="0">
                <a:latin typeface="Calibri" pitchFamily="34" charset="0"/>
              </a:rPr>
              <a:t>Hemolitic anemia</a:t>
            </a:r>
            <a:endParaRPr lang="en-US" sz="3400" dirty="0" smtClean="0">
              <a:latin typeface="Calibri" pitchFamily="34" charset="0"/>
            </a:endParaRPr>
          </a:p>
          <a:p>
            <a:r>
              <a:rPr lang="id-ID" sz="3400" dirty="0" smtClean="0">
                <a:latin typeface="Calibri" pitchFamily="34" charset="0"/>
              </a:rPr>
              <a:t>Have a systematic effect on human body </a:t>
            </a:r>
          </a:p>
          <a:p>
            <a:r>
              <a:rPr lang="id-ID" sz="3400" dirty="0" smtClean="0">
                <a:latin typeface="Calibri" pitchFamily="34" charset="0"/>
              </a:rPr>
              <a:t>Recesive mendelian inheritance</a:t>
            </a:r>
          </a:p>
          <a:p>
            <a:r>
              <a:rPr lang="id-ID" sz="3400" dirty="0" smtClean="0">
                <a:latin typeface="Calibri" pitchFamily="34" charset="0"/>
                <a:sym typeface="Wingdings" pitchFamily="2" charset="2"/>
              </a:rPr>
              <a:t>Before : Thalassemia Belt Region</a:t>
            </a:r>
          </a:p>
          <a:p>
            <a:pPr marL="82296" indent="0">
              <a:buNone/>
            </a:pPr>
            <a:r>
              <a:rPr lang="id-ID" sz="3400" dirty="0" smtClean="0">
                <a:latin typeface="Calibri" pitchFamily="34" charset="0"/>
                <a:sym typeface="Wingdings" pitchFamily="2" charset="2"/>
              </a:rPr>
              <a:t>     Now : Spread all over the </a:t>
            </a:r>
          </a:p>
          <a:p>
            <a:pPr marL="82296" indent="0">
              <a:buNone/>
            </a:pPr>
            <a:r>
              <a:rPr lang="id-ID" sz="3400" dirty="0">
                <a:latin typeface="Calibri" pitchFamily="34" charset="0"/>
                <a:sym typeface="Wingdings" pitchFamily="2" charset="2"/>
              </a:rPr>
              <a:t> </a:t>
            </a:r>
            <a:r>
              <a:rPr lang="id-ID" sz="3400" dirty="0" smtClean="0">
                <a:latin typeface="Calibri" pitchFamily="34" charset="0"/>
                <a:sym typeface="Wingdings" pitchFamily="2" charset="2"/>
              </a:rPr>
              <a:t>    world</a:t>
            </a:r>
            <a:endParaRPr lang="en-US" sz="3400" dirty="0" smtClean="0">
              <a:latin typeface="Calibri" pitchFamily="34" charset="0"/>
              <a:sym typeface="Wingdings" pitchFamily="2" charset="2"/>
            </a:endParaRPr>
          </a:p>
          <a:p>
            <a:r>
              <a:rPr lang="id-ID" sz="3400" dirty="0" smtClean="0">
                <a:latin typeface="Calibri" pitchFamily="34" charset="0"/>
                <a:sym typeface="Wingdings" pitchFamily="2" charset="2"/>
              </a:rPr>
              <a:t>6-10% of population in Indonesia are predicted to be genetically thalassemia carrier</a:t>
            </a:r>
          </a:p>
          <a:p>
            <a:pPr marL="82296" indent="0">
              <a:buNone/>
            </a:pPr>
            <a:endParaRPr lang="id-ID" sz="3400" dirty="0" smtClean="0">
              <a:latin typeface="Calibri" pitchFamily="34" charset="0"/>
              <a:sym typeface="Wingdings" pitchFamily="2" charset="2"/>
            </a:endParaRPr>
          </a:p>
          <a:p>
            <a:pPr marL="82296" indent="0">
              <a:buNone/>
            </a:pPr>
            <a:r>
              <a:rPr lang="id-ID" sz="3400" dirty="0" smtClean="0">
                <a:latin typeface="Calibri" pitchFamily="34" charset="0"/>
                <a:sym typeface="Wingdings" pitchFamily="2" charset="2"/>
              </a:rPr>
              <a:t> Banyumas Region : 8 %</a:t>
            </a:r>
            <a:endParaRPr lang="en-US" sz="3400" dirty="0"/>
          </a:p>
        </p:txBody>
      </p:sp>
      <p:pic>
        <p:nvPicPr>
          <p:cNvPr id="23554" name="Picture 2" descr="Thalassemia Map"/>
          <p:cNvPicPr>
            <a:picLocks noChangeAspect="1" noChangeArrowheads="1"/>
          </p:cNvPicPr>
          <p:nvPr/>
        </p:nvPicPr>
        <p:blipFill>
          <a:blip r:embed="rId3" cstate="print"/>
          <a:srcRect/>
          <a:stretch>
            <a:fillRect/>
          </a:stretch>
        </p:blipFill>
        <p:spPr bwMode="auto">
          <a:xfrm>
            <a:off x="0" y="0"/>
            <a:ext cx="4429124" cy="3071810"/>
          </a:xfrm>
          <a:prstGeom prst="rect">
            <a:avLst/>
          </a:prstGeom>
          <a:noFill/>
        </p:spPr>
      </p:pic>
    </p:spTree>
    <p:extLst>
      <p:ext uri="{BB962C8B-B14F-4D97-AF65-F5344CB8AC3E}">
        <p14:creationId xmlns:p14="http://schemas.microsoft.com/office/powerpoint/2010/main" val="3440474477"/>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79132"/>
          </a:xfrm>
        </p:spPr>
        <p:txBody>
          <a:bodyPr/>
          <a:lstStyle/>
          <a:p>
            <a:r>
              <a:rPr lang="id-ID" dirty="0" smtClean="0"/>
              <a:t>Our Region</a:t>
            </a:r>
            <a:endParaRPr lang="id-ID"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3"/>
          <a:stretch>
            <a:fillRect/>
          </a:stretch>
        </p:blipFill>
        <p:spPr>
          <a:xfrm>
            <a:off x="1115616" y="1447800"/>
            <a:ext cx="7919013" cy="5094630"/>
          </a:xfrm>
          <a:prstGeom prst="rect">
            <a:avLst/>
          </a:prstGeom>
        </p:spPr>
      </p:pic>
    </p:spTree>
    <p:extLst>
      <p:ext uri="{BB962C8B-B14F-4D97-AF65-F5344CB8AC3E}">
        <p14:creationId xmlns:p14="http://schemas.microsoft.com/office/powerpoint/2010/main" val="337775401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asil gambar untuk gunung slamet batura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16" y="274638"/>
            <a:ext cx="8129984" cy="609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748311"/>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err="1" smtClean="0">
                <a:solidFill>
                  <a:srgbClr val="00B050"/>
                </a:solidFill>
                <a:latin typeface="Aharoni" panose="02010803020104030203" pitchFamily="2" charset="-79"/>
                <a:cs typeface="Aharoni" panose="02010803020104030203" pitchFamily="2" charset="-79"/>
              </a:rPr>
              <a:t>Thalassaemia</a:t>
            </a:r>
            <a:r>
              <a:rPr lang="en-US" dirty="0" smtClean="0">
                <a:solidFill>
                  <a:srgbClr val="00B050"/>
                </a:solidFill>
                <a:latin typeface="Aharoni" panose="02010803020104030203" pitchFamily="2" charset="-79"/>
                <a:cs typeface="Aharoni" panose="02010803020104030203" pitchFamily="2" charset="-79"/>
              </a:rPr>
              <a:t> in </a:t>
            </a:r>
            <a:r>
              <a:rPr lang="en-US" dirty="0" err="1" smtClean="0">
                <a:solidFill>
                  <a:srgbClr val="00B050"/>
                </a:solidFill>
                <a:latin typeface="Aharoni" panose="02010803020104030203" pitchFamily="2" charset="-79"/>
                <a:cs typeface="Aharoni" panose="02010803020104030203" pitchFamily="2" charset="-79"/>
              </a:rPr>
              <a:t>Banyumas</a:t>
            </a:r>
            <a:r>
              <a:rPr lang="en-US" dirty="0" smtClean="0">
                <a:solidFill>
                  <a:srgbClr val="00B050"/>
                </a:solidFill>
                <a:latin typeface="Aharoni" panose="02010803020104030203" pitchFamily="2" charset="-79"/>
                <a:cs typeface="Aharoni" panose="02010803020104030203" pitchFamily="2" charset="-79"/>
              </a:rPr>
              <a:t> Region</a:t>
            </a:r>
            <a:endParaRPr lang="en-US" dirty="0">
              <a:solidFill>
                <a:srgbClr val="00B050"/>
              </a:solidFill>
              <a:latin typeface="Aharoni" panose="02010803020104030203" pitchFamily="2" charset="-79"/>
              <a:cs typeface="Aharoni" panose="02010803020104030203" pitchFamily="2" charset="-79"/>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89813843"/>
              </p:ext>
            </p:extLst>
          </p:nvPr>
        </p:nvGraphicFramePr>
        <p:xfrm>
          <a:off x="3897086" y="1638300"/>
          <a:ext cx="4838992" cy="491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3733800"/>
            <a:ext cx="3810000" cy="28168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1752599"/>
            <a:ext cx="3440184" cy="21822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05110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3608" y="0"/>
            <a:ext cx="8066918" cy="6858000"/>
          </a:xfrm>
          <a:prstGeom prst="rect">
            <a:avLst/>
          </a:prstGeom>
        </p:spPr>
      </p:pic>
    </p:spTree>
    <p:extLst>
      <p:ext uri="{BB962C8B-B14F-4D97-AF65-F5344CB8AC3E}">
        <p14:creationId xmlns:p14="http://schemas.microsoft.com/office/powerpoint/2010/main" val="2303692037"/>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0"/>
            <a:ext cx="4206765" cy="12954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id-ID"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Transfussion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352800"/>
            <a:ext cx="4865915" cy="3553435"/>
          </a:xfrm>
          <a:prstGeom prst="rect">
            <a:avLst/>
          </a:prstGeom>
          <a:ln>
            <a:noFill/>
          </a:ln>
          <a:effectLst>
            <a:softEdge rad="112500"/>
          </a:effectLst>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267200" y="32657"/>
            <a:ext cx="4865914" cy="3320143"/>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71" y="3352801"/>
            <a:ext cx="4800600" cy="348342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230086"/>
            <a:ext cx="4267199" cy="2924503"/>
          </a:xfrm>
          <a:prstGeom prst="rect">
            <a:avLst/>
          </a:prstGeom>
        </p:spPr>
      </p:pic>
    </p:spTree>
    <p:extLst>
      <p:ext uri="{BB962C8B-B14F-4D97-AF65-F5344CB8AC3E}">
        <p14:creationId xmlns:p14="http://schemas.microsoft.com/office/powerpoint/2010/main" val="33567118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id-ID" dirty="0" smtClean="0"/>
              <a:t>Clinical management</a:t>
            </a:r>
            <a:endParaRPr lang="en-US" dirty="0"/>
          </a:p>
        </p:txBody>
      </p:sp>
      <p:sp>
        <p:nvSpPr>
          <p:cNvPr id="3" name="Content Placeholder 2"/>
          <p:cNvSpPr>
            <a:spLocks noGrp="1"/>
          </p:cNvSpPr>
          <p:nvPr>
            <p:ph idx="1"/>
          </p:nvPr>
        </p:nvSpPr>
        <p:spPr>
          <a:xfrm>
            <a:off x="628650" y="1851422"/>
            <a:ext cx="8263830" cy="4241874"/>
          </a:xfrm>
        </p:spPr>
        <p:txBody>
          <a:bodyPr>
            <a:normAutofit fontScale="85000" lnSpcReduction="10000"/>
          </a:bodyPr>
          <a:lstStyle/>
          <a:p>
            <a:r>
              <a:rPr lang="en-US" dirty="0" smtClean="0"/>
              <a:t>All patients are covered by National Health Insurance</a:t>
            </a:r>
          </a:p>
          <a:p>
            <a:r>
              <a:rPr lang="en-US" dirty="0" smtClean="0"/>
              <a:t>Supporting treatments :</a:t>
            </a:r>
          </a:p>
          <a:p>
            <a:pPr lvl="1"/>
            <a:r>
              <a:rPr lang="en-US" dirty="0" smtClean="0"/>
              <a:t>Regular Transfusion</a:t>
            </a:r>
          </a:p>
          <a:p>
            <a:pPr lvl="1"/>
            <a:r>
              <a:rPr lang="en-US" dirty="0" smtClean="0"/>
              <a:t>Iron chelator : Deferiprone  (Feriprox)</a:t>
            </a:r>
          </a:p>
          <a:p>
            <a:pPr lvl="1"/>
            <a:r>
              <a:rPr lang="en-US" dirty="0" smtClean="0"/>
              <a:t>Vitamins : E, C, B</a:t>
            </a:r>
          </a:p>
          <a:p>
            <a:pPr lvl="1"/>
            <a:endParaRPr lang="en-US" dirty="0" smtClean="0"/>
          </a:p>
          <a:p>
            <a:r>
              <a:rPr lang="id-ID" dirty="0" smtClean="0"/>
              <a:t>Management of c</a:t>
            </a:r>
            <a:r>
              <a:rPr lang="en-US" dirty="0" err="1" smtClean="0"/>
              <a:t>omplications</a:t>
            </a:r>
            <a:r>
              <a:rPr lang="en-US" dirty="0" smtClean="0"/>
              <a:t> :</a:t>
            </a:r>
          </a:p>
          <a:p>
            <a:pPr lvl="1"/>
            <a:r>
              <a:rPr lang="en-US" dirty="0" smtClean="0"/>
              <a:t>DM</a:t>
            </a:r>
          </a:p>
          <a:p>
            <a:pPr lvl="1"/>
            <a:r>
              <a:rPr lang="en-US" dirty="0" smtClean="0"/>
              <a:t>Hepatitis</a:t>
            </a:r>
          </a:p>
          <a:p>
            <a:pPr lvl="1"/>
            <a:r>
              <a:rPr lang="en-US" dirty="0" smtClean="0"/>
              <a:t>Infections</a:t>
            </a:r>
          </a:p>
        </p:txBody>
      </p:sp>
    </p:spTree>
    <p:extLst>
      <p:ext uri="{BB962C8B-B14F-4D97-AF65-F5344CB8AC3E}">
        <p14:creationId xmlns:p14="http://schemas.microsoft.com/office/powerpoint/2010/main" val="2753995641"/>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aspect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72017859"/>
              </p:ext>
            </p:extLst>
          </p:nvPr>
        </p:nvGraphicFramePr>
        <p:xfrm>
          <a:off x="55156" y="1628800"/>
          <a:ext cx="9102367" cy="4824536"/>
        </p:xfrm>
        <a:graphic>
          <a:graphicData uri="http://schemas.openxmlformats.org/presentationml/2006/ole">
            <mc:AlternateContent xmlns:mc="http://schemas.openxmlformats.org/markup-compatibility/2006">
              <mc:Choice xmlns:v="urn:schemas-microsoft-com:vml" Requires="v">
                <p:oleObj spid="_x0000_s1034" name="Document" r:id="rId5" imgW="8724220" imgH="3657136" progId="Word.Document.12">
                  <p:embed/>
                </p:oleObj>
              </mc:Choice>
              <mc:Fallback>
                <p:oleObj name="Document" r:id="rId5" imgW="8724220" imgH="3657136" progId="Word.Document.12">
                  <p:embed/>
                  <p:pic>
                    <p:nvPicPr>
                      <p:cNvPr id="0" name=""/>
                      <p:cNvPicPr/>
                      <p:nvPr/>
                    </p:nvPicPr>
                    <p:blipFill>
                      <a:blip r:embed="rId6"/>
                      <a:stretch>
                        <a:fillRect/>
                      </a:stretch>
                    </p:blipFill>
                    <p:spPr>
                      <a:xfrm>
                        <a:off x="55156" y="1628800"/>
                        <a:ext cx="9102367" cy="4824536"/>
                      </a:xfrm>
                      <a:prstGeom prst="rect">
                        <a:avLst/>
                      </a:prstGeom>
                    </p:spPr>
                  </p:pic>
                </p:oleObj>
              </mc:Fallback>
            </mc:AlternateContent>
          </a:graphicData>
        </a:graphic>
      </p:graphicFrame>
    </p:spTree>
    <p:extLst>
      <p:ext uri="{BB962C8B-B14F-4D97-AF65-F5344CB8AC3E}">
        <p14:creationId xmlns:p14="http://schemas.microsoft.com/office/powerpoint/2010/main" val="188050695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5961</TotalTime>
  <Words>808</Words>
  <Application>Microsoft Office PowerPoint</Application>
  <PresentationFormat>On-screen Show (4:3)</PresentationFormat>
  <Paragraphs>140</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Solstice</vt:lpstr>
      <vt:lpstr>Document</vt:lpstr>
      <vt:lpstr>Psycho-socio-economic challenges on Thalassemia patients: Sharing from Peripheral Region (Purwokerto, Indonesia)</vt:lpstr>
      <vt:lpstr>Thalasemia</vt:lpstr>
      <vt:lpstr>Our Region</vt:lpstr>
      <vt:lpstr>PowerPoint Presentation</vt:lpstr>
      <vt:lpstr>Thalassaemia in Banyumas Region</vt:lpstr>
      <vt:lpstr>PowerPoint Presentation</vt:lpstr>
      <vt:lpstr>Transfussion</vt:lpstr>
      <vt:lpstr>Clinical management</vt:lpstr>
      <vt:lpstr>Molecular aspect</vt:lpstr>
      <vt:lpstr>Psycho-social issues </vt:lpstr>
      <vt:lpstr>Psycho-social Issues </vt:lpstr>
      <vt:lpstr>What can be done?</vt:lpstr>
      <vt:lpstr>Organisasi Thalassaemia Banyumas</vt:lpstr>
      <vt:lpstr>POPTI BANYUMAS</vt:lpstr>
      <vt:lpstr>YTI BANYUMAS</vt:lpstr>
      <vt:lpstr>Education, Seminar to Parents and Public</vt:lpstr>
      <vt:lpstr>PPTI BANYUMAS</vt:lpstr>
      <vt:lpstr>PPTI</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Illness Experiences of Patient with Thalassemia type β</dc:title>
  <dc:creator>Valued Acer Customer</dc:creator>
  <cp:lastModifiedBy>Natasha Bowyer</cp:lastModifiedBy>
  <cp:revision>375</cp:revision>
  <dcterms:created xsi:type="dcterms:W3CDTF">2011-12-16T06:27:00Z</dcterms:created>
  <dcterms:modified xsi:type="dcterms:W3CDTF">2017-06-14T08:54:48Z</dcterms:modified>
</cp:coreProperties>
</file>