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4" r:id="rId16"/>
    <p:sldId id="273" r:id="rId17"/>
    <p:sldId id="272" r:id="rId18"/>
    <p:sldId id="271" r:id="rId19"/>
    <p:sldId id="275" r:id="rId20"/>
    <p:sldId id="276" r:id="rId21"/>
  </p:sldIdLst>
  <p:sldSz cx="9144000" cy="6858000" type="screen4x3"/>
  <p:notesSz cx="9309100" cy="7023100"/>
  <p:defaultTex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04" cy="3521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73193" y="0"/>
            <a:ext cx="4033804" cy="352113"/>
          </a:xfrm>
          <a:prstGeom prst="rect">
            <a:avLst/>
          </a:prstGeom>
        </p:spPr>
        <p:txBody>
          <a:bodyPr vert="horz" lIns="91440" tIns="45720" rIns="91440" bIns="45720" rtlCol="0"/>
          <a:lstStyle>
            <a:lvl1pPr algn="r">
              <a:defRPr sz="1200"/>
            </a:lvl1pPr>
          </a:lstStyle>
          <a:p>
            <a:fld id="{56BA3B16-72FE-48BC-8F9E-AAEBEF68699C}" type="datetimeFigureOut">
              <a:rPr lang="en-US" smtClean="0"/>
              <a:t>6/24/2015</a:t>
            </a:fld>
            <a:endParaRPr lang="en-US"/>
          </a:p>
        </p:txBody>
      </p:sp>
      <p:sp>
        <p:nvSpPr>
          <p:cNvPr id="4" name="Footer Placeholder 3"/>
          <p:cNvSpPr>
            <a:spLocks noGrp="1"/>
          </p:cNvSpPr>
          <p:nvPr>
            <p:ph type="ftr" sz="quarter" idx="2"/>
          </p:nvPr>
        </p:nvSpPr>
        <p:spPr>
          <a:xfrm>
            <a:off x="0" y="6670987"/>
            <a:ext cx="4033804" cy="3521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73193" y="6670987"/>
            <a:ext cx="4033804" cy="352113"/>
          </a:xfrm>
          <a:prstGeom prst="rect">
            <a:avLst/>
          </a:prstGeom>
        </p:spPr>
        <p:txBody>
          <a:bodyPr vert="horz" lIns="91440" tIns="45720" rIns="91440" bIns="45720" rtlCol="0" anchor="b"/>
          <a:lstStyle>
            <a:lvl1pPr algn="r">
              <a:defRPr sz="1200"/>
            </a:lvl1pPr>
          </a:lstStyle>
          <a:p>
            <a:fld id="{1E4CE700-5FD0-4F6F-A139-D41905A4BA93}" type="slidenum">
              <a:rPr lang="en-US" smtClean="0"/>
              <a:t>‹#›</a:t>
            </a:fld>
            <a:endParaRPr lang="en-US"/>
          </a:p>
        </p:txBody>
      </p:sp>
    </p:spTree>
    <p:extLst>
      <p:ext uri="{BB962C8B-B14F-4D97-AF65-F5344CB8AC3E}">
        <p14:creationId xmlns:p14="http://schemas.microsoft.com/office/powerpoint/2010/main" val="2124229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38" cy="352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73675" y="0"/>
            <a:ext cx="4033838" cy="352425"/>
          </a:xfrm>
          <a:prstGeom prst="rect">
            <a:avLst/>
          </a:prstGeom>
        </p:spPr>
        <p:txBody>
          <a:bodyPr vert="horz" lIns="91440" tIns="45720" rIns="91440" bIns="45720" rtlCol="0"/>
          <a:lstStyle>
            <a:lvl1pPr algn="r">
              <a:defRPr sz="1200"/>
            </a:lvl1pPr>
          </a:lstStyle>
          <a:p>
            <a:fld id="{7F2DA052-7264-4895-B436-3A0886091BBE}" type="datetimeFigureOut">
              <a:rPr lang="en-US" smtClean="0"/>
              <a:t>6/24/2015</a:t>
            </a:fld>
            <a:endParaRPr lang="en-US"/>
          </a:p>
        </p:txBody>
      </p:sp>
      <p:sp>
        <p:nvSpPr>
          <p:cNvPr id="4" name="Slide Image Placeholder 3"/>
          <p:cNvSpPr>
            <a:spLocks noGrp="1" noRot="1" noChangeAspect="1"/>
          </p:cNvSpPr>
          <p:nvPr>
            <p:ph type="sldImg" idx="2"/>
          </p:nvPr>
        </p:nvSpPr>
        <p:spPr>
          <a:xfrm>
            <a:off x="3074988" y="877888"/>
            <a:ext cx="3159125" cy="23701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9788"/>
            <a:ext cx="7448550" cy="2765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70675"/>
            <a:ext cx="4033838" cy="352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73675" y="6670675"/>
            <a:ext cx="4033838" cy="352425"/>
          </a:xfrm>
          <a:prstGeom prst="rect">
            <a:avLst/>
          </a:prstGeom>
        </p:spPr>
        <p:txBody>
          <a:bodyPr vert="horz" lIns="91440" tIns="45720" rIns="91440" bIns="45720" rtlCol="0" anchor="b"/>
          <a:lstStyle>
            <a:lvl1pPr algn="r">
              <a:defRPr sz="1200"/>
            </a:lvl1pPr>
          </a:lstStyle>
          <a:p>
            <a:fld id="{A6E4D161-44BF-469F-829C-AC5A702A33B9}" type="slidenum">
              <a:rPr lang="en-US" smtClean="0"/>
              <a:t>‹#›</a:t>
            </a:fld>
            <a:endParaRPr lang="en-US"/>
          </a:p>
        </p:txBody>
      </p:sp>
    </p:spTree>
    <p:extLst>
      <p:ext uri="{BB962C8B-B14F-4D97-AF65-F5344CB8AC3E}">
        <p14:creationId xmlns:p14="http://schemas.microsoft.com/office/powerpoint/2010/main" val="734027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E4D161-44BF-469F-829C-AC5A702A33B9}" type="slidenum">
              <a:rPr lang="en-US" smtClean="0"/>
              <a:t>11</a:t>
            </a:fld>
            <a:endParaRPr lang="en-US"/>
          </a:p>
        </p:txBody>
      </p:sp>
    </p:spTree>
    <p:extLst>
      <p:ext uri="{BB962C8B-B14F-4D97-AF65-F5344CB8AC3E}">
        <p14:creationId xmlns:p14="http://schemas.microsoft.com/office/powerpoint/2010/main" val="3445145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A28FA1FD-8562-4FFD-8B2F-C557A15B4162}" type="datetimeFigureOut">
              <a:rPr lang="en-GB" altLang="en-US"/>
              <a:pPr/>
              <a:t>24/06/2015</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C2ECE722-00C9-4A5F-8D63-6BC02CE6B784}" type="slidenum">
              <a:rPr lang="en-GB" altLang="en-US"/>
              <a:pPr/>
              <a:t>‹#›</a:t>
            </a:fld>
            <a:endParaRPr lang="en-GB" altLang="en-US"/>
          </a:p>
        </p:txBody>
      </p:sp>
    </p:spTree>
    <p:extLst>
      <p:ext uri="{BB962C8B-B14F-4D97-AF65-F5344CB8AC3E}">
        <p14:creationId xmlns:p14="http://schemas.microsoft.com/office/powerpoint/2010/main" val="1918755538"/>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B4C80E4-5E90-4061-8E3D-A14D60F3458B}" type="datetimeFigureOut">
              <a:rPr lang="en-GB" altLang="en-US"/>
              <a:pPr/>
              <a:t>24/06/2015</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B3B380E-B069-4DA3-9DE3-F54EDD8D7C12}" type="slidenum">
              <a:rPr lang="en-GB" altLang="en-US"/>
              <a:pPr/>
              <a:t>‹#›</a:t>
            </a:fld>
            <a:endParaRPr lang="en-GB" altLang="en-US"/>
          </a:p>
        </p:txBody>
      </p:sp>
    </p:spTree>
    <p:extLst>
      <p:ext uri="{BB962C8B-B14F-4D97-AF65-F5344CB8AC3E}">
        <p14:creationId xmlns:p14="http://schemas.microsoft.com/office/powerpoint/2010/main" val="1463692044"/>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236C05A9-9CB9-457C-90D5-AD600F9B7D4D}" type="datetimeFigureOut">
              <a:rPr lang="en-GB" altLang="en-US"/>
              <a:pPr/>
              <a:t>24/06/2015</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3E01AB42-241C-4745-ADCC-01D0D0A28362}" type="slidenum">
              <a:rPr lang="en-GB" altLang="en-US"/>
              <a:pPr/>
              <a:t>‹#›</a:t>
            </a:fld>
            <a:endParaRPr lang="en-GB" altLang="en-US"/>
          </a:p>
        </p:txBody>
      </p:sp>
    </p:spTree>
    <p:extLst>
      <p:ext uri="{BB962C8B-B14F-4D97-AF65-F5344CB8AC3E}">
        <p14:creationId xmlns:p14="http://schemas.microsoft.com/office/powerpoint/2010/main" val="593052739"/>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880FE73E-473E-40B4-AF0D-1358D35844BC}" type="datetimeFigureOut">
              <a:rPr lang="en-GB" altLang="en-US"/>
              <a:pPr/>
              <a:t>24/06/2015</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6E24F7B-7A4D-49C5-AA05-97BC0E604F52}" type="slidenum">
              <a:rPr lang="en-GB" altLang="en-US"/>
              <a:pPr/>
              <a:t>‹#›</a:t>
            </a:fld>
            <a:endParaRPr lang="en-GB" altLang="en-US"/>
          </a:p>
        </p:txBody>
      </p:sp>
    </p:spTree>
    <p:extLst>
      <p:ext uri="{BB962C8B-B14F-4D97-AF65-F5344CB8AC3E}">
        <p14:creationId xmlns:p14="http://schemas.microsoft.com/office/powerpoint/2010/main" val="2178533691"/>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5C448AA-A235-4EC3-B65B-96F615747BF1}" type="datetimeFigureOut">
              <a:rPr lang="en-GB" altLang="en-US"/>
              <a:pPr/>
              <a:t>24/06/2015</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805AC77-3ACB-443E-A3A8-3F28826F10D9}" type="slidenum">
              <a:rPr lang="en-GB" altLang="en-US"/>
              <a:pPr/>
              <a:t>‹#›</a:t>
            </a:fld>
            <a:endParaRPr lang="en-GB" altLang="en-US"/>
          </a:p>
        </p:txBody>
      </p:sp>
    </p:spTree>
    <p:extLst>
      <p:ext uri="{BB962C8B-B14F-4D97-AF65-F5344CB8AC3E}">
        <p14:creationId xmlns:p14="http://schemas.microsoft.com/office/powerpoint/2010/main" val="3902320920"/>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fld id="{A1E2C9FB-90A6-4651-A578-A6FF52DA0D1C}" type="datetimeFigureOut">
              <a:rPr lang="en-GB" altLang="en-US"/>
              <a:pPr/>
              <a:t>24/06/2015</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0BE200CC-B278-408A-B17F-29B18C546B4B}" type="slidenum">
              <a:rPr lang="en-GB" altLang="en-US"/>
              <a:pPr/>
              <a:t>‹#›</a:t>
            </a:fld>
            <a:endParaRPr lang="en-GB" altLang="en-US"/>
          </a:p>
        </p:txBody>
      </p:sp>
    </p:spTree>
    <p:extLst>
      <p:ext uri="{BB962C8B-B14F-4D97-AF65-F5344CB8AC3E}">
        <p14:creationId xmlns:p14="http://schemas.microsoft.com/office/powerpoint/2010/main" val="641359788"/>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fld id="{076E412B-9D2A-4972-9994-10C801921C9E}" type="datetimeFigureOut">
              <a:rPr lang="en-GB" altLang="en-US"/>
              <a:pPr/>
              <a:t>24/06/2015</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7B9FC128-4C4B-443B-B8CD-791449F98DBB}" type="slidenum">
              <a:rPr lang="en-GB" altLang="en-US"/>
              <a:pPr/>
              <a:t>‹#›</a:t>
            </a:fld>
            <a:endParaRPr lang="en-GB" altLang="en-US"/>
          </a:p>
        </p:txBody>
      </p:sp>
    </p:spTree>
    <p:extLst>
      <p:ext uri="{BB962C8B-B14F-4D97-AF65-F5344CB8AC3E}">
        <p14:creationId xmlns:p14="http://schemas.microsoft.com/office/powerpoint/2010/main" val="2576769612"/>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fld id="{AD45EDF3-2634-4BC7-B56D-36F49B5BDDF8}" type="datetimeFigureOut">
              <a:rPr lang="en-GB" altLang="en-US"/>
              <a:pPr/>
              <a:t>24/06/2015</a:t>
            </a:fld>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55630423-66C2-4161-83DF-60FCAC3D3AD3}" type="slidenum">
              <a:rPr lang="en-GB" altLang="en-US"/>
              <a:pPr/>
              <a:t>‹#›</a:t>
            </a:fld>
            <a:endParaRPr lang="en-GB" altLang="en-US"/>
          </a:p>
        </p:txBody>
      </p:sp>
    </p:spTree>
    <p:extLst>
      <p:ext uri="{BB962C8B-B14F-4D97-AF65-F5344CB8AC3E}">
        <p14:creationId xmlns:p14="http://schemas.microsoft.com/office/powerpoint/2010/main" val="1820116588"/>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6477AA4-B527-4080-ADDB-F02F2AC1134F}" type="datetimeFigureOut">
              <a:rPr lang="en-GB" altLang="en-US"/>
              <a:pPr/>
              <a:t>24/06/2015</a:t>
            </a:fld>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8CB0740F-37CC-49AC-9E9A-D548EEFC9753}" type="slidenum">
              <a:rPr lang="en-GB" altLang="en-US"/>
              <a:pPr/>
              <a:t>‹#›</a:t>
            </a:fld>
            <a:endParaRPr lang="en-GB" altLang="en-US"/>
          </a:p>
        </p:txBody>
      </p:sp>
    </p:spTree>
    <p:extLst>
      <p:ext uri="{BB962C8B-B14F-4D97-AF65-F5344CB8AC3E}">
        <p14:creationId xmlns:p14="http://schemas.microsoft.com/office/powerpoint/2010/main" val="2260830139"/>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26D0715-2C2F-48DB-BDC1-2A9C195A6869}" type="datetimeFigureOut">
              <a:rPr lang="en-GB" altLang="en-US"/>
              <a:pPr/>
              <a:t>24/06/2015</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B26C5E00-3D11-4FC2-9D88-320A1BD8E52B}" type="slidenum">
              <a:rPr lang="en-GB" altLang="en-US"/>
              <a:pPr/>
              <a:t>‹#›</a:t>
            </a:fld>
            <a:endParaRPr lang="en-GB" altLang="en-US"/>
          </a:p>
        </p:txBody>
      </p:sp>
    </p:spTree>
    <p:extLst>
      <p:ext uri="{BB962C8B-B14F-4D97-AF65-F5344CB8AC3E}">
        <p14:creationId xmlns:p14="http://schemas.microsoft.com/office/powerpoint/2010/main" val="1062611779"/>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565F390-7C4E-4B4C-B247-FBDE0E1A1046}" type="datetimeFigureOut">
              <a:rPr lang="en-GB" altLang="en-US"/>
              <a:pPr/>
              <a:t>24/06/2015</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FFF8CD4E-DA45-43E0-99AA-0237E4157332}" type="slidenum">
              <a:rPr lang="en-GB" altLang="en-US"/>
              <a:pPr/>
              <a:t>‹#›</a:t>
            </a:fld>
            <a:endParaRPr lang="en-GB" altLang="en-US"/>
          </a:p>
        </p:txBody>
      </p:sp>
    </p:spTree>
    <p:extLst>
      <p:ext uri="{BB962C8B-B14F-4D97-AF65-F5344CB8AC3E}">
        <p14:creationId xmlns:p14="http://schemas.microsoft.com/office/powerpoint/2010/main" val="414520649"/>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277F042C-DE0D-476F-816E-2388678BCB65}" type="datetimeFigureOut">
              <a:rPr lang="en-GB" altLang="en-US"/>
              <a:pPr/>
              <a:t>24/06/2015</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5B8E991B-B3D7-45F6-A601-3B7E1AFC885C}"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xStyles>
    <p:titleStyle>
      <a:lvl1pPr algn="ctr" rtl="0" eaLnBrk="1" fontAlgn="base" hangingPunct="1">
        <a:spcBef>
          <a:spcPct val="0"/>
        </a:spcBef>
        <a:spcAft>
          <a:spcPct val="0"/>
        </a:spcAft>
        <a:defRPr sz="4400" kern="1200">
          <a:solidFill>
            <a:schemeClr val="tx1"/>
          </a:solidFill>
          <a:latin typeface="+mj-lt"/>
          <a:ea typeface="ＭＳ Ｐゴシック" charset="0"/>
          <a:cs typeface="+mj-cs"/>
        </a:defRPr>
      </a:lvl1pPr>
      <a:lvl2pPr algn="ctr" rtl="0" eaLnBrk="1" fontAlgn="base" hangingPunct="1">
        <a:spcBef>
          <a:spcPct val="0"/>
        </a:spcBef>
        <a:spcAft>
          <a:spcPct val="0"/>
        </a:spcAft>
        <a:defRPr sz="4400">
          <a:solidFill>
            <a:schemeClr val="tx1"/>
          </a:solidFill>
          <a:latin typeface="Calibri" charset="0"/>
          <a:ea typeface="ＭＳ Ｐゴシック" charset="0"/>
        </a:defRPr>
      </a:lvl2pPr>
      <a:lvl3pPr algn="ctr" rtl="0" eaLnBrk="1" fontAlgn="base" hangingPunct="1">
        <a:spcBef>
          <a:spcPct val="0"/>
        </a:spcBef>
        <a:spcAft>
          <a:spcPct val="0"/>
        </a:spcAft>
        <a:defRPr sz="4400">
          <a:solidFill>
            <a:schemeClr val="tx1"/>
          </a:solidFill>
          <a:latin typeface="Calibri" charset="0"/>
          <a:ea typeface="ＭＳ Ｐゴシック" charset="0"/>
        </a:defRPr>
      </a:lvl3pPr>
      <a:lvl4pPr algn="ctr" rtl="0" eaLnBrk="1" fontAlgn="base" hangingPunct="1">
        <a:spcBef>
          <a:spcPct val="0"/>
        </a:spcBef>
        <a:spcAft>
          <a:spcPct val="0"/>
        </a:spcAft>
        <a:defRPr sz="4400">
          <a:solidFill>
            <a:schemeClr val="tx1"/>
          </a:solidFill>
          <a:latin typeface="Calibri" charset="0"/>
          <a:ea typeface="ＭＳ Ｐゴシック" charset="0"/>
        </a:defRPr>
      </a:lvl4pPr>
      <a:lvl5pPr algn="ctr" rtl="0" eaLnBrk="1" fontAlgn="base" hangingPunct="1">
        <a:spcBef>
          <a:spcPct val="0"/>
        </a:spcBef>
        <a:spcAft>
          <a:spcPct val="0"/>
        </a:spcAft>
        <a:defRPr sz="4400">
          <a:solidFill>
            <a:schemeClr val="tx1"/>
          </a:solidFill>
          <a:latin typeface="Calibri" charset="0"/>
          <a:ea typeface="ＭＳ Ｐゴシック"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96136" y="3789040"/>
            <a:ext cx="2952328" cy="923330"/>
          </a:xfrm>
          <a:prstGeom prst="rect">
            <a:avLst/>
          </a:prstGeom>
          <a:noFill/>
        </p:spPr>
        <p:txBody>
          <a:bodyPr wrap="square" rtlCol="0">
            <a:spAutoFit/>
          </a:bodyPr>
          <a:lstStyle/>
          <a:p>
            <a:r>
              <a:rPr lang="en-GB" dirty="0" smtClean="0"/>
              <a:t>Stacey Pereira, PhD</a:t>
            </a:r>
          </a:p>
          <a:p>
            <a:r>
              <a:rPr lang="en-GB" dirty="0" smtClean="0"/>
              <a:t>Baylor College of Medicine</a:t>
            </a:r>
          </a:p>
          <a:p>
            <a:r>
              <a:rPr lang="en-GB" dirty="0" smtClean="0"/>
              <a:t>Houston, TX USA</a:t>
            </a:r>
            <a:endParaRPr lang="en-GB" dirty="0"/>
          </a:p>
        </p:txBody>
      </p:sp>
      <p:sp>
        <p:nvSpPr>
          <p:cNvPr id="5" name="TextBox 4"/>
          <p:cNvSpPr txBox="1"/>
          <p:nvPr/>
        </p:nvSpPr>
        <p:spPr>
          <a:xfrm>
            <a:off x="1187624" y="1628800"/>
            <a:ext cx="7704856" cy="1569660"/>
          </a:xfrm>
          <a:prstGeom prst="rect">
            <a:avLst/>
          </a:prstGeom>
          <a:noFill/>
        </p:spPr>
        <p:txBody>
          <a:bodyPr wrap="square" rtlCol="0">
            <a:spAutoFit/>
          </a:bodyPr>
          <a:lstStyle/>
          <a:p>
            <a:pPr algn="r"/>
            <a:r>
              <a:rPr lang="en-GB" sz="3200" dirty="0" smtClean="0"/>
              <a:t>Mutations are our Currency: The Value of Genomic Data in the Information Economy</a:t>
            </a:r>
            <a:endParaRPr lang="en-GB" sz="3200" dirty="0"/>
          </a:p>
        </p:txBody>
      </p:sp>
      <p:sp>
        <p:nvSpPr>
          <p:cNvPr id="4" name="Rectangle 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0000"/>
                                        <p:tgtEl>
                                          <p:spTgt spid="4"/>
                                        </p:tgtEl>
                                      </p:cBhvr>
                                    </p:animEffect>
                                    <p:set>
                                      <p:cBhvr>
                                        <p:cTn id="7" dur="1" fill="hold">
                                          <p:stCondLst>
                                            <p:cond delay="19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8667" y="220915"/>
            <a:ext cx="6186666" cy="6416171"/>
          </a:xfrm>
          <a:prstGeom prst="rect">
            <a:avLst/>
          </a:prstGeom>
        </p:spPr>
      </p:pic>
      <p:sp>
        <p:nvSpPr>
          <p:cNvPr id="3" name="Rectangle 2"/>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0000"/>
                                        <p:tgtEl>
                                          <p:spTgt spid="3"/>
                                        </p:tgtEl>
                                      </p:cBhvr>
                                    </p:animEffect>
                                    <p:set>
                                      <p:cBhvr>
                                        <p:cTn id="7" dur="1" fill="hold">
                                          <p:stCondLst>
                                            <p:cond delay="19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6750050"/>
            <a:ext cx="9144000" cy="107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41" y="328256"/>
            <a:ext cx="8280919" cy="6201488"/>
          </a:xfrm>
          <a:prstGeom prst="rect">
            <a:avLst/>
          </a:prstGeom>
          <a:effectLst>
            <a:softEdge rad="63500"/>
          </a:effectLst>
        </p:spPr>
      </p:pic>
      <p:sp>
        <p:nvSpPr>
          <p:cNvPr id="5" name="TextBox 4"/>
          <p:cNvSpPr txBox="1"/>
          <p:nvPr/>
        </p:nvSpPr>
        <p:spPr>
          <a:xfrm>
            <a:off x="4147148" y="5883413"/>
            <a:ext cx="4573016" cy="646331"/>
          </a:xfrm>
          <a:prstGeom prst="rect">
            <a:avLst/>
          </a:prstGeom>
          <a:noFill/>
        </p:spPr>
        <p:txBody>
          <a:bodyPr wrap="square" rtlCol="0">
            <a:spAutoFit/>
          </a:bodyPr>
          <a:lstStyle/>
          <a:p>
            <a:r>
              <a:rPr lang="en-US" sz="3600" dirty="0" smtClean="0">
                <a:solidFill>
                  <a:schemeClr val="bg1"/>
                </a:solidFill>
              </a:rPr>
              <a:t>Information Economy</a:t>
            </a:r>
            <a:endParaRPr lang="en-US" sz="3600" dirty="0">
              <a:solidFill>
                <a:schemeClr val="bg1"/>
              </a:solidFill>
            </a:endParaRPr>
          </a:p>
        </p:txBody>
      </p:sp>
      <p:sp>
        <p:nvSpPr>
          <p:cNvPr id="4" name="Rectangle 3"/>
          <p:cNvSpPr/>
          <p:nvPr/>
        </p:nvSpPr>
        <p:spPr>
          <a:xfrm>
            <a:off x="0" y="6718041"/>
            <a:ext cx="9144000" cy="139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0000"/>
                                        <p:tgtEl>
                                          <p:spTgt spid="4"/>
                                        </p:tgtEl>
                                      </p:cBhvr>
                                    </p:animEffect>
                                    <p:set>
                                      <p:cBhvr>
                                        <p:cTn id="7" dur="1" fill="hold">
                                          <p:stCondLst>
                                            <p:cond delay="19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0" y="6750050"/>
            <a:ext cx="9144000" cy="107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620688"/>
            <a:ext cx="8908206" cy="5766807"/>
          </a:xfrm>
          <a:prstGeom prst="rect">
            <a:avLst/>
          </a:prstGeom>
          <a:effectLst>
            <a:softEdge rad="76200"/>
          </a:effectLst>
        </p:spPr>
      </p:pic>
      <p:sp>
        <p:nvSpPr>
          <p:cNvPr id="8" name="TextBox 7"/>
          <p:cNvSpPr txBox="1"/>
          <p:nvPr/>
        </p:nvSpPr>
        <p:spPr>
          <a:xfrm>
            <a:off x="107504" y="116632"/>
            <a:ext cx="4896544" cy="646331"/>
          </a:xfrm>
          <a:prstGeom prst="rect">
            <a:avLst/>
          </a:prstGeom>
          <a:noFill/>
        </p:spPr>
        <p:txBody>
          <a:bodyPr wrap="square" rtlCol="0">
            <a:spAutoFit/>
          </a:bodyPr>
          <a:lstStyle/>
          <a:p>
            <a:r>
              <a:rPr lang="en-US" sz="3600" dirty="0" smtClean="0">
                <a:solidFill>
                  <a:schemeClr val="bg1"/>
                </a:solidFill>
              </a:rPr>
              <a:t>Genes as Information</a:t>
            </a:r>
            <a:endParaRPr lang="en-US" sz="3600" dirty="0">
              <a:solidFill>
                <a:schemeClr val="bg1"/>
              </a:solidFill>
            </a:endParaRPr>
          </a:p>
        </p:txBody>
      </p:sp>
      <p:sp>
        <p:nvSpPr>
          <p:cNvPr id="4" name="Rectangle 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0000"/>
                                        <p:tgtEl>
                                          <p:spTgt spid="4"/>
                                        </p:tgtEl>
                                      </p:cBhvr>
                                    </p:animEffect>
                                    <p:set>
                                      <p:cBhvr>
                                        <p:cTn id="7" dur="1" fill="hold">
                                          <p:stCondLst>
                                            <p:cond delay="19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5626" y="2060848"/>
            <a:ext cx="6732748" cy="1951496"/>
          </a:xfrm>
          <a:prstGeom prst="rect">
            <a:avLst/>
          </a:prstGeom>
          <a:noFill/>
        </p:spPr>
        <p:txBody>
          <a:bodyPr wrap="square" rtlCol="0">
            <a:spAutoFit/>
          </a:bodyPr>
          <a:lstStyle/>
          <a:p>
            <a:pPr algn="just">
              <a:lnSpc>
                <a:spcPct val="150000"/>
              </a:lnSpc>
              <a:spcAft>
                <a:spcPts val="0"/>
              </a:spcAft>
            </a:pPr>
            <a:r>
              <a:rPr lang="en-US" sz="2800" dirty="0" smtClean="0"/>
              <a:t>“DNA is information, and genetics is information technology.”</a:t>
            </a:r>
          </a:p>
          <a:p>
            <a:pPr algn="just">
              <a:lnSpc>
                <a:spcPct val="150000"/>
              </a:lnSpc>
              <a:spcAft>
                <a:spcPts val="0"/>
              </a:spcAft>
            </a:pPr>
            <a:r>
              <a:rPr lang="en-US" sz="2800" dirty="0"/>
              <a:t>	</a:t>
            </a:r>
            <a:r>
              <a:rPr lang="en-US" sz="2800" dirty="0" smtClean="0"/>
              <a:t>				-Geneticist</a:t>
            </a:r>
            <a:endParaRPr lang="en-US" sz="2800" dirty="0"/>
          </a:p>
        </p:txBody>
      </p:sp>
      <p:sp>
        <p:nvSpPr>
          <p:cNvPr id="3" name="Rectangle 2"/>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0000"/>
                                        <p:tgtEl>
                                          <p:spTgt spid="3"/>
                                        </p:tgtEl>
                                      </p:cBhvr>
                                    </p:animEffect>
                                    <p:set>
                                      <p:cBhvr>
                                        <p:cTn id="7" dur="1" fill="hold">
                                          <p:stCondLst>
                                            <p:cond delay="19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12" y="-16024"/>
            <a:ext cx="9036496" cy="6181327"/>
          </a:xfrm>
          <a:prstGeom prst="rect">
            <a:avLst/>
          </a:prstGeom>
          <a:effectLst>
            <a:softEdge rad="63500"/>
          </a:effectLst>
        </p:spPr>
      </p:pic>
      <p:sp>
        <p:nvSpPr>
          <p:cNvPr id="5" name="TextBox 4"/>
          <p:cNvSpPr txBox="1"/>
          <p:nvPr/>
        </p:nvSpPr>
        <p:spPr>
          <a:xfrm>
            <a:off x="535052" y="6093296"/>
            <a:ext cx="8038216" cy="646331"/>
          </a:xfrm>
          <a:prstGeom prst="rect">
            <a:avLst/>
          </a:prstGeom>
          <a:noFill/>
        </p:spPr>
        <p:txBody>
          <a:bodyPr wrap="square" rtlCol="0">
            <a:spAutoFit/>
          </a:bodyPr>
          <a:lstStyle/>
          <a:p>
            <a:r>
              <a:rPr lang="en-US" sz="3600" dirty="0" smtClean="0">
                <a:solidFill>
                  <a:schemeClr val="bg1"/>
                </a:solidFill>
              </a:rPr>
              <a:t>Genetic Information = Source of Value</a:t>
            </a:r>
            <a:endParaRPr lang="en-US" sz="3600" dirty="0">
              <a:solidFill>
                <a:schemeClr val="bg1"/>
              </a:solidFill>
            </a:endParaRPr>
          </a:p>
        </p:txBody>
      </p:sp>
      <p:sp>
        <p:nvSpPr>
          <p:cNvPr id="4" name="Rectangle 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0000"/>
                                        <p:tgtEl>
                                          <p:spTgt spid="4"/>
                                        </p:tgtEl>
                                      </p:cBhvr>
                                    </p:animEffect>
                                    <p:set>
                                      <p:cBhvr>
                                        <p:cTn id="7" dur="1" fill="hold">
                                          <p:stCondLst>
                                            <p:cond delay="19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5626" y="2060848"/>
            <a:ext cx="6732748" cy="1951496"/>
          </a:xfrm>
          <a:prstGeom prst="rect">
            <a:avLst/>
          </a:prstGeom>
          <a:noFill/>
        </p:spPr>
        <p:txBody>
          <a:bodyPr wrap="square" rtlCol="0">
            <a:spAutoFit/>
          </a:bodyPr>
          <a:lstStyle/>
          <a:p>
            <a:pPr algn="just">
              <a:lnSpc>
                <a:spcPct val="150000"/>
              </a:lnSpc>
              <a:spcAft>
                <a:spcPts val="0"/>
              </a:spcAft>
            </a:pPr>
            <a:r>
              <a:rPr lang="en-US" sz="2800" dirty="0" smtClean="0"/>
              <a:t>“The molecular information from the samples is what is valuable.”</a:t>
            </a:r>
          </a:p>
          <a:p>
            <a:pPr algn="just">
              <a:lnSpc>
                <a:spcPct val="150000"/>
              </a:lnSpc>
              <a:spcAft>
                <a:spcPts val="0"/>
              </a:spcAft>
            </a:pPr>
            <a:r>
              <a:rPr lang="en-US" sz="2800" dirty="0"/>
              <a:t>	</a:t>
            </a:r>
            <a:r>
              <a:rPr lang="en-US" sz="2800" dirty="0" smtClean="0"/>
              <a:t>				-Geneticist</a:t>
            </a:r>
            <a:endParaRPr lang="en-US" sz="2800" dirty="0"/>
          </a:p>
        </p:txBody>
      </p:sp>
      <p:sp>
        <p:nvSpPr>
          <p:cNvPr id="3" name="Rectangle 2"/>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extLst>
      <p:ext uri="{BB962C8B-B14F-4D97-AF65-F5344CB8AC3E}">
        <p14:creationId xmlns:p14="http://schemas.microsoft.com/office/powerpoint/2010/main" val="2712938355"/>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0000"/>
                                        <p:tgtEl>
                                          <p:spTgt spid="3"/>
                                        </p:tgtEl>
                                      </p:cBhvr>
                                    </p:animEffect>
                                    <p:set>
                                      <p:cBhvr>
                                        <p:cTn id="7" dur="1" fill="hold">
                                          <p:stCondLst>
                                            <p:cond delay="19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0" y="6750050"/>
            <a:ext cx="9144000" cy="107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212" r="27631"/>
          <a:stretch/>
        </p:blipFill>
        <p:spPr>
          <a:xfrm>
            <a:off x="4139952" y="332656"/>
            <a:ext cx="4104456" cy="5544616"/>
          </a:xfrm>
          <a:prstGeom prst="rect">
            <a:avLst/>
          </a:prstGeom>
          <a:effectLst>
            <a:softEdge rad="127000"/>
          </a:effectLst>
        </p:spPr>
      </p:pic>
      <p:sp>
        <p:nvSpPr>
          <p:cNvPr id="3" name="TextBox 2"/>
          <p:cNvSpPr txBox="1"/>
          <p:nvPr/>
        </p:nvSpPr>
        <p:spPr>
          <a:xfrm>
            <a:off x="1115616" y="4005064"/>
            <a:ext cx="3456384" cy="1569660"/>
          </a:xfrm>
          <a:prstGeom prst="rect">
            <a:avLst/>
          </a:prstGeom>
          <a:noFill/>
        </p:spPr>
        <p:txBody>
          <a:bodyPr wrap="square" rtlCol="0">
            <a:spAutoFit/>
          </a:bodyPr>
          <a:lstStyle/>
          <a:p>
            <a:pPr algn="ctr"/>
            <a:r>
              <a:rPr lang="en-US" sz="3200" dirty="0" smtClean="0">
                <a:solidFill>
                  <a:schemeClr val="bg1"/>
                </a:solidFill>
              </a:rPr>
              <a:t>Cancer Mutations</a:t>
            </a:r>
          </a:p>
          <a:p>
            <a:pPr algn="ctr"/>
            <a:r>
              <a:rPr lang="en-US" sz="3200" dirty="0" smtClean="0">
                <a:solidFill>
                  <a:schemeClr val="bg1"/>
                </a:solidFill>
              </a:rPr>
              <a:t>are</a:t>
            </a:r>
          </a:p>
          <a:p>
            <a:pPr algn="ctr"/>
            <a:r>
              <a:rPr lang="en-US" sz="3200" dirty="0" smtClean="0">
                <a:solidFill>
                  <a:schemeClr val="bg1"/>
                </a:solidFill>
              </a:rPr>
              <a:t>Valuable</a:t>
            </a:r>
            <a:endParaRPr lang="en-US" sz="3200" dirty="0">
              <a:solidFill>
                <a:schemeClr val="bg1"/>
              </a:solidFill>
            </a:endParaRPr>
          </a:p>
        </p:txBody>
      </p:sp>
      <p:sp>
        <p:nvSpPr>
          <p:cNvPr id="4" name="Rectangle 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extLst>
      <p:ext uri="{BB962C8B-B14F-4D97-AF65-F5344CB8AC3E}">
        <p14:creationId xmlns:p14="http://schemas.microsoft.com/office/powerpoint/2010/main" val="3760163012"/>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0000"/>
                                        <p:tgtEl>
                                          <p:spTgt spid="4"/>
                                        </p:tgtEl>
                                      </p:cBhvr>
                                    </p:animEffect>
                                    <p:set>
                                      <p:cBhvr>
                                        <p:cTn id="7" dur="1" fill="hold">
                                          <p:stCondLst>
                                            <p:cond delay="19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5626" y="1556792"/>
            <a:ext cx="6732748" cy="3416320"/>
          </a:xfrm>
          <a:prstGeom prst="rect">
            <a:avLst/>
          </a:prstGeom>
          <a:noFill/>
        </p:spPr>
        <p:txBody>
          <a:bodyPr wrap="square" rtlCol="0">
            <a:spAutoFit/>
          </a:bodyPr>
          <a:lstStyle/>
          <a:p>
            <a:pPr algn="just">
              <a:lnSpc>
                <a:spcPct val="150000"/>
              </a:lnSpc>
              <a:spcAft>
                <a:spcPts val="0"/>
              </a:spcAft>
            </a:pPr>
            <a:r>
              <a:rPr lang="en-US" sz="2400" dirty="0" smtClean="0"/>
              <a:t>“Mutations are our currency.”</a:t>
            </a:r>
          </a:p>
          <a:p>
            <a:pPr algn="just">
              <a:lnSpc>
                <a:spcPct val="150000"/>
              </a:lnSpc>
              <a:spcAft>
                <a:spcPts val="0"/>
              </a:spcAft>
            </a:pPr>
            <a:r>
              <a:rPr lang="en-US" sz="2400" dirty="0" smtClean="0"/>
              <a:t>“For medical sequencing […], the currency is identifying candidate mutations that might be involved in the disease process of whatever disease that you’re looking at.”</a:t>
            </a:r>
          </a:p>
          <a:p>
            <a:pPr algn="just">
              <a:lnSpc>
                <a:spcPct val="150000"/>
              </a:lnSpc>
              <a:spcAft>
                <a:spcPts val="0"/>
              </a:spcAft>
            </a:pPr>
            <a:r>
              <a:rPr lang="en-US" sz="2400" dirty="0"/>
              <a:t>	</a:t>
            </a:r>
            <a:r>
              <a:rPr lang="en-US" sz="2400" dirty="0" smtClean="0"/>
              <a:t>		-Genetics Project Manager</a:t>
            </a:r>
            <a:endParaRPr lang="en-US" sz="2400" dirty="0"/>
          </a:p>
        </p:txBody>
      </p:sp>
      <p:sp>
        <p:nvSpPr>
          <p:cNvPr id="3" name="Rectangle 2"/>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extLst>
      <p:ext uri="{BB962C8B-B14F-4D97-AF65-F5344CB8AC3E}">
        <p14:creationId xmlns:p14="http://schemas.microsoft.com/office/powerpoint/2010/main" val="2780749199"/>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0000"/>
                                        <p:tgtEl>
                                          <p:spTgt spid="3"/>
                                        </p:tgtEl>
                                      </p:cBhvr>
                                    </p:animEffect>
                                    <p:set>
                                      <p:cBhvr>
                                        <p:cTn id="7" dur="1" fill="hold">
                                          <p:stCondLst>
                                            <p:cond delay="19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Rectangle 5"/>
          <p:cNvSpPr/>
          <p:nvPr/>
        </p:nvSpPr>
        <p:spPr>
          <a:xfrm>
            <a:off x="4868" y="6750050"/>
            <a:ext cx="9144000" cy="107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764704"/>
            <a:ext cx="8640960" cy="5909457"/>
          </a:xfrm>
          <a:prstGeom prst="rect">
            <a:avLst/>
          </a:prstGeom>
          <a:effectLst>
            <a:softEdge rad="88900"/>
          </a:effectLst>
        </p:spPr>
      </p:pic>
      <p:sp>
        <p:nvSpPr>
          <p:cNvPr id="5" name="TextBox 4"/>
          <p:cNvSpPr txBox="1"/>
          <p:nvPr/>
        </p:nvSpPr>
        <p:spPr>
          <a:xfrm>
            <a:off x="722907" y="118373"/>
            <a:ext cx="7698186" cy="646331"/>
          </a:xfrm>
          <a:prstGeom prst="rect">
            <a:avLst/>
          </a:prstGeom>
          <a:noFill/>
        </p:spPr>
        <p:txBody>
          <a:bodyPr wrap="square" rtlCol="0">
            <a:spAutoFit/>
          </a:bodyPr>
          <a:lstStyle/>
          <a:p>
            <a:r>
              <a:rPr lang="en-US" sz="3600" dirty="0" smtClean="0">
                <a:solidFill>
                  <a:schemeClr val="bg1"/>
                </a:solidFill>
              </a:rPr>
              <a:t>Morbidity as Space of Value </a:t>
            </a:r>
            <a:r>
              <a:rPr lang="en-US" sz="3600" dirty="0">
                <a:solidFill>
                  <a:schemeClr val="bg1"/>
                </a:solidFill>
              </a:rPr>
              <a:t>C</a:t>
            </a:r>
            <a:r>
              <a:rPr lang="en-US" sz="3600" dirty="0" smtClean="0">
                <a:solidFill>
                  <a:schemeClr val="bg1"/>
                </a:solidFill>
              </a:rPr>
              <a:t>reation</a:t>
            </a:r>
            <a:endParaRPr lang="en-US" sz="3600" dirty="0">
              <a:solidFill>
                <a:schemeClr val="bg1"/>
              </a:solidFill>
            </a:endParaRPr>
          </a:p>
        </p:txBody>
      </p:sp>
      <p:sp>
        <p:nvSpPr>
          <p:cNvPr id="4" name="Rectangle 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0000"/>
                                        <p:tgtEl>
                                          <p:spTgt spid="4"/>
                                        </p:tgtEl>
                                      </p:cBhvr>
                                    </p:animEffect>
                                    <p:set>
                                      <p:cBhvr>
                                        <p:cTn id="7" dur="1" fill="hold">
                                          <p:stCondLst>
                                            <p:cond delay="19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39656"/>
            <a:ext cx="6018814" cy="5978688"/>
          </a:xfrm>
          <a:prstGeom prst="rect">
            <a:avLst/>
          </a:prstGeom>
          <a:effectLst>
            <a:softEdge rad="88900"/>
          </a:effectLst>
        </p:spPr>
      </p:pic>
      <p:sp>
        <p:nvSpPr>
          <p:cNvPr id="5" name="TextBox 4"/>
          <p:cNvSpPr txBox="1"/>
          <p:nvPr/>
        </p:nvSpPr>
        <p:spPr>
          <a:xfrm>
            <a:off x="6300192" y="2644170"/>
            <a:ext cx="2664296" cy="1569660"/>
          </a:xfrm>
          <a:prstGeom prst="rect">
            <a:avLst/>
          </a:prstGeom>
          <a:noFill/>
        </p:spPr>
        <p:txBody>
          <a:bodyPr wrap="square" rtlCol="0">
            <a:spAutoFit/>
          </a:bodyPr>
          <a:lstStyle/>
          <a:p>
            <a:pPr algn="ctr"/>
            <a:r>
              <a:rPr lang="en-US" sz="3200" dirty="0" smtClean="0"/>
              <a:t>Translation to Goals of Vitality</a:t>
            </a:r>
            <a:endParaRPr lang="en-US" sz="3200" dirty="0"/>
          </a:p>
        </p:txBody>
      </p:sp>
      <p:sp>
        <p:nvSpPr>
          <p:cNvPr id="4" name="Rectangle 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extLst>
      <p:ext uri="{BB962C8B-B14F-4D97-AF65-F5344CB8AC3E}">
        <p14:creationId xmlns:p14="http://schemas.microsoft.com/office/powerpoint/2010/main" val="3814684516"/>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0000"/>
                                        <p:tgtEl>
                                          <p:spTgt spid="4"/>
                                        </p:tgtEl>
                                      </p:cBhvr>
                                    </p:animEffect>
                                    <p:set>
                                      <p:cBhvr>
                                        <p:cTn id="7" dur="1" fill="hold">
                                          <p:stCondLst>
                                            <p:cond delay="19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4" y="836712"/>
            <a:ext cx="9142581" cy="482458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1223" y="670406"/>
            <a:ext cx="6149585" cy="5157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par>
                                <p:cTn id="8" presetID="1" presetClass="entr" presetSubtype="0" fill="hold" nodeType="withEffect">
                                  <p:stCondLst>
                                    <p:cond delay="950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5626" y="980728"/>
            <a:ext cx="6732748" cy="4524315"/>
          </a:xfrm>
          <a:prstGeom prst="rect">
            <a:avLst/>
          </a:prstGeom>
          <a:noFill/>
        </p:spPr>
        <p:txBody>
          <a:bodyPr wrap="square" rtlCol="0">
            <a:spAutoFit/>
          </a:bodyPr>
          <a:lstStyle/>
          <a:p>
            <a:pPr algn="just">
              <a:lnSpc>
                <a:spcPct val="150000"/>
              </a:lnSpc>
              <a:spcAft>
                <a:spcPts val="0"/>
              </a:spcAft>
            </a:pPr>
            <a:r>
              <a:rPr lang="en-US" sz="2400" dirty="0" smtClean="0"/>
              <a:t>“Oh </a:t>
            </a:r>
            <a:r>
              <a:rPr lang="en-US" sz="2400" dirty="0"/>
              <a:t>dear. They are potentially worth millions and millions of dollars. If from ten tissues you could say, ‘I can take normal breast tissue from an 18-year-old woman and predict whether she’ll get breast cancer or not,’ how much is that worth? How much do you think that test is worth? Every woman in the western world would get that test</a:t>
            </a:r>
            <a:r>
              <a:rPr lang="en-US" sz="2400" dirty="0" smtClean="0"/>
              <a:t>.”</a:t>
            </a:r>
          </a:p>
          <a:p>
            <a:pPr algn="just">
              <a:lnSpc>
                <a:spcPct val="150000"/>
              </a:lnSpc>
              <a:spcAft>
                <a:spcPts val="0"/>
              </a:spcAft>
            </a:pPr>
            <a:r>
              <a:rPr lang="en-US" sz="2400" dirty="0"/>
              <a:t>	</a:t>
            </a:r>
            <a:r>
              <a:rPr lang="en-US" sz="2400" dirty="0" smtClean="0"/>
              <a:t>				-Geneticist</a:t>
            </a:r>
            <a:endParaRPr lang="en-US" sz="2400" dirty="0"/>
          </a:p>
        </p:txBody>
      </p:sp>
      <p:sp>
        <p:nvSpPr>
          <p:cNvPr id="3" name="Rectangle 2"/>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extLst>
      <p:ext uri="{BB962C8B-B14F-4D97-AF65-F5344CB8AC3E}">
        <p14:creationId xmlns:p14="http://schemas.microsoft.com/office/powerpoint/2010/main" val="3503489032"/>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0000"/>
                                        <p:tgtEl>
                                          <p:spTgt spid="3"/>
                                        </p:tgtEl>
                                      </p:cBhvr>
                                    </p:animEffect>
                                    <p:set>
                                      <p:cBhvr>
                                        <p:cTn id="7" dur="1" fill="hold">
                                          <p:stCondLst>
                                            <p:cond delay="19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64" y="754426"/>
            <a:ext cx="7848872" cy="5349149"/>
          </a:xfrm>
          <a:prstGeom prst="rect">
            <a:avLst/>
          </a:prstGeom>
          <a:effectLst>
            <a:softEdge rad="63500"/>
          </a:effectLst>
        </p:spPr>
      </p:pic>
      <p:sp>
        <p:nvSpPr>
          <p:cNvPr id="4" name="Rectangle 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0000"/>
                                        <p:tgtEl>
                                          <p:spTgt spid="4"/>
                                        </p:tgtEl>
                                      </p:cBhvr>
                                    </p:animEffect>
                                    <p:set>
                                      <p:cBhvr>
                                        <p:cTn id="7" dur="1" fill="hold">
                                          <p:stCondLst>
                                            <p:cond delay="19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2040" y="7575"/>
            <a:ext cx="4536504" cy="6850425"/>
          </a:xfrm>
          <a:prstGeom prst="rect">
            <a:avLst/>
          </a:prstGeom>
          <a:effectLst>
            <a:softEdge rad="63500"/>
          </a:effectLst>
        </p:spPr>
      </p:pic>
      <p:sp>
        <p:nvSpPr>
          <p:cNvPr id="5" name="TextBox 4"/>
          <p:cNvSpPr txBox="1"/>
          <p:nvPr/>
        </p:nvSpPr>
        <p:spPr>
          <a:xfrm>
            <a:off x="179512" y="2832622"/>
            <a:ext cx="4320480" cy="1200329"/>
          </a:xfrm>
          <a:prstGeom prst="rect">
            <a:avLst/>
          </a:prstGeom>
          <a:noFill/>
        </p:spPr>
        <p:txBody>
          <a:bodyPr wrap="square" rtlCol="0">
            <a:spAutoFit/>
          </a:bodyPr>
          <a:lstStyle/>
          <a:p>
            <a:pPr algn="just"/>
            <a:r>
              <a:rPr lang="en-US" sz="3600" dirty="0" smtClean="0"/>
              <a:t>Why are the tissues so valuable?</a:t>
            </a:r>
            <a:endParaRPr lang="en-US" sz="3200" dirty="0"/>
          </a:p>
        </p:txBody>
      </p:sp>
      <p:sp>
        <p:nvSpPr>
          <p:cNvPr id="4" name="Rectangle 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0000"/>
                                        <p:tgtEl>
                                          <p:spTgt spid="4"/>
                                        </p:tgtEl>
                                      </p:cBhvr>
                                    </p:animEffect>
                                    <p:set>
                                      <p:cBhvr>
                                        <p:cTn id="7" dur="1" fill="hold">
                                          <p:stCondLst>
                                            <p:cond delay="19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112" y="400323"/>
            <a:ext cx="7743777" cy="6057354"/>
          </a:xfrm>
          <a:prstGeom prst="rect">
            <a:avLst/>
          </a:prstGeom>
        </p:spPr>
      </p:pic>
      <p:sp>
        <p:nvSpPr>
          <p:cNvPr id="3" name="Rectangle 2"/>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0000"/>
                                        <p:tgtEl>
                                          <p:spTgt spid="3"/>
                                        </p:tgtEl>
                                      </p:cBhvr>
                                    </p:animEffect>
                                    <p:set>
                                      <p:cBhvr>
                                        <p:cTn id="7" dur="1" fill="hold">
                                          <p:stCondLst>
                                            <p:cond delay="19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67644" y="1196752"/>
            <a:ext cx="6408712" cy="3970318"/>
          </a:xfrm>
          <a:prstGeom prst="rect">
            <a:avLst/>
          </a:prstGeom>
          <a:noFill/>
        </p:spPr>
        <p:txBody>
          <a:bodyPr wrap="square" rtlCol="0">
            <a:spAutoFit/>
          </a:bodyPr>
          <a:lstStyle/>
          <a:p>
            <a:pPr algn="just">
              <a:lnSpc>
                <a:spcPct val="150000"/>
              </a:lnSpc>
              <a:spcAft>
                <a:spcPts val="0"/>
              </a:spcAft>
            </a:pPr>
            <a:r>
              <a:rPr lang="en-US" sz="2400" dirty="0" smtClean="0"/>
              <a:t>“If you discover something that will end up in a cure, or […] the management of how people are treated, it’s very valuable. You cannot put—how do you evaluate the cost of your life? It’s about that. If you can find a cure, I mean, what is the cost of a human life?”</a:t>
            </a:r>
          </a:p>
          <a:p>
            <a:pPr algn="just">
              <a:lnSpc>
                <a:spcPct val="150000"/>
              </a:lnSpc>
              <a:spcAft>
                <a:spcPts val="0"/>
              </a:spcAft>
            </a:pPr>
            <a:r>
              <a:rPr lang="en-US" sz="2400" dirty="0"/>
              <a:t>	</a:t>
            </a:r>
            <a:r>
              <a:rPr lang="en-US" sz="2400" dirty="0" smtClean="0"/>
              <a:t>				-Geneticist</a:t>
            </a:r>
            <a:endParaRPr lang="en-US" sz="2400" dirty="0"/>
          </a:p>
        </p:txBody>
      </p:sp>
      <p:sp>
        <p:nvSpPr>
          <p:cNvPr id="3" name="Rectangle 2"/>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0000"/>
                                        <p:tgtEl>
                                          <p:spTgt spid="3"/>
                                        </p:tgtEl>
                                      </p:cBhvr>
                                    </p:animEffect>
                                    <p:set>
                                      <p:cBhvr>
                                        <p:cTn id="7" dur="1" fill="hold">
                                          <p:stCondLst>
                                            <p:cond delay="19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6184"/>
            <a:ext cx="4464496" cy="6571617"/>
          </a:xfrm>
          <a:prstGeom prst="rect">
            <a:avLst/>
          </a:prstGeom>
          <a:effectLst>
            <a:softEdge rad="76200"/>
          </a:effectLst>
        </p:spPr>
      </p:pic>
      <p:sp>
        <p:nvSpPr>
          <p:cNvPr id="5" name="TextBox 4"/>
          <p:cNvSpPr txBox="1"/>
          <p:nvPr/>
        </p:nvSpPr>
        <p:spPr>
          <a:xfrm>
            <a:off x="6084168" y="3068960"/>
            <a:ext cx="2160240" cy="646331"/>
          </a:xfrm>
          <a:prstGeom prst="rect">
            <a:avLst/>
          </a:prstGeom>
          <a:noFill/>
        </p:spPr>
        <p:txBody>
          <a:bodyPr wrap="square" rtlCol="0">
            <a:spAutoFit/>
          </a:bodyPr>
          <a:lstStyle/>
          <a:p>
            <a:r>
              <a:rPr lang="en-US" sz="3600" dirty="0" err="1" smtClean="0"/>
              <a:t>Biovalue</a:t>
            </a:r>
            <a:endParaRPr lang="en-US" sz="3200" dirty="0"/>
          </a:p>
        </p:txBody>
      </p:sp>
      <p:sp>
        <p:nvSpPr>
          <p:cNvPr id="4" name="Rectangle 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0000"/>
                                        <p:tgtEl>
                                          <p:spTgt spid="4"/>
                                        </p:tgtEl>
                                      </p:cBhvr>
                                    </p:animEffect>
                                    <p:set>
                                      <p:cBhvr>
                                        <p:cTn id="7" dur="1" fill="hold">
                                          <p:stCondLst>
                                            <p:cond delay="19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886" y="222317"/>
            <a:ext cx="7078228" cy="6413367"/>
          </a:xfrm>
          <a:prstGeom prst="rect">
            <a:avLst/>
          </a:prstGeom>
          <a:effectLst>
            <a:softEdge rad="101600"/>
          </a:effectLst>
        </p:spPr>
      </p:pic>
      <p:sp>
        <p:nvSpPr>
          <p:cNvPr id="3" name="TextBox 2"/>
          <p:cNvSpPr txBox="1"/>
          <p:nvPr/>
        </p:nvSpPr>
        <p:spPr>
          <a:xfrm>
            <a:off x="1187624" y="332656"/>
            <a:ext cx="3024336" cy="584775"/>
          </a:xfrm>
          <a:prstGeom prst="rect">
            <a:avLst/>
          </a:prstGeom>
          <a:noFill/>
        </p:spPr>
        <p:txBody>
          <a:bodyPr wrap="square" rtlCol="0">
            <a:spAutoFit/>
          </a:bodyPr>
          <a:lstStyle/>
          <a:p>
            <a:r>
              <a:rPr lang="en-US" sz="3200" dirty="0" smtClean="0">
                <a:solidFill>
                  <a:schemeClr val="bg1"/>
                </a:solidFill>
              </a:rPr>
              <a:t>Bayh-Dole Act</a:t>
            </a:r>
            <a:endParaRPr lang="en-US" sz="3200" dirty="0">
              <a:solidFill>
                <a:schemeClr val="bg1"/>
              </a:solidFill>
            </a:endParaRPr>
          </a:p>
        </p:txBody>
      </p:sp>
      <p:sp>
        <p:nvSpPr>
          <p:cNvPr id="4" name="Rectangle 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0000"/>
                                        <p:tgtEl>
                                          <p:spTgt spid="4"/>
                                        </p:tgtEl>
                                      </p:cBhvr>
                                    </p:animEffect>
                                    <p:set>
                                      <p:cBhvr>
                                        <p:cTn id="7" dur="1" fill="hold">
                                          <p:stCondLst>
                                            <p:cond delay="19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7708" y="6746805"/>
            <a:ext cx="9144000" cy="107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540" y="319054"/>
            <a:ext cx="8280920" cy="6219892"/>
          </a:xfrm>
          <a:prstGeom prst="rect">
            <a:avLst/>
          </a:prstGeom>
          <a:effectLst>
            <a:softEdge rad="76200"/>
          </a:effectLst>
        </p:spPr>
      </p:pic>
      <p:sp>
        <p:nvSpPr>
          <p:cNvPr id="5" name="TextBox 4"/>
          <p:cNvSpPr txBox="1"/>
          <p:nvPr/>
        </p:nvSpPr>
        <p:spPr>
          <a:xfrm>
            <a:off x="431540" y="5954171"/>
            <a:ext cx="4752528" cy="584775"/>
          </a:xfrm>
          <a:prstGeom prst="rect">
            <a:avLst/>
          </a:prstGeom>
          <a:noFill/>
        </p:spPr>
        <p:txBody>
          <a:bodyPr wrap="square" rtlCol="0">
            <a:spAutoFit/>
          </a:bodyPr>
          <a:lstStyle/>
          <a:p>
            <a:r>
              <a:rPr lang="en-US" sz="3200" dirty="0" smtClean="0">
                <a:solidFill>
                  <a:schemeClr val="bg1"/>
                </a:solidFill>
              </a:rPr>
              <a:t>Diamond v. </a:t>
            </a:r>
            <a:r>
              <a:rPr lang="en-US" sz="3200" dirty="0" err="1" smtClean="0">
                <a:solidFill>
                  <a:schemeClr val="bg1"/>
                </a:solidFill>
              </a:rPr>
              <a:t>Chakrabarty</a:t>
            </a:r>
            <a:endParaRPr lang="en-US" sz="3200" dirty="0">
              <a:solidFill>
                <a:schemeClr val="bg1"/>
              </a:solidFill>
            </a:endParaRPr>
          </a:p>
        </p:txBody>
      </p:sp>
      <p:sp>
        <p:nvSpPr>
          <p:cNvPr id="4" name="Rectangle 3"/>
          <p:cNvSpPr/>
          <p:nvPr/>
        </p:nvSpPr>
        <p:spPr>
          <a:xfrm>
            <a:off x="-7708" y="6669360"/>
            <a:ext cx="9144000" cy="1853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0000"/>
                                        <p:tgtEl>
                                          <p:spTgt spid="4"/>
                                        </p:tgtEl>
                                      </p:cBhvr>
                                    </p:animEffect>
                                    <p:set>
                                      <p:cBhvr>
                                        <p:cTn id="7" dur="1" fill="hold">
                                          <p:stCondLst>
                                            <p:cond delay="19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PechaKucha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PechaKuchaTemplate (2)</Template>
  <TotalTime>954</TotalTime>
  <Words>255</Words>
  <Application>Microsoft Office PowerPoint</Application>
  <PresentationFormat>On-screen Show (4:3)</PresentationFormat>
  <Paragraphs>28</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ＭＳ Ｐゴシック</vt:lpstr>
      <vt:lpstr>Arial</vt:lpstr>
      <vt:lpstr>Calibri</vt:lpstr>
      <vt:lpstr>PechaKuchaTemplate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Oxford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Prachi Bhatnagar</dc:creator>
  <cp:lastModifiedBy>Hazel Halton</cp:lastModifiedBy>
  <cp:revision>69</cp:revision>
  <cp:lastPrinted>2015-06-19T20:24:31Z</cp:lastPrinted>
  <dcterms:created xsi:type="dcterms:W3CDTF">2014-12-16T11:05:44Z</dcterms:created>
  <dcterms:modified xsi:type="dcterms:W3CDTF">2015-06-24T10:06:05Z</dcterms:modified>
</cp:coreProperties>
</file>