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0" r:id="rId3"/>
    <p:sldId id="285" r:id="rId4"/>
    <p:sldId id="281" r:id="rId5"/>
    <p:sldId id="301" r:id="rId6"/>
    <p:sldId id="302" r:id="rId7"/>
    <p:sldId id="288" r:id="rId8"/>
    <p:sldId id="286" r:id="rId9"/>
    <p:sldId id="287" r:id="rId10"/>
    <p:sldId id="303" r:id="rId11"/>
    <p:sldId id="289" r:id="rId12"/>
    <p:sldId id="269" r:id="rId13"/>
    <p:sldId id="309" r:id="rId14"/>
    <p:sldId id="305" r:id="rId15"/>
    <p:sldId id="306" r:id="rId16"/>
    <p:sldId id="307" r:id="rId17"/>
    <p:sldId id="291" r:id="rId18"/>
    <p:sldId id="292" r:id="rId19"/>
    <p:sldId id="308" r:id="rId20"/>
    <p:sldId id="293" r:id="rId21"/>
    <p:sldId id="310" r:id="rId22"/>
    <p:sldId id="296" r:id="rId23"/>
    <p:sldId id="295" r:id="rId24"/>
    <p:sldId id="297" r:id="rId25"/>
    <p:sldId id="298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  <a:srgbClr val="515151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7" autoAdjust="0"/>
    <p:restoredTop sz="89528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1888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102" y="-73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3A615-0E45-4970-BF94-3CF646D32EEB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1EDA-9E11-4930-A5AF-84E3A18D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F9FD-9907-4E74-9DB0-20BF875DF808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17D93-5042-4F45-9373-73B285530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E9D79-9AE8-41A3-A679-B2E352E2C11E}" type="slidenum">
              <a:rPr lang="en-US"/>
              <a:pPr/>
              <a:t>1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5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17D93-5042-4F45-9373-73B2855305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1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17D93-5042-4F45-9373-73B2855305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1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17D93-5042-4F45-9373-73B2855305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8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45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5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485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765175"/>
            <a:ext cx="7924800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32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5949279"/>
            <a:ext cx="9144000" cy="908719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7" descr="ox_brand_blue_po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6198" y="6022704"/>
            <a:ext cx="756084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tes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0377" y="6019595"/>
            <a:ext cx="1080120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79512" y="615969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</a:tabLst>
              <a:defRPr/>
            </a:pPr>
            <a:r>
              <a:rPr lang="en-GB" sz="2000" b="0" dirty="0" smtClean="0">
                <a:solidFill>
                  <a:srgbClr val="002060"/>
                </a:solidFill>
              </a:rPr>
              <a:t>Translation</a:t>
            </a:r>
            <a:r>
              <a:rPr lang="en-GB" sz="2000" b="0" baseline="0" dirty="0" smtClean="0">
                <a:solidFill>
                  <a:srgbClr val="002060"/>
                </a:solidFill>
              </a:rPr>
              <a:t> in Healthcare</a:t>
            </a:r>
            <a:r>
              <a:rPr lang="en-GB" sz="2000" b="1" baseline="0" dirty="0" smtClean="0">
                <a:solidFill>
                  <a:srgbClr val="002060"/>
                </a:solidFill>
              </a:rPr>
              <a:t>	The Duty of Care in NGS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398A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398A9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000" b="0" kern="1200" dirty="0" smtClean="0">
          <a:solidFill>
            <a:srgbClr val="00448E"/>
          </a:solidFill>
          <a:effectLst/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568952" cy="3888432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The Duty of Care in Next Generation Sequencing</a:t>
            </a:r>
            <a:r>
              <a:rPr lang="en-US" sz="3800" dirty="0" smtClean="0"/>
              <a:t>: </a:t>
            </a:r>
            <a:r>
              <a:rPr lang="en-US" sz="3800" b="1" dirty="0" smtClean="0"/>
              <a:t>Who</a:t>
            </a:r>
            <a:r>
              <a:rPr lang="en-US" sz="3800" dirty="0" smtClean="0"/>
              <a:t> owes a legal duty? </a:t>
            </a:r>
            <a:br>
              <a:rPr lang="en-US" sz="3800" dirty="0" smtClean="0"/>
            </a:br>
            <a:r>
              <a:rPr lang="en-US" sz="3800" b="1" dirty="0" smtClean="0"/>
              <a:t>To</a:t>
            </a:r>
            <a:r>
              <a:rPr lang="en-US" sz="3800" dirty="0" smtClean="0"/>
              <a:t> </a:t>
            </a:r>
            <a:r>
              <a:rPr lang="en-US" sz="3800" b="1" dirty="0" smtClean="0"/>
              <a:t>whom</a:t>
            </a:r>
            <a:r>
              <a:rPr lang="en-US" sz="3800" dirty="0" smtClean="0"/>
              <a:t> and to do </a:t>
            </a:r>
            <a:r>
              <a:rPr lang="en-US" sz="3800" b="1" dirty="0" smtClean="0"/>
              <a:t>what</a:t>
            </a:r>
            <a:r>
              <a:rPr lang="en-US" sz="3800" dirty="0" smtClean="0"/>
              <a:t>?</a:t>
            </a:r>
            <a:br>
              <a:rPr lang="en-US" sz="3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3.bp.blogspot.com/-JBiY2RVo-08/T3R5lh659SI/AAAAAAAAWhk/p3JM3SBQFA4/s1600/gene-sequencing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416" cy="29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229200"/>
            <a:ext cx="277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Colin Mitchell</a:t>
            </a:r>
          </a:p>
          <a:p>
            <a:pPr algn="ctr"/>
            <a:r>
              <a:rPr lang="en-US" dirty="0" err="1" smtClean="0">
                <a:solidFill>
                  <a:srgbClr val="1F497D"/>
                </a:solidFill>
              </a:rPr>
              <a:t>HeLEX</a:t>
            </a:r>
            <a:r>
              <a:rPr lang="en-US" dirty="0" smtClean="0">
                <a:solidFill>
                  <a:srgbClr val="1F497D"/>
                </a:solidFill>
              </a:rPr>
              <a:t>, University of Oxford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42" y="2420888"/>
            <a:ext cx="5226158" cy="3421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en-GB" sz="3200" b="1" dirty="0" smtClean="0"/>
              <a:t>Do non-clinical professionals owe a legal duty?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472"/>
          </a:xfrm>
        </p:spPr>
        <p:txBody>
          <a:bodyPr/>
          <a:lstStyle/>
          <a:p>
            <a:r>
              <a:rPr lang="en-GB" dirty="0" smtClean="0"/>
              <a:t>Further analysis of the precise roles of all professionals involved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Therapeutic roles?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771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en-GB" dirty="0" smtClean="0"/>
              <a:t>To </a:t>
            </a:r>
            <a:r>
              <a:rPr lang="en-GB" b="1" dirty="0" smtClean="0"/>
              <a:t>whom</a:t>
            </a:r>
            <a:r>
              <a:rPr lang="en-GB" dirty="0" smtClean="0"/>
              <a:t> are duties owed?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15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440160"/>
          </a:xfrm>
        </p:spPr>
        <p:txBody>
          <a:bodyPr/>
          <a:lstStyle/>
          <a:p>
            <a:r>
              <a:rPr lang="en-GB" sz="3600" dirty="0" smtClean="0"/>
              <a:t>Is a duty of care owed to relatives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916832"/>
            <a:ext cx="4909783" cy="31645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3672408" cy="4032448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r>
              <a:rPr lang="en-GB" sz="2400" dirty="0" smtClean="0"/>
              <a:t>A duty to warn them of risk?</a:t>
            </a:r>
          </a:p>
          <a:p>
            <a:endParaRPr lang="en-GB" sz="2400" dirty="0" smtClean="0"/>
          </a:p>
          <a:p>
            <a:r>
              <a:rPr lang="en-GB" sz="2400" dirty="0" smtClean="0"/>
              <a:t>To do so without consent and in breach of confidence?</a:t>
            </a:r>
          </a:p>
        </p:txBody>
      </p:sp>
    </p:spTree>
    <p:extLst>
      <p:ext uri="{BB962C8B-B14F-4D97-AF65-F5344CB8AC3E}">
        <p14:creationId xmlns:p14="http://schemas.microsoft.com/office/powerpoint/2010/main" val="248852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7500" r="2827" b="29230"/>
          <a:stretch/>
        </p:blipFill>
        <p:spPr bwMode="auto">
          <a:xfrm>
            <a:off x="179512" y="-2043608"/>
            <a:ext cx="8477226" cy="786309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5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7500" r="2827" b="29230"/>
          <a:stretch/>
        </p:blipFill>
        <p:spPr bwMode="auto">
          <a:xfrm>
            <a:off x="179512" y="-2043608"/>
            <a:ext cx="8477226" cy="786309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424936" cy="5832648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ABC v St George’s Healthcare NHS Trust &amp; Others (May 2015)</a:t>
            </a: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400" dirty="0" smtClean="0"/>
              <a:t>Claimed she should have been warned of risk of Huntington’s Disease</a:t>
            </a:r>
          </a:p>
          <a:p>
            <a:r>
              <a:rPr lang="en-GB" sz="2400" dirty="0" smtClean="0"/>
              <a:t>Application to ‘strike out’</a:t>
            </a:r>
          </a:p>
          <a:p>
            <a:r>
              <a:rPr lang="en-GB" sz="2400" dirty="0" smtClean="0"/>
              <a:t>Agreed </a:t>
            </a:r>
            <a:r>
              <a:rPr lang="en-GB" sz="2400" dirty="0" err="1"/>
              <a:t>f</a:t>
            </a:r>
            <a:r>
              <a:rPr lang="en-GB" sz="2400" dirty="0" err="1" smtClean="0"/>
              <a:t>orseeablity</a:t>
            </a:r>
            <a:r>
              <a:rPr lang="en-GB" sz="2400" dirty="0" smtClean="0"/>
              <a:t> of harm and proximity </a:t>
            </a:r>
          </a:p>
          <a:p>
            <a:endParaRPr lang="en-GB" sz="2400" dirty="0" smtClean="0"/>
          </a:p>
          <a:p>
            <a:r>
              <a:rPr lang="en-GB" sz="2400" dirty="0" smtClean="0"/>
              <a:t>The duty was not even ‘arguable’ as ‘fair, just and reasonable’</a:t>
            </a:r>
          </a:p>
          <a:p>
            <a:r>
              <a:rPr lang="en-GB" sz="2400" dirty="0" smtClean="0"/>
              <a:t>‘Giant leap’ for law</a:t>
            </a:r>
          </a:p>
          <a:p>
            <a:r>
              <a:rPr lang="en-GB" sz="2400" dirty="0" smtClean="0"/>
              <a:t>Conflict with confidentiality</a:t>
            </a:r>
          </a:p>
          <a:p>
            <a:r>
              <a:rPr lang="en-GB" sz="2400" dirty="0" smtClean="0"/>
              <a:t>Professional duties and legal duties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ABC </a:t>
            </a: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St George’s Healthcare NHS Trust &amp; </a:t>
            </a:r>
            <a:r>
              <a:rPr lang="en-GB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Ors</a:t>
            </a: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[2015] EWHC 1394 (QB) (n 8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1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7500" r="2827" b="29230"/>
          <a:stretch/>
        </p:blipFill>
        <p:spPr bwMode="auto">
          <a:xfrm>
            <a:off x="179512" y="-2043608"/>
            <a:ext cx="8477226" cy="786309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424936" cy="5688632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ABC v St George’s Healthcare NHS Trust &amp; Others (May 2015)</a:t>
            </a: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dirty="0" smtClean="0"/>
              <a:t>Not even arguable?</a:t>
            </a:r>
          </a:p>
          <a:p>
            <a:endParaRPr lang="en-GB" sz="2400" dirty="0"/>
          </a:p>
          <a:p>
            <a:pPr>
              <a:buFont typeface="Wingdings" charset="2"/>
              <a:buChar char="Ø"/>
            </a:pPr>
            <a:r>
              <a:rPr lang="en-GB" sz="2400" dirty="0"/>
              <a:t>Maliciously with-held consent?</a:t>
            </a:r>
          </a:p>
          <a:p>
            <a:pPr>
              <a:buFont typeface="Wingdings" charset="2"/>
              <a:buChar char="Ø"/>
            </a:pPr>
            <a:r>
              <a:rPr lang="en-GB" sz="2400" dirty="0" smtClean="0"/>
              <a:t>Best practice can be overlaid with legal duties (</a:t>
            </a:r>
            <a:r>
              <a:rPr lang="en-GB" sz="2400" i="1" dirty="0" smtClean="0"/>
              <a:t>Montgomery</a:t>
            </a:r>
            <a:r>
              <a:rPr lang="en-GB" sz="24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GB" sz="2400" dirty="0" smtClean="0"/>
              <a:t>Limitation no longer logically or socially justified? (Lord </a:t>
            </a:r>
            <a:r>
              <a:rPr lang="en-GB" sz="2400" dirty="0" err="1" smtClean="0"/>
              <a:t>Toulson</a:t>
            </a:r>
            <a:r>
              <a:rPr lang="en-GB" sz="2400" dirty="0" smtClean="0"/>
              <a:t> in </a:t>
            </a:r>
            <a:r>
              <a:rPr lang="en-GB" sz="2400" i="1" dirty="0" smtClean="0"/>
              <a:t>Michael</a:t>
            </a:r>
            <a:r>
              <a:rPr lang="en-GB" sz="24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GB" sz="2400" dirty="0" smtClean="0"/>
              <a:t>Positive obligation to provide a legal framework to resolve conflict between duty of confidence and another’s rights? (</a:t>
            </a:r>
            <a:r>
              <a:rPr lang="en-GB" sz="2400" i="1" dirty="0" err="1"/>
              <a:t>Colak</a:t>
            </a:r>
            <a:r>
              <a:rPr lang="en-GB" sz="2400" i="1" dirty="0"/>
              <a:t> &amp; </a:t>
            </a:r>
            <a:r>
              <a:rPr lang="en-GB" sz="2400" i="1" dirty="0" err="1"/>
              <a:t>Tsakiridis</a:t>
            </a:r>
            <a:r>
              <a:rPr lang="en-GB" sz="2400" i="1" dirty="0"/>
              <a:t> v </a:t>
            </a:r>
            <a:r>
              <a:rPr lang="en-GB" sz="2400" i="1" dirty="0" smtClean="0"/>
              <a:t>Germany</a:t>
            </a:r>
            <a:r>
              <a:rPr lang="en-GB" sz="24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GB" sz="2400" dirty="0" smtClean="0"/>
              <a:t>International comparison? (</a:t>
            </a:r>
            <a:r>
              <a:rPr lang="en-GB" sz="2400" i="1" dirty="0" smtClean="0"/>
              <a:t>Safer </a:t>
            </a:r>
            <a:r>
              <a:rPr lang="en-GB" sz="2400" i="1" dirty="0"/>
              <a:t>v Estate of Pack</a:t>
            </a:r>
            <a:r>
              <a:rPr lang="en-GB" sz="2400" dirty="0"/>
              <a:t> </a:t>
            </a:r>
            <a:r>
              <a:rPr lang="en-GB" sz="2400" dirty="0" smtClean="0"/>
              <a:t>– New Jersey)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969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440160"/>
          </a:xfrm>
        </p:spPr>
        <p:txBody>
          <a:bodyPr/>
          <a:lstStyle/>
          <a:p>
            <a:r>
              <a:rPr lang="en-GB" sz="3600" dirty="0" smtClean="0"/>
              <a:t>A ‘weaker’ duty?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916832"/>
            <a:ext cx="4909783" cy="31645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3672408" cy="3744416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r>
              <a:rPr lang="en-GB" sz="2400" dirty="0" smtClean="0"/>
              <a:t>A legal duty to encourage patients to inform relatives of risk?</a:t>
            </a:r>
          </a:p>
          <a:p>
            <a:endParaRPr lang="en-GB" sz="2400" dirty="0"/>
          </a:p>
          <a:p>
            <a:r>
              <a:rPr lang="en-GB" sz="2400" dirty="0" smtClean="0"/>
              <a:t>‘Third party’ legal problems still apply</a:t>
            </a:r>
          </a:p>
          <a:p>
            <a:endParaRPr lang="en-GB" sz="2400" dirty="0"/>
          </a:p>
          <a:p>
            <a:r>
              <a:rPr lang="en-GB" sz="2400" dirty="0" smtClean="0"/>
              <a:t>Some form of a duty seems likely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4770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GB" sz="4800" dirty="0" smtClean="0"/>
              <a:t>A duty to do </a:t>
            </a:r>
            <a:r>
              <a:rPr lang="en-GB" sz="4800" b="1" dirty="0" smtClean="0"/>
              <a:t>what?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8655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Could there be a duty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104456"/>
          </a:xfrm>
        </p:spPr>
        <p:txBody>
          <a:bodyPr/>
          <a:lstStyle/>
          <a:p>
            <a:r>
              <a:rPr lang="en-GB" sz="2800" dirty="0" smtClean="0"/>
              <a:t>Look for certain findings?</a:t>
            </a:r>
          </a:p>
          <a:p>
            <a:pPr lvl="1"/>
            <a:r>
              <a:rPr lang="en-GB" sz="2400" dirty="0" smtClean="0"/>
              <a:t>Actionable and serious or of interest to the patient?</a:t>
            </a:r>
            <a:endParaRPr lang="en-GB" sz="2400" dirty="0"/>
          </a:p>
          <a:p>
            <a:r>
              <a:rPr lang="en-GB" sz="2800" dirty="0"/>
              <a:t>To </a:t>
            </a:r>
            <a:r>
              <a:rPr lang="en-GB" sz="2800" dirty="0" smtClean="0"/>
              <a:t>evaluate </a:t>
            </a:r>
            <a:r>
              <a:rPr lang="en-GB" sz="2800" dirty="0"/>
              <a:t>all ‘incidental findings</a:t>
            </a:r>
            <a:r>
              <a:rPr lang="en-GB" sz="2800" dirty="0" smtClean="0"/>
              <a:t>’?</a:t>
            </a:r>
          </a:p>
          <a:p>
            <a:r>
              <a:rPr lang="en-GB" sz="2800" dirty="0" smtClean="0"/>
              <a:t>To feedback results- </a:t>
            </a:r>
          </a:p>
          <a:p>
            <a:pPr lvl="1"/>
            <a:r>
              <a:rPr lang="en-GB" sz="2400" dirty="0" smtClean="0"/>
              <a:t>Clinically actionable?</a:t>
            </a:r>
          </a:p>
          <a:p>
            <a:pPr lvl="1"/>
            <a:r>
              <a:rPr lang="en-GB" sz="2400" dirty="0" smtClean="0"/>
              <a:t>Reproductive risk?</a:t>
            </a:r>
          </a:p>
          <a:p>
            <a:pPr lvl="1"/>
            <a:r>
              <a:rPr lang="en-GB" sz="2400" dirty="0" smtClean="0"/>
              <a:t>Carrier </a:t>
            </a:r>
            <a:r>
              <a:rPr lang="en-GB" sz="2400" dirty="0"/>
              <a:t>status</a:t>
            </a:r>
            <a:r>
              <a:rPr lang="en-GB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Re-evaluate results in the future?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9364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3" y="116632"/>
            <a:ext cx="8229600" cy="1143000"/>
          </a:xfrm>
        </p:spPr>
        <p:txBody>
          <a:bodyPr/>
          <a:lstStyle/>
          <a:p>
            <a:r>
              <a:rPr lang="en-GB" dirty="0" smtClean="0"/>
              <a:t>Reasonable decisions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04456"/>
          </a:xfrm>
        </p:spPr>
        <p:txBody>
          <a:bodyPr/>
          <a:lstStyle/>
          <a:p>
            <a:r>
              <a:rPr lang="en-GB" dirty="0" smtClean="0"/>
              <a:t>Standard of care and technical competence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‘practice </a:t>
            </a:r>
            <a:r>
              <a:rPr lang="en-GB" dirty="0"/>
              <a:t>accepted as proper by a responsible body of medical </a:t>
            </a:r>
            <a:r>
              <a:rPr lang="en-GB" dirty="0" smtClean="0"/>
              <a:t>opinion’</a:t>
            </a:r>
          </a:p>
          <a:p>
            <a:pPr marL="457200" lvl="1" indent="0">
              <a:buNone/>
            </a:pPr>
            <a:r>
              <a:rPr lang="en-GB" sz="1400" i="1" dirty="0" err="1" smtClean="0"/>
              <a:t>Bolam</a:t>
            </a:r>
            <a:r>
              <a:rPr lang="en-GB" sz="1400" i="1" dirty="0" smtClean="0"/>
              <a:t> </a:t>
            </a:r>
            <a:r>
              <a:rPr lang="en-GB" sz="1400" i="1" dirty="0"/>
              <a:t>v </a:t>
            </a:r>
            <a:r>
              <a:rPr lang="en-GB" sz="1400" i="1" dirty="0" err="1"/>
              <a:t>Friern</a:t>
            </a:r>
            <a:r>
              <a:rPr lang="en-GB" sz="1400" i="1" dirty="0"/>
              <a:t> Hospital Management Committee </a:t>
            </a:r>
            <a:r>
              <a:rPr lang="en-GB" sz="1400" dirty="0"/>
              <a:t>[1957] 1 WLR 582 </a:t>
            </a:r>
          </a:p>
          <a:p>
            <a:pPr>
              <a:buFont typeface="Arial"/>
              <a:buChar char="•"/>
            </a:pPr>
            <a:r>
              <a:rPr lang="en-GB" dirty="0" smtClean="0"/>
              <a:t>Guidelines and best practice</a:t>
            </a:r>
          </a:p>
          <a:p>
            <a:pPr>
              <a:buFont typeface="Arial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068960"/>
            <a:ext cx="2295255" cy="2132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717032"/>
            <a:ext cx="2520280" cy="21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en-GB" sz="3200" b="1" dirty="0" smtClean="0"/>
              <a:t>The Legal Duty of Care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/>
          <a:lstStyle/>
          <a:p>
            <a:r>
              <a:rPr lang="en-GB" dirty="0" smtClean="0"/>
              <a:t>Area of uncertainty for NGS</a:t>
            </a:r>
          </a:p>
          <a:p>
            <a:r>
              <a:rPr lang="en-GB" dirty="0" smtClean="0"/>
              <a:t>Increased volume and uncertainty of results</a:t>
            </a:r>
          </a:p>
          <a:p>
            <a:r>
              <a:rPr lang="en-GB" dirty="0" smtClean="0"/>
              <a:t>Projects like 100,000 Genomes Project underway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39194"/>
            <a:ext cx="4932040" cy="25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3" y="116632"/>
            <a:ext cx="8229600" cy="1143000"/>
          </a:xfrm>
        </p:spPr>
        <p:txBody>
          <a:bodyPr/>
          <a:lstStyle/>
          <a:p>
            <a:r>
              <a:rPr lang="en-GB" dirty="0" smtClean="0"/>
              <a:t>Reasonable decisions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73375" cy="40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5142607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Tessel</a:t>
            </a:r>
            <a:r>
              <a:rPr lang="en-GB" sz="1100" dirty="0"/>
              <a:t> </a:t>
            </a:r>
            <a:r>
              <a:rPr lang="en-GB" sz="1100" dirty="0" err="1"/>
              <a:t>Rigter</a:t>
            </a:r>
            <a:r>
              <a:rPr lang="en-GB" sz="1100" dirty="0"/>
              <a:t> and others, ‘Reflecting on Earlier Experiences with Unsolicited Findings: Points to Consider for Next-Generation Sequencing and Informed Consent in Diagnostics’ (2013) 34 Human Mutation 1322</a:t>
            </a:r>
          </a:p>
        </p:txBody>
      </p:sp>
    </p:spTree>
    <p:extLst>
      <p:ext uri="{BB962C8B-B14F-4D97-AF65-F5344CB8AC3E}">
        <p14:creationId xmlns:p14="http://schemas.microsoft.com/office/powerpoint/2010/main" val="277785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 smtClean="0"/>
              <a:t>Information Disclosure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26369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dirty="0" smtClean="0">
                <a:solidFill>
                  <a:srgbClr val="00448E"/>
                </a:solidFill>
                <a:effectLst/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 smtClean="0">
                <a:solidFill>
                  <a:schemeClr val="tx1"/>
                </a:solidFill>
              </a:rPr>
              <a:t>Montgomery v Lanarkshire Health Board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3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Montgomery v Lanarkshire Health Board</a:t>
            </a:r>
            <a:endParaRPr lang="en-GB" sz="3600" dirty="0"/>
          </a:p>
        </p:txBody>
      </p:sp>
      <p:pic>
        <p:nvPicPr>
          <p:cNvPr id="3074" name="Picture 2" descr="https://adam1cor.files.wordpress.com/2015/03/montgomery_32282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61" y="2363440"/>
            <a:ext cx="295275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1268760"/>
            <a:ext cx="54346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/>
              <a:t>Already applied in </a:t>
            </a:r>
            <a:r>
              <a:rPr lang="en-GB" sz="1200" dirty="0" smtClean="0">
                <a:solidFill>
                  <a:schemeClr val="tx2"/>
                </a:solidFill>
              </a:rPr>
              <a:t>Mrs </a:t>
            </a:r>
            <a:r>
              <a:rPr lang="en-GB" sz="1200" dirty="0">
                <a:solidFill>
                  <a:schemeClr val="tx2"/>
                </a:solidFill>
              </a:rPr>
              <a:t>A v East Kent University NHS Foundation Trust</a:t>
            </a:r>
            <a:r>
              <a:rPr lang="en-GB" sz="1200" dirty="0"/>
              <a:t> </a:t>
            </a:r>
            <a:r>
              <a:rPr lang="en-GB" sz="1200" dirty="0" smtClean="0"/>
              <a:t>(March 2015</a:t>
            </a:r>
            <a:r>
              <a:rPr lang="en-GB" sz="1800" dirty="0" smtClean="0"/>
              <a:t>)</a:t>
            </a:r>
          </a:p>
          <a:p>
            <a:pPr>
              <a:buFontTx/>
              <a:buChar char="-"/>
            </a:pPr>
            <a:endParaRPr lang="en-GB" sz="1800" dirty="0" smtClean="0"/>
          </a:p>
          <a:p>
            <a:pPr algn="just"/>
            <a:r>
              <a:rPr lang="en-GB" sz="2400" b="1" dirty="0" smtClean="0">
                <a:solidFill>
                  <a:srgbClr val="7030A0"/>
                </a:solidFill>
              </a:rPr>
              <a:t>Supreme Court </a:t>
            </a:r>
            <a:r>
              <a:rPr lang="en-GB" sz="2400" dirty="0" smtClean="0">
                <a:solidFill>
                  <a:srgbClr val="7030A0"/>
                </a:solidFill>
              </a:rPr>
              <a:t>decision that small </a:t>
            </a:r>
            <a:r>
              <a:rPr lang="en-GB" sz="2400" dirty="0">
                <a:solidFill>
                  <a:srgbClr val="7030A0"/>
                </a:solidFill>
              </a:rPr>
              <a:t>risks of serious harm should be disclosed to the patient if </a:t>
            </a:r>
            <a:r>
              <a:rPr lang="en-GB" sz="2400" dirty="0" smtClean="0">
                <a:solidFill>
                  <a:srgbClr val="7030A0"/>
                </a:solidFill>
              </a:rPr>
              <a:t>significant </a:t>
            </a:r>
            <a:r>
              <a:rPr lang="en-GB" sz="2400" dirty="0">
                <a:solidFill>
                  <a:srgbClr val="7030A0"/>
                </a:solidFill>
              </a:rPr>
              <a:t>to </a:t>
            </a:r>
            <a:r>
              <a:rPr lang="en-GB" sz="2400" i="1" dirty="0">
                <a:solidFill>
                  <a:srgbClr val="7030A0"/>
                </a:solidFill>
              </a:rPr>
              <a:t>that</a:t>
            </a:r>
            <a:r>
              <a:rPr lang="en-GB" sz="2400" dirty="0">
                <a:solidFill>
                  <a:srgbClr val="7030A0"/>
                </a:solidFill>
              </a:rPr>
              <a:t> patient or any reasonable person. </a:t>
            </a:r>
            <a:endParaRPr lang="en-GB" sz="2400" dirty="0" smtClean="0">
              <a:solidFill>
                <a:srgbClr val="7030A0"/>
              </a:solidFill>
            </a:endParaRPr>
          </a:p>
          <a:p>
            <a:pPr algn="just"/>
            <a:endParaRPr lang="en-GB" sz="2400" dirty="0" smtClean="0">
              <a:solidFill>
                <a:srgbClr val="0070C0"/>
              </a:solidFill>
            </a:endParaRPr>
          </a:p>
          <a:p>
            <a:pPr algn="just"/>
            <a:r>
              <a:rPr lang="en-GB" sz="2400" b="1" dirty="0">
                <a:solidFill>
                  <a:srgbClr val="0070C0"/>
                </a:solidFill>
              </a:rPr>
              <a:t>C</a:t>
            </a:r>
            <a:r>
              <a:rPr lang="en-GB" sz="2400" b="1" dirty="0" smtClean="0">
                <a:solidFill>
                  <a:srgbClr val="0070C0"/>
                </a:solidFill>
              </a:rPr>
              <a:t>onsent </a:t>
            </a:r>
            <a:r>
              <a:rPr lang="en-GB" sz="2400" dirty="0">
                <a:solidFill>
                  <a:srgbClr val="0070C0"/>
                </a:solidFill>
              </a:rPr>
              <a:t>to genetic sequencing requires careful consideration of which risks are ‘material’ and potentially significant to an individual patient. 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81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3" y="116632"/>
            <a:ext cx="8229600" cy="1143000"/>
          </a:xfrm>
        </p:spPr>
        <p:txBody>
          <a:bodyPr/>
          <a:lstStyle/>
          <a:p>
            <a:r>
              <a:rPr lang="en-GB" dirty="0" smtClean="0"/>
              <a:t>Information Disclosure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04456"/>
          </a:xfrm>
        </p:spPr>
        <p:txBody>
          <a:bodyPr/>
          <a:lstStyle/>
          <a:p>
            <a:r>
              <a:rPr lang="en-GB" i="1" dirty="0" smtClean="0"/>
              <a:t>Montgomery</a:t>
            </a:r>
            <a:r>
              <a:rPr lang="en-GB" dirty="0" smtClean="0"/>
              <a:t> and it’s relevance to diagnostic disclosure</a:t>
            </a:r>
          </a:p>
          <a:p>
            <a:pPr lvl="1"/>
            <a:r>
              <a:rPr lang="en-GB" dirty="0" smtClean="0"/>
              <a:t>Does a reasonable patient standard apply to diagnostic disclosure?</a:t>
            </a:r>
          </a:p>
          <a:p>
            <a:pPr lvl="1"/>
            <a:r>
              <a:rPr lang="en-GB" dirty="0" smtClean="0"/>
              <a:t>Does this suggest a reasonable patient could require more information than the results the clinician/professionals have decided to disclose?</a:t>
            </a:r>
          </a:p>
          <a:p>
            <a:pPr lvl="2"/>
            <a:r>
              <a:rPr lang="en-GB" dirty="0" smtClean="0"/>
              <a:t>Material and ‘Significant risks’?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75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the Duty of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133056"/>
          </a:xfrm>
        </p:spPr>
        <p:txBody>
          <a:bodyPr/>
          <a:lstStyle/>
          <a:p>
            <a:r>
              <a:rPr lang="en-GB" sz="3000" dirty="0" smtClean="0"/>
              <a:t>Under-explored topic</a:t>
            </a:r>
          </a:p>
          <a:p>
            <a:r>
              <a:rPr lang="en-GB" sz="3000" dirty="0" smtClean="0"/>
              <a:t>Breaks down traditional divides</a:t>
            </a:r>
          </a:p>
          <a:p>
            <a:r>
              <a:rPr lang="en-GB" sz="3000" i="1" dirty="0" smtClean="0"/>
              <a:t>Montgomery</a:t>
            </a:r>
            <a:r>
              <a:rPr lang="en-GB" sz="3000" dirty="0" smtClean="0"/>
              <a:t> and influence on disclosure?</a:t>
            </a:r>
          </a:p>
          <a:p>
            <a:r>
              <a:rPr lang="en-GB" sz="3000" dirty="0" smtClean="0"/>
              <a:t>Danger of legal developments shaping practice</a:t>
            </a:r>
          </a:p>
          <a:p>
            <a:r>
              <a:rPr lang="en-GB" sz="3000" dirty="0"/>
              <a:t>G</a:t>
            </a:r>
            <a:r>
              <a:rPr lang="en-GB" sz="3000" dirty="0" smtClean="0"/>
              <a:t>uidance should be aware of legal possibilities</a:t>
            </a:r>
          </a:p>
          <a:p>
            <a:r>
              <a:rPr lang="en-GB" sz="3000" dirty="0" smtClean="0"/>
              <a:t>Further legal issues; causation, actionable harm…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2640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392488"/>
          </a:xfrm>
        </p:spPr>
        <p:txBody>
          <a:bodyPr numCol="2"/>
          <a:lstStyle/>
          <a:p>
            <a:pPr marL="0" indent="0">
              <a:buNone/>
            </a:pPr>
            <a:r>
              <a:rPr lang="en-GB" sz="1800" b="1" dirty="0" err="1" smtClean="0">
                <a:solidFill>
                  <a:srgbClr val="1F497D"/>
                </a:solidFill>
              </a:rPr>
              <a:t>HeLEX</a:t>
            </a:r>
            <a:r>
              <a:rPr lang="en-GB" sz="1800" b="1" dirty="0" smtClean="0">
                <a:solidFill>
                  <a:srgbClr val="1F497D"/>
                </a:solidFill>
              </a:rPr>
              <a:t> team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Jane Kaye and Jessica Bell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tx2"/>
                </a:solidFill>
              </a:rPr>
              <a:t>Oxford HICF2 Clinical WGS Project</a:t>
            </a:r>
            <a:endParaRPr lang="en-GB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Jenny Taylor, Mike Parker, Liz </a:t>
            </a:r>
            <a:r>
              <a:rPr lang="en-GB" sz="1600" dirty="0" err="1" smtClean="0">
                <a:solidFill>
                  <a:srgbClr val="000000"/>
                </a:solidFill>
              </a:rPr>
              <a:t>Ormondroyd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1F497D"/>
                </a:solidFill>
              </a:rPr>
              <a:t>The </a:t>
            </a:r>
            <a:r>
              <a:rPr lang="en-GB" sz="1800" b="1" dirty="0" err="1" smtClean="0">
                <a:solidFill>
                  <a:srgbClr val="1F497D"/>
                </a:solidFill>
              </a:rPr>
              <a:t>Wellcome</a:t>
            </a:r>
            <a:r>
              <a:rPr lang="en-GB" sz="1800" b="1" dirty="0" smtClean="0">
                <a:solidFill>
                  <a:srgbClr val="1F497D"/>
                </a:solidFill>
              </a:rPr>
              <a:t> Trust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Katherine Littler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1F497D"/>
                </a:solidFill>
              </a:rPr>
              <a:t>Helex</a:t>
            </a:r>
            <a:r>
              <a:rPr lang="en-GB" sz="1600" b="1" dirty="0" smtClean="0">
                <a:solidFill>
                  <a:srgbClr val="1F497D"/>
                </a:solidFill>
              </a:rPr>
              <a:t> and </a:t>
            </a:r>
            <a:r>
              <a:rPr lang="en-GB" sz="1600" b="1" dirty="0" err="1" smtClean="0">
                <a:solidFill>
                  <a:srgbClr val="1F497D"/>
                </a:solidFill>
              </a:rPr>
              <a:t>Wellcome</a:t>
            </a:r>
            <a:r>
              <a:rPr lang="en-GB" sz="1600" b="1" dirty="0" smtClean="0">
                <a:solidFill>
                  <a:srgbClr val="1F497D"/>
                </a:solidFill>
              </a:rPr>
              <a:t> Trust; Workshop on the duty of care in clinical NGS, </a:t>
            </a:r>
            <a:r>
              <a:rPr lang="en-GB" sz="1600" dirty="0" smtClean="0">
                <a:solidFill>
                  <a:srgbClr val="000000"/>
                </a:solidFill>
              </a:rPr>
              <a:t>24</a:t>
            </a:r>
            <a:r>
              <a:rPr lang="en-GB" sz="1600" baseline="30000" dirty="0" smtClean="0">
                <a:solidFill>
                  <a:srgbClr val="000000"/>
                </a:solidFill>
              </a:rPr>
              <a:t>th</a:t>
            </a:r>
            <a:r>
              <a:rPr lang="en-GB" sz="1600" dirty="0" smtClean="0">
                <a:solidFill>
                  <a:srgbClr val="000000"/>
                </a:solidFill>
              </a:rPr>
              <a:t> March 2015 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Deirdre Goodwin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Alison Hall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</a:rPr>
              <a:t>Michael </a:t>
            </a:r>
            <a:r>
              <a:rPr lang="en-GB" sz="1400" dirty="0" smtClean="0">
                <a:solidFill>
                  <a:srgbClr val="000000"/>
                </a:solidFill>
              </a:rPr>
              <a:t>Fay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Rachael </a:t>
            </a:r>
            <a:r>
              <a:rPr lang="en-GB" sz="1400" dirty="0" err="1" smtClean="0">
                <a:solidFill>
                  <a:srgbClr val="000000"/>
                </a:solidFill>
              </a:rPr>
              <a:t>Mulheron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Vicky Chico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</a:rPr>
              <a:t>Mark </a:t>
            </a:r>
            <a:r>
              <a:rPr lang="en-GB" sz="1400" dirty="0" smtClean="0">
                <a:solidFill>
                  <a:srgbClr val="000000"/>
                </a:solidFill>
              </a:rPr>
              <a:t>Taylor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</a:rPr>
              <a:t>Kathryn </a:t>
            </a:r>
            <a:r>
              <a:rPr lang="en-GB" sz="1400" dirty="0" err="1" smtClean="0">
                <a:solidFill>
                  <a:srgbClr val="000000"/>
                </a:solidFill>
              </a:rPr>
              <a:t>Leask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Susan Wallace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Simon Philips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</a:rPr>
              <a:t>Jonathan </a:t>
            </a:r>
            <a:r>
              <a:rPr lang="en-GB" sz="1400" dirty="0" err="1" smtClean="0">
                <a:solidFill>
                  <a:srgbClr val="000000"/>
                </a:solidFill>
              </a:rPr>
              <a:t>Sellors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err="1" smtClean="0">
                <a:solidFill>
                  <a:srgbClr val="000000"/>
                </a:solidFill>
              </a:rPr>
              <a:t>Sheelagh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</a:rPr>
              <a:t>McGuinness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Katherine Littler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Liz </a:t>
            </a:r>
            <a:r>
              <a:rPr lang="en-GB" sz="1400" dirty="0" err="1" smtClean="0">
                <a:solidFill>
                  <a:srgbClr val="000000"/>
                </a:solidFill>
              </a:rPr>
              <a:t>Ormondroyd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Judges supreme court politic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91546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693" y="126876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Part </a:t>
            </a:r>
            <a:r>
              <a:rPr lang="en-GB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 judge </a:t>
            </a:r>
            <a:r>
              <a:rPr lang="en-GB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made common law</a:t>
            </a:r>
          </a:p>
          <a:p>
            <a:endParaRPr lang="en-GB" sz="4000" b="1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GB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Negligence and reasonableness</a:t>
            </a:r>
          </a:p>
          <a:p>
            <a:endParaRPr lang="en-GB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GB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Duties and liability can </a:t>
            </a:r>
            <a:r>
              <a:rPr lang="en-GB" sz="4000" b="1" u="sng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shape or overtake practice</a:t>
            </a:r>
            <a:endParaRPr lang="en-GB" sz="4000" b="1" u="sng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dirty="0" smtClean="0">
                <a:solidFill>
                  <a:srgbClr val="00448E"/>
                </a:solidFill>
                <a:effectLst/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8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The LEGAL Duty of Care</a:t>
            </a:r>
            <a:endParaRPr lang="en-GB" sz="48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0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://farm6.staticflickr.com/5444/10279838785_80b0361734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70"/>
          <a:stretch/>
        </p:blipFill>
        <p:spPr bwMode="auto">
          <a:xfrm>
            <a:off x="-468561" y="2947"/>
            <a:ext cx="10112934" cy="59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693" y="1052736"/>
            <a:ext cx="8229600" cy="41764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/>
              <a:t>To identify the areas of uncertainty for the duty of care in clinical NGS, and</a:t>
            </a:r>
            <a:r>
              <a:rPr lang="en-GB" sz="3800" dirty="0" smtClean="0"/>
              <a:t>;</a:t>
            </a:r>
          </a:p>
          <a:p>
            <a:endParaRPr lang="en-GB" sz="3800" dirty="0"/>
          </a:p>
          <a:p>
            <a:r>
              <a:rPr lang="en-GB" sz="3800" dirty="0"/>
              <a:t>To identify the relevant factors that would be considered by the courts in addressing them.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dirty="0" smtClean="0">
                <a:solidFill>
                  <a:srgbClr val="00448E"/>
                </a:solidFill>
                <a:effectLst/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Research Aims</a:t>
            </a:r>
            <a:endParaRPr lang="en-GB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5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37993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448E"/>
                </a:solidFill>
                <a:ea typeface="+mj-ea"/>
                <a:cs typeface="+mj-cs"/>
              </a:rPr>
              <a:t>Who </a:t>
            </a:r>
            <a:r>
              <a:rPr lang="en-US" sz="4000" dirty="0">
                <a:solidFill>
                  <a:srgbClr val="00448E"/>
                </a:solidFill>
                <a:ea typeface="+mj-ea"/>
                <a:cs typeface="+mj-cs"/>
              </a:rPr>
              <a:t>owes a duty?</a:t>
            </a:r>
          </a:p>
          <a:p>
            <a:r>
              <a:rPr lang="en-US" dirty="0" smtClean="0"/>
              <a:t>Do non-clinical professionals?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448E"/>
                </a:solidFill>
                <a:ea typeface="+mj-ea"/>
                <a:cs typeface="+mj-cs"/>
              </a:rPr>
              <a:t>To</a:t>
            </a:r>
            <a:r>
              <a:rPr lang="en-US" sz="4000" b="1" dirty="0">
                <a:solidFill>
                  <a:srgbClr val="00448E"/>
                </a:solidFill>
                <a:ea typeface="+mj-ea"/>
                <a:cs typeface="+mj-cs"/>
              </a:rPr>
              <a:t> whom </a:t>
            </a:r>
            <a:r>
              <a:rPr lang="en-US" sz="4000" dirty="0">
                <a:solidFill>
                  <a:srgbClr val="00448E"/>
                </a:solidFill>
                <a:ea typeface="+mj-ea"/>
                <a:cs typeface="+mj-cs"/>
              </a:rPr>
              <a:t>are duties owed?</a:t>
            </a:r>
          </a:p>
          <a:p>
            <a:r>
              <a:rPr lang="en-US" dirty="0" smtClean="0"/>
              <a:t>A duty to genetic relatives?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448E"/>
                </a:solidFill>
                <a:ea typeface="+mj-ea"/>
                <a:cs typeface="+mj-cs"/>
              </a:rPr>
              <a:t>To do </a:t>
            </a:r>
            <a:r>
              <a:rPr lang="en-US" sz="4000" b="1" dirty="0">
                <a:solidFill>
                  <a:srgbClr val="00448E"/>
                </a:solidFill>
                <a:ea typeface="+mj-ea"/>
                <a:cs typeface="+mj-cs"/>
              </a:rPr>
              <a:t>what?</a:t>
            </a:r>
          </a:p>
          <a:p>
            <a:r>
              <a:rPr lang="en-US" dirty="0"/>
              <a:t>Which results </a:t>
            </a:r>
            <a:r>
              <a:rPr lang="en-US" dirty="0" smtClean="0"/>
              <a:t>should be sought, investigated and communicated?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37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17646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Is the harm </a:t>
            </a:r>
            <a:r>
              <a:rPr lang="en-US" dirty="0" err="1" smtClean="0">
                <a:solidFill>
                  <a:srgbClr val="000000"/>
                </a:solidFill>
                <a:ea typeface="+mj-ea"/>
                <a:cs typeface="+mj-cs"/>
              </a:rPr>
              <a:t>forseeable</a:t>
            </a: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?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sz="4000" dirty="0" smtClean="0">
                <a:solidFill>
                  <a:srgbClr val="000000"/>
                </a:solidFill>
                <a:ea typeface="+mj-ea"/>
                <a:cs typeface="+mj-cs"/>
              </a:rPr>
              <a:t>Is there a relationship of 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proximity</a:t>
            </a:r>
            <a:r>
              <a:rPr lang="en-US" sz="4000" dirty="0" smtClean="0">
                <a:solidFill>
                  <a:srgbClr val="000000"/>
                </a:solidFill>
                <a:ea typeface="+mj-ea"/>
                <a:cs typeface="+mj-cs"/>
              </a:rPr>
              <a:t>?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  <a:p>
            <a:endParaRPr lang="en-US" sz="140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sz="4000" dirty="0" smtClean="0">
                <a:solidFill>
                  <a:srgbClr val="000000"/>
                </a:solidFill>
                <a:ea typeface="+mj-ea"/>
                <a:cs typeface="+mj-cs"/>
              </a:rPr>
              <a:t>Would a duty be 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fair, just and reasonable?</a:t>
            </a:r>
          </a:p>
          <a:p>
            <a:pPr marL="0" indent="0">
              <a:buNone/>
            </a:pPr>
            <a:endParaRPr lang="en-US" sz="14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Caparo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Industries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plc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Dickman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[1990]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UKHL 2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44016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The </a:t>
            </a:r>
            <a:r>
              <a:rPr lang="en-GB" sz="3600" b="1" dirty="0" err="1" smtClean="0">
                <a:solidFill>
                  <a:schemeClr val="tx2"/>
                </a:solidFill>
              </a:rPr>
              <a:t>Caparo</a:t>
            </a:r>
            <a:r>
              <a:rPr lang="en-GB" sz="3600" b="1" dirty="0" smtClean="0">
                <a:solidFill>
                  <a:schemeClr val="tx2"/>
                </a:solidFill>
              </a:rPr>
              <a:t> test and a new duty of care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53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en-GB" b="1" dirty="0" smtClean="0"/>
              <a:t>Who</a:t>
            </a:r>
            <a:r>
              <a:rPr lang="en-GB" dirty="0" smtClean="0"/>
              <a:t> owes a duty?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147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1143000"/>
          </a:xfrm>
        </p:spPr>
        <p:txBody>
          <a:bodyPr/>
          <a:lstStyle/>
          <a:p>
            <a:r>
              <a:rPr lang="en-GB" sz="3600" b="1" dirty="0" smtClean="0"/>
              <a:t>The ‘Hybrid’ model of NGS</a:t>
            </a:r>
            <a:endParaRPr lang="en-GB" sz="3600" b="1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67544" y="1556792"/>
            <a:ext cx="3240360" cy="388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dirty="0" smtClean="0">
                <a:solidFill>
                  <a:srgbClr val="00448E"/>
                </a:solidFill>
                <a:effectLst/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800" dirty="0" smtClean="0">
                <a:solidFill>
                  <a:srgbClr val="00B0F0"/>
                </a:solidFill>
              </a:rPr>
              <a:t>Clinicians</a:t>
            </a:r>
          </a:p>
          <a:p>
            <a:pPr marL="571500" indent="-571500" algn="l">
              <a:buFontTx/>
              <a:buChar char="-"/>
            </a:pPr>
            <a:endParaRPr lang="en-GB" sz="2800" dirty="0" smtClean="0">
              <a:solidFill>
                <a:srgbClr val="00B0F0"/>
              </a:solidFill>
            </a:endParaRPr>
          </a:p>
          <a:p>
            <a:pPr algn="l"/>
            <a:r>
              <a:rPr lang="en-GB" sz="2800" dirty="0" smtClean="0">
                <a:solidFill>
                  <a:srgbClr val="00B0F0"/>
                </a:solidFill>
              </a:rPr>
              <a:t>Lab Scientists</a:t>
            </a:r>
          </a:p>
          <a:p>
            <a:pPr marL="571500" indent="-571500" algn="l">
              <a:buFontTx/>
              <a:buChar char="-"/>
            </a:pPr>
            <a:endParaRPr lang="en-GB" sz="2800" dirty="0" smtClean="0">
              <a:solidFill>
                <a:srgbClr val="00B0F0"/>
              </a:solidFill>
            </a:endParaRPr>
          </a:p>
          <a:p>
            <a:pPr algn="l"/>
            <a:r>
              <a:rPr lang="en-GB" sz="2800" dirty="0" err="1" smtClean="0">
                <a:solidFill>
                  <a:srgbClr val="00B0F0"/>
                </a:solidFill>
              </a:rPr>
              <a:t>Bioinformaticians</a:t>
            </a:r>
            <a:endParaRPr lang="en-GB" sz="2800" dirty="0" smtClean="0">
              <a:solidFill>
                <a:srgbClr val="00B0F0"/>
              </a:solidFill>
            </a:endParaRPr>
          </a:p>
          <a:p>
            <a:pPr marL="571500" indent="-571500" algn="l">
              <a:buFontTx/>
              <a:buChar char="-"/>
            </a:pPr>
            <a:endParaRPr lang="en-GB" sz="2800" dirty="0" smtClean="0">
              <a:solidFill>
                <a:srgbClr val="7030A0"/>
              </a:solidFill>
            </a:endParaRPr>
          </a:p>
          <a:p>
            <a:pPr algn="l"/>
            <a:endParaRPr lang="en-GB" sz="2800" dirty="0">
              <a:solidFill>
                <a:srgbClr val="7030A0"/>
              </a:solidFill>
            </a:endParaRPr>
          </a:p>
          <a:p>
            <a:pPr algn="l"/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6" y="476672"/>
            <a:ext cx="4211994" cy="546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5517232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Flowcharts taken from ‘Realising Genomics in Clinical Practice’, PHG Foundation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835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en-GB" sz="3200" b="1" dirty="0" smtClean="0"/>
              <a:t>Do non-clinical professionals owe a legal duty?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/>
          <a:lstStyle/>
          <a:p>
            <a:r>
              <a:rPr lang="en-GB" b="1" dirty="0" smtClean="0"/>
              <a:t>CJD Litigation </a:t>
            </a:r>
            <a:r>
              <a:rPr lang="en-GB" dirty="0" smtClean="0"/>
              <a:t>suggests this may be the case</a:t>
            </a:r>
          </a:p>
          <a:p>
            <a:r>
              <a:rPr lang="en-GB" dirty="0" smtClean="0"/>
              <a:t>Factors that will be considered by courts</a:t>
            </a:r>
          </a:p>
          <a:p>
            <a:pPr lvl="2"/>
            <a:r>
              <a:rPr lang="en-GB" dirty="0" smtClean="0"/>
              <a:t>Proximity?</a:t>
            </a:r>
          </a:p>
          <a:p>
            <a:pPr lvl="2"/>
            <a:r>
              <a:rPr lang="en-GB" dirty="0" smtClean="0"/>
              <a:t>Partly clinical?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‘Fair, just and reasonable’?</a:t>
            </a:r>
          </a:p>
          <a:p>
            <a:pPr lvl="2"/>
            <a:r>
              <a:rPr lang="en-GB" dirty="0" err="1" smtClean="0"/>
              <a:t>Identifiability</a:t>
            </a:r>
            <a:r>
              <a:rPr lang="en-GB" dirty="0" smtClean="0"/>
              <a:t> </a:t>
            </a:r>
            <a:r>
              <a:rPr lang="en-GB" dirty="0"/>
              <a:t>of participants</a:t>
            </a:r>
          </a:p>
          <a:p>
            <a:pPr lvl="2"/>
            <a:r>
              <a:rPr lang="en-GB" dirty="0" smtClean="0"/>
              <a:t>Any </a:t>
            </a:r>
            <a:r>
              <a:rPr lang="en-GB" dirty="0"/>
              <a:t>professional standards or </a:t>
            </a:r>
            <a:r>
              <a:rPr lang="en-GB" dirty="0" smtClean="0"/>
              <a:t>guidelines</a:t>
            </a:r>
            <a:endParaRPr lang="en-GB" dirty="0"/>
          </a:p>
          <a:p>
            <a:pPr lvl="2"/>
            <a:r>
              <a:rPr lang="en-GB" dirty="0"/>
              <a:t>Human Rights and ‘soft law’</a:t>
            </a:r>
          </a:p>
          <a:p>
            <a:pPr marL="0" indent="0">
              <a:buNone/>
            </a:pPr>
            <a:endParaRPr lang="en-GB" sz="1400" i="1" dirty="0" smtClean="0"/>
          </a:p>
          <a:p>
            <a:pPr marL="0" indent="0">
              <a:buNone/>
            </a:pPr>
            <a:r>
              <a:rPr lang="en-GB" sz="1400" i="1" dirty="0" smtClean="0"/>
              <a:t>The </a:t>
            </a:r>
            <a:r>
              <a:rPr lang="en-GB" sz="1400" i="1" dirty="0"/>
              <a:t>Creutzfeldt-Jakob Disease </a:t>
            </a:r>
            <a:r>
              <a:rPr lang="en-GB" sz="1400" i="1" dirty="0" smtClean="0"/>
              <a:t>Litigation </a:t>
            </a:r>
            <a:r>
              <a:rPr lang="en-GB" sz="1400" dirty="0" smtClean="0"/>
              <a:t>(1997) QB </a:t>
            </a:r>
            <a:r>
              <a:rPr lang="en-GB" sz="1400" dirty="0"/>
              <a:t>41 BMLR  157, 164 </a:t>
            </a:r>
            <a:r>
              <a:rPr lang="en-GB" sz="1400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51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ferred_opt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70C0"/>
      </a:accent2>
      <a:accent3>
        <a:srgbClr val="7F7F7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885</Words>
  <Application>Microsoft Office PowerPoint</Application>
  <PresentationFormat>On-screen Show (4:3)</PresentationFormat>
  <Paragraphs>162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preferred_option</vt:lpstr>
      <vt:lpstr>The Duty of Care in Next Generation Sequencing: Who owes a legal duty?  To whom and to do what?    </vt:lpstr>
      <vt:lpstr>The Legal Duty of Care</vt:lpstr>
      <vt:lpstr>PowerPoint Presentation</vt:lpstr>
      <vt:lpstr>PowerPoint Presentation</vt:lpstr>
      <vt:lpstr>PowerPoint Presentation</vt:lpstr>
      <vt:lpstr>The Caparo test and a new duty of care</vt:lpstr>
      <vt:lpstr>Who owes a duty?</vt:lpstr>
      <vt:lpstr>The ‘Hybrid’ model of NGS</vt:lpstr>
      <vt:lpstr>Do non-clinical professionals owe a legal duty?</vt:lpstr>
      <vt:lpstr>Do non-clinical professionals owe a legal duty?</vt:lpstr>
      <vt:lpstr>To whom are duties owed?</vt:lpstr>
      <vt:lpstr>Is a duty of care owed to relatives</vt:lpstr>
      <vt:lpstr>PowerPoint Presentation</vt:lpstr>
      <vt:lpstr>PowerPoint Presentation</vt:lpstr>
      <vt:lpstr>PowerPoint Presentation</vt:lpstr>
      <vt:lpstr>A ‘weaker’ duty?</vt:lpstr>
      <vt:lpstr>A duty to do what?</vt:lpstr>
      <vt:lpstr>Could there be a duty to:</vt:lpstr>
      <vt:lpstr>Reasonable decisions</vt:lpstr>
      <vt:lpstr>Reasonable decisions</vt:lpstr>
      <vt:lpstr>Information Disclosure</vt:lpstr>
      <vt:lpstr>Montgomery v Lanarkshire Health Board</vt:lpstr>
      <vt:lpstr>Information Disclosure</vt:lpstr>
      <vt:lpstr>Conclusions on the Duty of Care</vt:lpstr>
      <vt:lpstr>Acknowledgements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What are Incidental Findings?</dc:title>
  <dc:creator>cmitchell</dc:creator>
  <cp:lastModifiedBy>Hazel Halton</cp:lastModifiedBy>
  <cp:revision>91</cp:revision>
  <cp:lastPrinted>2015-01-13T10:50:32Z</cp:lastPrinted>
  <dcterms:created xsi:type="dcterms:W3CDTF">2015-01-12T14:11:57Z</dcterms:created>
  <dcterms:modified xsi:type="dcterms:W3CDTF">2015-06-25T07:50:14Z</dcterms:modified>
</cp:coreProperties>
</file>