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18" r:id="rId3"/>
    <p:sldId id="367" r:id="rId4"/>
    <p:sldId id="342" r:id="rId5"/>
    <p:sldId id="399" r:id="rId6"/>
    <p:sldId id="384" r:id="rId7"/>
    <p:sldId id="416" r:id="rId8"/>
    <p:sldId id="413" r:id="rId9"/>
    <p:sldId id="414" r:id="rId10"/>
    <p:sldId id="421" r:id="rId11"/>
    <p:sldId id="343" r:id="rId12"/>
    <p:sldId id="423" r:id="rId13"/>
    <p:sldId id="422" r:id="rId14"/>
  </p:sldIdLst>
  <p:sldSz cx="9144000" cy="6858000" type="screen4x3"/>
  <p:notesSz cx="6723063" cy="9853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2147"/>
    <a:srgbClr val="19194D"/>
    <a:srgbClr val="0000FF"/>
    <a:srgbClr val="FF0000"/>
    <a:srgbClr val="4B0C05"/>
    <a:srgbClr val="FFFF99"/>
    <a:srgbClr val="FF9900"/>
    <a:srgbClr val="33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83304" autoAdjust="0"/>
  </p:normalViewPr>
  <p:slideViewPr>
    <p:cSldViewPr>
      <p:cViewPr varScale="1">
        <p:scale>
          <a:sx n="71" d="100"/>
          <a:sy n="71" d="100"/>
        </p:scale>
        <p:origin x="1709" y="48"/>
      </p:cViewPr>
      <p:guideLst>
        <p:guide orient="horz" pos="2160"/>
        <p:guide pos="4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180" y="0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22837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07" y="4680466"/>
            <a:ext cx="5378450" cy="44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222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180" y="9359222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BC79ECB-EC16-49ED-A672-41D9027735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30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336699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C84CC1-6074-4106-8621-6399222F2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11951-99AC-4F4E-BE95-DC8110C41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74638"/>
            <a:ext cx="2057400" cy="566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019800" cy="566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1322-9C19-47D3-9F51-B976553E7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13741"/>
            <a:ext cx="9180512" cy="706437"/>
          </a:xfrm>
          <a:solidFill>
            <a:srgbClr val="002147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7D5A5-37B5-4514-80DE-E2810D9D4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6902B-522C-48B8-A030-185581726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F16D1-33D5-4934-BE36-90F85F229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9F7B-9B18-4794-A565-B2881553A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F3FD1-E4F2-4248-98A7-A0CECD4D5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0861-DAB4-4B62-9C4E-A44B29F42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921B3-BCC2-4530-9E48-EF2CA531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3772-D363-4C13-BCC7-F3B32FD57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0CD14466-F7D4-43B2-803C-18A7A6B0EA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.ac.uk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536086" cy="61653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00897" y="-171400"/>
            <a:ext cx="7127776" cy="1152128"/>
          </a:xfrm>
          <a:noFill/>
        </p:spPr>
        <p:txBody>
          <a:bodyPr/>
          <a:lstStyle/>
          <a:p>
            <a:pPr algn="l"/>
            <a:r>
              <a:rPr lang="en-GB" b="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One genome is not enough</a:t>
            </a:r>
            <a:endParaRPr lang="en-GB" b="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900" y="72463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 Light" panose="020F0302020204030204" pitchFamily="34" charset="0"/>
              </a:rPr>
              <a:t>Gil McVean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6" descr="Oxford University logo">
            <a:hlinkClick r:id="rId3" tooltip="Link to Oxford University homep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2604" y="6237734"/>
            <a:ext cx="1485900" cy="476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7427" y="6290441"/>
            <a:ext cx="5760640" cy="370414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atin typeface="Calibri Light" panose="020F0302020204030204" pitchFamily="34" charset="0"/>
              </a:rPr>
              <a:t>The Oxford Big Data Institute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hallenges of data sharing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</a:p>
          <a:p>
            <a:pPr lvl="1"/>
            <a:r>
              <a:rPr lang="en-GB" dirty="0" smtClean="0"/>
              <a:t>How do we cope with the computational and analytical scale?</a:t>
            </a:r>
          </a:p>
          <a:p>
            <a:pPr lvl="1"/>
            <a:endParaRPr lang="en-GB" dirty="0"/>
          </a:p>
          <a:p>
            <a:r>
              <a:rPr lang="en-GB" dirty="0" smtClean="0"/>
              <a:t>Heterogeneity</a:t>
            </a:r>
          </a:p>
          <a:p>
            <a:pPr lvl="1"/>
            <a:r>
              <a:rPr lang="en-GB" dirty="0" smtClean="0"/>
              <a:t>How do we ensure we are measuring the same thing?</a:t>
            </a:r>
          </a:p>
          <a:p>
            <a:endParaRPr lang="en-GB" dirty="0"/>
          </a:p>
          <a:p>
            <a:r>
              <a:rPr lang="en-GB" dirty="0" smtClean="0"/>
              <a:t>Privacy</a:t>
            </a:r>
          </a:p>
          <a:p>
            <a:pPr lvl="1"/>
            <a:r>
              <a:rPr lang="en-GB" dirty="0" smtClean="0"/>
              <a:t>Do we have to share individual level data to achieve power?</a:t>
            </a:r>
          </a:p>
          <a:p>
            <a:endParaRPr lang="en-GB" dirty="0" smtClean="0"/>
          </a:p>
          <a:p>
            <a:r>
              <a:rPr lang="en-GB" dirty="0" smtClean="0"/>
              <a:t>Security</a:t>
            </a:r>
          </a:p>
          <a:p>
            <a:pPr lvl="1"/>
            <a:r>
              <a:rPr lang="en-GB" dirty="0" smtClean="0"/>
              <a:t>How can we ensure that data are used appropriately?</a:t>
            </a:r>
          </a:p>
          <a:p>
            <a:endParaRPr lang="en-GB" dirty="0"/>
          </a:p>
          <a:p>
            <a:r>
              <a:rPr lang="en-GB" dirty="0" smtClean="0"/>
              <a:t>Engagement</a:t>
            </a:r>
          </a:p>
          <a:p>
            <a:pPr lvl="1"/>
            <a:r>
              <a:rPr lang="en-GB" dirty="0" smtClean="0"/>
              <a:t>How do we get people excited about sharing their data?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8600" r="7500" b="5600"/>
          <a:stretch/>
        </p:blipFill>
        <p:spPr bwMode="auto">
          <a:xfrm>
            <a:off x="467544" y="1268760"/>
            <a:ext cx="8361784" cy="4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international partnership is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hallenges of data sharing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</a:p>
          <a:p>
            <a:pPr lvl="1"/>
            <a:r>
              <a:rPr lang="en-GB" dirty="0" smtClean="0"/>
              <a:t>How do we cope with the computational and analytical scale?</a:t>
            </a:r>
          </a:p>
          <a:p>
            <a:pPr lvl="1"/>
            <a:endParaRPr lang="en-GB" dirty="0"/>
          </a:p>
          <a:p>
            <a:r>
              <a:rPr lang="en-GB" dirty="0" smtClean="0"/>
              <a:t>Heterogeneity</a:t>
            </a:r>
          </a:p>
          <a:p>
            <a:pPr lvl="1"/>
            <a:r>
              <a:rPr lang="en-GB" dirty="0" smtClean="0"/>
              <a:t>How do we ensure we are measuring the same thing?</a:t>
            </a:r>
          </a:p>
          <a:p>
            <a:endParaRPr lang="en-GB" dirty="0"/>
          </a:p>
          <a:p>
            <a:r>
              <a:rPr lang="en-GB" dirty="0" smtClean="0"/>
              <a:t>Privacy</a:t>
            </a:r>
          </a:p>
          <a:p>
            <a:pPr lvl="1"/>
            <a:r>
              <a:rPr lang="en-GB" dirty="0" smtClean="0"/>
              <a:t>Do we have to share individual level data to achieve power?</a:t>
            </a:r>
          </a:p>
          <a:p>
            <a:endParaRPr lang="en-GB" dirty="0" smtClean="0"/>
          </a:p>
          <a:p>
            <a:r>
              <a:rPr lang="en-GB" dirty="0" smtClean="0"/>
              <a:t>Security</a:t>
            </a:r>
          </a:p>
          <a:p>
            <a:pPr lvl="1"/>
            <a:r>
              <a:rPr lang="en-GB" dirty="0" smtClean="0"/>
              <a:t>How can we ensure that data are used appropriately?</a:t>
            </a:r>
          </a:p>
          <a:p>
            <a:endParaRPr lang="en-GB" dirty="0"/>
          </a:p>
          <a:p>
            <a:r>
              <a:rPr lang="en-GB" dirty="0" smtClean="0"/>
              <a:t>Engagement</a:t>
            </a:r>
          </a:p>
          <a:p>
            <a:pPr lvl="1"/>
            <a:r>
              <a:rPr lang="en-GB" dirty="0" smtClean="0"/>
              <a:t>How do we get people excited about sharing their data?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8712968" cy="403244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35" y="1581125"/>
            <a:ext cx="31718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966" y="1701725"/>
            <a:ext cx="3605026" cy="3479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2" y="-13741"/>
            <a:ext cx="9180512" cy="706437"/>
          </a:xfrm>
        </p:spPr>
        <p:txBody>
          <a:bodyPr/>
          <a:lstStyle/>
          <a:p>
            <a:r>
              <a:rPr lang="en-GB" dirty="0" smtClean="0"/>
              <a:t>N = 1 | N &gt; 100,000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628800"/>
            <a:ext cx="9180512" cy="2016224"/>
          </a:xfrm>
          <a:solidFill>
            <a:srgbClr val="FF0066"/>
          </a:solidFill>
        </p:spPr>
        <p:txBody>
          <a:bodyPr/>
          <a:lstStyle/>
          <a:p>
            <a:r>
              <a:rPr lang="en-GB" sz="6600" dirty="0" smtClean="0"/>
              <a:t>The Gene X hypothesis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6627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35" y="1581125"/>
            <a:ext cx="31718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966" y="1701725"/>
            <a:ext cx="3605026" cy="3479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2" y="-13741"/>
            <a:ext cx="9180512" cy="706437"/>
          </a:xfrm>
        </p:spPr>
        <p:txBody>
          <a:bodyPr/>
          <a:lstStyle/>
          <a:p>
            <a:r>
              <a:rPr lang="en-GB" dirty="0" smtClean="0"/>
              <a:t>N =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4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-13741"/>
            <a:ext cx="9180512" cy="706437"/>
          </a:xfrm>
        </p:spPr>
        <p:txBody>
          <a:bodyPr/>
          <a:lstStyle/>
          <a:p>
            <a:r>
              <a:rPr lang="en-GB" dirty="0" smtClean="0"/>
              <a:t>Do 40% of males have mental retardation?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283968" y="292494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90899"/>
            <a:ext cx="4788024" cy="41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constitutes evidence?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 B – Functional relevance</a:t>
            </a:r>
          </a:p>
          <a:p>
            <a:endParaRPr lang="en-GB" dirty="0"/>
          </a:p>
          <a:p>
            <a:r>
              <a:rPr lang="en-GB" dirty="0" smtClean="0"/>
              <a:t>Class A – Statistical association</a:t>
            </a:r>
          </a:p>
          <a:p>
            <a:pPr lvl="1"/>
            <a:r>
              <a:rPr lang="en-GB" dirty="0" smtClean="0"/>
              <a:t>Transmission within pedigree</a:t>
            </a:r>
          </a:p>
          <a:p>
            <a:pPr lvl="1"/>
            <a:r>
              <a:rPr lang="en-GB" dirty="0" smtClean="0"/>
              <a:t>Association within population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95936" y="1340768"/>
            <a:ext cx="4547964" cy="3724275"/>
            <a:chOff x="3995936" y="1340768"/>
            <a:chExt cx="4547964" cy="37242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340768"/>
              <a:ext cx="2171700" cy="372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>
              <a:endCxn id="5122" idx="1"/>
            </p:cNvCxnSpPr>
            <p:nvPr/>
          </p:nvCxnSpPr>
          <p:spPr>
            <a:xfrm>
              <a:off x="3995936" y="2708920"/>
              <a:ext cx="2376264" cy="493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77448" y="3202906"/>
            <a:ext cx="6185664" cy="3253907"/>
            <a:chOff x="177448" y="3202906"/>
            <a:chExt cx="6185664" cy="325390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62947"/>
            <a:stretch/>
          </p:blipFill>
          <p:spPr bwMode="auto">
            <a:xfrm rot="16200000">
              <a:off x="2332437" y="2426139"/>
              <a:ext cx="1875685" cy="6185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endCxn id="5" idx="3"/>
            </p:cNvCxnSpPr>
            <p:nvPr/>
          </p:nvCxnSpPr>
          <p:spPr>
            <a:xfrm>
              <a:off x="2627784" y="3202906"/>
              <a:ext cx="642495" cy="1378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1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comes from numbers: </a:t>
            </a:r>
            <a:r>
              <a:rPr lang="en-GB" i="1" dirty="0" smtClean="0"/>
              <a:t>Multiple sclerosis at 50,000</a:t>
            </a: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048672" cy="554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774" y="1556792"/>
            <a:ext cx="2559275" cy="4638219"/>
            <a:chOff x="6163248" y="1019176"/>
            <a:chExt cx="2559275" cy="4638219"/>
          </a:xfrm>
        </p:grpSpPr>
        <p:sp>
          <p:nvSpPr>
            <p:cNvPr id="4" name="Line 422"/>
            <p:cNvSpPr>
              <a:spLocks noChangeShapeType="1"/>
            </p:cNvSpPr>
            <p:nvPr/>
          </p:nvSpPr>
          <p:spPr bwMode="auto">
            <a:xfrm>
              <a:off x="6478588" y="1331913"/>
              <a:ext cx="1587" cy="40767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" name="Line 423"/>
            <p:cNvSpPr>
              <a:spLocks noChangeShapeType="1"/>
            </p:cNvSpPr>
            <p:nvPr/>
          </p:nvSpPr>
          <p:spPr bwMode="auto">
            <a:xfrm>
              <a:off x="6478588" y="5408613"/>
              <a:ext cx="2047875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" name="Line 427"/>
            <p:cNvSpPr>
              <a:spLocks noChangeShapeType="1"/>
            </p:cNvSpPr>
            <p:nvPr/>
          </p:nvSpPr>
          <p:spPr bwMode="auto">
            <a:xfrm flipV="1">
              <a:off x="6678613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" name="Line 428"/>
            <p:cNvSpPr>
              <a:spLocks noChangeShapeType="1"/>
            </p:cNvSpPr>
            <p:nvPr/>
          </p:nvSpPr>
          <p:spPr bwMode="auto">
            <a:xfrm flipV="1">
              <a:off x="6897688" y="5360988"/>
              <a:ext cx="1587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" name="Rectangle 429"/>
            <p:cNvSpPr>
              <a:spLocks noChangeArrowheads="1"/>
            </p:cNvSpPr>
            <p:nvPr/>
          </p:nvSpPr>
          <p:spPr bwMode="auto">
            <a:xfrm>
              <a:off x="6577013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120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Line 430"/>
            <p:cNvSpPr>
              <a:spLocks noChangeShapeType="1"/>
            </p:cNvSpPr>
            <p:nvPr/>
          </p:nvSpPr>
          <p:spPr bwMode="auto">
            <a:xfrm flipV="1">
              <a:off x="7116763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" name="Line 431"/>
            <p:cNvSpPr>
              <a:spLocks noChangeShapeType="1"/>
            </p:cNvSpPr>
            <p:nvPr/>
          </p:nvSpPr>
          <p:spPr bwMode="auto">
            <a:xfrm flipV="1">
              <a:off x="7335838" y="5360988"/>
              <a:ext cx="1587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" name="Rectangle 432"/>
            <p:cNvSpPr>
              <a:spLocks noChangeArrowheads="1"/>
            </p:cNvSpPr>
            <p:nvPr/>
          </p:nvSpPr>
          <p:spPr bwMode="auto">
            <a:xfrm>
              <a:off x="7018338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Line 433"/>
            <p:cNvSpPr>
              <a:spLocks noChangeShapeType="1"/>
            </p:cNvSpPr>
            <p:nvPr/>
          </p:nvSpPr>
          <p:spPr bwMode="auto">
            <a:xfrm flipV="1">
              <a:off x="7554913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Line 434"/>
            <p:cNvSpPr>
              <a:spLocks noChangeShapeType="1"/>
            </p:cNvSpPr>
            <p:nvPr/>
          </p:nvSpPr>
          <p:spPr bwMode="auto">
            <a:xfrm flipV="1">
              <a:off x="7773988" y="5360988"/>
              <a:ext cx="1587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435"/>
            <p:cNvSpPr>
              <a:spLocks noChangeArrowheads="1"/>
            </p:cNvSpPr>
            <p:nvPr/>
          </p:nvSpPr>
          <p:spPr bwMode="auto">
            <a:xfrm>
              <a:off x="7458075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Line 436"/>
            <p:cNvSpPr>
              <a:spLocks noChangeShapeType="1"/>
            </p:cNvSpPr>
            <p:nvPr/>
          </p:nvSpPr>
          <p:spPr bwMode="auto">
            <a:xfrm flipV="1">
              <a:off x="7993063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437"/>
            <p:cNvSpPr>
              <a:spLocks noChangeArrowheads="1"/>
            </p:cNvSpPr>
            <p:nvPr/>
          </p:nvSpPr>
          <p:spPr bwMode="auto">
            <a:xfrm>
              <a:off x="7899400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439"/>
            <p:cNvSpPr>
              <a:spLocks noChangeShapeType="1"/>
            </p:cNvSpPr>
            <p:nvPr/>
          </p:nvSpPr>
          <p:spPr bwMode="auto">
            <a:xfrm>
              <a:off x="6478588" y="498951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440"/>
            <p:cNvSpPr>
              <a:spLocks noChangeArrowheads="1"/>
            </p:cNvSpPr>
            <p:nvPr/>
          </p:nvSpPr>
          <p:spPr bwMode="auto">
            <a:xfrm>
              <a:off x="6291835" y="4886450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Line 441"/>
            <p:cNvSpPr>
              <a:spLocks noChangeShapeType="1"/>
            </p:cNvSpPr>
            <p:nvPr/>
          </p:nvSpPr>
          <p:spPr bwMode="auto">
            <a:xfrm>
              <a:off x="6478588" y="456088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442"/>
            <p:cNvSpPr>
              <a:spLocks noChangeArrowheads="1"/>
            </p:cNvSpPr>
            <p:nvPr/>
          </p:nvSpPr>
          <p:spPr bwMode="auto">
            <a:xfrm>
              <a:off x="6291835" y="4454650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43"/>
            <p:cNvSpPr>
              <a:spLocks noChangeShapeType="1"/>
            </p:cNvSpPr>
            <p:nvPr/>
          </p:nvSpPr>
          <p:spPr bwMode="auto">
            <a:xfrm>
              <a:off x="6478588" y="412273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" name="Rectangle 444"/>
            <p:cNvSpPr>
              <a:spLocks noChangeArrowheads="1"/>
            </p:cNvSpPr>
            <p:nvPr/>
          </p:nvSpPr>
          <p:spPr bwMode="auto">
            <a:xfrm>
              <a:off x="6291835" y="4021263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Line 445"/>
            <p:cNvSpPr>
              <a:spLocks noChangeShapeType="1"/>
            </p:cNvSpPr>
            <p:nvPr/>
          </p:nvSpPr>
          <p:spPr bwMode="auto">
            <a:xfrm>
              <a:off x="6478588" y="369411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" name="Rectangle 446"/>
            <p:cNvSpPr>
              <a:spLocks noChangeArrowheads="1"/>
            </p:cNvSpPr>
            <p:nvPr/>
          </p:nvSpPr>
          <p:spPr bwMode="auto">
            <a:xfrm>
              <a:off x="6291835" y="3589463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Line 447"/>
            <p:cNvSpPr>
              <a:spLocks noChangeShapeType="1"/>
            </p:cNvSpPr>
            <p:nvPr/>
          </p:nvSpPr>
          <p:spPr bwMode="auto">
            <a:xfrm>
              <a:off x="6478588" y="326548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" name="Rectangle 448"/>
            <p:cNvSpPr>
              <a:spLocks noChangeArrowheads="1"/>
            </p:cNvSpPr>
            <p:nvPr/>
          </p:nvSpPr>
          <p:spPr bwMode="auto">
            <a:xfrm>
              <a:off x="6226748" y="3156075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16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49"/>
            <p:cNvSpPr>
              <a:spLocks noChangeShapeType="1"/>
            </p:cNvSpPr>
            <p:nvPr/>
          </p:nvSpPr>
          <p:spPr bwMode="auto">
            <a:xfrm>
              <a:off x="6478588" y="282733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" name="Rectangle 450"/>
            <p:cNvSpPr>
              <a:spLocks noChangeArrowheads="1"/>
            </p:cNvSpPr>
            <p:nvPr/>
          </p:nvSpPr>
          <p:spPr bwMode="auto">
            <a:xfrm>
              <a:off x="6226748" y="2724275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32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Line 451"/>
            <p:cNvSpPr>
              <a:spLocks noChangeShapeType="1"/>
            </p:cNvSpPr>
            <p:nvPr/>
          </p:nvSpPr>
          <p:spPr bwMode="auto">
            <a:xfrm>
              <a:off x="6478588" y="239871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" name="Rectangle 452"/>
            <p:cNvSpPr>
              <a:spLocks noChangeArrowheads="1"/>
            </p:cNvSpPr>
            <p:nvPr/>
          </p:nvSpPr>
          <p:spPr bwMode="auto">
            <a:xfrm>
              <a:off x="6226748" y="2290888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64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Line 453"/>
            <p:cNvSpPr>
              <a:spLocks noChangeShapeType="1"/>
            </p:cNvSpPr>
            <p:nvPr/>
          </p:nvSpPr>
          <p:spPr bwMode="auto">
            <a:xfrm>
              <a:off x="6478588" y="196056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" name="Rectangle 454"/>
            <p:cNvSpPr>
              <a:spLocks noChangeArrowheads="1"/>
            </p:cNvSpPr>
            <p:nvPr/>
          </p:nvSpPr>
          <p:spPr bwMode="auto">
            <a:xfrm>
              <a:off x="6163248" y="1859088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128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455"/>
            <p:cNvSpPr>
              <a:spLocks noChangeShapeType="1"/>
            </p:cNvSpPr>
            <p:nvPr/>
          </p:nvSpPr>
          <p:spPr bwMode="auto">
            <a:xfrm>
              <a:off x="6478588" y="153193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" name="Rectangle 456"/>
            <p:cNvSpPr>
              <a:spLocks noChangeArrowheads="1"/>
            </p:cNvSpPr>
            <p:nvPr/>
          </p:nvSpPr>
          <p:spPr bwMode="auto">
            <a:xfrm>
              <a:off x="6163248" y="1425700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256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457"/>
            <p:cNvSpPr>
              <a:spLocks noChangeArrowheads="1"/>
            </p:cNvSpPr>
            <p:nvPr/>
          </p:nvSpPr>
          <p:spPr bwMode="auto">
            <a:xfrm>
              <a:off x="6650038" y="1998663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0" name="Rectangle 458"/>
            <p:cNvSpPr>
              <a:spLocks noChangeArrowheads="1"/>
            </p:cNvSpPr>
            <p:nvPr/>
          </p:nvSpPr>
          <p:spPr bwMode="auto">
            <a:xfrm>
              <a:off x="6650038" y="1998663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" name="Line 459"/>
            <p:cNvSpPr>
              <a:spLocks noChangeShapeType="1"/>
            </p:cNvSpPr>
            <p:nvPr/>
          </p:nvSpPr>
          <p:spPr bwMode="auto">
            <a:xfrm>
              <a:off x="6650038" y="1331913"/>
              <a:ext cx="1587" cy="1990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2" name="Line 460"/>
            <p:cNvSpPr>
              <a:spLocks noChangeShapeType="1"/>
            </p:cNvSpPr>
            <p:nvPr/>
          </p:nvSpPr>
          <p:spPr bwMode="auto">
            <a:xfrm flipV="1">
              <a:off x="6630988" y="1331913"/>
              <a:ext cx="19050" cy="28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3" name="Line 461"/>
            <p:cNvSpPr>
              <a:spLocks noChangeShapeType="1"/>
            </p:cNvSpPr>
            <p:nvPr/>
          </p:nvSpPr>
          <p:spPr bwMode="auto">
            <a:xfrm>
              <a:off x="6650038" y="1331913"/>
              <a:ext cx="28575" cy="28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" name="Rectangle 462"/>
            <p:cNvSpPr>
              <a:spLocks noChangeArrowheads="1"/>
            </p:cNvSpPr>
            <p:nvPr/>
          </p:nvSpPr>
          <p:spPr bwMode="auto">
            <a:xfrm>
              <a:off x="7011988" y="276066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" name="Rectangle 463"/>
            <p:cNvSpPr>
              <a:spLocks noChangeArrowheads="1"/>
            </p:cNvSpPr>
            <p:nvPr/>
          </p:nvSpPr>
          <p:spPr bwMode="auto">
            <a:xfrm>
              <a:off x="7011988" y="276066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" name="Line 464"/>
            <p:cNvSpPr>
              <a:spLocks noChangeShapeType="1"/>
            </p:cNvSpPr>
            <p:nvPr/>
          </p:nvSpPr>
          <p:spPr bwMode="auto">
            <a:xfrm>
              <a:off x="7011988" y="1331913"/>
              <a:ext cx="1587" cy="2962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" name="Line 465"/>
            <p:cNvSpPr>
              <a:spLocks noChangeShapeType="1"/>
            </p:cNvSpPr>
            <p:nvPr/>
          </p:nvSpPr>
          <p:spPr bwMode="auto">
            <a:xfrm flipV="1">
              <a:off x="6992938" y="1331913"/>
              <a:ext cx="19050" cy="28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" name="Line 466"/>
            <p:cNvSpPr>
              <a:spLocks noChangeShapeType="1"/>
            </p:cNvSpPr>
            <p:nvPr/>
          </p:nvSpPr>
          <p:spPr bwMode="auto">
            <a:xfrm>
              <a:off x="7011988" y="1331913"/>
              <a:ext cx="28575" cy="28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" name="Rectangle 467"/>
            <p:cNvSpPr>
              <a:spLocks noChangeArrowheads="1"/>
            </p:cNvSpPr>
            <p:nvPr/>
          </p:nvSpPr>
          <p:spPr bwMode="auto">
            <a:xfrm>
              <a:off x="7145338" y="242728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" name="Rectangle 468"/>
            <p:cNvSpPr>
              <a:spLocks noChangeArrowheads="1"/>
            </p:cNvSpPr>
            <p:nvPr/>
          </p:nvSpPr>
          <p:spPr bwMode="auto">
            <a:xfrm>
              <a:off x="7145338" y="242728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" name="Line 469"/>
            <p:cNvSpPr>
              <a:spLocks noChangeShapeType="1"/>
            </p:cNvSpPr>
            <p:nvPr/>
          </p:nvSpPr>
          <p:spPr bwMode="auto">
            <a:xfrm>
              <a:off x="7145338" y="1741488"/>
              <a:ext cx="1587" cy="13716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" name="Rectangle 470"/>
            <p:cNvSpPr>
              <a:spLocks noChangeArrowheads="1"/>
            </p:cNvSpPr>
            <p:nvPr/>
          </p:nvSpPr>
          <p:spPr bwMode="auto">
            <a:xfrm>
              <a:off x="7278688" y="374173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" name="Rectangle 471"/>
            <p:cNvSpPr>
              <a:spLocks noChangeArrowheads="1"/>
            </p:cNvSpPr>
            <p:nvPr/>
          </p:nvSpPr>
          <p:spPr bwMode="auto">
            <a:xfrm>
              <a:off x="7278688" y="374173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" name="Line 472"/>
            <p:cNvSpPr>
              <a:spLocks noChangeShapeType="1"/>
            </p:cNvSpPr>
            <p:nvPr/>
          </p:nvSpPr>
          <p:spPr bwMode="auto">
            <a:xfrm>
              <a:off x="7278688" y="2484438"/>
              <a:ext cx="1587" cy="25050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" name="Rectangle 473"/>
            <p:cNvSpPr>
              <a:spLocks noChangeArrowheads="1"/>
            </p:cNvSpPr>
            <p:nvPr/>
          </p:nvSpPr>
          <p:spPr bwMode="auto">
            <a:xfrm>
              <a:off x="7383463" y="2255838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" name="Rectangle 474"/>
            <p:cNvSpPr>
              <a:spLocks noChangeArrowheads="1"/>
            </p:cNvSpPr>
            <p:nvPr/>
          </p:nvSpPr>
          <p:spPr bwMode="auto">
            <a:xfrm>
              <a:off x="7383463" y="2255838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" name="Line 475"/>
            <p:cNvSpPr>
              <a:spLocks noChangeShapeType="1"/>
            </p:cNvSpPr>
            <p:nvPr/>
          </p:nvSpPr>
          <p:spPr bwMode="auto">
            <a:xfrm>
              <a:off x="7383463" y="1789113"/>
              <a:ext cx="1587" cy="9525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" name="Rectangle 476"/>
            <p:cNvSpPr>
              <a:spLocks noChangeArrowheads="1"/>
            </p:cNvSpPr>
            <p:nvPr/>
          </p:nvSpPr>
          <p:spPr bwMode="auto">
            <a:xfrm>
              <a:off x="7488238" y="242728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" name="Rectangle 477"/>
            <p:cNvSpPr>
              <a:spLocks noChangeArrowheads="1"/>
            </p:cNvSpPr>
            <p:nvPr/>
          </p:nvSpPr>
          <p:spPr bwMode="auto">
            <a:xfrm>
              <a:off x="7488238" y="242728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" name="Line 478"/>
            <p:cNvSpPr>
              <a:spLocks noChangeShapeType="1"/>
            </p:cNvSpPr>
            <p:nvPr/>
          </p:nvSpPr>
          <p:spPr bwMode="auto">
            <a:xfrm>
              <a:off x="7488238" y="1893888"/>
              <a:ext cx="1587" cy="10668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1" name="Rectangle 479"/>
            <p:cNvSpPr>
              <a:spLocks noChangeArrowheads="1"/>
            </p:cNvSpPr>
            <p:nvPr/>
          </p:nvSpPr>
          <p:spPr bwMode="auto">
            <a:xfrm>
              <a:off x="7583488" y="213201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2" name="Rectangle 480"/>
            <p:cNvSpPr>
              <a:spLocks noChangeArrowheads="1"/>
            </p:cNvSpPr>
            <p:nvPr/>
          </p:nvSpPr>
          <p:spPr bwMode="auto">
            <a:xfrm>
              <a:off x="7583488" y="213201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3" name="Line 481"/>
            <p:cNvSpPr>
              <a:spLocks noChangeShapeType="1"/>
            </p:cNvSpPr>
            <p:nvPr/>
          </p:nvSpPr>
          <p:spPr bwMode="auto">
            <a:xfrm>
              <a:off x="7583488" y="1455738"/>
              <a:ext cx="1587" cy="13525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4" name="Rectangle 482"/>
            <p:cNvSpPr>
              <a:spLocks noChangeArrowheads="1"/>
            </p:cNvSpPr>
            <p:nvPr/>
          </p:nvSpPr>
          <p:spPr bwMode="auto">
            <a:xfrm>
              <a:off x="7659688" y="24463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5" name="Rectangle 483"/>
            <p:cNvSpPr>
              <a:spLocks noChangeArrowheads="1"/>
            </p:cNvSpPr>
            <p:nvPr/>
          </p:nvSpPr>
          <p:spPr bwMode="auto">
            <a:xfrm>
              <a:off x="7659688" y="24463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6" name="Line 484"/>
            <p:cNvSpPr>
              <a:spLocks noChangeShapeType="1"/>
            </p:cNvSpPr>
            <p:nvPr/>
          </p:nvSpPr>
          <p:spPr bwMode="auto">
            <a:xfrm>
              <a:off x="7659688" y="1808163"/>
              <a:ext cx="1587" cy="1285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7" name="Rectangle 485"/>
            <p:cNvSpPr>
              <a:spLocks noChangeArrowheads="1"/>
            </p:cNvSpPr>
            <p:nvPr/>
          </p:nvSpPr>
          <p:spPr bwMode="auto">
            <a:xfrm>
              <a:off x="7821613" y="2408238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8" name="Rectangle 486"/>
            <p:cNvSpPr>
              <a:spLocks noChangeArrowheads="1"/>
            </p:cNvSpPr>
            <p:nvPr/>
          </p:nvSpPr>
          <p:spPr bwMode="auto">
            <a:xfrm>
              <a:off x="7821613" y="2408238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9" name="Line 487"/>
            <p:cNvSpPr>
              <a:spLocks noChangeShapeType="1"/>
            </p:cNvSpPr>
            <p:nvPr/>
          </p:nvSpPr>
          <p:spPr bwMode="auto">
            <a:xfrm>
              <a:off x="7821613" y="1951038"/>
              <a:ext cx="1587" cy="9239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0" name="Line 488"/>
            <p:cNvSpPr>
              <a:spLocks noChangeShapeType="1"/>
            </p:cNvSpPr>
            <p:nvPr/>
          </p:nvSpPr>
          <p:spPr bwMode="auto">
            <a:xfrm>
              <a:off x="6650038" y="2360613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1" name="Line 489"/>
            <p:cNvSpPr>
              <a:spLocks noChangeShapeType="1"/>
            </p:cNvSpPr>
            <p:nvPr/>
          </p:nvSpPr>
          <p:spPr bwMode="auto">
            <a:xfrm>
              <a:off x="6650038" y="2360613"/>
              <a:ext cx="781050" cy="85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2" name="Line 490"/>
            <p:cNvSpPr>
              <a:spLocks noChangeShapeType="1"/>
            </p:cNvSpPr>
            <p:nvPr/>
          </p:nvSpPr>
          <p:spPr bwMode="auto">
            <a:xfrm>
              <a:off x="7431088" y="2446338"/>
              <a:ext cx="390525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3" name="Rectangle 491"/>
            <p:cNvSpPr>
              <a:spLocks noChangeArrowheads="1"/>
            </p:cNvSpPr>
            <p:nvPr/>
          </p:nvSpPr>
          <p:spPr bwMode="auto">
            <a:xfrm>
              <a:off x="6621463" y="3008313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4" name="Rectangle 492"/>
            <p:cNvSpPr>
              <a:spLocks noChangeArrowheads="1"/>
            </p:cNvSpPr>
            <p:nvPr/>
          </p:nvSpPr>
          <p:spPr bwMode="auto">
            <a:xfrm>
              <a:off x="6621463" y="3008313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5" name="Line 493"/>
            <p:cNvSpPr>
              <a:spLocks noChangeShapeType="1"/>
            </p:cNvSpPr>
            <p:nvPr/>
          </p:nvSpPr>
          <p:spPr bwMode="auto">
            <a:xfrm>
              <a:off x="6621463" y="2217738"/>
              <a:ext cx="1587" cy="15906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494"/>
            <p:cNvSpPr>
              <a:spLocks noChangeArrowheads="1"/>
            </p:cNvSpPr>
            <p:nvPr/>
          </p:nvSpPr>
          <p:spPr bwMode="auto">
            <a:xfrm>
              <a:off x="6831013" y="383698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495"/>
            <p:cNvSpPr>
              <a:spLocks noChangeArrowheads="1"/>
            </p:cNvSpPr>
            <p:nvPr/>
          </p:nvSpPr>
          <p:spPr bwMode="auto">
            <a:xfrm>
              <a:off x="6831013" y="383698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8" name="Line 496"/>
            <p:cNvSpPr>
              <a:spLocks noChangeShapeType="1"/>
            </p:cNvSpPr>
            <p:nvPr/>
          </p:nvSpPr>
          <p:spPr bwMode="auto">
            <a:xfrm>
              <a:off x="6831013" y="2932113"/>
              <a:ext cx="1587" cy="1819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79" name="Rectangle 497"/>
            <p:cNvSpPr>
              <a:spLocks noChangeArrowheads="1"/>
            </p:cNvSpPr>
            <p:nvPr/>
          </p:nvSpPr>
          <p:spPr bwMode="auto">
            <a:xfrm>
              <a:off x="6983413" y="397033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0" name="Rectangle 498"/>
            <p:cNvSpPr>
              <a:spLocks noChangeArrowheads="1"/>
            </p:cNvSpPr>
            <p:nvPr/>
          </p:nvSpPr>
          <p:spPr bwMode="auto">
            <a:xfrm>
              <a:off x="6983413" y="397033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1" name="Line 499"/>
            <p:cNvSpPr>
              <a:spLocks noChangeShapeType="1"/>
            </p:cNvSpPr>
            <p:nvPr/>
          </p:nvSpPr>
          <p:spPr bwMode="auto">
            <a:xfrm>
              <a:off x="6983413" y="3074988"/>
              <a:ext cx="1587" cy="1781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2" name="Rectangle 500"/>
            <p:cNvSpPr>
              <a:spLocks noChangeArrowheads="1"/>
            </p:cNvSpPr>
            <p:nvPr/>
          </p:nvSpPr>
          <p:spPr bwMode="auto">
            <a:xfrm>
              <a:off x="7126288" y="3255963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3" name="Rectangle 501"/>
            <p:cNvSpPr>
              <a:spLocks noChangeArrowheads="1"/>
            </p:cNvSpPr>
            <p:nvPr/>
          </p:nvSpPr>
          <p:spPr bwMode="auto">
            <a:xfrm>
              <a:off x="7126288" y="3255963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4" name="Line 502"/>
            <p:cNvSpPr>
              <a:spLocks noChangeShapeType="1"/>
            </p:cNvSpPr>
            <p:nvPr/>
          </p:nvSpPr>
          <p:spPr bwMode="auto">
            <a:xfrm>
              <a:off x="7126288" y="2808288"/>
              <a:ext cx="1587" cy="904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5" name="Rectangle 503"/>
            <p:cNvSpPr>
              <a:spLocks noChangeArrowheads="1"/>
            </p:cNvSpPr>
            <p:nvPr/>
          </p:nvSpPr>
          <p:spPr bwMode="auto">
            <a:xfrm>
              <a:off x="7259638" y="3113088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6" name="Rectangle 504"/>
            <p:cNvSpPr>
              <a:spLocks noChangeArrowheads="1"/>
            </p:cNvSpPr>
            <p:nvPr/>
          </p:nvSpPr>
          <p:spPr bwMode="auto">
            <a:xfrm>
              <a:off x="7259638" y="3113088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7" name="Line 505"/>
            <p:cNvSpPr>
              <a:spLocks noChangeShapeType="1"/>
            </p:cNvSpPr>
            <p:nvPr/>
          </p:nvSpPr>
          <p:spPr bwMode="auto">
            <a:xfrm>
              <a:off x="7259638" y="2722563"/>
              <a:ext cx="1587" cy="790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8" name="Rectangle 506"/>
            <p:cNvSpPr>
              <a:spLocks noChangeArrowheads="1"/>
            </p:cNvSpPr>
            <p:nvPr/>
          </p:nvSpPr>
          <p:spPr bwMode="auto">
            <a:xfrm>
              <a:off x="7373938" y="323691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89" name="Rectangle 507"/>
            <p:cNvSpPr>
              <a:spLocks noChangeArrowheads="1"/>
            </p:cNvSpPr>
            <p:nvPr/>
          </p:nvSpPr>
          <p:spPr bwMode="auto">
            <a:xfrm>
              <a:off x="7373938" y="323691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0" name="Line 508"/>
            <p:cNvSpPr>
              <a:spLocks noChangeShapeType="1"/>
            </p:cNvSpPr>
            <p:nvPr/>
          </p:nvSpPr>
          <p:spPr bwMode="auto">
            <a:xfrm>
              <a:off x="7383463" y="2779713"/>
              <a:ext cx="1587" cy="9144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1" name="Rectangle 509"/>
            <p:cNvSpPr>
              <a:spLocks noChangeArrowheads="1"/>
            </p:cNvSpPr>
            <p:nvPr/>
          </p:nvSpPr>
          <p:spPr bwMode="auto">
            <a:xfrm>
              <a:off x="7488238" y="345598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2" name="Rectangle 510"/>
            <p:cNvSpPr>
              <a:spLocks noChangeArrowheads="1"/>
            </p:cNvSpPr>
            <p:nvPr/>
          </p:nvSpPr>
          <p:spPr bwMode="auto">
            <a:xfrm>
              <a:off x="7488238" y="345598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3" name="Line 511"/>
            <p:cNvSpPr>
              <a:spLocks noChangeShapeType="1"/>
            </p:cNvSpPr>
            <p:nvPr/>
          </p:nvSpPr>
          <p:spPr bwMode="auto">
            <a:xfrm>
              <a:off x="7497763" y="2894013"/>
              <a:ext cx="1587" cy="11239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4" name="Rectangle 512"/>
            <p:cNvSpPr>
              <a:spLocks noChangeArrowheads="1"/>
            </p:cNvSpPr>
            <p:nvPr/>
          </p:nvSpPr>
          <p:spPr bwMode="auto">
            <a:xfrm>
              <a:off x="7602538" y="300831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5" name="Rectangle 513"/>
            <p:cNvSpPr>
              <a:spLocks noChangeArrowheads="1"/>
            </p:cNvSpPr>
            <p:nvPr/>
          </p:nvSpPr>
          <p:spPr bwMode="auto">
            <a:xfrm>
              <a:off x="7602538" y="300831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6" name="Line 514"/>
            <p:cNvSpPr>
              <a:spLocks noChangeShapeType="1"/>
            </p:cNvSpPr>
            <p:nvPr/>
          </p:nvSpPr>
          <p:spPr bwMode="auto">
            <a:xfrm>
              <a:off x="7602538" y="2446338"/>
              <a:ext cx="1587" cy="11239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7" name="Rectangle 515"/>
            <p:cNvSpPr>
              <a:spLocks noChangeArrowheads="1"/>
            </p:cNvSpPr>
            <p:nvPr/>
          </p:nvSpPr>
          <p:spPr bwMode="auto">
            <a:xfrm>
              <a:off x="7697788" y="311308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8" name="Rectangle 516"/>
            <p:cNvSpPr>
              <a:spLocks noChangeArrowheads="1"/>
            </p:cNvSpPr>
            <p:nvPr/>
          </p:nvSpPr>
          <p:spPr bwMode="auto">
            <a:xfrm>
              <a:off x="7697788" y="311308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9" name="Line 517"/>
            <p:cNvSpPr>
              <a:spLocks noChangeShapeType="1"/>
            </p:cNvSpPr>
            <p:nvPr/>
          </p:nvSpPr>
          <p:spPr bwMode="auto">
            <a:xfrm>
              <a:off x="7697788" y="2484438"/>
              <a:ext cx="1587" cy="1257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0" name="Rectangle 518"/>
            <p:cNvSpPr>
              <a:spLocks noChangeArrowheads="1"/>
            </p:cNvSpPr>
            <p:nvPr/>
          </p:nvSpPr>
          <p:spPr bwMode="auto">
            <a:xfrm>
              <a:off x="7869238" y="31035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1" name="Rectangle 519"/>
            <p:cNvSpPr>
              <a:spLocks noChangeArrowheads="1"/>
            </p:cNvSpPr>
            <p:nvPr/>
          </p:nvSpPr>
          <p:spPr bwMode="auto">
            <a:xfrm>
              <a:off x="7869238" y="31035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2" name="Line 520"/>
            <p:cNvSpPr>
              <a:spLocks noChangeShapeType="1"/>
            </p:cNvSpPr>
            <p:nvPr/>
          </p:nvSpPr>
          <p:spPr bwMode="auto">
            <a:xfrm>
              <a:off x="7878763" y="2589213"/>
              <a:ext cx="1587" cy="1038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3" name="Line 521"/>
            <p:cNvSpPr>
              <a:spLocks noChangeShapeType="1"/>
            </p:cNvSpPr>
            <p:nvPr/>
          </p:nvSpPr>
          <p:spPr bwMode="auto">
            <a:xfrm>
              <a:off x="6621463" y="3427413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4" name="Line 522"/>
            <p:cNvSpPr>
              <a:spLocks noChangeShapeType="1"/>
            </p:cNvSpPr>
            <p:nvPr/>
          </p:nvSpPr>
          <p:spPr bwMode="auto">
            <a:xfrm flipV="1">
              <a:off x="6621463" y="3236913"/>
              <a:ext cx="695325" cy="1905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5" name="Line 523"/>
            <p:cNvSpPr>
              <a:spLocks noChangeShapeType="1"/>
            </p:cNvSpPr>
            <p:nvPr/>
          </p:nvSpPr>
          <p:spPr bwMode="auto">
            <a:xfrm flipV="1">
              <a:off x="7316788" y="3094038"/>
              <a:ext cx="561975" cy="142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6" name="Rectangle 524"/>
            <p:cNvSpPr>
              <a:spLocks noChangeArrowheads="1"/>
            </p:cNvSpPr>
            <p:nvPr/>
          </p:nvSpPr>
          <p:spPr bwMode="auto">
            <a:xfrm>
              <a:off x="6802438" y="450373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7" name="Rectangle 525"/>
            <p:cNvSpPr>
              <a:spLocks noChangeArrowheads="1"/>
            </p:cNvSpPr>
            <p:nvPr/>
          </p:nvSpPr>
          <p:spPr bwMode="auto">
            <a:xfrm>
              <a:off x="6802438" y="450373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8" name="Line 526"/>
            <p:cNvSpPr>
              <a:spLocks noChangeShapeType="1"/>
            </p:cNvSpPr>
            <p:nvPr/>
          </p:nvSpPr>
          <p:spPr bwMode="auto">
            <a:xfrm>
              <a:off x="6802438" y="3779838"/>
              <a:ext cx="1587" cy="14478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9" name="Rectangle 527"/>
            <p:cNvSpPr>
              <a:spLocks noChangeArrowheads="1"/>
            </p:cNvSpPr>
            <p:nvPr/>
          </p:nvSpPr>
          <p:spPr bwMode="auto">
            <a:xfrm>
              <a:off x="6964363" y="4189413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0" name="Rectangle 528"/>
            <p:cNvSpPr>
              <a:spLocks noChangeArrowheads="1"/>
            </p:cNvSpPr>
            <p:nvPr/>
          </p:nvSpPr>
          <p:spPr bwMode="auto">
            <a:xfrm>
              <a:off x="6964363" y="4189413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1" name="Line 529"/>
            <p:cNvSpPr>
              <a:spLocks noChangeShapeType="1"/>
            </p:cNvSpPr>
            <p:nvPr/>
          </p:nvSpPr>
          <p:spPr bwMode="auto">
            <a:xfrm>
              <a:off x="6964363" y="3703638"/>
              <a:ext cx="1587" cy="9810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2" name="Rectangle 530"/>
            <p:cNvSpPr>
              <a:spLocks noChangeArrowheads="1"/>
            </p:cNvSpPr>
            <p:nvPr/>
          </p:nvSpPr>
          <p:spPr bwMode="auto">
            <a:xfrm>
              <a:off x="7107238" y="408463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3" name="Rectangle 531"/>
            <p:cNvSpPr>
              <a:spLocks noChangeArrowheads="1"/>
            </p:cNvSpPr>
            <p:nvPr/>
          </p:nvSpPr>
          <p:spPr bwMode="auto">
            <a:xfrm>
              <a:off x="7107238" y="408463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4" name="Line 532"/>
            <p:cNvSpPr>
              <a:spLocks noChangeShapeType="1"/>
            </p:cNvSpPr>
            <p:nvPr/>
          </p:nvSpPr>
          <p:spPr bwMode="auto">
            <a:xfrm>
              <a:off x="7107238" y="3656013"/>
              <a:ext cx="1587" cy="857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5" name="Rectangle 533"/>
            <p:cNvSpPr>
              <a:spLocks noChangeArrowheads="1"/>
            </p:cNvSpPr>
            <p:nvPr/>
          </p:nvSpPr>
          <p:spPr bwMode="auto">
            <a:xfrm>
              <a:off x="7240588" y="40179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6" name="Rectangle 534"/>
            <p:cNvSpPr>
              <a:spLocks noChangeArrowheads="1"/>
            </p:cNvSpPr>
            <p:nvPr/>
          </p:nvSpPr>
          <p:spPr bwMode="auto">
            <a:xfrm>
              <a:off x="7240588" y="40179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7" name="Line 535"/>
            <p:cNvSpPr>
              <a:spLocks noChangeShapeType="1"/>
            </p:cNvSpPr>
            <p:nvPr/>
          </p:nvSpPr>
          <p:spPr bwMode="auto">
            <a:xfrm>
              <a:off x="7250113" y="3541713"/>
              <a:ext cx="1587" cy="9620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8" name="Rectangle 536"/>
            <p:cNvSpPr>
              <a:spLocks noChangeArrowheads="1"/>
            </p:cNvSpPr>
            <p:nvPr/>
          </p:nvSpPr>
          <p:spPr bwMode="auto">
            <a:xfrm>
              <a:off x="7373938" y="34464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19" name="Rectangle 537"/>
            <p:cNvSpPr>
              <a:spLocks noChangeArrowheads="1"/>
            </p:cNvSpPr>
            <p:nvPr/>
          </p:nvSpPr>
          <p:spPr bwMode="auto">
            <a:xfrm>
              <a:off x="7373938" y="34464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0" name="Line 538"/>
            <p:cNvSpPr>
              <a:spLocks noChangeShapeType="1"/>
            </p:cNvSpPr>
            <p:nvPr/>
          </p:nvSpPr>
          <p:spPr bwMode="auto">
            <a:xfrm>
              <a:off x="7373938" y="3074988"/>
              <a:ext cx="1587" cy="752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1" name="Rectangle 539"/>
            <p:cNvSpPr>
              <a:spLocks noChangeArrowheads="1"/>
            </p:cNvSpPr>
            <p:nvPr/>
          </p:nvSpPr>
          <p:spPr bwMode="auto">
            <a:xfrm>
              <a:off x="7497763" y="35131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2" name="Rectangle 540"/>
            <p:cNvSpPr>
              <a:spLocks noChangeArrowheads="1"/>
            </p:cNvSpPr>
            <p:nvPr/>
          </p:nvSpPr>
          <p:spPr bwMode="auto">
            <a:xfrm>
              <a:off x="7497763" y="35131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3" name="Line 541"/>
            <p:cNvSpPr>
              <a:spLocks noChangeShapeType="1"/>
            </p:cNvSpPr>
            <p:nvPr/>
          </p:nvSpPr>
          <p:spPr bwMode="auto">
            <a:xfrm>
              <a:off x="7497763" y="3065463"/>
              <a:ext cx="1587" cy="904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4" name="Rectangle 542"/>
            <p:cNvSpPr>
              <a:spLocks noChangeArrowheads="1"/>
            </p:cNvSpPr>
            <p:nvPr/>
          </p:nvSpPr>
          <p:spPr bwMode="auto">
            <a:xfrm>
              <a:off x="7612063" y="3198813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5" name="Rectangle 543"/>
            <p:cNvSpPr>
              <a:spLocks noChangeArrowheads="1"/>
            </p:cNvSpPr>
            <p:nvPr/>
          </p:nvSpPr>
          <p:spPr bwMode="auto">
            <a:xfrm>
              <a:off x="7612063" y="3198813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6" name="Line 544"/>
            <p:cNvSpPr>
              <a:spLocks noChangeShapeType="1"/>
            </p:cNvSpPr>
            <p:nvPr/>
          </p:nvSpPr>
          <p:spPr bwMode="auto">
            <a:xfrm>
              <a:off x="7621588" y="2684463"/>
              <a:ext cx="1587" cy="10287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7" name="Rectangle 545"/>
            <p:cNvSpPr>
              <a:spLocks noChangeArrowheads="1"/>
            </p:cNvSpPr>
            <p:nvPr/>
          </p:nvSpPr>
          <p:spPr bwMode="auto">
            <a:xfrm>
              <a:off x="7716838" y="3465513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8" name="Rectangle 546"/>
            <p:cNvSpPr>
              <a:spLocks noChangeArrowheads="1"/>
            </p:cNvSpPr>
            <p:nvPr/>
          </p:nvSpPr>
          <p:spPr bwMode="auto">
            <a:xfrm>
              <a:off x="7716838" y="3465513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29" name="Line 547"/>
            <p:cNvSpPr>
              <a:spLocks noChangeShapeType="1"/>
            </p:cNvSpPr>
            <p:nvPr/>
          </p:nvSpPr>
          <p:spPr bwMode="auto">
            <a:xfrm>
              <a:off x="7726363" y="2741613"/>
              <a:ext cx="1587" cy="1438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0" name="Rectangle 548"/>
            <p:cNvSpPr>
              <a:spLocks noChangeArrowheads="1"/>
            </p:cNvSpPr>
            <p:nvPr/>
          </p:nvSpPr>
          <p:spPr bwMode="auto">
            <a:xfrm>
              <a:off x="7916863" y="345598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1" name="Rectangle 549"/>
            <p:cNvSpPr>
              <a:spLocks noChangeArrowheads="1"/>
            </p:cNvSpPr>
            <p:nvPr/>
          </p:nvSpPr>
          <p:spPr bwMode="auto">
            <a:xfrm>
              <a:off x="7916863" y="345598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2" name="Line 550"/>
            <p:cNvSpPr>
              <a:spLocks noChangeShapeType="1"/>
            </p:cNvSpPr>
            <p:nvPr/>
          </p:nvSpPr>
          <p:spPr bwMode="auto">
            <a:xfrm>
              <a:off x="7916863" y="2808288"/>
              <a:ext cx="1587" cy="12954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3" name="Line 551"/>
            <p:cNvSpPr>
              <a:spLocks noChangeShapeType="1"/>
            </p:cNvSpPr>
            <p:nvPr/>
          </p:nvSpPr>
          <p:spPr bwMode="auto">
            <a:xfrm>
              <a:off x="6802438" y="4360863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4" name="Line 552"/>
            <p:cNvSpPr>
              <a:spLocks noChangeShapeType="1"/>
            </p:cNvSpPr>
            <p:nvPr/>
          </p:nvSpPr>
          <p:spPr bwMode="auto">
            <a:xfrm flipV="1">
              <a:off x="6802438" y="3627438"/>
              <a:ext cx="638175" cy="7334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5" name="Line 553"/>
            <p:cNvSpPr>
              <a:spLocks noChangeShapeType="1"/>
            </p:cNvSpPr>
            <p:nvPr/>
          </p:nvSpPr>
          <p:spPr bwMode="auto">
            <a:xfrm flipV="1">
              <a:off x="7440613" y="3074988"/>
              <a:ext cx="476250" cy="5524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6" name="Rectangle 554"/>
            <p:cNvSpPr>
              <a:spLocks noChangeArrowheads="1"/>
            </p:cNvSpPr>
            <p:nvPr/>
          </p:nvSpPr>
          <p:spPr bwMode="auto">
            <a:xfrm>
              <a:off x="6564313" y="457041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7" name="Rectangle 555"/>
            <p:cNvSpPr>
              <a:spLocks noChangeArrowheads="1"/>
            </p:cNvSpPr>
            <p:nvPr/>
          </p:nvSpPr>
          <p:spPr bwMode="auto">
            <a:xfrm>
              <a:off x="6564313" y="457041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8" name="Line 556"/>
            <p:cNvSpPr>
              <a:spLocks noChangeShapeType="1"/>
            </p:cNvSpPr>
            <p:nvPr/>
          </p:nvSpPr>
          <p:spPr bwMode="auto">
            <a:xfrm>
              <a:off x="6564313" y="3694113"/>
              <a:ext cx="1587" cy="17145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9" name="Line 557"/>
            <p:cNvSpPr>
              <a:spLocks noChangeShapeType="1"/>
            </p:cNvSpPr>
            <p:nvPr/>
          </p:nvSpPr>
          <p:spPr bwMode="auto">
            <a:xfrm>
              <a:off x="6535738" y="5389563"/>
              <a:ext cx="28575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0" name="Line 558"/>
            <p:cNvSpPr>
              <a:spLocks noChangeShapeType="1"/>
            </p:cNvSpPr>
            <p:nvPr/>
          </p:nvSpPr>
          <p:spPr bwMode="auto">
            <a:xfrm flipV="1">
              <a:off x="6564313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1" name="Rectangle 559"/>
            <p:cNvSpPr>
              <a:spLocks noChangeArrowheads="1"/>
            </p:cNvSpPr>
            <p:nvPr/>
          </p:nvSpPr>
          <p:spPr bwMode="auto">
            <a:xfrm>
              <a:off x="6773863" y="4075113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2" name="Rectangle 560"/>
            <p:cNvSpPr>
              <a:spLocks noChangeArrowheads="1"/>
            </p:cNvSpPr>
            <p:nvPr/>
          </p:nvSpPr>
          <p:spPr bwMode="auto">
            <a:xfrm>
              <a:off x="6773863" y="4075113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3" name="Line 561"/>
            <p:cNvSpPr>
              <a:spLocks noChangeShapeType="1"/>
            </p:cNvSpPr>
            <p:nvPr/>
          </p:nvSpPr>
          <p:spPr bwMode="auto">
            <a:xfrm>
              <a:off x="6773863" y="3627438"/>
              <a:ext cx="1587" cy="904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4" name="Rectangle 562"/>
            <p:cNvSpPr>
              <a:spLocks noChangeArrowheads="1"/>
            </p:cNvSpPr>
            <p:nvPr/>
          </p:nvSpPr>
          <p:spPr bwMode="auto">
            <a:xfrm>
              <a:off x="6935788" y="453231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5" name="Rectangle 563"/>
            <p:cNvSpPr>
              <a:spLocks noChangeArrowheads="1"/>
            </p:cNvSpPr>
            <p:nvPr/>
          </p:nvSpPr>
          <p:spPr bwMode="auto">
            <a:xfrm>
              <a:off x="6935788" y="453231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6" name="Line 564"/>
            <p:cNvSpPr>
              <a:spLocks noChangeShapeType="1"/>
            </p:cNvSpPr>
            <p:nvPr/>
          </p:nvSpPr>
          <p:spPr bwMode="auto">
            <a:xfrm>
              <a:off x="6935788" y="4017963"/>
              <a:ext cx="1587" cy="10287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7" name="Rectangle 565"/>
            <p:cNvSpPr>
              <a:spLocks noChangeArrowheads="1"/>
            </p:cNvSpPr>
            <p:nvPr/>
          </p:nvSpPr>
          <p:spPr bwMode="auto">
            <a:xfrm>
              <a:off x="7088188" y="459898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8" name="Rectangle 566"/>
            <p:cNvSpPr>
              <a:spLocks noChangeArrowheads="1"/>
            </p:cNvSpPr>
            <p:nvPr/>
          </p:nvSpPr>
          <p:spPr bwMode="auto">
            <a:xfrm>
              <a:off x="7088188" y="459898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9" name="Line 567"/>
            <p:cNvSpPr>
              <a:spLocks noChangeShapeType="1"/>
            </p:cNvSpPr>
            <p:nvPr/>
          </p:nvSpPr>
          <p:spPr bwMode="auto">
            <a:xfrm>
              <a:off x="7088188" y="4037013"/>
              <a:ext cx="1587" cy="11239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0" name="Rectangle 568"/>
            <p:cNvSpPr>
              <a:spLocks noChangeArrowheads="1"/>
            </p:cNvSpPr>
            <p:nvPr/>
          </p:nvSpPr>
          <p:spPr bwMode="auto">
            <a:xfrm>
              <a:off x="7240588" y="4198938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1" name="Rectangle 569"/>
            <p:cNvSpPr>
              <a:spLocks noChangeArrowheads="1"/>
            </p:cNvSpPr>
            <p:nvPr/>
          </p:nvSpPr>
          <p:spPr bwMode="auto">
            <a:xfrm>
              <a:off x="7240588" y="4198938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2" name="Line 570"/>
            <p:cNvSpPr>
              <a:spLocks noChangeShapeType="1"/>
            </p:cNvSpPr>
            <p:nvPr/>
          </p:nvSpPr>
          <p:spPr bwMode="auto">
            <a:xfrm>
              <a:off x="7240588" y="3684588"/>
              <a:ext cx="1587" cy="1038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3" name="Rectangle 571"/>
            <p:cNvSpPr>
              <a:spLocks noChangeArrowheads="1"/>
            </p:cNvSpPr>
            <p:nvPr/>
          </p:nvSpPr>
          <p:spPr bwMode="auto">
            <a:xfrm>
              <a:off x="7383463" y="428466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4" name="Rectangle 572"/>
            <p:cNvSpPr>
              <a:spLocks noChangeArrowheads="1"/>
            </p:cNvSpPr>
            <p:nvPr/>
          </p:nvSpPr>
          <p:spPr bwMode="auto">
            <a:xfrm>
              <a:off x="7383463" y="428466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5" name="Line 573"/>
            <p:cNvSpPr>
              <a:spLocks noChangeShapeType="1"/>
            </p:cNvSpPr>
            <p:nvPr/>
          </p:nvSpPr>
          <p:spPr bwMode="auto">
            <a:xfrm>
              <a:off x="7383463" y="3560763"/>
              <a:ext cx="1587" cy="1438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6" name="Rectangle 574"/>
            <p:cNvSpPr>
              <a:spLocks noChangeArrowheads="1"/>
            </p:cNvSpPr>
            <p:nvPr/>
          </p:nvSpPr>
          <p:spPr bwMode="auto">
            <a:xfrm>
              <a:off x="7507288" y="3694113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7" name="Rectangle 575"/>
            <p:cNvSpPr>
              <a:spLocks noChangeArrowheads="1"/>
            </p:cNvSpPr>
            <p:nvPr/>
          </p:nvSpPr>
          <p:spPr bwMode="auto">
            <a:xfrm>
              <a:off x="7507288" y="3694113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8" name="Line 576"/>
            <p:cNvSpPr>
              <a:spLocks noChangeShapeType="1"/>
            </p:cNvSpPr>
            <p:nvPr/>
          </p:nvSpPr>
          <p:spPr bwMode="auto">
            <a:xfrm>
              <a:off x="7507288" y="3065463"/>
              <a:ext cx="1587" cy="1257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9" name="Rectangle 577"/>
            <p:cNvSpPr>
              <a:spLocks noChangeArrowheads="1"/>
            </p:cNvSpPr>
            <p:nvPr/>
          </p:nvSpPr>
          <p:spPr bwMode="auto">
            <a:xfrm>
              <a:off x="7745413" y="277018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0" name="Rectangle 578"/>
            <p:cNvSpPr>
              <a:spLocks noChangeArrowheads="1"/>
            </p:cNvSpPr>
            <p:nvPr/>
          </p:nvSpPr>
          <p:spPr bwMode="auto">
            <a:xfrm>
              <a:off x="7745413" y="277018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1" name="Line 579"/>
            <p:cNvSpPr>
              <a:spLocks noChangeShapeType="1"/>
            </p:cNvSpPr>
            <p:nvPr/>
          </p:nvSpPr>
          <p:spPr bwMode="auto">
            <a:xfrm>
              <a:off x="7754938" y="2112963"/>
              <a:ext cx="1587" cy="13239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2" name="Rectangle 580"/>
            <p:cNvSpPr>
              <a:spLocks noChangeArrowheads="1"/>
            </p:cNvSpPr>
            <p:nvPr/>
          </p:nvSpPr>
          <p:spPr bwMode="auto">
            <a:xfrm>
              <a:off x="7964488" y="337978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3" name="Rectangle 581"/>
            <p:cNvSpPr>
              <a:spLocks noChangeArrowheads="1"/>
            </p:cNvSpPr>
            <p:nvPr/>
          </p:nvSpPr>
          <p:spPr bwMode="auto">
            <a:xfrm>
              <a:off x="7964488" y="337978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4" name="Line 582"/>
            <p:cNvSpPr>
              <a:spLocks noChangeShapeType="1"/>
            </p:cNvSpPr>
            <p:nvPr/>
          </p:nvSpPr>
          <p:spPr bwMode="auto">
            <a:xfrm>
              <a:off x="7964488" y="2636838"/>
              <a:ext cx="1587" cy="14859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5" name="Line 583"/>
            <p:cNvSpPr>
              <a:spLocks noChangeShapeType="1"/>
            </p:cNvSpPr>
            <p:nvPr/>
          </p:nvSpPr>
          <p:spPr bwMode="auto">
            <a:xfrm>
              <a:off x="6564313" y="4246563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6" name="Line 584"/>
            <p:cNvSpPr>
              <a:spLocks noChangeShapeType="1"/>
            </p:cNvSpPr>
            <p:nvPr/>
          </p:nvSpPr>
          <p:spPr bwMode="auto">
            <a:xfrm flipV="1">
              <a:off x="6564313" y="3989388"/>
              <a:ext cx="742950" cy="257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7" name="Line 585"/>
            <p:cNvSpPr>
              <a:spLocks noChangeShapeType="1"/>
            </p:cNvSpPr>
            <p:nvPr/>
          </p:nvSpPr>
          <p:spPr bwMode="auto">
            <a:xfrm flipV="1">
              <a:off x="7307263" y="3770313"/>
              <a:ext cx="657225" cy="2190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8" name="Rectangle 586"/>
            <p:cNvSpPr>
              <a:spLocks noChangeArrowheads="1"/>
            </p:cNvSpPr>
            <p:nvPr/>
          </p:nvSpPr>
          <p:spPr bwMode="auto">
            <a:xfrm>
              <a:off x="6526213" y="498951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9" name="Rectangle 587"/>
            <p:cNvSpPr>
              <a:spLocks noChangeArrowheads="1"/>
            </p:cNvSpPr>
            <p:nvPr/>
          </p:nvSpPr>
          <p:spPr bwMode="auto">
            <a:xfrm>
              <a:off x="6526213" y="498951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0" name="Line 588"/>
            <p:cNvSpPr>
              <a:spLocks noChangeShapeType="1"/>
            </p:cNvSpPr>
            <p:nvPr/>
          </p:nvSpPr>
          <p:spPr bwMode="auto">
            <a:xfrm>
              <a:off x="6526213" y="3732213"/>
              <a:ext cx="1587" cy="16764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1" name="Line 589"/>
            <p:cNvSpPr>
              <a:spLocks noChangeShapeType="1"/>
            </p:cNvSpPr>
            <p:nvPr/>
          </p:nvSpPr>
          <p:spPr bwMode="auto">
            <a:xfrm>
              <a:off x="6507163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2" name="Line 590"/>
            <p:cNvSpPr>
              <a:spLocks noChangeShapeType="1"/>
            </p:cNvSpPr>
            <p:nvPr/>
          </p:nvSpPr>
          <p:spPr bwMode="auto">
            <a:xfrm flipV="1">
              <a:off x="6526213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3" name="Rectangle 591"/>
            <p:cNvSpPr>
              <a:spLocks noChangeArrowheads="1"/>
            </p:cNvSpPr>
            <p:nvPr/>
          </p:nvSpPr>
          <p:spPr bwMode="auto">
            <a:xfrm>
              <a:off x="6916738" y="548481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4" name="Rectangle 592"/>
            <p:cNvSpPr>
              <a:spLocks noChangeArrowheads="1"/>
            </p:cNvSpPr>
            <p:nvPr/>
          </p:nvSpPr>
          <p:spPr bwMode="auto">
            <a:xfrm>
              <a:off x="6916738" y="548481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5" name="Line 593"/>
            <p:cNvSpPr>
              <a:spLocks noChangeShapeType="1"/>
            </p:cNvSpPr>
            <p:nvPr/>
          </p:nvSpPr>
          <p:spPr bwMode="auto">
            <a:xfrm>
              <a:off x="6916738" y="4237038"/>
              <a:ext cx="1587" cy="1171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6" name="Line 594"/>
            <p:cNvSpPr>
              <a:spLocks noChangeShapeType="1"/>
            </p:cNvSpPr>
            <p:nvPr/>
          </p:nvSpPr>
          <p:spPr bwMode="auto">
            <a:xfrm>
              <a:off x="6888163" y="5389563"/>
              <a:ext cx="28575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7" name="Line 595"/>
            <p:cNvSpPr>
              <a:spLocks noChangeShapeType="1"/>
            </p:cNvSpPr>
            <p:nvPr/>
          </p:nvSpPr>
          <p:spPr bwMode="auto">
            <a:xfrm flipV="1">
              <a:off x="6916738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8" name="Rectangle 596"/>
            <p:cNvSpPr>
              <a:spLocks noChangeArrowheads="1"/>
            </p:cNvSpPr>
            <p:nvPr/>
          </p:nvSpPr>
          <p:spPr bwMode="auto">
            <a:xfrm>
              <a:off x="7373938" y="4799013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9" name="Rectangle 597"/>
            <p:cNvSpPr>
              <a:spLocks noChangeArrowheads="1"/>
            </p:cNvSpPr>
            <p:nvPr/>
          </p:nvSpPr>
          <p:spPr bwMode="auto">
            <a:xfrm>
              <a:off x="7373938" y="4799013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0" name="Line 598"/>
            <p:cNvSpPr>
              <a:spLocks noChangeShapeType="1"/>
            </p:cNvSpPr>
            <p:nvPr/>
          </p:nvSpPr>
          <p:spPr bwMode="auto">
            <a:xfrm>
              <a:off x="7373938" y="3551238"/>
              <a:ext cx="1587" cy="18573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1" name="Line 599"/>
            <p:cNvSpPr>
              <a:spLocks noChangeShapeType="1"/>
            </p:cNvSpPr>
            <p:nvPr/>
          </p:nvSpPr>
          <p:spPr bwMode="auto">
            <a:xfrm>
              <a:off x="7354888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2" name="Line 600"/>
            <p:cNvSpPr>
              <a:spLocks noChangeShapeType="1"/>
            </p:cNvSpPr>
            <p:nvPr/>
          </p:nvSpPr>
          <p:spPr bwMode="auto">
            <a:xfrm flipV="1">
              <a:off x="7373938" y="5389563"/>
              <a:ext cx="28575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3" name="Rectangle 601"/>
            <p:cNvSpPr>
              <a:spLocks noChangeArrowheads="1"/>
            </p:cNvSpPr>
            <p:nvPr/>
          </p:nvSpPr>
          <p:spPr bwMode="auto">
            <a:xfrm>
              <a:off x="7516813" y="3751263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4" name="Rectangle 602"/>
            <p:cNvSpPr>
              <a:spLocks noChangeArrowheads="1"/>
            </p:cNvSpPr>
            <p:nvPr/>
          </p:nvSpPr>
          <p:spPr bwMode="auto">
            <a:xfrm>
              <a:off x="7516813" y="3751263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5" name="Line 603"/>
            <p:cNvSpPr>
              <a:spLocks noChangeShapeType="1"/>
            </p:cNvSpPr>
            <p:nvPr/>
          </p:nvSpPr>
          <p:spPr bwMode="auto">
            <a:xfrm>
              <a:off x="7516813" y="2846388"/>
              <a:ext cx="1587" cy="1800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6" name="Rectangle 604"/>
            <p:cNvSpPr>
              <a:spLocks noChangeArrowheads="1"/>
            </p:cNvSpPr>
            <p:nvPr/>
          </p:nvSpPr>
          <p:spPr bwMode="auto">
            <a:xfrm>
              <a:off x="7659688" y="2989263"/>
              <a:ext cx="1587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7" name="Rectangle 605"/>
            <p:cNvSpPr>
              <a:spLocks noChangeArrowheads="1"/>
            </p:cNvSpPr>
            <p:nvPr/>
          </p:nvSpPr>
          <p:spPr bwMode="auto">
            <a:xfrm>
              <a:off x="7659688" y="2989263"/>
              <a:ext cx="1587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8" name="Line 606"/>
            <p:cNvSpPr>
              <a:spLocks noChangeShapeType="1"/>
            </p:cNvSpPr>
            <p:nvPr/>
          </p:nvSpPr>
          <p:spPr bwMode="auto">
            <a:xfrm>
              <a:off x="7659688" y="1712913"/>
              <a:ext cx="1587" cy="2562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9" name="Line 607"/>
            <p:cNvSpPr>
              <a:spLocks noChangeShapeType="1"/>
            </p:cNvSpPr>
            <p:nvPr/>
          </p:nvSpPr>
          <p:spPr bwMode="auto">
            <a:xfrm>
              <a:off x="6526213" y="4408488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0" name="Line 608"/>
            <p:cNvSpPr>
              <a:spLocks noChangeShapeType="1"/>
            </p:cNvSpPr>
            <p:nvPr/>
          </p:nvSpPr>
          <p:spPr bwMode="auto">
            <a:xfrm flipV="1">
              <a:off x="6526213" y="4122738"/>
              <a:ext cx="1200150" cy="2857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1" name="Line 610"/>
            <p:cNvSpPr>
              <a:spLocks noChangeShapeType="1"/>
            </p:cNvSpPr>
            <p:nvPr/>
          </p:nvSpPr>
          <p:spPr bwMode="auto">
            <a:xfrm>
              <a:off x="7726363" y="4122738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2" name="Rectangle 611"/>
            <p:cNvSpPr>
              <a:spLocks noChangeArrowheads="1"/>
            </p:cNvSpPr>
            <p:nvPr/>
          </p:nvSpPr>
          <p:spPr bwMode="auto">
            <a:xfrm>
              <a:off x="7983538" y="2145780"/>
              <a:ext cx="73898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Age at risk: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" name="Rectangle 612"/>
            <p:cNvSpPr>
              <a:spLocks noChangeArrowheads="1"/>
            </p:cNvSpPr>
            <p:nvPr/>
          </p:nvSpPr>
          <p:spPr bwMode="auto">
            <a:xfrm>
              <a:off x="8020050" y="2432050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80-89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" name="Rectangle 613"/>
            <p:cNvSpPr>
              <a:spLocks noChangeArrowheads="1"/>
            </p:cNvSpPr>
            <p:nvPr/>
          </p:nvSpPr>
          <p:spPr bwMode="auto">
            <a:xfrm>
              <a:off x="8020050" y="2937868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70-79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" name="Rectangle 614"/>
            <p:cNvSpPr>
              <a:spLocks noChangeArrowheads="1"/>
            </p:cNvSpPr>
            <p:nvPr/>
          </p:nvSpPr>
          <p:spPr bwMode="auto">
            <a:xfrm>
              <a:off x="8020050" y="3081884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60-69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" name="Rectangle 615"/>
            <p:cNvSpPr>
              <a:spLocks noChangeArrowheads="1"/>
            </p:cNvSpPr>
            <p:nvPr/>
          </p:nvSpPr>
          <p:spPr bwMode="auto">
            <a:xfrm>
              <a:off x="8020050" y="3705225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50-59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" name="Rectangle 616"/>
            <p:cNvSpPr>
              <a:spLocks noChangeArrowheads="1"/>
            </p:cNvSpPr>
            <p:nvPr/>
          </p:nvSpPr>
          <p:spPr bwMode="auto">
            <a:xfrm>
              <a:off x="8020050" y="4059238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40-49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" name="Rectangle 617"/>
            <p:cNvSpPr>
              <a:spLocks noChangeArrowheads="1"/>
            </p:cNvSpPr>
            <p:nvPr/>
          </p:nvSpPr>
          <p:spPr bwMode="auto">
            <a:xfrm>
              <a:off x="6766744" y="1019176"/>
              <a:ext cx="12198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5000 people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Group 198"/>
          <p:cNvGrpSpPr/>
          <p:nvPr/>
        </p:nvGrpSpPr>
        <p:grpSpPr>
          <a:xfrm>
            <a:off x="3350065" y="1558460"/>
            <a:ext cx="2580659" cy="4638219"/>
            <a:chOff x="3347864" y="1019176"/>
            <a:chExt cx="2580659" cy="4638219"/>
          </a:xfrm>
        </p:grpSpPr>
        <p:sp>
          <p:nvSpPr>
            <p:cNvPr id="200" name="Line 215"/>
            <p:cNvSpPr>
              <a:spLocks noChangeShapeType="1"/>
            </p:cNvSpPr>
            <p:nvPr/>
          </p:nvSpPr>
          <p:spPr bwMode="auto">
            <a:xfrm>
              <a:off x="3687763" y="1331913"/>
              <a:ext cx="1588" cy="40767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1" name="Line 216"/>
            <p:cNvSpPr>
              <a:spLocks noChangeShapeType="1"/>
            </p:cNvSpPr>
            <p:nvPr/>
          </p:nvSpPr>
          <p:spPr bwMode="auto">
            <a:xfrm>
              <a:off x="3687763" y="5408613"/>
              <a:ext cx="2047875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5" name="Line 220"/>
            <p:cNvSpPr>
              <a:spLocks noChangeShapeType="1"/>
            </p:cNvSpPr>
            <p:nvPr/>
          </p:nvSpPr>
          <p:spPr bwMode="auto">
            <a:xfrm flipV="1">
              <a:off x="3878263" y="5313363"/>
              <a:ext cx="1588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6" name="Line 221"/>
            <p:cNvSpPr>
              <a:spLocks noChangeShapeType="1"/>
            </p:cNvSpPr>
            <p:nvPr/>
          </p:nvSpPr>
          <p:spPr bwMode="auto">
            <a:xfrm flipV="1">
              <a:off x="4097338" y="5360988"/>
              <a:ext cx="1588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7" name="Rectangle 222"/>
            <p:cNvSpPr>
              <a:spLocks noChangeArrowheads="1"/>
            </p:cNvSpPr>
            <p:nvPr/>
          </p:nvSpPr>
          <p:spPr bwMode="auto">
            <a:xfrm>
              <a:off x="3786188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120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" name="Line 223"/>
            <p:cNvSpPr>
              <a:spLocks noChangeShapeType="1"/>
            </p:cNvSpPr>
            <p:nvPr/>
          </p:nvSpPr>
          <p:spPr bwMode="auto">
            <a:xfrm flipV="1">
              <a:off x="4325938" y="5313363"/>
              <a:ext cx="1588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9" name="Line 224"/>
            <p:cNvSpPr>
              <a:spLocks noChangeShapeType="1"/>
            </p:cNvSpPr>
            <p:nvPr/>
          </p:nvSpPr>
          <p:spPr bwMode="auto">
            <a:xfrm flipV="1">
              <a:off x="4545013" y="5360988"/>
              <a:ext cx="1588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0" name="Rectangle 225"/>
            <p:cNvSpPr>
              <a:spLocks noChangeArrowheads="1"/>
            </p:cNvSpPr>
            <p:nvPr/>
          </p:nvSpPr>
          <p:spPr bwMode="auto">
            <a:xfrm>
              <a:off x="4225925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" name="Line 226"/>
            <p:cNvSpPr>
              <a:spLocks noChangeShapeType="1"/>
            </p:cNvSpPr>
            <p:nvPr/>
          </p:nvSpPr>
          <p:spPr bwMode="auto">
            <a:xfrm flipV="1">
              <a:off x="4764088" y="5313363"/>
              <a:ext cx="1588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2" name="Line 227"/>
            <p:cNvSpPr>
              <a:spLocks noChangeShapeType="1"/>
            </p:cNvSpPr>
            <p:nvPr/>
          </p:nvSpPr>
          <p:spPr bwMode="auto">
            <a:xfrm flipV="1">
              <a:off x="4983163" y="5360988"/>
              <a:ext cx="1588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3" name="Rectangle 228"/>
            <p:cNvSpPr>
              <a:spLocks noChangeArrowheads="1"/>
            </p:cNvSpPr>
            <p:nvPr/>
          </p:nvSpPr>
          <p:spPr bwMode="auto">
            <a:xfrm>
              <a:off x="4667250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" name="Line 229"/>
            <p:cNvSpPr>
              <a:spLocks noChangeShapeType="1"/>
            </p:cNvSpPr>
            <p:nvPr/>
          </p:nvSpPr>
          <p:spPr bwMode="auto">
            <a:xfrm flipV="1">
              <a:off x="5202238" y="5313363"/>
              <a:ext cx="1588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5" name="Rectangle 230"/>
            <p:cNvSpPr>
              <a:spLocks noChangeArrowheads="1"/>
            </p:cNvSpPr>
            <p:nvPr/>
          </p:nvSpPr>
          <p:spPr bwMode="auto">
            <a:xfrm>
              <a:off x="5106988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7" name="Line 232"/>
            <p:cNvSpPr>
              <a:spLocks noChangeShapeType="1"/>
            </p:cNvSpPr>
            <p:nvPr/>
          </p:nvSpPr>
          <p:spPr bwMode="auto">
            <a:xfrm>
              <a:off x="3687763" y="498951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 233"/>
            <p:cNvSpPr>
              <a:spLocks noChangeArrowheads="1"/>
            </p:cNvSpPr>
            <p:nvPr/>
          </p:nvSpPr>
          <p:spPr bwMode="auto">
            <a:xfrm>
              <a:off x="3439419" y="4884782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" name="Line 234"/>
            <p:cNvSpPr>
              <a:spLocks noChangeShapeType="1"/>
            </p:cNvSpPr>
            <p:nvPr/>
          </p:nvSpPr>
          <p:spPr bwMode="auto">
            <a:xfrm>
              <a:off x="3687763" y="456088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 235"/>
            <p:cNvSpPr>
              <a:spLocks noChangeArrowheads="1"/>
            </p:cNvSpPr>
            <p:nvPr/>
          </p:nvSpPr>
          <p:spPr bwMode="auto">
            <a:xfrm>
              <a:off x="3439419" y="4452982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" name="Line 236"/>
            <p:cNvSpPr>
              <a:spLocks noChangeShapeType="1"/>
            </p:cNvSpPr>
            <p:nvPr/>
          </p:nvSpPr>
          <p:spPr bwMode="auto">
            <a:xfrm>
              <a:off x="3687763" y="412273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2" name="Rectangle 237"/>
            <p:cNvSpPr>
              <a:spLocks noChangeArrowheads="1"/>
            </p:cNvSpPr>
            <p:nvPr/>
          </p:nvSpPr>
          <p:spPr bwMode="auto">
            <a:xfrm>
              <a:off x="3439419" y="4019595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3" name="Line 238"/>
            <p:cNvSpPr>
              <a:spLocks noChangeShapeType="1"/>
            </p:cNvSpPr>
            <p:nvPr/>
          </p:nvSpPr>
          <p:spPr bwMode="auto">
            <a:xfrm>
              <a:off x="3687763" y="369411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4" name="Rectangle 239"/>
            <p:cNvSpPr>
              <a:spLocks noChangeArrowheads="1"/>
            </p:cNvSpPr>
            <p:nvPr/>
          </p:nvSpPr>
          <p:spPr bwMode="auto">
            <a:xfrm>
              <a:off x="3476452" y="3587795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" name="Line 240"/>
            <p:cNvSpPr>
              <a:spLocks noChangeShapeType="1"/>
            </p:cNvSpPr>
            <p:nvPr/>
          </p:nvSpPr>
          <p:spPr bwMode="auto">
            <a:xfrm>
              <a:off x="3687763" y="326548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6" name="Rectangle 241"/>
            <p:cNvSpPr>
              <a:spLocks noChangeArrowheads="1"/>
            </p:cNvSpPr>
            <p:nvPr/>
          </p:nvSpPr>
          <p:spPr bwMode="auto">
            <a:xfrm>
              <a:off x="3412952" y="3154407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16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7" name="Line 242"/>
            <p:cNvSpPr>
              <a:spLocks noChangeShapeType="1"/>
            </p:cNvSpPr>
            <p:nvPr/>
          </p:nvSpPr>
          <p:spPr bwMode="auto">
            <a:xfrm>
              <a:off x="3687763" y="282733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8" name="Rectangle 243"/>
            <p:cNvSpPr>
              <a:spLocks noChangeArrowheads="1"/>
            </p:cNvSpPr>
            <p:nvPr/>
          </p:nvSpPr>
          <p:spPr bwMode="auto">
            <a:xfrm>
              <a:off x="3412952" y="2722607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32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" name="Line 244"/>
            <p:cNvSpPr>
              <a:spLocks noChangeShapeType="1"/>
            </p:cNvSpPr>
            <p:nvPr/>
          </p:nvSpPr>
          <p:spPr bwMode="auto">
            <a:xfrm>
              <a:off x="3687763" y="239871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0" name="Rectangle 245"/>
            <p:cNvSpPr>
              <a:spLocks noChangeArrowheads="1"/>
            </p:cNvSpPr>
            <p:nvPr/>
          </p:nvSpPr>
          <p:spPr bwMode="auto">
            <a:xfrm>
              <a:off x="3412952" y="2289220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64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" name="Line 246"/>
            <p:cNvSpPr>
              <a:spLocks noChangeShapeType="1"/>
            </p:cNvSpPr>
            <p:nvPr/>
          </p:nvSpPr>
          <p:spPr bwMode="auto">
            <a:xfrm>
              <a:off x="3687763" y="1960563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2" name="Rectangle 247"/>
            <p:cNvSpPr>
              <a:spLocks noChangeArrowheads="1"/>
            </p:cNvSpPr>
            <p:nvPr/>
          </p:nvSpPr>
          <p:spPr bwMode="auto">
            <a:xfrm>
              <a:off x="3347864" y="1857420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128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" name="Line 248"/>
            <p:cNvSpPr>
              <a:spLocks noChangeShapeType="1"/>
            </p:cNvSpPr>
            <p:nvPr/>
          </p:nvSpPr>
          <p:spPr bwMode="auto">
            <a:xfrm>
              <a:off x="3687763" y="1531938"/>
              <a:ext cx="38100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4" name="Rectangle 249"/>
            <p:cNvSpPr>
              <a:spLocks noChangeArrowheads="1"/>
            </p:cNvSpPr>
            <p:nvPr/>
          </p:nvSpPr>
          <p:spPr bwMode="auto">
            <a:xfrm>
              <a:off x="3347864" y="1424032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256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" name="Rectangle 250"/>
            <p:cNvSpPr>
              <a:spLocks noChangeArrowheads="1"/>
            </p:cNvSpPr>
            <p:nvPr/>
          </p:nvSpPr>
          <p:spPr bwMode="auto">
            <a:xfrm>
              <a:off x="3887788" y="2627313"/>
              <a:ext cx="1588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6" name="Rectangle 251"/>
            <p:cNvSpPr>
              <a:spLocks noChangeArrowheads="1"/>
            </p:cNvSpPr>
            <p:nvPr/>
          </p:nvSpPr>
          <p:spPr bwMode="auto">
            <a:xfrm>
              <a:off x="3887788" y="2627313"/>
              <a:ext cx="1588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7" name="Line 252"/>
            <p:cNvSpPr>
              <a:spLocks noChangeShapeType="1"/>
            </p:cNvSpPr>
            <p:nvPr/>
          </p:nvSpPr>
          <p:spPr bwMode="auto">
            <a:xfrm>
              <a:off x="3887788" y="1903413"/>
              <a:ext cx="1588" cy="1438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8" name="Rectangle 253"/>
            <p:cNvSpPr>
              <a:spLocks noChangeArrowheads="1"/>
            </p:cNvSpPr>
            <p:nvPr/>
          </p:nvSpPr>
          <p:spPr bwMode="auto">
            <a:xfrm>
              <a:off x="4068763" y="22558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9" name="Rectangle 254"/>
            <p:cNvSpPr>
              <a:spLocks noChangeArrowheads="1"/>
            </p:cNvSpPr>
            <p:nvPr/>
          </p:nvSpPr>
          <p:spPr bwMode="auto">
            <a:xfrm>
              <a:off x="4068763" y="22558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0" name="Line 255"/>
            <p:cNvSpPr>
              <a:spLocks noChangeShapeType="1"/>
            </p:cNvSpPr>
            <p:nvPr/>
          </p:nvSpPr>
          <p:spPr bwMode="auto">
            <a:xfrm>
              <a:off x="4068763" y="1884363"/>
              <a:ext cx="1588" cy="752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1" name="Rectangle 256"/>
            <p:cNvSpPr>
              <a:spLocks noChangeArrowheads="1"/>
            </p:cNvSpPr>
            <p:nvPr/>
          </p:nvSpPr>
          <p:spPr bwMode="auto">
            <a:xfrm>
              <a:off x="4211638" y="24082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2" name="Rectangle 257"/>
            <p:cNvSpPr>
              <a:spLocks noChangeArrowheads="1"/>
            </p:cNvSpPr>
            <p:nvPr/>
          </p:nvSpPr>
          <p:spPr bwMode="auto">
            <a:xfrm>
              <a:off x="4211638" y="24082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3" name="Line 258"/>
            <p:cNvSpPr>
              <a:spLocks noChangeShapeType="1"/>
            </p:cNvSpPr>
            <p:nvPr/>
          </p:nvSpPr>
          <p:spPr bwMode="auto">
            <a:xfrm>
              <a:off x="4211638" y="2074863"/>
              <a:ext cx="1588" cy="676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4" name="Rectangle 259"/>
            <p:cNvSpPr>
              <a:spLocks noChangeArrowheads="1"/>
            </p:cNvSpPr>
            <p:nvPr/>
          </p:nvSpPr>
          <p:spPr bwMode="auto">
            <a:xfrm>
              <a:off x="4344988" y="198913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5" name="Rectangle 260"/>
            <p:cNvSpPr>
              <a:spLocks noChangeArrowheads="1"/>
            </p:cNvSpPr>
            <p:nvPr/>
          </p:nvSpPr>
          <p:spPr bwMode="auto">
            <a:xfrm>
              <a:off x="4344988" y="198913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6" name="Line 261"/>
            <p:cNvSpPr>
              <a:spLocks noChangeShapeType="1"/>
            </p:cNvSpPr>
            <p:nvPr/>
          </p:nvSpPr>
          <p:spPr bwMode="auto">
            <a:xfrm>
              <a:off x="4354513" y="1789113"/>
              <a:ext cx="1588" cy="4191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7" name="Rectangle 262"/>
            <p:cNvSpPr>
              <a:spLocks noChangeArrowheads="1"/>
            </p:cNvSpPr>
            <p:nvPr/>
          </p:nvSpPr>
          <p:spPr bwMode="auto">
            <a:xfrm>
              <a:off x="4468813" y="22177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8" name="Rectangle 263"/>
            <p:cNvSpPr>
              <a:spLocks noChangeArrowheads="1"/>
            </p:cNvSpPr>
            <p:nvPr/>
          </p:nvSpPr>
          <p:spPr bwMode="auto">
            <a:xfrm>
              <a:off x="4468813" y="22177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9" name="Line 264"/>
            <p:cNvSpPr>
              <a:spLocks noChangeShapeType="1"/>
            </p:cNvSpPr>
            <p:nvPr/>
          </p:nvSpPr>
          <p:spPr bwMode="auto">
            <a:xfrm>
              <a:off x="4478338" y="1989138"/>
              <a:ext cx="1588" cy="476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0" name="Rectangle 265"/>
            <p:cNvSpPr>
              <a:spLocks noChangeArrowheads="1"/>
            </p:cNvSpPr>
            <p:nvPr/>
          </p:nvSpPr>
          <p:spPr bwMode="auto">
            <a:xfrm>
              <a:off x="4583113" y="186531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1" name="Rectangle 266"/>
            <p:cNvSpPr>
              <a:spLocks noChangeArrowheads="1"/>
            </p:cNvSpPr>
            <p:nvPr/>
          </p:nvSpPr>
          <p:spPr bwMode="auto">
            <a:xfrm>
              <a:off x="4583113" y="186531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2" name="Line 267"/>
            <p:cNvSpPr>
              <a:spLocks noChangeShapeType="1"/>
            </p:cNvSpPr>
            <p:nvPr/>
          </p:nvSpPr>
          <p:spPr bwMode="auto">
            <a:xfrm>
              <a:off x="4592638" y="1703388"/>
              <a:ext cx="1588" cy="3238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3" name="Rectangle 268"/>
            <p:cNvSpPr>
              <a:spLocks noChangeArrowheads="1"/>
            </p:cNvSpPr>
            <p:nvPr/>
          </p:nvSpPr>
          <p:spPr bwMode="auto">
            <a:xfrm>
              <a:off x="4687888" y="1884363"/>
              <a:ext cx="19050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4" name="Rectangle 269"/>
            <p:cNvSpPr>
              <a:spLocks noChangeArrowheads="1"/>
            </p:cNvSpPr>
            <p:nvPr/>
          </p:nvSpPr>
          <p:spPr bwMode="auto">
            <a:xfrm>
              <a:off x="4687888" y="1884363"/>
              <a:ext cx="19050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5" name="Line 270"/>
            <p:cNvSpPr>
              <a:spLocks noChangeShapeType="1"/>
            </p:cNvSpPr>
            <p:nvPr/>
          </p:nvSpPr>
          <p:spPr bwMode="auto">
            <a:xfrm>
              <a:off x="4697413" y="1712913"/>
              <a:ext cx="1588" cy="3524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6" name="Rectangle 271"/>
            <p:cNvSpPr>
              <a:spLocks noChangeArrowheads="1"/>
            </p:cNvSpPr>
            <p:nvPr/>
          </p:nvSpPr>
          <p:spPr bwMode="auto">
            <a:xfrm>
              <a:off x="4783138" y="1865313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7" name="Rectangle 272"/>
            <p:cNvSpPr>
              <a:spLocks noChangeArrowheads="1"/>
            </p:cNvSpPr>
            <p:nvPr/>
          </p:nvSpPr>
          <p:spPr bwMode="auto">
            <a:xfrm>
              <a:off x="4783138" y="1865313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8" name="Line 273"/>
            <p:cNvSpPr>
              <a:spLocks noChangeShapeType="1"/>
            </p:cNvSpPr>
            <p:nvPr/>
          </p:nvSpPr>
          <p:spPr bwMode="auto">
            <a:xfrm>
              <a:off x="4792663" y="1674813"/>
              <a:ext cx="1588" cy="400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9" name="Rectangle 274"/>
            <p:cNvSpPr>
              <a:spLocks noChangeArrowheads="1"/>
            </p:cNvSpPr>
            <p:nvPr/>
          </p:nvSpPr>
          <p:spPr bwMode="auto">
            <a:xfrm>
              <a:off x="4868863" y="179863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0" name="Rectangle 275"/>
            <p:cNvSpPr>
              <a:spLocks noChangeArrowheads="1"/>
            </p:cNvSpPr>
            <p:nvPr/>
          </p:nvSpPr>
          <p:spPr bwMode="auto">
            <a:xfrm>
              <a:off x="4868863" y="179863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1" name="Line 276"/>
            <p:cNvSpPr>
              <a:spLocks noChangeShapeType="1"/>
            </p:cNvSpPr>
            <p:nvPr/>
          </p:nvSpPr>
          <p:spPr bwMode="auto">
            <a:xfrm>
              <a:off x="4868863" y="1589088"/>
              <a:ext cx="1588" cy="4381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2" name="Rectangle 277"/>
            <p:cNvSpPr>
              <a:spLocks noChangeArrowheads="1"/>
            </p:cNvSpPr>
            <p:nvPr/>
          </p:nvSpPr>
          <p:spPr bwMode="auto">
            <a:xfrm>
              <a:off x="5021263" y="19224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3" name="Rectangle 278"/>
            <p:cNvSpPr>
              <a:spLocks noChangeArrowheads="1"/>
            </p:cNvSpPr>
            <p:nvPr/>
          </p:nvSpPr>
          <p:spPr bwMode="auto">
            <a:xfrm>
              <a:off x="5021263" y="19224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4" name="Line 279"/>
            <p:cNvSpPr>
              <a:spLocks noChangeShapeType="1"/>
            </p:cNvSpPr>
            <p:nvPr/>
          </p:nvSpPr>
          <p:spPr bwMode="auto">
            <a:xfrm>
              <a:off x="5021263" y="1741488"/>
              <a:ext cx="1588" cy="3810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5" name="Line 280"/>
            <p:cNvSpPr>
              <a:spLocks noChangeShapeType="1"/>
            </p:cNvSpPr>
            <p:nvPr/>
          </p:nvSpPr>
          <p:spPr bwMode="auto">
            <a:xfrm>
              <a:off x="3887788" y="2322513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6" name="Line 281"/>
            <p:cNvSpPr>
              <a:spLocks noChangeShapeType="1"/>
            </p:cNvSpPr>
            <p:nvPr/>
          </p:nvSpPr>
          <p:spPr bwMode="auto">
            <a:xfrm flipV="1">
              <a:off x="3887788" y="1751013"/>
              <a:ext cx="1209675" cy="5715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7" name="Line 282"/>
            <p:cNvSpPr>
              <a:spLocks noChangeShapeType="1"/>
            </p:cNvSpPr>
            <p:nvPr/>
          </p:nvSpPr>
          <p:spPr bwMode="auto">
            <a:xfrm>
              <a:off x="5097463" y="1751013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8" name="Rectangle 283"/>
            <p:cNvSpPr>
              <a:spLocks noChangeArrowheads="1"/>
            </p:cNvSpPr>
            <p:nvPr/>
          </p:nvSpPr>
          <p:spPr bwMode="auto">
            <a:xfrm>
              <a:off x="3840163" y="307498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9" name="Rectangle 284"/>
            <p:cNvSpPr>
              <a:spLocks noChangeArrowheads="1"/>
            </p:cNvSpPr>
            <p:nvPr/>
          </p:nvSpPr>
          <p:spPr bwMode="auto">
            <a:xfrm>
              <a:off x="3840163" y="307498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0" name="Line 285"/>
            <p:cNvSpPr>
              <a:spLocks noChangeShapeType="1"/>
            </p:cNvSpPr>
            <p:nvPr/>
          </p:nvSpPr>
          <p:spPr bwMode="auto">
            <a:xfrm>
              <a:off x="3849688" y="2760663"/>
              <a:ext cx="1588" cy="6286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1" name="Rectangle 286"/>
            <p:cNvSpPr>
              <a:spLocks noChangeArrowheads="1"/>
            </p:cNvSpPr>
            <p:nvPr/>
          </p:nvSpPr>
          <p:spPr bwMode="auto">
            <a:xfrm>
              <a:off x="4040188" y="2913063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2" name="Rectangle 287"/>
            <p:cNvSpPr>
              <a:spLocks noChangeArrowheads="1"/>
            </p:cNvSpPr>
            <p:nvPr/>
          </p:nvSpPr>
          <p:spPr bwMode="auto">
            <a:xfrm>
              <a:off x="4040188" y="2913063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3" name="Line 288"/>
            <p:cNvSpPr>
              <a:spLocks noChangeShapeType="1"/>
            </p:cNvSpPr>
            <p:nvPr/>
          </p:nvSpPr>
          <p:spPr bwMode="auto">
            <a:xfrm>
              <a:off x="4040188" y="2703513"/>
              <a:ext cx="1588" cy="4381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4" name="Rectangle 289"/>
            <p:cNvSpPr>
              <a:spLocks noChangeArrowheads="1"/>
            </p:cNvSpPr>
            <p:nvPr/>
          </p:nvSpPr>
          <p:spPr bwMode="auto">
            <a:xfrm>
              <a:off x="4183063" y="301783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5" name="Rectangle 290"/>
            <p:cNvSpPr>
              <a:spLocks noChangeArrowheads="1"/>
            </p:cNvSpPr>
            <p:nvPr/>
          </p:nvSpPr>
          <p:spPr bwMode="auto">
            <a:xfrm>
              <a:off x="4183063" y="301783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6" name="Line 291"/>
            <p:cNvSpPr>
              <a:spLocks noChangeShapeType="1"/>
            </p:cNvSpPr>
            <p:nvPr/>
          </p:nvSpPr>
          <p:spPr bwMode="auto">
            <a:xfrm>
              <a:off x="4192588" y="2846388"/>
              <a:ext cx="1588" cy="3619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7" name="Rectangle 292"/>
            <p:cNvSpPr>
              <a:spLocks noChangeArrowheads="1"/>
            </p:cNvSpPr>
            <p:nvPr/>
          </p:nvSpPr>
          <p:spPr bwMode="auto">
            <a:xfrm>
              <a:off x="4325938" y="286543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8" name="Rectangle 293"/>
            <p:cNvSpPr>
              <a:spLocks noChangeArrowheads="1"/>
            </p:cNvSpPr>
            <p:nvPr/>
          </p:nvSpPr>
          <p:spPr bwMode="auto">
            <a:xfrm>
              <a:off x="4325938" y="286543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9" name="Line 294"/>
            <p:cNvSpPr>
              <a:spLocks noChangeShapeType="1"/>
            </p:cNvSpPr>
            <p:nvPr/>
          </p:nvSpPr>
          <p:spPr bwMode="auto">
            <a:xfrm>
              <a:off x="4335463" y="2722563"/>
              <a:ext cx="1588" cy="3048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0" name="Rectangle 295"/>
            <p:cNvSpPr>
              <a:spLocks noChangeArrowheads="1"/>
            </p:cNvSpPr>
            <p:nvPr/>
          </p:nvSpPr>
          <p:spPr bwMode="auto">
            <a:xfrm>
              <a:off x="4459288" y="274161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1" name="Rectangle 296"/>
            <p:cNvSpPr>
              <a:spLocks noChangeArrowheads="1"/>
            </p:cNvSpPr>
            <p:nvPr/>
          </p:nvSpPr>
          <p:spPr bwMode="auto">
            <a:xfrm>
              <a:off x="4459288" y="274161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2" name="Line 297"/>
            <p:cNvSpPr>
              <a:spLocks noChangeShapeType="1"/>
            </p:cNvSpPr>
            <p:nvPr/>
          </p:nvSpPr>
          <p:spPr bwMode="auto">
            <a:xfrm>
              <a:off x="4459288" y="2608263"/>
              <a:ext cx="1588" cy="276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3" name="Rectangle 298"/>
            <p:cNvSpPr>
              <a:spLocks noChangeArrowheads="1"/>
            </p:cNvSpPr>
            <p:nvPr/>
          </p:nvSpPr>
          <p:spPr bwMode="auto">
            <a:xfrm>
              <a:off x="4583113" y="257968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4" name="Rectangle 299"/>
            <p:cNvSpPr>
              <a:spLocks noChangeArrowheads="1"/>
            </p:cNvSpPr>
            <p:nvPr/>
          </p:nvSpPr>
          <p:spPr bwMode="auto">
            <a:xfrm>
              <a:off x="4583113" y="257968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5" name="Line 300"/>
            <p:cNvSpPr>
              <a:spLocks noChangeShapeType="1"/>
            </p:cNvSpPr>
            <p:nvPr/>
          </p:nvSpPr>
          <p:spPr bwMode="auto">
            <a:xfrm>
              <a:off x="4592638" y="2465388"/>
              <a:ext cx="1588" cy="2476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6" name="Rectangle 301"/>
            <p:cNvSpPr>
              <a:spLocks noChangeArrowheads="1"/>
            </p:cNvSpPr>
            <p:nvPr/>
          </p:nvSpPr>
          <p:spPr bwMode="auto">
            <a:xfrm>
              <a:off x="4697413" y="2532063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7" name="Rectangle 302"/>
            <p:cNvSpPr>
              <a:spLocks noChangeArrowheads="1"/>
            </p:cNvSpPr>
            <p:nvPr/>
          </p:nvSpPr>
          <p:spPr bwMode="auto">
            <a:xfrm>
              <a:off x="4697413" y="2532063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8" name="Line 303"/>
            <p:cNvSpPr>
              <a:spLocks noChangeShapeType="1"/>
            </p:cNvSpPr>
            <p:nvPr/>
          </p:nvSpPr>
          <p:spPr bwMode="auto">
            <a:xfrm>
              <a:off x="4706938" y="2398713"/>
              <a:ext cx="1588" cy="276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9" name="Rectangle 304"/>
            <p:cNvSpPr>
              <a:spLocks noChangeArrowheads="1"/>
            </p:cNvSpPr>
            <p:nvPr/>
          </p:nvSpPr>
          <p:spPr bwMode="auto">
            <a:xfrm>
              <a:off x="4802188" y="237013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0" name="Rectangle 305"/>
            <p:cNvSpPr>
              <a:spLocks noChangeArrowheads="1"/>
            </p:cNvSpPr>
            <p:nvPr/>
          </p:nvSpPr>
          <p:spPr bwMode="auto">
            <a:xfrm>
              <a:off x="4802188" y="237013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1" name="Line 306"/>
            <p:cNvSpPr>
              <a:spLocks noChangeShapeType="1"/>
            </p:cNvSpPr>
            <p:nvPr/>
          </p:nvSpPr>
          <p:spPr bwMode="auto">
            <a:xfrm>
              <a:off x="4802188" y="2236788"/>
              <a:ext cx="1588" cy="2952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2" name="Rectangle 307"/>
            <p:cNvSpPr>
              <a:spLocks noChangeArrowheads="1"/>
            </p:cNvSpPr>
            <p:nvPr/>
          </p:nvSpPr>
          <p:spPr bwMode="auto">
            <a:xfrm>
              <a:off x="4897438" y="223678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3" name="Rectangle 308"/>
            <p:cNvSpPr>
              <a:spLocks noChangeArrowheads="1"/>
            </p:cNvSpPr>
            <p:nvPr/>
          </p:nvSpPr>
          <p:spPr bwMode="auto">
            <a:xfrm>
              <a:off x="4897438" y="223678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4" name="Line 309"/>
            <p:cNvSpPr>
              <a:spLocks noChangeShapeType="1"/>
            </p:cNvSpPr>
            <p:nvPr/>
          </p:nvSpPr>
          <p:spPr bwMode="auto">
            <a:xfrm>
              <a:off x="4906963" y="2074863"/>
              <a:ext cx="1588" cy="3429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5" name="Rectangle 310"/>
            <p:cNvSpPr>
              <a:spLocks noChangeArrowheads="1"/>
            </p:cNvSpPr>
            <p:nvPr/>
          </p:nvSpPr>
          <p:spPr bwMode="auto">
            <a:xfrm>
              <a:off x="5078413" y="2303463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6" name="Rectangle 311"/>
            <p:cNvSpPr>
              <a:spLocks noChangeArrowheads="1"/>
            </p:cNvSpPr>
            <p:nvPr/>
          </p:nvSpPr>
          <p:spPr bwMode="auto">
            <a:xfrm>
              <a:off x="5078413" y="2303463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7" name="Line 312"/>
            <p:cNvSpPr>
              <a:spLocks noChangeShapeType="1"/>
            </p:cNvSpPr>
            <p:nvPr/>
          </p:nvSpPr>
          <p:spPr bwMode="auto">
            <a:xfrm>
              <a:off x="5087938" y="2170113"/>
              <a:ext cx="1588" cy="2857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8" name="Line 313"/>
            <p:cNvSpPr>
              <a:spLocks noChangeShapeType="1"/>
            </p:cNvSpPr>
            <p:nvPr/>
          </p:nvSpPr>
          <p:spPr bwMode="auto">
            <a:xfrm>
              <a:off x="3849688" y="3189288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9" name="Line 314"/>
            <p:cNvSpPr>
              <a:spLocks noChangeShapeType="1"/>
            </p:cNvSpPr>
            <p:nvPr/>
          </p:nvSpPr>
          <p:spPr bwMode="auto">
            <a:xfrm flipV="1">
              <a:off x="3849688" y="2160588"/>
              <a:ext cx="1333500" cy="10287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0" name="Line 315"/>
            <p:cNvSpPr>
              <a:spLocks noChangeShapeType="1"/>
            </p:cNvSpPr>
            <p:nvPr/>
          </p:nvSpPr>
          <p:spPr bwMode="auto">
            <a:xfrm>
              <a:off x="5183188" y="2160588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1" name="Rectangle 316"/>
            <p:cNvSpPr>
              <a:spLocks noChangeArrowheads="1"/>
            </p:cNvSpPr>
            <p:nvPr/>
          </p:nvSpPr>
          <p:spPr bwMode="auto">
            <a:xfrm>
              <a:off x="3802063" y="37893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2" name="Rectangle 317"/>
            <p:cNvSpPr>
              <a:spLocks noChangeArrowheads="1"/>
            </p:cNvSpPr>
            <p:nvPr/>
          </p:nvSpPr>
          <p:spPr bwMode="auto">
            <a:xfrm>
              <a:off x="3802063" y="37893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3" name="Line 318"/>
            <p:cNvSpPr>
              <a:spLocks noChangeShapeType="1"/>
            </p:cNvSpPr>
            <p:nvPr/>
          </p:nvSpPr>
          <p:spPr bwMode="auto">
            <a:xfrm>
              <a:off x="3802063" y="3522663"/>
              <a:ext cx="1588" cy="5524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4" name="Rectangle 319"/>
            <p:cNvSpPr>
              <a:spLocks noChangeArrowheads="1"/>
            </p:cNvSpPr>
            <p:nvPr/>
          </p:nvSpPr>
          <p:spPr bwMode="auto">
            <a:xfrm>
              <a:off x="4011613" y="345598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5" name="Rectangle 320"/>
            <p:cNvSpPr>
              <a:spLocks noChangeArrowheads="1"/>
            </p:cNvSpPr>
            <p:nvPr/>
          </p:nvSpPr>
          <p:spPr bwMode="auto">
            <a:xfrm>
              <a:off x="4011613" y="345598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6" name="Line 321"/>
            <p:cNvSpPr>
              <a:spLocks noChangeShapeType="1"/>
            </p:cNvSpPr>
            <p:nvPr/>
          </p:nvSpPr>
          <p:spPr bwMode="auto">
            <a:xfrm>
              <a:off x="4011613" y="3303588"/>
              <a:ext cx="1588" cy="3238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7" name="Rectangle 322"/>
            <p:cNvSpPr>
              <a:spLocks noChangeArrowheads="1"/>
            </p:cNvSpPr>
            <p:nvPr/>
          </p:nvSpPr>
          <p:spPr bwMode="auto">
            <a:xfrm>
              <a:off x="4164013" y="349408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8" name="Rectangle 323"/>
            <p:cNvSpPr>
              <a:spLocks noChangeArrowheads="1"/>
            </p:cNvSpPr>
            <p:nvPr/>
          </p:nvSpPr>
          <p:spPr bwMode="auto">
            <a:xfrm>
              <a:off x="4164013" y="349408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9" name="Line 324"/>
            <p:cNvSpPr>
              <a:spLocks noChangeShapeType="1"/>
            </p:cNvSpPr>
            <p:nvPr/>
          </p:nvSpPr>
          <p:spPr bwMode="auto">
            <a:xfrm>
              <a:off x="4173538" y="3360738"/>
              <a:ext cx="1588" cy="276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0" name="Rectangle 325"/>
            <p:cNvSpPr>
              <a:spLocks noChangeArrowheads="1"/>
            </p:cNvSpPr>
            <p:nvPr/>
          </p:nvSpPr>
          <p:spPr bwMode="auto">
            <a:xfrm>
              <a:off x="4306888" y="3408363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1" name="Rectangle 326"/>
            <p:cNvSpPr>
              <a:spLocks noChangeArrowheads="1"/>
            </p:cNvSpPr>
            <p:nvPr/>
          </p:nvSpPr>
          <p:spPr bwMode="auto">
            <a:xfrm>
              <a:off x="4306888" y="3408363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2" name="Line 327"/>
            <p:cNvSpPr>
              <a:spLocks noChangeShapeType="1"/>
            </p:cNvSpPr>
            <p:nvPr/>
          </p:nvSpPr>
          <p:spPr bwMode="auto">
            <a:xfrm>
              <a:off x="4316413" y="3284538"/>
              <a:ext cx="1588" cy="257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3" name="Rectangle 328"/>
            <p:cNvSpPr>
              <a:spLocks noChangeArrowheads="1"/>
            </p:cNvSpPr>
            <p:nvPr/>
          </p:nvSpPr>
          <p:spPr bwMode="auto">
            <a:xfrm>
              <a:off x="4449763" y="3198813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4" name="Rectangle 329"/>
            <p:cNvSpPr>
              <a:spLocks noChangeArrowheads="1"/>
            </p:cNvSpPr>
            <p:nvPr/>
          </p:nvSpPr>
          <p:spPr bwMode="auto">
            <a:xfrm>
              <a:off x="4449763" y="3198813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5" name="Line 330"/>
            <p:cNvSpPr>
              <a:spLocks noChangeShapeType="1"/>
            </p:cNvSpPr>
            <p:nvPr/>
          </p:nvSpPr>
          <p:spPr bwMode="auto">
            <a:xfrm>
              <a:off x="4459288" y="3084513"/>
              <a:ext cx="1588" cy="2476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6" name="Rectangle 331"/>
            <p:cNvSpPr>
              <a:spLocks noChangeArrowheads="1"/>
            </p:cNvSpPr>
            <p:nvPr/>
          </p:nvSpPr>
          <p:spPr bwMode="auto">
            <a:xfrm>
              <a:off x="4583113" y="322738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7" name="Rectangle 332"/>
            <p:cNvSpPr>
              <a:spLocks noChangeArrowheads="1"/>
            </p:cNvSpPr>
            <p:nvPr/>
          </p:nvSpPr>
          <p:spPr bwMode="auto">
            <a:xfrm>
              <a:off x="4583113" y="322738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8" name="Line 333"/>
            <p:cNvSpPr>
              <a:spLocks noChangeShapeType="1"/>
            </p:cNvSpPr>
            <p:nvPr/>
          </p:nvSpPr>
          <p:spPr bwMode="auto">
            <a:xfrm>
              <a:off x="4592638" y="3094038"/>
              <a:ext cx="1588" cy="2857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9" name="Rectangle 334"/>
            <p:cNvSpPr>
              <a:spLocks noChangeArrowheads="1"/>
            </p:cNvSpPr>
            <p:nvPr/>
          </p:nvSpPr>
          <p:spPr bwMode="auto">
            <a:xfrm>
              <a:off x="4706938" y="3094038"/>
              <a:ext cx="952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0" name="Rectangle 335"/>
            <p:cNvSpPr>
              <a:spLocks noChangeArrowheads="1"/>
            </p:cNvSpPr>
            <p:nvPr/>
          </p:nvSpPr>
          <p:spPr bwMode="auto">
            <a:xfrm>
              <a:off x="4706938" y="3094038"/>
              <a:ext cx="952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1" name="Line 336"/>
            <p:cNvSpPr>
              <a:spLocks noChangeShapeType="1"/>
            </p:cNvSpPr>
            <p:nvPr/>
          </p:nvSpPr>
          <p:spPr bwMode="auto">
            <a:xfrm>
              <a:off x="4716463" y="2941638"/>
              <a:ext cx="1588" cy="3238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2" name="Rectangle 337"/>
            <p:cNvSpPr>
              <a:spLocks noChangeArrowheads="1"/>
            </p:cNvSpPr>
            <p:nvPr/>
          </p:nvSpPr>
          <p:spPr bwMode="auto">
            <a:xfrm>
              <a:off x="4821238" y="31416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3" name="Rectangle 338"/>
            <p:cNvSpPr>
              <a:spLocks noChangeArrowheads="1"/>
            </p:cNvSpPr>
            <p:nvPr/>
          </p:nvSpPr>
          <p:spPr bwMode="auto">
            <a:xfrm>
              <a:off x="4821238" y="31416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4" name="Line 339"/>
            <p:cNvSpPr>
              <a:spLocks noChangeShapeType="1"/>
            </p:cNvSpPr>
            <p:nvPr/>
          </p:nvSpPr>
          <p:spPr bwMode="auto">
            <a:xfrm>
              <a:off x="4830763" y="2941638"/>
              <a:ext cx="1588" cy="409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5" name="Rectangle 340"/>
            <p:cNvSpPr>
              <a:spLocks noChangeArrowheads="1"/>
            </p:cNvSpPr>
            <p:nvPr/>
          </p:nvSpPr>
          <p:spPr bwMode="auto">
            <a:xfrm>
              <a:off x="4926013" y="277018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6" name="Rectangle 341"/>
            <p:cNvSpPr>
              <a:spLocks noChangeArrowheads="1"/>
            </p:cNvSpPr>
            <p:nvPr/>
          </p:nvSpPr>
          <p:spPr bwMode="auto">
            <a:xfrm>
              <a:off x="4926013" y="277018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7" name="Line 342"/>
            <p:cNvSpPr>
              <a:spLocks noChangeShapeType="1"/>
            </p:cNvSpPr>
            <p:nvPr/>
          </p:nvSpPr>
          <p:spPr bwMode="auto">
            <a:xfrm>
              <a:off x="4935538" y="2560638"/>
              <a:ext cx="1588" cy="4191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8" name="Rectangle 343"/>
            <p:cNvSpPr>
              <a:spLocks noChangeArrowheads="1"/>
            </p:cNvSpPr>
            <p:nvPr/>
          </p:nvSpPr>
          <p:spPr bwMode="auto">
            <a:xfrm>
              <a:off x="5145088" y="27511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9" name="Rectangle 344"/>
            <p:cNvSpPr>
              <a:spLocks noChangeArrowheads="1"/>
            </p:cNvSpPr>
            <p:nvPr/>
          </p:nvSpPr>
          <p:spPr bwMode="auto">
            <a:xfrm>
              <a:off x="5145088" y="27511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0" name="Line 345"/>
            <p:cNvSpPr>
              <a:spLocks noChangeShapeType="1"/>
            </p:cNvSpPr>
            <p:nvPr/>
          </p:nvSpPr>
          <p:spPr bwMode="auto">
            <a:xfrm>
              <a:off x="5145088" y="2579688"/>
              <a:ext cx="1588" cy="3524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1" name="Line 346"/>
            <p:cNvSpPr>
              <a:spLocks noChangeShapeType="1"/>
            </p:cNvSpPr>
            <p:nvPr/>
          </p:nvSpPr>
          <p:spPr bwMode="auto">
            <a:xfrm>
              <a:off x="3802063" y="3722688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2" name="Line 347"/>
            <p:cNvSpPr>
              <a:spLocks noChangeShapeType="1"/>
            </p:cNvSpPr>
            <p:nvPr/>
          </p:nvSpPr>
          <p:spPr bwMode="auto">
            <a:xfrm flipV="1">
              <a:off x="3802063" y="2703513"/>
              <a:ext cx="1447800" cy="1019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3" name="Line 348"/>
            <p:cNvSpPr>
              <a:spLocks noChangeShapeType="1"/>
            </p:cNvSpPr>
            <p:nvPr/>
          </p:nvSpPr>
          <p:spPr bwMode="auto">
            <a:xfrm>
              <a:off x="5249863" y="2703513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4" name="Rectangle 349"/>
            <p:cNvSpPr>
              <a:spLocks noChangeArrowheads="1"/>
            </p:cNvSpPr>
            <p:nvPr/>
          </p:nvSpPr>
          <p:spPr bwMode="auto">
            <a:xfrm>
              <a:off x="3763963" y="42751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5" name="Rectangle 350"/>
            <p:cNvSpPr>
              <a:spLocks noChangeArrowheads="1"/>
            </p:cNvSpPr>
            <p:nvPr/>
          </p:nvSpPr>
          <p:spPr bwMode="auto">
            <a:xfrm>
              <a:off x="3763963" y="42751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6" name="Line 351"/>
            <p:cNvSpPr>
              <a:spLocks noChangeShapeType="1"/>
            </p:cNvSpPr>
            <p:nvPr/>
          </p:nvSpPr>
          <p:spPr bwMode="auto">
            <a:xfrm>
              <a:off x="3773488" y="3998913"/>
              <a:ext cx="1588" cy="5619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7" name="Rectangle 352"/>
            <p:cNvSpPr>
              <a:spLocks noChangeArrowheads="1"/>
            </p:cNvSpPr>
            <p:nvPr/>
          </p:nvSpPr>
          <p:spPr bwMode="auto">
            <a:xfrm>
              <a:off x="3983038" y="434181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8" name="Rectangle 353"/>
            <p:cNvSpPr>
              <a:spLocks noChangeArrowheads="1"/>
            </p:cNvSpPr>
            <p:nvPr/>
          </p:nvSpPr>
          <p:spPr bwMode="auto">
            <a:xfrm>
              <a:off x="3983038" y="434181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9" name="Line 354"/>
            <p:cNvSpPr>
              <a:spLocks noChangeShapeType="1"/>
            </p:cNvSpPr>
            <p:nvPr/>
          </p:nvSpPr>
          <p:spPr bwMode="auto">
            <a:xfrm>
              <a:off x="3983038" y="4122738"/>
              <a:ext cx="1588" cy="4476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0" name="Rectangle 355"/>
            <p:cNvSpPr>
              <a:spLocks noChangeArrowheads="1"/>
            </p:cNvSpPr>
            <p:nvPr/>
          </p:nvSpPr>
          <p:spPr bwMode="auto">
            <a:xfrm>
              <a:off x="4135438" y="4037013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1" name="Rectangle 356"/>
            <p:cNvSpPr>
              <a:spLocks noChangeArrowheads="1"/>
            </p:cNvSpPr>
            <p:nvPr/>
          </p:nvSpPr>
          <p:spPr bwMode="auto">
            <a:xfrm>
              <a:off x="4135438" y="4037013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2" name="Line 357"/>
            <p:cNvSpPr>
              <a:spLocks noChangeShapeType="1"/>
            </p:cNvSpPr>
            <p:nvPr/>
          </p:nvSpPr>
          <p:spPr bwMode="auto">
            <a:xfrm>
              <a:off x="4144963" y="3884613"/>
              <a:ext cx="1588" cy="3143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3" name="Rectangle 358"/>
            <p:cNvSpPr>
              <a:spLocks noChangeArrowheads="1"/>
            </p:cNvSpPr>
            <p:nvPr/>
          </p:nvSpPr>
          <p:spPr bwMode="auto">
            <a:xfrm>
              <a:off x="4287838" y="4037013"/>
              <a:ext cx="19050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4" name="Rectangle 359"/>
            <p:cNvSpPr>
              <a:spLocks noChangeArrowheads="1"/>
            </p:cNvSpPr>
            <p:nvPr/>
          </p:nvSpPr>
          <p:spPr bwMode="auto">
            <a:xfrm>
              <a:off x="4287838" y="4037013"/>
              <a:ext cx="19050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5" name="Line 360"/>
            <p:cNvSpPr>
              <a:spLocks noChangeShapeType="1"/>
            </p:cNvSpPr>
            <p:nvPr/>
          </p:nvSpPr>
          <p:spPr bwMode="auto">
            <a:xfrm>
              <a:off x="4297363" y="3875088"/>
              <a:ext cx="1588" cy="3333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6" name="Rectangle 361"/>
            <p:cNvSpPr>
              <a:spLocks noChangeArrowheads="1"/>
            </p:cNvSpPr>
            <p:nvPr/>
          </p:nvSpPr>
          <p:spPr bwMode="auto">
            <a:xfrm>
              <a:off x="4440238" y="38941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7" name="Rectangle 362"/>
            <p:cNvSpPr>
              <a:spLocks noChangeArrowheads="1"/>
            </p:cNvSpPr>
            <p:nvPr/>
          </p:nvSpPr>
          <p:spPr bwMode="auto">
            <a:xfrm>
              <a:off x="4440238" y="38941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8" name="Line 363"/>
            <p:cNvSpPr>
              <a:spLocks noChangeShapeType="1"/>
            </p:cNvSpPr>
            <p:nvPr/>
          </p:nvSpPr>
          <p:spPr bwMode="auto">
            <a:xfrm>
              <a:off x="4449763" y="3713163"/>
              <a:ext cx="1588" cy="3619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9" name="Rectangle 364"/>
            <p:cNvSpPr>
              <a:spLocks noChangeArrowheads="1"/>
            </p:cNvSpPr>
            <p:nvPr/>
          </p:nvSpPr>
          <p:spPr bwMode="auto">
            <a:xfrm>
              <a:off x="4583113" y="373221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0" name="Rectangle 365"/>
            <p:cNvSpPr>
              <a:spLocks noChangeArrowheads="1"/>
            </p:cNvSpPr>
            <p:nvPr/>
          </p:nvSpPr>
          <p:spPr bwMode="auto">
            <a:xfrm>
              <a:off x="4583113" y="373221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1" name="Line 366"/>
            <p:cNvSpPr>
              <a:spLocks noChangeShapeType="1"/>
            </p:cNvSpPr>
            <p:nvPr/>
          </p:nvSpPr>
          <p:spPr bwMode="auto">
            <a:xfrm>
              <a:off x="4583113" y="3532188"/>
              <a:ext cx="1588" cy="400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2" name="Rectangle 367"/>
            <p:cNvSpPr>
              <a:spLocks noChangeArrowheads="1"/>
            </p:cNvSpPr>
            <p:nvPr/>
          </p:nvSpPr>
          <p:spPr bwMode="auto">
            <a:xfrm>
              <a:off x="4716463" y="353218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3" name="Rectangle 368"/>
            <p:cNvSpPr>
              <a:spLocks noChangeArrowheads="1"/>
            </p:cNvSpPr>
            <p:nvPr/>
          </p:nvSpPr>
          <p:spPr bwMode="auto">
            <a:xfrm>
              <a:off x="4716463" y="353218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4" name="Line 369"/>
            <p:cNvSpPr>
              <a:spLocks noChangeShapeType="1"/>
            </p:cNvSpPr>
            <p:nvPr/>
          </p:nvSpPr>
          <p:spPr bwMode="auto">
            <a:xfrm>
              <a:off x="4716463" y="3303588"/>
              <a:ext cx="1588" cy="466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5" name="Rectangle 370"/>
            <p:cNvSpPr>
              <a:spLocks noChangeArrowheads="1"/>
            </p:cNvSpPr>
            <p:nvPr/>
          </p:nvSpPr>
          <p:spPr bwMode="auto">
            <a:xfrm>
              <a:off x="4840288" y="32845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6" name="Rectangle 371"/>
            <p:cNvSpPr>
              <a:spLocks noChangeArrowheads="1"/>
            </p:cNvSpPr>
            <p:nvPr/>
          </p:nvSpPr>
          <p:spPr bwMode="auto">
            <a:xfrm>
              <a:off x="4840288" y="32845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7" name="Line 372"/>
            <p:cNvSpPr>
              <a:spLocks noChangeShapeType="1"/>
            </p:cNvSpPr>
            <p:nvPr/>
          </p:nvSpPr>
          <p:spPr bwMode="auto">
            <a:xfrm>
              <a:off x="4849813" y="3036888"/>
              <a:ext cx="1588" cy="5143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8" name="Rectangle 373"/>
            <p:cNvSpPr>
              <a:spLocks noChangeArrowheads="1"/>
            </p:cNvSpPr>
            <p:nvPr/>
          </p:nvSpPr>
          <p:spPr bwMode="auto">
            <a:xfrm>
              <a:off x="4964113" y="3627438"/>
              <a:ext cx="1588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9" name="Rectangle 374"/>
            <p:cNvSpPr>
              <a:spLocks noChangeArrowheads="1"/>
            </p:cNvSpPr>
            <p:nvPr/>
          </p:nvSpPr>
          <p:spPr bwMode="auto">
            <a:xfrm>
              <a:off x="4964113" y="3627438"/>
              <a:ext cx="1588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0" name="Line 375"/>
            <p:cNvSpPr>
              <a:spLocks noChangeShapeType="1"/>
            </p:cNvSpPr>
            <p:nvPr/>
          </p:nvSpPr>
          <p:spPr bwMode="auto">
            <a:xfrm>
              <a:off x="4964113" y="3160713"/>
              <a:ext cx="1588" cy="9334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1" name="Rectangle 376"/>
            <p:cNvSpPr>
              <a:spLocks noChangeArrowheads="1"/>
            </p:cNvSpPr>
            <p:nvPr/>
          </p:nvSpPr>
          <p:spPr bwMode="auto">
            <a:xfrm>
              <a:off x="5183188" y="337978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2" name="Rectangle 377"/>
            <p:cNvSpPr>
              <a:spLocks noChangeArrowheads="1"/>
            </p:cNvSpPr>
            <p:nvPr/>
          </p:nvSpPr>
          <p:spPr bwMode="auto">
            <a:xfrm>
              <a:off x="5183188" y="337978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3" name="Line 378"/>
            <p:cNvSpPr>
              <a:spLocks noChangeShapeType="1"/>
            </p:cNvSpPr>
            <p:nvPr/>
          </p:nvSpPr>
          <p:spPr bwMode="auto">
            <a:xfrm>
              <a:off x="5183188" y="2998788"/>
              <a:ext cx="1588" cy="781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4" name="Line 379"/>
            <p:cNvSpPr>
              <a:spLocks noChangeShapeType="1"/>
            </p:cNvSpPr>
            <p:nvPr/>
          </p:nvSpPr>
          <p:spPr bwMode="auto">
            <a:xfrm>
              <a:off x="3773488" y="4418013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5" name="Line 380"/>
            <p:cNvSpPr>
              <a:spLocks noChangeShapeType="1"/>
            </p:cNvSpPr>
            <p:nvPr/>
          </p:nvSpPr>
          <p:spPr bwMode="auto">
            <a:xfrm flipV="1">
              <a:off x="3773488" y="3132138"/>
              <a:ext cx="1524000" cy="1285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6" name="Line 381"/>
            <p:cNvSpPr>
              <a:spLocks noChangeShapeType="1"/>
            </p:cNvSpPr>
            <p:nvPr/>
          </p:nvSpPr>
          <p:spPr bwMode="auto">
            <a:xfrm>
              <a:off x="5297488" y="3132138"/>
              <a:ext cx="1588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7" name="Rectangle 382"/>
            <p:cNvSpPr>
              <a:spLocks noChangeArrowheads="1"/>
            </p:cNvSpPr>
            <p:nvPr/>
          </p:nvSpPr>
          <p:spPr bwMode="auto">
            <a:xfrm>
              <a:off x="3735388" y="4989513"/>
              <a:ext cx="1588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8" name="Rectangle 383"/>
            <p:cNvSpPr>
              <a:spLocks noChangeArrowheads="1"/>
            </p:cNvSpPr>
            <p:nvPr/>
          </p:nvSpPr>
          <p:spPr bwMode="auto">
            <a:xfrm>
              <a:off x="3735388" y="4989513"/>
              <a:ext cx="1588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69" name="Line 384"/>
            <p:cNvSpPr>
              <a:spLocks noChangeShapeType="1"/>
            </p:cNvSpPr>
            <p:nvPr/>
          </p:nvSpPr>
          <p:spPr bwMode="auto">
            <a:xfrm>
              <a:off x="3735388" y="4437063"/>
              <a:ext cx="1588" cy="9715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0" name="Line 385"/>
            <p:cNvSpPr>
              <a:spLocks noChangeShapeType="1"/>
            </p:cNvSpPr>
            <p:nvPr/>
          </p:nvSpPr>
          <p:spPr bwMode="auto">
            <a:xfrm>
              <a:off x="3716338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1" name="Line 386"/>
            <p:cNvSpPr>
              <a:spLocks noChangeShapeType="1"/>
            </p:cNvSpPr>
            <p:nvPr/>
          </p:nvSpPr>
          <p:spPr bwMode="auto">
            <a:xfrm flipV="1">
              <a:off x="3735388" y="5389563"/>
              <a:ext cx="19050" cy="190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2" name="Rectangle 387"/>
            <p:cNvSpPr>
              <a:spLocks noChangeArrowheads="1"/>
            </p:cNvSpPr>
            <p:nvPr/>
          </p:nvSpPr>
          <p:spPr bwMode="auto">
            <a:xfrm>
              <a:off x="3954463" y="4665663"/>
              <a:ext cx="1588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3" name="Rectangle 388"/>
            <p:cNvSpPr>
              <a:spLocks noChangeArrowheads="1"/>
            </p:cNvSpPr>
            <p:nvPr/>
          </p:nvSpPr>
          <p:spPr bwMode="auto">
            <a:xfrm>
              <a:off x="3954463" y="4665663"/>
              <a:ext cx="1588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4" name="Line 389"/>
            <p:cNvSpPr>
              <a:spLocks noChangeShapeType="1"/>
            </p:cNvSpPr>
            <p:nvPr/>
          </p:nvSpPr>
          <p:spPr bwMode="auto">
            <a:xfrm>
              <a:off x="3954463" y="4341813"/>
              <a:ext cx="1588" cy="6572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5" name="Rectangle 390"/>
            <p:cNvSpPr>
              <a:spLocks noChangeArrowheads="1"/>
            </p:cNvSpPr>
            <p:nvPr/>
          </p:nvSpPr>
          <p:spPr bwMode="auto">
            <a:xfrm>
              <a:off x="4116388" y="475138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6" name="Rectangle 391"/>
            <p:cNvSpPr>
              <a:spLocks noChangeArrowheads="1"/>
            </p:cNvSpPr>
            <p:nvPr/>
          </p:nvSpPr>
          <p:spPr bwMode="auto">
            <a:xfrm>
              <a:off x="4116388" y="475138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7" name="Line 392"/>
            <p:cNvSpPr>
              <a:spLocks noChangeShapeType="1"/>
            </p:cNvSpPr>
            <p:nvPr/>
          </p:nvSpPr>
          <p:spPr bwMode="auto">
            <a:xfrm>
              <a:off x="4116388" y="4446588"/>
              <a:ext cx="1588" cy="6096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8" name="Rectangle 393"/>
            <p:cNvSpPr>
              <a:spLocks noChangeArrowheads="1"/>
            </p:cNvSpPr>
            <p:nvPr/>
          </p:nvSpPr>
          <p:spPr bwMode="auto">
            <a:xfrm>
              <a:off x="4278313" y="4894263"/>
              <a:ext cx="1588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79" name="Rectangle 394"/>
            <p:cNvSpPr>
              <a:spLocks noChangeArrowheads="1"/>
            </p:cNvSpPr>
            <p:nvPr/>
          </p:nvSpPr>
          <p:spPr bwMode="auto">
            <a:xfrm>
              <a:off x="4278313" y="4894263"/>
              <a:ext cx="1588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0" name="Line 395"/>
            <p:cNvSpPr>
              <a:spLocks noChangeShapeType="1"/>
            </p:cNvSpPr>
            <p:nvPr/>
          </p:nvSpPr>
          <p:spPr bwMode="auto">
            <a:xfrm>
              <a:off x="4278313" y="4522788"/>
              <a:ext cx="1588" cy="752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1" name="Rectangle 396"/>
            <p:cNvSpPr>
              <a:spLocks noChangeArrowheads="1"/>
            </p:cNvSpPr>
            <p:nvPr/>
          </p:nvSpPr>
          <p:spPr bwMode="auto">
            <a:xfrm>
              <a:off x="4430713" y="4541838"/>
              <a:ext cx="9525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2" name="Rectangle 397"/>
            <p:cNvSpPr>
              <a:spLocks noChangeArrowheads="1"/>
            </p:cNvSpPr>
            <p:nvPr/>
          </p:nvSpPr>
          <p:spPr bwMode="auto">
            <a:xfrm>
              <a:off x="4430713" y="4541838"/>
              <a:ext cx="9525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3" name="Line 398"/>
            <p:cNvSpPr>
              <a:spLocks noChangeShapeType="1"/>
            </p:cNvSpPr>
            <p:nvPr/>
          </p:nvSpPr>
          <p:spPr bwMode="auto">
            <a:xfrm>
              <a:off x="4440238" y="4179888"/>
              <a:ext cx="1588" cy="7239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4" name="Rectangle 399"/>
            <p:cNvSpPr>
              <a:spLocks noChangeArrowheads="1"/>
            </p:cNvSpPr>
            <p:nvPr/>
          </p:nvSpPr>
          <p:spPr bwMode="auto">
            <a:xfrm>
              <a:off x="4583113" y="426561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5" name="Rectangle 400"/>
            <p:cNvSpPr>
              <a:spLocks noChangeArrowheads="1"/>
            </p:cNvSpPr>
            <p:nvPr/>
          </p:nvSpPr>
          <p:spPr bwMode="auto">
            <a:xfrm>
              <a:off x="4583113" y="426561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6" name="Line 401"/>
            <p:cNvSpPr>
              <a:spLocks noChangeShapeType="1"/>
            </p:cNvSpPr>
            <p:nvPr/>
          </p:nvSpPr>
          <p:spPr bwMode="auto">
            <a:xfrm>
              <a:off x="4583113" y="3875088"/>
              <a:ext cx="1588" cy="7905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7" name="Rectangle 402"/>
            <p:cNvSpPr>
              <a:spLocks noChangeArrowheads="1"/>
            </p:cNvSpPr>
            <p:nvPr/>
          </p:nvSpPr>
          <p:spPr bwMode="auto">
            <a:xfrm>
              <a:off x="4725988" y="419893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8" name="Rectangle 403"/>
            <p:cNvSpPr>
              <a:spLocks noChangeArrowheads="1"/>
            </p:cNvSpPr>
            <p:nvPr/>
          </p:nvSpPr>
          <p:spPr bwMode="auto">
            <a:xfrm>
              <a:off x="4725988" y="419893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89" name="Line 404"/>
            <p:cNvSpPr>
              <a:spLocks noChangeShapeType="1"/>
            </p:cNvSpPr>
            <p:nvPr/>
          </p:nvSpPr>
          <p:spPr bwMode="auto">
            <a:xfrm>
              <a:off x="4735513" y="3646488"/>
              <a:ext cx="1588" cy="11144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0" name="Rectangle 405"/>
            <p:cNvSpPr>
              <a:spLocks noChangeArrowheads="1"/>
            </p:cNvSpPr>
            <p:nvPr/>
          </p:nvSpPr>
          <p:spPr bwMode="auto">
            <a:xfrm>
              <a:off x="4992688" y="3836988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1" name="Rectangle 406"/>
            <p:cNvSpPr>
              <a:spLocks noChangeArrowheads="1"/>
            </p:cNvSpPr>
            <p:nvPr/>
          </p:nvSpPr>
          <p:spPr bwMode="auto">
            <a:xfrm>
              <a:off x="4992688" y="3836988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2" name="Line 407"/>
            <p:cNvSpPr>
              <a:spLocks noChangeShapeType="1"/>
            </p:cNvSpPr>
            <p:nvPr/>
          </p:nvSpPr>
          <p:spPr bwMode="auto">
            <a:xfrm>
              <a:off x="4992688" y="2970213"/>
              <a:ext cx="1588" cy="17526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3" name="Rectangle 409"/>
            <p:cNvSpPr>
              <a:spLocks noChangeArrowheads="1"/>
            </p:cNvSpPr>
            <p:nvPr/>
          </p:nvSpPr>
          <p:spPr bwMode="auto">
            <a:xfrm>
              <a:off x="5221288" y="3608388"/>
              <a:ext cx="1587" cy="1587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4" name="Rectangle 410"/>
            <p:cNvSpPr>
              <a:spLocks noChangeArrowheads="1"/>
            </p:cNvSpPr>
            <p:nvPr/>
          </p:nvSpPr>
          <p:spPr bwMode="auto">
            <a:xfrm>
              <a:off x="5221288" y="3608388"/>
              <a:ext cx="1587" cy="1587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5" name="Line 411"/>
            <p:cNvSpPr>
              <a:spLocks noChangeShapeType="1"/>
            </p:cNvSpPr>
            <p:nvPr/>
          </p:nvSpPr>
          <p:spPr bwMode="auto">
            <a:xfrm>
              <a:off x="5221288" y="2741613"/>
              <a:ext cx="1587" cy="17430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6" name="Line 412"/>
            <p:cNvSpPr>
              <a:spLocks noChangeShapeType="1"/>
            </p:cNvSpPr>
            <p:nvPr/>
          </p:nvSpPr>
          <p:spPr bwMode="auto">
            <a:xfrm>
              <a:off x="3735388" y="5027613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7" name="Line 413"/>
            <p:cNvSpPr>
              <a:spLocks noChangeShapeType="1"/>
            </p:cNvSpPr>
            <p:nvPr/>
          </p:nvSpPr>
          <p:spPr bwMode="auto">
            <a:xfrm flipV="1">
              <a:off x="3735388" y="3760788"/>
              <a:ext cx="1600200" cy="12668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8" name="Line 414"/>
            <p:cNvSpPr>
              <a:spLocks noChangeShapeType="1"/>
            </p:cNvSpPr>
            <p:nvPr/>
          </p:nvSpPr>
          <p:spPr bwMode="auto">
            <a:xfrm>
              <a:off x="5335588" y="3760788"/>
              <a:ext cx="1587" cy="1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99" name="Rectangle 415"/>
            <p:cNvSpPr>
              <a:spLocks noChangeArrowheads="1"/>
            </p:cNvSpPr>
            <p:nvPr/>
          </p:nvSpPr>
          <p:spPr bwMode="auto">
            <a:xfrm>
              <a:off x="5189538" y="1360427"/>
              <a:ext cx="73898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Age at risk: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" name="Rectangle 416"/>
            <p:cNvSpPr>
              <a:spLocks noChangeArrowheads="1"/>
            </p:cNvSpPr>
            <p:nvPr/>
          </p:nvSpPr>
          <p:spPr bwMode="auto">
            <a:xfrm>
              <a:off x="5372100" y="1697504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80-89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1" name="Rectangle 417"/>
            <p:cNvSpPr>
              <a:spLocks noChangeArrowheads="1"/>
            </p:cNvSpPr>
            <p:nvPr/>
          </p:nvSpPr>
          <p:spPr bwMode="auto">
            <a:xfrm>
              <a:off x="5372100" y="2107079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70-79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2" name="Rectangle 418"/>
            <p:cNvSpPr>
              <a:spLocks noChangeArrowheads="1"/>
            </p:cNvSpPr>
            <p:nvPr/>
          </p:nvSpPr>
          <p:spPr bwMode="auto">
            <a:xfrm>
              <a:off x="5372100" y="2653179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60-69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3" name="Rectangle 419"/>
            <p:cNvSpPr>
              <a:spLocks noChangeArrowheads="1"/>
            </p:cNvSpPr>
            <p:nvPr/>
          </p:nvSpPr>
          <p:spPr bwMode="auto">
            <a:xfrm>
              <a:off x="5372100" y="3080216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50-59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4" name="Rectangle 420"/>
            <p:cNvSpPr>
              <a:spLocks noChangeArrowheads="1"/>
            </p:cNvSpPr>
            <p:nvPr/>
          </p:nvSpPr>
          <p:spPr bwMode="auto">
            <a:xfrm>
              <a:off x="5372100" y="3695701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40-49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5" name="Rectangle 421"/>
            <p:cNvSpPr>
              <a:spLocks noChangeArrowheads="1"/>
            </p:cNvSpPr>
            <p:nvPr/>
          </p:nvSpPr>
          <p:spPr bwMode="auto">
            <a:xfrm>
              <a:off x="3851920" y="1019176"/>
              <a:ext cx="139781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50 000 people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" name="Group 405"/>
          <p:cNvGrpSpPr/>
          <p:nvPr/>
        </p:nvGrpSpPr>
        <p:grpSpPr>
          <a:xfrm>
            <a:off x="6014217" y="1558460"/>
            <a:ext cx="2590231" cy="4638219"/>
            <a:chOff x="545879" y="1019176"/>
            <a:chExt cx="2590231" cy="4638219"/>
          </a:xfrm>
        </p:grpSpPr>
        <p:sp>
          <p:nvSpPr>
            <p:cNvPr id="407" name="Line 7"/>
            <p:cNvSpPr>
              <a:spLocks noChangeShapeType="1"/>
            </p:cNvSpPr>
            <p:nvPr/>
          </p:nvSpPr>
          <p:spPr bwMode="auto">
            <a:xfrm>
              <a:off x="887413" y="1331913"/>
              <a:ext cx="1587" cy="40767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08" name="Line 8"/>
            <p:cNvSpPr>
              <a:spLocks noChangeShapeType="1"/>
            </p:cNvSpPr>
            <p:nvPr/>
          </p:nvSpPr>
          <p:spPr bwMode="auto">
            <a:xfrm>
              <a:off x="887413" y="5408613"/>
              <a:ext cx="2057400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2" name="Line 12"/>
            <p:cNvSpPr>
              <a:spLocks noChangeShapeType="1"/>
            </p:cNvSpPr>
            <p:nvPr/>
          </p:nvSpPr>
          <p:spPr bwMode="auto">
            <a:xfrm flipV="1">
              <a:off x="1087438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3" name="Line 13"/>
            <p:cNvSpPr>
              <a:spLocks noChangeShapeType="1"/>
            </p:cNvSpPr>
            <p:nvPr/>
          </p:nvSpPr>
          <p:spPr bwMode="auto">
            <a:xfrm flipV="1">
              <a:off x="1306513" y="5360988"/>
              <a:ext cx="1587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4" name="Rectangle 14"/>
            <p:cNvSpPr>
              <a:spLocks noChangeArrowheads="1"/>
            </p:cNvSpPr>
            <p:nvPr/>
          </p:nvSpPr>
          <p:spPr bwMode="auto">
            <a:xfrm>
              <a:off x="992188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120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" name="Line 15"/>
            <p:cNvSpPr>
              <a:spLocks noChangeShapeType="1"/>
            </p:cNvSpPr>
            <p:nvPr/>
          </p:nvSpPr>
          <p:spPr bwMode="auto">
            <a:xfrm flipV="1">
              <a:off x="1525588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6" name="Line 16"/>
            <p:cNvSpPr>
              <a:spLocks noChangeShapeType="1"/>
            </p:cNvSpPr>
            <p:nvPr/>
          </p:nvSpPr>
          <p:spPr bwMode="auto">
            <a:xfrm flipV="1">
              <a:off x="1754188" y="5360988"/>
              <a:ext cx="1587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7" name="Rectangle 17"/>
            <p:cNvSpPr>
              <a:spLocks noChangeArrowheads="1"/>
            </p:cNvSpPr>
            <p:nvPr/>
          </p:nvSpPr>
          <p:spPr bwMode="auto">
            <a:xfrm>
              <a:off x="1433513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8" name="Line 18"/>
            <p:cNvSpPr>
              <a:spLocks noChangeShapeType="1"/>
            </p:cNvSpPr>
            <p:nvPr/>
          </p:nvSpPr>
          <p:spPr bwMode="auto">
            <a:xfrm flipV="1">
              <a:off x="1973263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19" name="Line 19"/>
            <p:cNvSpPr>
              <a:spLocks noChangeShapeType="1"/>
            </p:cNvSpPr>
            <p:nvPr/>
          </p:nvSpPr>
          <p:spPr bwMode="auto">
            <a:xfrm flipV="1">
              <a:off x="2192338" y="5360988"/>
              <a:ext cx="1587" cy="47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20" name="Rectangle 20"/>
            <p:cNvSpPr>
              <a:spLocks noChangeArrowheads="1"/>
            </p:cNvSpPr>
            <p:nvPr/>
          </p:nvSpPr>
          <p:spPr bwMode="auto">
            <a:xfrm>
              <a:off x="1873250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1" name="Line 21"/>
            <p:cNvSpPr>
              <a:spLocks noChangeShapeType="1"/>
            </p:cNvSpPr>
            <p:nvPr/>
          </p:nvSpPr>
          <p:spPr bwMode="auto">
            <a:xfrm flipV="1">
              <a:off x="2411413" y="53133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22" name="Rectangle 22"/>
            <p:cNvSpPr>
              <a:spLocks noChangeArrowheads="1"/>
            </p:cNvSpPr>
            <p:nvPr/>
          </p:nvSpPr>
          <p:spPr bwMode="auto">
            <a:xfrm>
              <a:off x="2314575" y="5441951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4" name="Line 24"/>
            <p:cNvSpPr>
              <a:spLocks noChangeShapeType="1"/>
            </p:cNvSpPr>
            <p:nvPr/>
          </p:nvSpPr>
          <p:spPr bwMode="auto">
            <a:xfrm>
              <a:off x="887413" y="4989513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25" name="Rectangle 25"/>
            <p:cNvSpPr>
              <a:spLocks noChangeArrowheads="1"/>
            </p:cNvSpPr>
            <p:nvPr/>
          </p:nvSpPr>
          <p:spPr bwMode="auto">
            <a:xfrm>
              <a:off x="610966" y="4880996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6" name="Line 26"/>
            <p:cNvSpPr>
              <a:spLocks noChangeShapeType="1"/>
            </p:cNvSpPr>
            <p:nvPr/>
          </p:nvSpPr>
          <p:spPr bwMode="auto">
            <a:xfrm>
              <a:off x="887413" y="4560888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27" name="Rectangle 27"/>
            <p:cNvSpPr>
              <a:spLocks noChangeArrowheads="1"/>
            </p:cNvSpPr>
            <p:nvPr/>
          </p:nvSpPr>
          <p:spPr bwMode="auto">
            <a:xfrm>
              <a:off x="610966" y="4449196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8" name="Line 28"/>
            <p:cNvSpPr>
              <a:spLocks noChangeShapeType="1"/>
            </p:cNvSpPr>
            <p:nvPr/>
          </p:nvSpPr>
          <p:spPr bwMode="auto">
            <a:xfrm>
              <a:off x="887413" y="4122738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29" name="Rectangle 29"/>
            <p:cNvSpPr>
              <a:spLocks noChangeArrowheads="1"/>
            </p:cNvSpPr>
            <p:nvPr/>
          </p:nvSpPr>
          <p:spPr bwMode="auto">
            <a:xfrm>
              <a:off x="610966" y="4015809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0" name="Line 30"/>
            <p:cNvSpPr>
              <a:spLocks noChangeShapeType="1"/>
            </p:cNvSpPr>
            <p:nvPr/>
          </p:nvSpPr>
          <p:spPr bwMode="auto">
            <a:xfrm>
              <a:off x="887413" y="3694113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31" name="Rectangle 31"/>
            <p:cNvSpPr>
              <a:spLocks noChangeArrowheads="1"/>
            </p:cNvSpPr>
            <p:nvPr/>
          </p:nvSpPr>
          <p:spPr bwMode="auto">
            <a:xfrm>
              <a:off x="610966" y="3584009"/>
              <a:ext cx="10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2" name="Line 32"/>
            <p:cNvSpPr>
              <a:spLocks noChangeShapeType="1"/>
            </p:cNvSpPr>
            <p:nvPr/>
          </p:nvSpPr>
          <p:spPr bwMode="auto">
            <a:xfrm>
              <a:off x="887413" y="3265488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33" name="Rectangle 33"/>
            <p:cNvSpPr>
              <a:spLocks noChangeArrowheads="1"/>
            </p:cNvSpPr>
            <p:nvPr/>
          </p:nvSpPr>
          <p:spPr bwMode="auto">
            <a:xfrm>
              <a:off x="545879" y="3150621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16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4" name="Line 34"/>
            <p:cNvSpPr>
              <a:spLocks noChangeShapeType="1"/>
            </p:cNvSpPr>
            <p:nvPr/>
          </p:nvSpPr>
          <p:spPr bwMode="auto">
            <a:xfrm>
              <a:off x="887413" y="2827338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35" name="Rectangle 35"/>
            <p:cNvSpPr>
              <a:spLocks noChangeArrowheads="1"/>
            </p:cNvSpPr>
            <p:nvPr/>
          </p:nvSpPr>
          <p:spPr bwMode="auto">
            <a:xfrm>
              <a:off x="545879" y="2718821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32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6" name="Line 36"/>
            <p:cNvSpPr>
              <a:spLocks noChangeShapeType="1"/>
            </p:cNvSpPr>
            <p:nvPr/>
          </p:nvSpPr>
          <p:spPr bwMode="auto">
            <a:xfrm>
              <a:off x="887413" y="2398713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37" name="Rectangle 37"/>
            <p:cNvSpPr>
              <a:spLocks noChangeArrowheads="1"/>
            </p:cNvSpPr>
            <p:nvPr/>
          </p:nvSpPr>
          <p:spPr bwMode="auto">
            <a:xfrm>
              <a:off x="593851" y="2285434"/>
              <a:ext cx="201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64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8" name="Line 38"/>
            <p:cNvSpPr>
              <a:spLocks noChangeShapeType="1"/>
            </p:cNvSpPr>
            <p:nvPr/>
          </p:nvSpPr>
          <p:spPr bwMode="auto">
            <a:xfrm>
              <a:off x="887413" y="1960563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39" name="Rectangle 39"/>
            <p:cNvSpPr>
              <a:spLocks noChangeArrowheads="1"/>
            </p:cNvSpPr>
            <p:nvPr/>
          </p:nvSpPr>
          <p:spPr bwMode="auto">
            <a:xfrm>
              <a:off x="569815" y="1853634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128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0" name="Line 40"/>
            <p:cNvSpPr>
              <a:spLocks noChangeShapeType="1"/>
            </p:cNvSpPr>
            <p:nvPr/>
          </p:nvSpPr>
          <p:spPr bwMode="auto">
            <a:xfrm>
              <a:off x="887413" y="1531938"/>
              <a:ext cx="47625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1" name="Rectangle 41"/>
            <p:cNvSpPr>
              <a:spLocks noChangeArrowheads="1"/>
            </p:cNvSpPr>
            <p:nvPr/>
          </p:nvSpPr>
          <p:spPr bwMode="auto">
            <a:xfrm>
              <a:off x="569815" y="1420246"/>
              <a:ext cx="3029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256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2" name="Rectangle 42"/>
            <p:cNvSpPr>
              <a:spLocks noChangeArrowheads="1"/>
            </p:cNvSpPr>
            <p:nvPr/>
          </p:nvSpPr>
          <p:spPr bwMode="auto">
            <a:xfrm>
              <a:off x="1077913" y="208438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3" name="Rectangle 43"/>
            <p:cNvSpPr>
              <a:spLocks noChangeArrowheads="1"/>
            </p:cNvSpPr>
            <p:nvPr/>
          </p:nvSpPr>
          <p:spPr bwMode="auto">
            <a:xfrm>
              <a:off x="1077913" y="208438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4" name="Line 44"/>
            <p:cNvSpPr>
              <a:spLocks noChangeShapeType="1"/>
            </p:cNvSpPr>
            <p:nvPr/>
          </p:nvSpPr>
          <p:spPr bwMode="auto">
            <a:xfrm>
              <a:off x="1087438" y="1922463"/>
              <a:ext cx="1587" cy="3429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5" name="Rectangle 45"/>
            <p:cNvSpPr>
              <a:spLocks noChangeArrowheads="1"/>
            </p:cNvSpPr>
            <p:nvPr/>
          </p:nvSpPr>
          <p:spPr bwMode="auto">
            <a:xfrm>
              <a:off x="1268413" y="2093913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6" name="Rectangle 46"/>
            <p:cNvSpPr>
              <a:spLocks noChangeArrowheads="1"/>
            </p:cNvSpPr>
            <p:nvPr/>
          </p:nvSpPr>
          <p:spPr bwMode="auto">
            <a:xfrm>
              <a:off x="1268413" y="2093913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7" name="Line 47"/>
            <p:cNvSpPr>
              <a:spLocks noChangeShapeType="1"/>
            </p:cNvSpPr>
            <p:nvPr/>
          </p:nvSpPr>
          <p:spPr bwMode="auto">
            <a:xfrm>
              <a:off x="1277938" y="1989138"/>
              <a:ext cx="1587" cy="2381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8" name="Rectangle 48"/>
            <p:cNvSpPr>
              <a:spLocks noChangeArrowheads="1"/>
            </p:cNvSpPr>
            <p:nvPr/>
          </p:nvSpPr>
          <p:spPr bwMode="auto">
            <a:xfrm>
              <a:off x="1411288" y="2036763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49" name="Rectangle 49"/>
            <p:cNvSpPr>
              <a:spLocks noChangeArrowheads="1"/>
            </p:cNvSpPr>
            <p:nvPr/>
          </p:nvSpPr>
          <p:spPr bwMode="auto">
            <a:xfrm>
              <a:off x="1411288" y="2036763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0" name="Line 50"/>
            <p:cNvSpPr>
              <a:spLocks noChangeShapeType="1"/>
            </p:cNvSpPr>
            <p:nvPr/>
          </p:nvSpPr>
          <p:spPr bwMode="auto">
            <a:xfrm>
              <a:off x="1420813" y="1960563"/>
              <a:ext cx="1587" cy="1809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1" name="Rectangle 51"/>
            <p:cNvSpPr>
              <a:spLocks noChangeArrowheads="1"/>
            </p:cNvSpPr>
            <p:nvPr/>
          </p:nvSpPr>
          <p:spPr bwMode="auto">
            <a:xfrm>
              <a:off x="1544638" y="1960563"/>
              <a:ext cx="28575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2" name="Rectangle 52"/>
            <p:cNvSpPr>
              <a:spLocks noChangeArrowheads="1"/>
            </p:cNvSpPr>
            <p:nvPr/>
          </p:nvSpPr>
          <p:spPr bwMode="auto">
            <a:xfrm>
              <a:off x="1544638" y="1960563"/>
              <a:ext cx="28575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3" name="Line 53"/>
            <p:cNvSpPr>
              <a:spLocks noChangeShapeType="1"/>
            </p:cNvSpPr>
            <p:nvPr/>
          </p:nvSpPr>
          <p:spPr bwMode="auto">
            <a:xfrm>
              <a:off x="1554163" y="1903413"/>
              <a:ext cx="1587" cy="1524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4" name="Rectangle 54"/>
            <p:cNvSpPr>
              <a:spLocks noChangeArrowheads="1"/>
            </p:cNvSpPr>
            <p:nvPr/>
          </p:nvSpPr>
          <p:spPr bwMode="auto">
            <a:xfrm>
              <a:off x="1668463" y="1903413"/>
              <a:ext cx="28575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5" name="Rectangle 55"/>
            <p:cNvSpPr>
              <a:spLocks noChangeArrowheads="1"/>
            </p:cNvSpPr>
            <p:nvPr/>
          </p:nvSpPr>
          <p:spPr bwMode="auto">
            <a:xfrm>
              <a:off x="1668463" y="1903413"/>
              <a:ext cx="28575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6" name="Line 56"/>
            <p:cNvSpPr>
              <a:spLocks noChangeShapeType="1"/>
            </p:cNvSpPr>
            <p:nvPr/>
          </p:nvSpPr>
          <p:spPr bwMode="auto">
            <a:xfrm>
              <a:off x="1677988" y="1855788"/>
              <a:ext cx="1587" cy="1333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7" name="Rectangle 57"/>
            <p:cNvSpPr>
              <a:spLocks noChangeArrowheads="1"/>
            </p:cNvSpPr>
            <p:nvPr/>
          </p:nvSpPr>
          <p:spPr bwMode="auto">
            <a:xfrm>
              <a:off x="1782763" y="1846263"/>
              <a:ext cx="38100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8" name="Rectangle 58"/>
            <p:cNvSpPr>
              <a:spLocks noChangeArrowheads="1"/>
            </p:cNvSpPr>
            <p:nvPr/>
          </p:nvSpPr>
          <p:spPr bwMode="auto">
            <a:xfrm>
              <a:off x="1782763" y="1846263"/>
              <a:ext cx="38100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59" name="Line 59"/>
            <p:cNvSpPr>
              <a:spLocks noChangeShapeType="1"/>
            </p:cNvSpPr>
            <p:nvPr/>
          </p:nvSpPr>
          <p:spPr bwMode="auto">
            <a:xfrm>
              <a:off x="1801813" y="1808163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0" name="Rectangle 60"/>
            <p:cNvSpPr>
              <a:spLocks noChangeArrowheads="1"/>
            </p:cNvSpPr>
            <p:nvPr/>
          </p:nvSpPr>
          <p:spPr bwMode="auto">
            <a:xfrm>
              <a:off x="1887538" y="1741488"/>
              <a:ext cx="38100" cy="476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1" name="Rectangle 61"/>
            <p:cNvSpPr>
              <a:spLocks noChangeArrowheads="1"/>
            </p:cNvSpPr>
            <p:nvPr/>
          </p:nvSpPr>
          <p:spPr bwMode="auto">
            <a:xfrm>
              <a:off x="1887538" y="1741488"/>
              <a:ext cx="38100" cy="476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2" name="Line 62"/>
            <p:cNvSpPr>
              <a:spLocks noChangeShapeType="1"/>
            </p:cNvSpPr>
            <p:nvPr/>
          </p:nvSpPr>
          <p:spPr bwMode="auto">
            <a:xfrm>
              <a:off x="1906588" y="1712913"/>
              <a:ext cx="1587" cy="1047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3" name="Rectangle 63"/>
            <p:cNvSpPr>
              <a:spLocks noChangeArrowheads="1"/>
            </p:cNvSpPr>
            <p:nvPr/>
          </p:nvSpPr>
          <p:spPr bwMode="auto">
            <a:xfrm>
              <a:off x="1982788" y="1731963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4" name="Rectangle 64"/>
            <p:cNvSpPr>
              <a:spLocks noChangeArrowheads="1"/>
            </p:cNvSpPr>
            <p:nvPr/>
          </p:nvSpPr>
          <p:spPr bwMode="auto">
            <a:xfrm>
              <a:off x="1982788" y="1731963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5" name="Line 65"/>
            <p:cNvSpPr>
              <a:spLocks noChangeShapeType="1"/>
            </p:cNvSpPr>
            <p:nvPr/>
          </p:nvSpPr>
          <p:spPr bwMode="auto">
            <a:xfrm>
              <a:off x="1992313" y="1684338"/>
              <a:ext cx="1587" cy="1238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6" name="Rectangle 66"/>
            <p:cNvSpPr>
              <a:spLocks noChangeArrowheads="1"/>
            </p:cNvSpPr>
            <p:nvPr/>
          </p:nvSpPr>
          <p:spPr bwMode="auto">
            <a:xfrm>
              <a:off x="2068513" y="1693863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7" name="Rectangle 67"/>
            <p:cNvSpPr>
              <a:spLocks noChangeArrowheads="1"/>
            </p:cNvSpPr>
            <p:nvPr/>
          </p:nvSpPr>
          <p:spPr bwMode="auto">
            <a:xfrm>
              <a:off x="2068513" y="1693863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8" name="Line 68"/>
            <p:cNvSpPr>
              <a:spLocks noChangeShapeType="1"/>
            </p:cNvSpPr>
            <p:nvPr/>
          </p:nvSpPr>
          <p:spPr bwMode="auto">
            <a:xfrm>
              <a:off x="2078038" y="1636713"/>
              <a:ext cx="1587" cy="142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69" name="Rectangle 69"/>
            <p:cNvSpPr>
              <a:spLocks noChangeArrowheads="1"/>
            </p:cNvSpPr>
            <p:nvPr/>
          </p:nvSpPr>
          <p:spPr bwMode="auto">
            <a:xfrm>
              <a:off x="2201863" y="1589088"/>
              <a:ext cx="47625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0" name="Rectangle 70"/>
            <p:cNvSpPr>
              <a:spLocks noChangeArrowheads="1"/>
            </p:cNvSpPr>
            <p:nvPr/>
          </p:nvSpPr>
          <p:spPr bwMode="auto">
            <a:xfrm>
              <a:off x="2201863" y="1589088"/>
              <a:ext cx="47625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1" name="Line 71"/>
            <p:cNvSpPr>
              <a:spLocks noChangeShapeType="1"/>
            </p:cNvSpPr>
            <p:nvPr/>
          </p:nvSpPr>
          <p:spPr bwMode="auto">
            <a:xfrm>
              <a:off x="2230438" y="1550988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2" name="Line 72"/>
            <p:cNvSpPr>
              <a:spLocks noChangeShapeType="1"/>
            </p:cNvSpPr>
            <p:nvPr/>
          </p:nvSpPr>
          <p:spPr bwMode="auto">
            <a:xfrm>
              <a:off x="1087438" y="2217738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3" name="Line 73"/>
            <p:cNvSpPr>
              <a:spLocks noChangeShapeType="1"/>
            </p:cNvSpPr>
            <p:nvPr/>
          </p:nvSpPr>
          <p:spPr bwMode="auto">
            <a:xfrm flipV="1">
              <a:off x="1087438" y="1579563"/>
              <a:ext cx="1209675" cy="638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4" name="Line 74"/>
            <p:cNvSpPr>
              <a:spLocks noChangeShapeType="1"/>
            </p:cNvSpPr>
            <p:nvPr/>
          </p:nvSpPr>
          <p:spPr bwMode="auto">
            <a:xfrm>
              <a:off x="2297113" y="1579563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5" name="Rectangle 75"/>
            <p:cNvSpPr>
              <a:spLocks noChangeArrowheads="1"/>
            </p:cNvSpPr>
            <p:nvPr/>
          </p:nvSpPr>
          <p:spPr bwMode="auto">
            <a:xfrm>
              <a:off x="1039813" y="2903538"/>
              <a:ext cx="19050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6" name="Rectangle 76"/>
            <p:cNvSpPr>
              <a:spLocks noChangeArrowheads="1"/>
            </p:cNvSpPr>
            <p:nvPr/>
          </p:nvSpPr>
          <p:spPr bwMode="auto">
            <a:xfrm>
              <a:off x="1039813" y="2903538"/>
              <a:ext cx="19050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7" name="Line 77"/>
            <p:cNvSpPr>
              <a:spLocks noChangeShapeType="1"/>
            </p:cNvSpPr>
            <p:nvPr/>
          </p:nvSpPr>
          <p:spPr bwMode="auto">
            <a:xfrm>
              <a:off x="1049338" y="2817813"/>
              <a:ext cx="1587" cy="2000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8" name="Rectangle 78"/>
            <p:cNvSpPr>
              <a:spLocks noChangeArrowheads="1"/>
            </p:cNvSpPr>
            <p:nvPr/>
          </p:nvSpPr>
          <p:spPr bwMode="auto">
            <a:xfrm>
              <a:off x="1239838" y="2846388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79" name="Rectangle 79"/>
            <p:cNvSpPr>
              <a:spLocks noChangeArrowheads="1"/>
            </p:cNvSpPr>
            <p:nvPr/>
          </p:nvSpPr>
          <p:spPr bwMode="auto">
            <a:xfrm>
              <a:off x="1239838" y="2846388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0" name="Line 80"/>
            <p:cNvSpPr>
              <a:spLocks noChangeShapeType="1"/>
            </p:cNvSpPr>
            <p:nvPr/>
          </p:nvSpPr>
          <p:spPr bwMode="auto">
            <a:xfrm>
              <a:off x="1249363" y="2789238"/>
              <a:ext cx="1587" cy="142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1" name="Rectangle 81"/>
            <p:cNvSpPr>
              <a:spLocks noChangeArrowheads="1"/>
            </p:cNvSpPr>
            <p:nvPr/>
          </p:nvSpPr>
          <p:spPr bwMode="auto">
            <a:xfrm>
              <a:off x="1382713" y="2770188"/>
              <a:ext cx="38100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2" name="Rectangle 82"/>
            <p:cNvSpPr>
              <a:spLocks noChangeArrowheads="1"/>
            </p:cNvSpPr>
            <p:nvPr/>
          </p:nvSpPr>
          <p:spPr bwMode="auto">
            <a:xfrm>
              <a:off x="1382713" y="2770188"/>
              <a:ext cx="38100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3" name="Line 83"/>
            <p:cNvSpPr>
              <a:spLocks noChangeShapeType="1"/>
            </p:cNvSpPr>
            <p:nvPr/>
          </p:nvSpPr>
          <p:spPr bwMode="auto">
            <a:xfrm>
              <a:off x="1401763" y="2732088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4" name="Rectangle 84"/>
            <p:cNvSpPr>
              <a:spLocks noChangeArrowheads="1"/>
            </p:cNvSpPr>
            <p:nvPr/>
          </p:nvSpPr>
          <p:spPr bwMode="auto">
            <a:xfrm>
              <a:off x="1516063" y="2636838"/>
              <a:ext cx="47625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5" name="Rectangle 85"/>
            <p:cNvSpPr>
              <a:spLocks noChangeArrowheads="1"/>
            </p:cNvSpPr>
            <p:nvPr/>
          </p:nvSpPr>
          <p:spPr bwMode="auto">
            <a:xfrm>
              <a:off x="1516063" y="2636838"/>
              <a:ext cx="47625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6" name="Line 86"/>
            <p:cNvSpPr>
              <a:spLocks noChangeShapeType="1"/>
            </p:cNvSpPr>
            <p:nvPr/>
          </p:nvSpPr>
          <p:spPr bwMode="auto">
            <a:xfrm>
              <a:off x="1544638" y="2617788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7" name="Rectangle 87"/>
            <p:cNvSpPr>
              <a:spLocks noChangeArrowheads="1"/>
            </p:cNvSpPr>
            <p:nvPr/>
          </p:nvSpPr>
          <p:spPr bwMode="auto">
            <a:xfrm>
              <a:off x="1639888" y="2513013"/>
              <a:ext cx="57150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8" name="Rectangle 88"/>
            <p:cNvSpPr>
              <a:spLocks noChangeArrowheads="1"/>
            </p:cNvSpPr>
            <p:nvPr/>
          </p:nvSpPr>
          <p:spPr bwMode="auto">
            <a:xfrm>
              <a:off x="1639888" y="2513013"/>
              <a:ext cx="57150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89" name="Line 89"/>
            <p:cNvSpPr>
              <a:spLocks noChangeShapeType="1"/>
            </p:cNvSpPr>
            <p:nvPr/>
          </p:nvSpPr>
          <p:spPr bwMode="auto">
            <a:xfrm>
              <a:off x="1668463" y="2503488"/>
              <a:ext cx="1587" cy="85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0" name="Rectangle 90"/>
            <p:cNvSpPr>
              <a:spLocks noChangeArrowheads="1"/>
            </p:cNvSpPr>
            <p:nvPr/>
          </p:nvSpPr>
          <p:spPr bwMode="auto">
            <a:xfrm>
              <a:off x="1773238" y="2417763"/>
              <a:ext cx="47625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1" name="Rectangle 91"/>
            <p:cNvSpPr>
              <a:spLocks noChangeArrowheads="1"/>
            </p:cNvSpPr>
            <p:nvPr/>
          </p:nvSpPr>
          <p:spPr bwMode="auto">
            <a:xfrm>
              <a:off x="1773238" y="2417763"/>
              <a:ext cx="47625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2" name="Line 92"/>
            <p:cNvSpPr>
              <a:spLocks noChangeShapeType="1"/>
            </p:cNvSpPr>
            <p:nvPr/>
          </p:nvSpPr>
          <p:spPr bwMode="auto">
            <a:xfrm>
              <a:off x="1792288" y="2408238"/>
              <a:ext cx="1587" cy="85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3" name="Rectangle 93"/>
            <p:cNvSpPr>
              <a:spLocks noChangeArrowheads="1"/>
            </p:cNvSpPr>
            <p:nvPr/>
          </p:nvSpPr>
          <p:spPr bwMode="auto">
            <a:xfrm>
              <a:off x="1887538" y="2351088"/>
              <a:ext cx="47625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4" name="Rectangle 94"/>
            <p:cNvSpPr>
              <a:spLocks noChangeArrowheads="1"/>
            </p:cNvSpPr>
            <p:nvPr/>
          </p:nvSpPr>
          <p:spPr bwMode="auto">
            <a:xfrm>
              <a:off x="1887538" y="2351088"/>
              <a:ext cx="47625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5" name="Line 95"/>
            <p:cNvSpPr>
              <a:spLocks noChangeShapeType="1"/>
            </p:cNvSpPr>
            <p:nvPr/>
          </p:nvSpPr>
          <p:spPr bwMode="auto">
            <a:xfrm>
              <a:off x="1916113" y="2332038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6" name="Rectangle 96"/>
            <p:cNvSpPr>
              <a:spLocks noChangeArrowheads="1"/>
            </p:cNvSpPr>
            <p:nvPr/>
          </p:nvSpPr>
          <p:spPr bwMode="auto">
            <a:xfrm>
              <a:off x="1992313" y="2255838"/>
              <a:ext cx="47625" cy="476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7" name="Rectangle 97"/>
            <p:cNvSpPr>
              <a:spLocks noChangeArrowheads="1"/>
            </p:cNvSpPr>
            <p:nvPr/>
          </p:nvSpPr>
          <p:spPr bwMode="auto">
            <a:xfrm>
              <a:off x="1992313" y="2255838"/>
              <a:ext cx="47625" cy="476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8" name="Line 98"/>
            <p:cNvSpPr>
              <a:spLocks noChangeShapeType="1"/>
            </p:cNvSpPr>
            <p:nvPr/>
          </p:nvSpPr>
          <p:spPr bwMode="auto">
            <a:xfrm>
              <a:off x="2020888" y="2236788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499" name="Rectangle 99"/>
            <p:cNvSpPr>
              <a:spLocks noChangeArrowheads="1"/>
            </p:cNvSpPr>
            <p:nvPr/>
          </p:nvSpPr>
          <p:spPr bwMode="auto">
            <a:xfrm>
              <a:off x="2087563" y="2160588"/>
              <a:ext cx="47625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0" name="Rectangle 100"/>
            <p:cNvSpPr>
              <a:spLocks noChangeArrowheads="1"/>
            </p:cNvSpPr>
            <p:nvPr/>
          </p:nvSpPr>
          <p:spPr bwMode="auto">
            <a:xfrm>
              <a:off x="2087563" y="2160588"/>
              <a:ext cx="47625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1" name="Line 101"/>
            <p:cNvSpPr>
              <a:spLocks noChangeShapeType="1"/>
            </p:cNvSpPr>
            <p:nvPr/>
          </p:nvSpPr>
          <p:spPr bwMode="auto">
            <a:xfrm>
              <a:off x="2106613" y="2122488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2" name="Rectangle 102"/>
            <p:cNvSpPr>
              <a:spLocks noChangeArrowheads="1"/>
            </p:cNvSpPr>
            <p:nvPr/>
          </p:nvSpPr>
          <p:spPr bwMode="auto">
            <a:xfrm>
              <a:off x="2268538" y="2055813"/>
              <a:ext cx="47625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3" name="Rectangle 103"/>
            <p:cNvSpPr>
              <a:spLocks noChangeArrowheads="1"/>
            </p:cNvSpPr>
            <p:nvPr/>
          </p:nvSpPr>
          <p:spPr bwMode="auto">
            <a:xfrm>
              <a:off x="2268538" y="2055813"/>
              <a:ext cx="47625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4" name="Line 104"/>
            <p:cNvSpPr>
              <a:spLocks noChangeShapeType="1"/>
            </p:cNvSpPr>
            <p:nvPr/>
          </p:nvSpPr>
          <p:spPr bwMode="auto">
            <a:xfrm>
              <a:off x="2287588" y="2036763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5" name="Line 105"/>
            <p:cNvSpPr>
              <a:spLocks noChangeShapeType="1"/>
            </p:cNvSpPr>
            <p:nvPr/>
          </p:nvSpPr>
          <p:spPr bwMode="auto">
            <a:xfrm>
              <a:off x="1049338" y="3017838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6" name="Line 106"/>
            <p:cNvSpPr>
              <a:spLocks noChangeShapeType="1"/>
            </p:cNvSpPr>
            <p:nvPr/>
          </p:nvSpPr>
          <p:spPr bwMode="auto">
            <a:xfrm flipV="1">
              <a:off x="1049338" y="2008188"/>
              <a:ext cx="1333500" cy="10096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7" name="Line 107"/>
            <p:cNvSpPr>
              <a:spLocks noChangeShapeType="1"/>
            </p:cNvSpPr>
            <p:nvPr/>
          </p:nvSpPr>
          <p:spPr bwMode="auto">
            <a:xfrm>
              <a:off x="2382838" y="2008188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8" name="Rectangle 108"/>
            <p:cNvSpPr>
              <a:spLocks noChangeArrowheads="1"/>
            </p:cNvSpPr>
            <p:nvPr/>
          </p:nvSpPr>
          <p:spPr bwMode="auto">
            <a:xfrm>
              <a:off x="1001713" y="3570288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09" name="Rectangle 109"/>
            <p:cNvSpPr>
              <a:spLocks noChangeArrowheads="1"/>
            </p:cNvSpPr>
            <p:nvPr/>
          </p:nvSpPr>
          <p:spPr bwMode="auto">
            <a:xfrm>
              <a:off x="1001713" y="3570288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0" name="Line 110"/>
            <p:cNvSpPr>
              <a:spLocks noChangeShapeType="1"/>
            </p:cNvSpPr>
            <p:nvPr/>
          </p:nvSpPr>
          <p:spPr bwMode="auto">
            <a:xfrm>
              <a:off x="1011238" y="3503613"/>
              <a:ext cx="1587" cy="1714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1" name="Rectangle 111"/>
            <p:cNvSpPr>
              <a:spLocks noChangeArrowheads="1"/>
            </p:cNvSpPr>
            <p:nvPr/>
          </p:nvSpPr>
          <p:spPr bwMode="auto">
            <a:xfrm>
              <a:off x="1201738" y="3436938"/>
              <a:ext cx="38100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2" name="Rectangle 112"/>
            <p:cNvSpPr>
              <a:spLocks noChangeArrowheads="1"/>
            </p:cNvSpPr>
            <p:nvPr/>
          </p:nvSpPr>
          <p:spPr bwMode="auto">
            <a:xfrm>
              <a:off x="1201738" y="3436938"/>
              <a:ext cx="38100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3" name="Line 113"/>
            <p:cNvSpPr>
              <a:spLocks noChangeShapeType="1"/>
            </p:cNvSpPr>
            <p:nvPr/>
          </p:nvSpPr>
          <p:spPr bwMode="auto">
            <a:xfrm>
              <a:off x="1220788" y="3398838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4" name="Rectangle 114"/>
            <p:cNvSpPr>
              <a:spLocks noChangeArrowheads="1"/>
            </p:cNvSpPr>
            <p:nvPr/>
          </p:nvSpPr>
          <p:spPr bwMode="auto">
            <a:xfrm>
              <a:off x="1354138" y="3341688"/>
              <a:ext cx="47625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5" name="Rectangle 115"/>
            <p:cNvSpPr>
              <a:spLocks noChangeArrowheads="1"/>
            </p:cNvSpPr>
            <p:nvPr/>
          </p:nvSpPr>
          <p:spPr bwMode="auto">
            <a:xfrm>
              <a:off x="1354138" y="3341688"/>
              <a:ext cx="47625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6" name="Line 116"/>
            <p:cNvSpPr>
              <a:spLocks noChangeShapeType="1"/>
            </p:cNvSpPr>
            <p:nvPr/>
          </p:nvSpPr>
          <p:spPr bwMode="auto">
            <a:xfrm>
              <a:off x="1373188" y="3322638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7" name="Rectangle 117"/>
            <p:cNvSpPr>
              <a:spLocks noChangeArrowheads="1"/>
            </p:cNvSpPr>
            <p:nvPr/>
          </p:nvSpPr>
          <p:spPr bwMode="auto">
            <a:xfrm>
              <a:off x="1497013" y="3198813"/>
              <a:ext cx="57150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8" name="Rectangle 118"/>
            <p:cNvSpPr>
              <a:spLocks noChangeArrowheads="1"/>
            </p:cNvSpPr>
            <p:nvPr/>
          </p:nvSpPr>
          <p:spPr bwMode="auto">
            <a:xfrm>
              <a:off x="1497013" y="3198813"/>
              <a:ext cx="57150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19" name="Line 119"/>
            <p:cNvSpPr>
              <a:spLocks noChangeShapeType="1"/>
            </p:cNvSpPr>
            <p:nvPr/>
          </p:nvSpPr>
          <p:spPr bwMode="auto">
            <a:xfrm>
              <a:off x="1525588" y="3179763"/>
              <a:ext cx="1587" cy="85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0" name="Rectangle 120"/>
            <p:cNvSpPr>
              <a:spLocks noChangeArrowheads="1"/>
            </p:cNvSpPr>
            <p:nvPr/>
          </p:nvSpPr>
          <p:spPr bwMode="auto">
            <a:xfrm>
              <a:off x="1630363" y="3094038"/>
              <a:ext cx="57150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1" name="Rectangle 121"/>
            <p:cNvSpPr>
              <a:spLocks noChangeArrowheads="1"/>
            </p:cNvSpPr>
            <p:nvPr/>
          </p:nvSpPr>
          <p:spPr bwMode="auto">
            <a:xfrm>
              <a:off x="1630363" y="3094038"/>
              <a:ext cx="57150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2" name="Line 122"/>
            <p:cNvSpPr>
              <a:spLocks noChangeShapeType="1"/>
            </p:cNvSpPr>
            <p:nvPr/>
          </p:nvSpPr>
          <p:spPr bwMode="auto">
            <a:xfrm>
              <a:off x="1658938" y="3074988"/>
              <a:ext cx="1587" cy="857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3" name="Rectangle 123"/>
            <p:cNvSpPr>
              <a:spLocks noChangeArrowheads="1"/>
            </p:cNvSpPr>
            <p:nvPr/>
          </p:nvSpPr>
          <p:spPr bwMode="auto">
            <a:xfrm>
              <a:off x="1773238" y="2979738"/>
              <a:ext cx="47625" cy="571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4" name="Rectangle 124"/>
            <p:cNvSpPr>
              <a:spLocks noChangeArrowheads="1"/>
            </p:cNvSpPr>
            <p:nvPr/>
          </p:nvSpPr>
          <p:spPr bwMode="auto">
            <a:xfrm>
              <a:off x="1773238" y="2979738"/>
              <a:ext cx="47625" cy="571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5" name="Line 125"/>
            <p:cNvSpPr>
              <a:spLocks noChangeShapeType="1"/>
            </p:cNvSpPr>
            <p:nvPr/>
          </p:nvSpPr>
          <p:spPr bwMode="auto">
            <a:xfrm>
              <a:off x="1792288" y="2960688"/>
              <a:ext cx="1587" cy="952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6" name="Rectangle 126"/>
            <p:cNvSpPr>
              <a:spLocks noChangeArrowheads="1"/>
            </p:cNvSpPr>
            <p:nvPr/>
          </p:nvSpPr>
          <p:spPr bwMode="auto">
            <a:xfrm>
              <a:off x="1897063" y="2874963"/>
              <a:ext cx="47625" cy="476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7" name="Rectangle 127"/>
            <p:cNvSpPr>
              <a:spLocks noChangeArrowheads="1"/>
            </p:cNvSpPr>
            <p:nvPr/>
          </p:nvSpPr>
          <p:spPr bwMode="auto">
            <a:xfrm>
              <a:off x="1897063" y="2874963"/>
              <a:ext cx="47625" cy="476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8" name="Line 128"/>
            <p:cNvSpPr>
              <a:spLocks noChangeShapeType="1"/>
            </p:cNvSpPr>
            <p:nvPr/>
          </p:nvSpPr>
          <p:spPr bwMode="auto">
            <a:xfrm>
              <a:off x="1916113" y="2846388"/>
              <a:ext cx="1587" cy="1047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29" name="Rectangle 129"/>
            <p:cNvSpPr>
              <a:spLocks noChangeArrowheads="1"/>
            </p:cNvSpPr>
            <p:nvPr/>
          </p:nvSpPr>
          <p:spPr bwMode="auto">
            <a:xfrm>
              <a:off x="2020888" y="2760663"/>
              <a:ext cx="38100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0" name="Rectangle 130"/>
            <p:cNvSpPr>
              <a:spLocks noChangeArrowheads="1"/>
            </p:cNvSpPr>
            <p:nvPr/>
          </p:nvSpPr>
          <p:spPr bwMode="auto">
            <a:xfrm>
              <a:off x="2020888" y="2760663"/>
              <a:ext cx="38100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1" name="Line 131"/>
            <p:cNvSpPr>
              <a:spLocks noChangeShapeType="1"/>
            </p:cNvSpPr>
            <p:nvPr/>
          </p:nvSpPr>
          <p:spPr bwMode="auto">
            <a:xfrm>
              <a:off x="2039938" y="2722563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2" name="Rectangle 132"/>
            <p:cNvSpPr>
              <a:spLocks noChangeArrowheads="1"/>
            </p:cNvSpPr>
            <p:nvPr/>
          </p:nvSpPr>
          <p:spPr bwMode="auto">
            <a:xfrm>
              <a:off x="2125663" y="2693988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3" name="Rectangle 133"/>
            <p:cNvSpPr>
              <a:spLocks noChangeArrowheads="1"/>
            </p:cNvSpPr>
            <p:nvPr/>
          </p:nvSpPr>
          <p:spPr bwMode="auto">
            <a:xfrm>
              <a:off x="2125663" y="2693988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4" name="Line 134"/>
            <p:cNvSpPr>
              <a:spLocks noChangeShapeType="1"/>
            </p:cNvSpPr>
            <p:nvPr/>
          </p:nvSpPr>
          <p:spPr bwMode="auto">
            <a:xfrm>
              <a:off x="2144713" y="2636838"/>
              <a:ext cx="1587" cy="142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5" name="Rectangle 135"/>
            <p:cNvSpPr>
              <a:spLocks noChangeArrowheads="1"/>
            </p:cNvSpPr>
            <p:nvPr/>
          </p:nvSpPr>
          <p:spPr bwMode="auto">
            <a:xfrm>
              <a:off x="2325688" y="2513013"/>
              <a:ext cx="38100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6" name="Rectangle 136"/>
            <p:cNvSpPr>
              <a:spLocks noChangeArrowheads="1"/>
            </p:cNvSpPr>
            <p:nvPr/>
          </p:nvSpPr>
          <p:spPr bwMode="auto">
            <a:xfrm>
              <a:off x="2325688" y="2513013"/>
              <a:ext cx="38100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7" name="Line 137"/>
            <p:cNvSpPr>
              <a:spLocks noChangeShapeType="1"/>
            </p:cNvSpPr>
            <p:nvPr/>
          </p:nvSpPr>
          <p:spPr bwMode="auto">
            <a:xfrm>
              <a:off x="2344738" y="2474913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8" name="Line 138"/>
            <p:cNvSpPr>
              <a:spLocks noChangeShapeType="1"/>
            </p:cNvSpPr>
            <p:nvPr/>
          </p:nvSpPr>
          <p:spPr bwMode="auto">
            <a:xfrm>
              <a:off x="1011238" y="3646488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9" name="Line 139"/>
            <p:cNvSpPr>
              <a:spLocks noChangeShapeType="1"/>
            </p:cNvSpPr>
            <p:nvPr/>
          </p:nvSpPr>
          <p:spPr bwMode="auto">
            <a:xfrm flipV="1">
              <a:off x="1011238" y="2455863"/>
              <a:ext cx="1438275" cy="11906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0" name="Line 140"/>
            <p:cNvSpPr>
              <a:spLocks noChangeShapeType="1"/>
            </p:cNvSpPr>
            <p:nvPr/>
          </p:nvSpPr>
          <p:spPr bwMode="auto">
            <a:xfrm>
              <a:off x="2449513" y="2455863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1" name="Rectangle 141"/>
            <p:cNvSpPr>
              <a:spLocks noChangeArrowheads="1"/>
            </p:cNvSpPr>
            <p:nvPr/>
          </p:nvSpPr>
          <p:spPr bwMode="auto">
            <a:xfrm>
              <a:off x="963613" y="4256088"/>
              <a:ext cx="2857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2" name="Rectangle 142"/>
            <p:cNvSpPr>
              <a:spLocks noChangeArrowheads="1"/>
            </p:cNvSpPr>
            <p:nvPr/>
          </p:nvSpPr>
          <p:spPr bwMode="auto">
            <a:xfrm>
              <a:off x="963613" y="4256088"/>
              <a:ext cx="2857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3" name="Line 143"/>
            <p:cNvSpPr>
              <a:spLocks noChangeShapeType="1"/>
            </p:cNvSpPr>
            <p:nvPr/>
          </p:nvSpPr>
          <p:spPr bwMode="auto">
            <a:xfrm>
              <a:off x="982663" y="4160838"/>
              <a:ext cx="1587" cy="2095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4" name="Rectangle 144"/>
            <p:cNvSpPr>
              <a:spLocks noChangeArrowheads="1"/>
            </p:cNvSpPr>
            <p:nvPr/>
          </p:nvSpPr>
          <p:spPr bwMode="auto">
            <a:xfrm>
              <a:off x="1173163" y="4094163"/>
              <a:ext cx="38100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5" name="Rectangle 145"/>
            <p:cNvSpPr>
              <a:spLocks noChangeArrowheads="1"/>
            </p:cNvSpPr>
            <p:nvPr/>
          </p:nvSpPr>
          <p:spPr bwMode="auto">
            <a:xfrm>
              <a:off x="1173163" y="4094163"/>
              <a:ext cx="38100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6" name="Line 146"/>
            <p:cNvSpPr>
              <a:spLocks noChangeShapeType="1"/>
            </p:cNvSpPr>
            <p:nvPr/>
          </p:nvSpPr>
          <p:spPr bwMode="auto">
            <a:xfrm>
              <a:off x="1192213" y="4037013"/>
              <a:ext cx="1587" cy="142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7" name="Rectangle 147"/>
            <p:cNvSpPr>
              <a:spLocks noChangeArrowheads="1"/>
            </p:cNvSpPr>
            <p:nvPr/>
          </p:nvSpPr>
          <p:spPr bwMode="auto">
            <a:xfrm>
              <a:off x="1335088" y="3932238"/>
              <a:ext cx="38100" cy="476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8" name="Rectangle 148"/>
            <p:cNvSpPr>
              <a:spLocks noChangeArrowheads="1"/>
            </p:cNvSpPr>
            <p:nvPr/>
          </p:nvSpPr>
          <p:spPr bwMode="auto">
            <a:xfrm>
              <a:off x="1335088" y="3932238"/>
              <a:ext cx="38100" cy="476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49" name="Line 149"/>
            <p:cNvSpPr>
              <a:spLocks noChangeShapeType="1"/>
            </p:cNvSpPr>
            <p:nvPr/>
          </p:nvSpPr>
          <p:spPr bwMode="auto">
            <a:xfrm>
              <a:off x="1354138" y="3903663"/>
              <a:ext cx="1587" cy="1047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0" name="Rectangle 150"/>
            <p:cNvSpPr>
              <a:spLocks noChangeArrowheads="1"/>
            </p:cNvSpPr>
            <p:nvPr/>
          </p:nvSpPr>
          <p:spPr bwMode="auto">
            <a:xfrm>
              <a:off x="1487488" y="3789363"/>
              <a:ext cx="38100" cy="476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1" name="Rectangle 151"/>
            <p:cNvSpPr>
              <a:spLocks noChangeArrowheads="1"/>
            </p:cNvSpPr>
            <p:nvPr/>
          </p:nvSpPr>
          <p:spPr bwMode="auto">
            <a:xfrm>
              <a:off x="1487488" y="3789363"/>
              <a:ext cx="38100" cy="476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2" name="Line 152"/>
            <p:cNvSpPr>
              <a:spLocks noChangeShapeType="1"/>
            </p:cNvSpPr>
            <p:nvPr/>
          </p:nvSpPr>
          <p:spPr bwMode="auto">
            <a:xfrm>
              <a:off x="1506538" y="3760788"/>
              <a:ext cx="1587" cy="1047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3" name="Rectangle 153"/>
            <p:cNvSpPr>
              <a:spLocks noChangeArrowheads="1"/>
            </p:cNvSpPr>
            <p:nvPr/>
          </p:nvSpPr>
          <p:spPr bwMode="auto">
            <a:xfrm>
              <a:off x="1630363" y="3665538"/>
              <a:ext cx="47625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4" name="Rectangle 154"/>
            <p:cNvSpPr>
              <a:spLocks noChangeArrowheads="1"/>
            </p:cNvSpPr>
            <p:nvPr/>
          </p:nvSpPr>
          <p:spPr bwMode="auto">
            <a:xfrm>
              <a:off x="1630363" y="3665538"/>
              <a:ext cx="47625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5" name="Line 155"/>
            <p:cNvSpPr>
              <a:spLocks noChangeShapeType="1"/>
            </p:cNvSpPr>
            <p:nvPr/>
          </p:nvSpPr>
          <p:spPr bwMode="auto">
            <a:xfrm>
              <a:off x="1649413" y="3627438"/>
              <a:ext cx="1587" cy="114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1773238" y="3551238"/>
              <a:ext cx="38100" cy="3810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1773238" y="3551238"/>
              <a:ext cx="38100" cy="3810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8" name="Line 158"/>
            <p:cNvSpPr>
              <a:spLocks noChangeShapeType="1"/>
            </p:cNvSpPr>
            <p:nvPr/>
          </p:nvSpPr>
          <p:spPr bwMode="auto">
            <a:xfrm>
              <a:off x="1792288" y="3503613"/>
              <a:ext cx="1587" cy="1333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1916113" y="3341688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1916113" y="3341688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1" name="Line 161"/>
            <p:cNvSpPr>
              <a:spLocks noChangeShapeType="1"/>
            </p:cNvSpPr>
            <p:nvPr/>
          </p:nvSpPr>
          <p:spPr bwMode="auto">
            <a:xfrm>
              <a:off x="1925638" y="3284538"/>
              <a:ext cx="1587" cy="1428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2" name="Rectangle 162"/>
            <p:cNvSpPr>
              <a:spLocks noChangeArrowheads="1"/>
            </p:cNvSpPr>
            <p:nvPr/>
          </p:nvSpPr>
          <p:spPr bwMode="auto">
            <a:xfrm>
              <a:off x="2039938" y="3265488"/>
              <a:ext cx="28575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3" name="Rectangle 163"/>
            <p:cNvSpPr>
              <a:spLocks noChangeArrowheads="1"/>
            </p:cNvSpPr>
            <p:nvPr/>
          </p:nvSpPr>
          <p:spPr bwMode="auto">
            <a:xfrm>
              <a:off x="2039938" y="3265488"/>
              <a:ext cx="28575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4" name="Line 164"/>
            <p:cNvSpPr>
              <a:spLocks noChangeShapeType="1"/>
            </p:cNvSpPr>
            <p:nvPr/>
          </p:nvSpPr>
          <p:spPr bwMode="auto">
            <a:xfrm>
              <a:off x="2058988" y="3179763"/>
              <a:ext cx="1587" cy="2000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5" name="Rectangle 165"/>
            <p:cNvSpPr>
              <a:spLocks noChangeArrowheads="1"/>
            </p:cNvSpPr>
            <p:nvPr/>
          </p:nvSpPr>
          <p:spPr bwMode="auto">
            <a:xfrm>
              <a:off x="2163763" y="309403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6" name="Rectangle 166"/>
            <p:cNvSpPr>
              <a:spLocks noChangeArrowheads="1"/>
            </p:cNvSpPr>
            <p:nvPr/>
          </p:nvSpPr>
          <p:spPr bwMode="auto">
            <a:xfrm>
              <a:off x="2163763" y="309403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7" name="Line 167"/>
            <p:cNvSpPr>
              <a:spLocks noChangeShapeType="1"/>
            </p:cNvSpPr>
            <p:nvPr/>
          </p:nvSpPr>
          <p:spPr bwMode="auto">
            <a:xfrm>
              <a:off x="2173288" y="2979738"/>
              <a:ext cx="1587" cy="2381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8" name="Rectangle 168"/>
            <p:cNvSpPr>
              <a:spLocks noChangeArrowheads="1"/>
            </p:cNvSpPr>
            <p:nvPr/>
          </p:nvSpPr>
          <p:spPr bwMode="auto">
            <a:xfrm>
              <a:off x="2392363" y="297973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69" name="Rectangle 169"/>
            <p:cNvSpPr>
              <a:spLocks noChangeArrowheads="1"/>
            </p:cNvSpPr>
            <p:nvPr/>
          </p:nvSpPr>
          <p:spPr bwMode="auto">
            <a:xfrm>
              <a:off x="2392363" y="297973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0" name="Line 170"/>
            <p:cNvSpPr>
              <a:spLocks noChangeShapeType="1"/>
            </p:cNvSpPr>
            <p:nvPr/>
          </p:nvSpPr>
          <p:spPr bwMode="auto">
            <a:xfrm>
              <a:off x="2401888" y="2884488"/>
              <a:ext cx="1587" cy="2095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1" name="Line 171"/>
            <p:cNvSpPr>
              <a:spLocks noChangeShapeType="1"/>
            </p:cNvSpPr>
            <p:nvPr/>
          </p:nvSpPr>
          <p:spPr bwMode="auto">
            <a:xfrm>
              <a:off x="982663" y="4313238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2" name="Line 172"/>
            <p:cNvSpPr>
              <a:spLocks noChangeShapeType="1"/>
            </p:cNvSpPr>
            <p:nvPr/>
          </p:nvSpPr>
          <p:spPr bwMode="auto">
            <a:xfrm flipV="1">
              <a:off x="982663" y="2855913"/>
              <a:ext cx="1533525" cy="14573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3" name="Line 173"/>
            <p:cNvSpPr>
              <a:spLocks noChangeShapeType="1"/>
            </p:cNvSpPr>
            <p:nvPr/>
          </p:nvSpPr>
          <p:spPr bwMode="auto">
            <a:xfrm>
              <a:off x="2516188" y="2855913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4" name="Rectangle 174"/>
            <p:cNvSpPr>
              <a:spLocks noChangeArrowheads="1"/>
            </p:cNvSpPr>
            <p:nvPr/>
          </p:nvSpPr>
          <p:spPr bwMode="auto">
            <a:xfrm>
              <a:off x="935038" y="4989513"/>
              <a:ext cx="19050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5" name="Rectangle 175"/>
            <p:cNvSpPr>
              <a:spLocks noChangeArrowheads="1"/>
            </p:cNvSpPr>
            <p:nvPr/>
          </p:nvSpPr>
          <p:spPr bwMode="auto">
            <a:xfrm>
              <a:off x="935038" y="4989513"/>
              <a:ext cx="19050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6" name="Line 176"/>
            <p:cNvSpPr>
              <a:spLocks noChangeShapeType="1"/>
            </p:cNvSpPr>
            <p:nvPr/>
          </p:nvSpPr>
          <p:spPr bwMode="auto">
            <a:xfrm>
              <a:off x="944563" y="4799013"/>
              <a:ext cx="1587" cy="3905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7" name="Rectangle 177"/>
            <p:cNvSpPr>
              <a:spLocks noChangeArrowheads="1"/>
            </p:cNvSpPr>
            <p:nvPr/>
          </p:nvSpPr>
          <p:spPr bwMode="auto">
            <a:xfrm>
              <a:off x="1154113" y="4846638"/>
              <a:ext cx="19050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8" name="Rectangle 178"/>
            <p:cNvSpPr>
              <a:spLocks noChangeArrowheads="1"/>
            </p:cNvSpPr>
            <p:nvPr/>
          </p:nvSpPr>
          <p:spPr bwMode="auto">
            <a:xfrm>
              <a:off x="1154113" y="4846638"/>
              <a:ext cx="19050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79" name="Line 179"/>
            <p:cNvSpPr>
              <a:spLocks noChangeShapeType="1"/>
            </p:cNvSpPr>
            <p:nvPr/>
          </p:nvSpPr>
          <p:spPr bwMode="auto">
            <a:xfrm>
              <a:off x="1163638" y="4722813"/>
              <a:ext cx="1587" cy="257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0" name="Rectangle 180"/>
            <p:cNvSpPr>
              <a:spLocks noChangeArrowheads="1"/>
            </p:cNvSpPr>
            <p:nvPr/>
          </p:nvSpPr>
          <p:spPr bwMode="auto">
            <a:xfrm>
              <a:off x="1316038" y="4608513"/>
              <a:ext cx="28575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1" name="Rectangle 181"/>
            <p:cNvSpPr>
              <a:spLocks noChangeArrowheads="1"/>
            </p:cNvSpPr>
            <p:nvPr/>
          </p:nvSpPr>
          <p:spPr bwMode="auto">
            <a:xfrm>
              <a:off x="1316038" y="4608513"/>
              <a:ext cx="28575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2" name="Line 182"/>
            <p:cNvSpPr>
              <a:spLocks noChangeShapeType="1"/>
            </p:cNvSpPr>
            <p:nvPr/>
          </p:nvSpPr>
          <p:spPr bwMode="auto">
            <a:xfrm>
              <a:off x="1325563" y="4522788"/>
              <a:ext cx="1587" cy="2000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3" name="Rectangle 183"/>
            <p:cNvSpPr>
              <a:spLocks noChangeArrowheads="1"/>
            </p:cNvSpPr>
            <p:nvPr/>
          </p:nvSpPr>
          <p:spPr bwMode="auto">
            <a:xfrm>
              <a:off x="1477963" y="456088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4" name="Rectangle 184"/>
            <p:cNvSpPr>
              <a:spLocks noChangeArrowheads="1"/>
            </p:cNvSpPr>
            <p:nvPr/>
          </p:nvSpPr>
          <p:spPr bwMode="auto">
            <a:xfrm>
              <a:off x="1477963" y="456088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5" name="Line 185"/>
            <p:cNvSpPr>
              <a:spLocks noChangeShapeType="1"/>
            </p:cNvSpPr>
            <p:nvPr/>
          </p:nvSpPr>
          <p:spPr bwMode="auto">
            <a:xfrm>
              <a:off x="1487488" y="4465638"/>
              <a:ext cx="1587" cy="2095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6" name="Rectangle 186"/>
            <p:cNvSpPr>
              <a:spLocks noChangeArrowheads="1"/>
            </p:cNvSpPr>
            <p:nvPr/>
          </p:nvSpPr>
          <p:spPr bwMode="auto">
            <a:xfrm>
              <a:off x="1630363" y="4294188"/>
              <a:ext cx="19050" cy="2857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7" name="Rectangle 187"/>
            <p:cNvSpPr>
              <a:spLocks noChangeArrowheads="1"/>
            </p:cNvSpPr>
            <p:nvPr/>
          </p:nvSpPr>
          <p:spPr bwMode="auto">
            <a:xfrm>
              <a:off x="1630363" y="4294188"/>
              <a:ext cx="19050" cy="2857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8" name="Line 188"/>
            <p:cNvSpPr>
              <a:spLocks noChangeShapeType="1"/>
            </p:cNvSpPr>
            <p:nvPr/>
          </p:nvSpPr>
          <p:spPr bwMode="auto">
            <a:xfrm>
              <a:off x="1639888" y="4198938"/>
              <a:ext cx="1587" cy="2190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89" name="Rectangle 189"/>
            <p:cNvSpPr>
              <a:spLocks noChangeArrowheads="1"/>
            </p:cNvSpPr>
            <p:nvPr/>
          </p:nvSpPr>
          <p:spPr bwMode="auto">
            <a:xfrm>
              <a:off x="1782763" y="4103688"/>
              <a:ext cx="19050" cy="19050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0" name="Rectangle 190"/>
            <p:cNvSpPr>
              <a:spLocks noChangeArrowheads="1"/>
            </p:cNvSpPr>
            <p:nvPr/>
          </p:nvSpPr>
          <p:spPr bwMode="auto">
            <a:xfrm>
              <a:off x="1782763" y="4103688"/>
              <a:ext cx="19050" cy="19050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1" name="Line 191"/>
            <p:cNvSpPr>
              <a:spLocks noChangeShapeType="1"/>
            </p:cNvSpPr>
            <p:nvPr/>
          </p:nvSpPr>
          <p:spPr bwMode="auto">
            <a:xfrm>
              <a:off x="1792288" y="3979863"/>
              <a:ext cx="1587" cy="2571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2" name="Rectangle 192"/>
            <p:cNvSpPr>
              <a:spLocks noChangeArrowheads="1"/>
            </p:cNvSpPr>
            <p:nvPr/>
          </p:nvSpPr>
          <p:spPr bwMode="auto">
            <a:xfrm>
              <a:off x="1935163" y="40560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3" name="Rectangle 193"/>
            <p:cNvSpPr>
              <a:spLocks noChangeArrowheads="1"/>
            </p:cNvSpPr>
            <p:nvPr/>
          </p:nvSpPr>
          <p:spPr bwMode="auto">
            <a:xfrm>
              <a:off x="1935163" y="40560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4" name="Line 194"/>
            <p:cNvSpPr>
              <a:spLocks noChangeShapeType="1"/>
            </p:cNvSpPr>
            <p:nvPr/>
          </p:nvSpPr>
          <p:spPr bwMode="auto">
            <a:xfrm>
              <a:off x="1935163" y="3875088"/>
              <a:ext cx="1587" cy="3619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5" name="Rectangle 195"/>
            <p:cNvSpPr>
              <a:spLocks noChangeArrowheads="1"/>
            </p:cNvSpPr>
            <p:nvPr/>
          </p:nvSpPr>
          <p:spPr bwMode="auto">
            <a:xfrm>
              <a:off x="2068513" y="39417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6" name="Rectangle 196"/>
            <p:cNvSpPr>
              <a:spLocks noChangeArrowheads="1"/>
            </p:cNvSpPr>
            <p:nvPr/>
          </p:nvSpPr>
          <p:spPr bwMode="auto">
            <a:xfrm>
              <a:off x="2068513" y="39417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7" name="Line 197"/>
            <p:cNvSpPr>
              <a:spLocks noChangeShapeType="1"/>
            </p:cNvSpPr>
            <p:nvPr/>
          </p:nvSpPr>
          <p:spPr bwMode="auto">
            <a:xfrm>
              <a:off x="2078038" y="3694113"/>
              <a:ext cx="1587" cy="49530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8" name="Rectangle 198"/>
            <p:cNvSpPr>
              <a:spLocks noChangeArrowheads="1"/>
            </p:cNvSpPr>
            <p:nvPr/>
          </p:nvSpPr>
          <p:spPr bwMode="auto">
            <a:xfrm>
              <a:off x="2201863" y="35988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99" name="Rectangle 199"/>
            <p:cNvSpPr>
              <a:spLocks noChangeArrowheads="1"/>
            </p:cNvSpPr>
            <p:nvPr/>
          </p:nvSpPr>
          <p:spPr bwMode="auto">
            <a:xfrm>
              <a:off x="2201863" y="35988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0" name="Line 200"/>
            <p:cNvSpPr>
              <a:spLocks noChangeShapeType="1"/>
            </p:cNvSpPr>
            <p:nvPr/>
          </p:nvSpPr>
          <p:spPr bwMode="auto">
            <a:xfrm>
              <a:off x="2211388" y="3313113"/>
              <a:ext cx="1587" cy="58102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1" name="Rectangle 201"/>
            <p:cNvSpPr>
              <a:spLocks noChangeArrowheads="1"/>
            </p:cNvSpPr>
            <p:nvPr/>
          </p:nvSpPr>
          <p:spPr bwMode="auto">
            <a:xfrm>
              <a:off x="2449513" y="3484563"/>
              <a:ext cx="9525" cy="9525"/>
            </a:xfrm>
            <a:prstGeom prst="rect">
              <a:avLst/>
            </a:prstGeom>
            <a:solidFill>
              <a:srgbClr val="1A1B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2" name="Rectangle 202"/>
            <p:cNvSpPr>
              <a:spLocks noChangeArrowheads="1"/>
            </p:cNvSpPr>
            <p:nvPr/>
          </p:nvSpPr>
          <p:spPr bwMode="auto">
            <a:xfrm>
              <a:off x="2449513" y="3484563"/>
              <a:ext cx="9525" cy="9525"/>
            </a:xfrm>
            <a:prstGeom prst="rect">
              <a:avLst/>
            </a:prstGeom>
            <a:noFill/>
            <a:ln w="0">
              <a:solidFill>
                <a:srgbClr val="1A1B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3" name="Line 203"/>
            <p:cNvSpPr>
              <a:spLocks noChangeShapeType="1"/>
            </p:cNvSpPr>
            <p:nvPr/>
          </p:nvSpPr>
          <p:spPr bwMode="auto">
            <a:xfrm>
              <a:off x="2449513" y="3217863"/>
              <a:ext cx="1587" cy="55245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4" name="Line 204"/>
            <p:cNvSpPr>
              <a:spLocks noChangeShapeType="1"/>
            </p:cNvSpPr>
            <p:nvPr/>
          </p:nvSpPr>
          <p:spPr bwMode="auto">
            <a:xfrm>
              <a:off x="944563" y="5056188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5" name="Line 205"/>
            <p:cNvSpPr>
              <a:spLocks noChangeShapeType="1"/>
            </p:cNvSpPr>
            <p:nvPr/>
          </p:nvSpPr>
          <p:spPr bwMode="auto">
            <a:xfrm flipV="1">
              <a:off x="944563" y="3351213"/>
              <a:ext cx="1628775" cy="17049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6" name="Line 206"/>
            <p:cNvSpPr>
              <a:spLocks noChangeShapeType="1"/>
            </p:cNvSpPr>
            <p:nvPr/>
          </p:nvSpPr>
          <p:spPr bwMode="auto">
            <a:xfrm>
              <a:off x="2573338" y="3351213"/>
              <a:ext cx="1587" cy="158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07" name="Rectangle 208"/>
            <p:cNvSpPr>
              <a:spLocks noChangeArrowheads="1"/>
            </p:cNvSpPr>
            <p:nvPr/>
          </p:nvSpPr>
          <p:spPr bwMode="auto">
            <a:xfrm>
              <a:off x="2397125" y="1280016"/>
              <a:ext cx="73898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Age at risk: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8" name="Rectangle 209"/>
            <p:cNvSpPr>
              <a:spLocks noChangeArrowheads="1"/>
            </p:cNvSpPr>
            <p:nvPr/>
          </p:nvSpPr>
          <p:spPr bwMode="auto">
            <a:xfrm>
              <a:off x="2613025" y="1522413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80-89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9" name="Rectangle 210"/>
            <p:cNvSpPr>
              <a:spLocks noChangeArrowheads="1"/>
            </p:cNvSpPr>
            <p:nvPr/>
          </p:nvSpPr>
          <p:spPr bwMode="auto">
            <a:xfrm>
              <a:off x="2613025" y="1951038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70-79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0" name="Rectangle 211"/>
            <p:cNvSpPr>
              <a:spLocks noChangeArrowheads="1"/>
            </p:cNvSpPr>
            <p:nvPr/>
          </p:nvSpPr>
          <p:spPr bwMode="auto">
            <a:xfrm>
              <a:off x="2613025" y="2398713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60-69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1" name="Rectangle 212"/>
            <p:cNvSpPr>
              <a:spLocks noChangeArrowheads="1"/>
            </p:cNvSpPr>
            <p:nvPr/>
          </p:nvSpPr>
          <p:spPr bwMode="auto">
            <a:xfrm>
              <a:off x="2613025" y="2792413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50-59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2" name="Rectangle 213"/>
            <p:cNvSpPr>
              <a:spLocks noChangeArrowheads="1"/>
            </p:cNvSpPr>
            <p:nvPr/>
          </p:nvSpPr>
          <p:spPr bwMode="auto">
            <a:xfrm>
              <a:off x="2613025" y="3289301"/>
              <a:ext cx="3959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40-49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3" name="Rectangle 214"/>
            <p:cNvSpPr>
              <a:spLocks noChangeArrowheads="1"/>
            </p:cNvSpPr>
            <p:nvPr/>
          </p:nvSpPr>
          <p:spPr bwMode="auto">
            <a:xfrm>
              <a:off x="1077367" y="1019176"/>
              <a:ext cx="151644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vantGarde Bk BT" pitchFamily="34" charset="0"/>
                </a:rPr>
                <a:t>500 000 people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14" name="TextBox 613"/>
          <p:cNvSpPr txBox="1"/>
          <p:nvPr/>
        </p:nvSpPr>
        <p:spPr>
          <a:xfrm rot="16200000">
            <a:off x="-1546840" y="3738256"/>
            <a:ext cx="4032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Hazard Ratio (95% CI)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901793" y="621178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Usual SBP (mmHg)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16" name="TextBox 615"/>
          <p:cNvSpPr txBox="1"/>
          <p:nvPr/>
        </p:nvSpPr>
        <p:spPr>
          <a:xfrm>
            <a:off x="3710105" y="621178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Usual SBP (mmHg)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17" name="TextBox 616"/>
          <p:cNvSpPr txBox="1"/>
          <p:nvPr/>
        </p:nvSpPr>
        <p:spPr>
          <a:xfrm>
            <a:off x="5292080" y="659735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Courtesy of Prospective Studies Collaboration, unpublished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6230385" y="623731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Usual SBP (mmHg)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21" name="Title 1"/>
          <p:cNvSpPr txBox="1">
            <a:spLocks/>
          </p:cNvSpPr>
          <p:nvPr/>
        </p:nvSpPr>
        <p:spPr bwMode="auto">
          <a:xfrm>
            <a:off x="-36512" y="-13741"/>
            <a:ext cx="9180512" cy="1066477"/>
          </a:xfrm>
          <a:prstGeom prst="rect">
            <a:avLst/>
          </a:prstGeom>
          <a:solidFill>
            <a:srgbClr val="00214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</a:rPr>
              <a:t>The value of large numbers: Ischaemic heart disease and systolic blood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</a:rPr>
              <a:t> pressure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/>
      <p:bldP spid="6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echbased.co/wp-content/uploads/2013/10/mobile-health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2" y="3799084"/>
            <a:ext cx="1622808" cy="19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data is big and growing…</a:t>
            </a:r>
            <a:endParaRPr lang="en-GB" dirty="0"/>
          </a:p>
        </p:txBody>
      </p:sp>
      <p:pic>
        <p:nvPicPr>
          <p:cNvPr id="1026" name="Picture 2" descr="File:Man shadow with org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59" y="1135177"/>
            <a:ext cx="4114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12689" y="908720"/>
            <a:ext cx="3771341" cy="1585671"/>
            <a:chOff x="4932040" y="2691841"/>
            <a:chExt cx="3771341" cy="1585671"/>
          </a:xfrm>
        </p:grpSpPr>
        <p:pic>
          <p:nvPicPr>
            <p:cNvPr id="7" name="Picture 10" descr="http://creatia2013.files.wordpress.com/2013/03/dn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2691841"/>
              <a:ext cx="1893711" cy="142994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200773" y="3815847"/>
              <a:ext cx="2502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</a:rPr>
                <a:t>Genome sequence</a:t>
              </a:r>
              <a:endParaRPr lang="en-GB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6466" y="4767535"/>
            <a:ext cx="3629569" cy="1982217"/>
            <a:chOff x="5436466" y="4667944"/>
            <a:chExt cx="3629569" cy="1982217"/>
          </a:xfrm>
        </p:grpSpPr>
        <p:pic>
          <p:nvPicPr>
            <p:cNvPr id="1030" name="Picture 6" descr="http://www.indiana.edu/~novweb/images/1_fig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69"/>
            <a:stretch/>
          </p:blipFill>
          <p:spPr bwMode="auto">
            <a:xfrm>
              <a:off x="5436466" y="4667944"/>
              <a:ext cx="3600400" cy="140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60551" y="6188496"/>
              <a:ext cx="3405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</a:rPr>
                <a:t>High dimensional profiling</a:t>
              </a:r>
              <a:endParaRPr lang="en-GB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032" name="Picture 8" descr="http://www.nature.com/hdy/journal/v108/n1/images/hdy2011100f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9"/>
          <a:stretch/>
        </p:blipFill>
        <p:spPr bwMode="auto">
          <a:xfrm>
            <a:off x="6440887" y="887290"/>
            <a:ext cx="983679" cy="9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4" y="908720"/>
            <a:ext cx="2664296" cy="1743450"/>
            <a:chOff x="179512" y="1410056"/>
            <a:chExt cx="2664296" cy="1743450"/>
          </a:xfrm>
        </p:grpSpPr>
        <p:sp>
          <p:nvSpPr>
            <p:cNvPr id="12" name="TextBox 11"/>
            <p:cNvSpPr txBox="1"/>
            <p:nvPr/>
          </p:nvSpPr>
          <p:spPr>
            <a:xfrm>
              <a:off x="739518" y="2691841"/>
              <a:ext cx="1164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</a:rPr>
                <a:t>Imaging</a:t>
              </a:r>
              <a:endParaRPr lang="en-GB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1036" name="Picture 12" descr="http://www.med.nyu.edu/thesenlab/group/images/fmri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69"/>
            <a:stretch/>
          </p:blipFill>
          <p:spPr bwMode="auto">
            <a:xfrm>
              <a:off x="179512" y="1410056"/>
              <a:ext cx="2664296" cy="124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188233" y="2780928"/>
            <a:ext cx="3955768" cy="1776393"/>
            <a:chOff x="5188233" y="2780928"/>
            <a:chExt cx="3955768" cy="1776393"/>
          </a:xfrm>
        </p:grpSpPr>
        <p:pic>
          <p:nvPicPr>
            <p:cNvPr id="1038" name="Picture 14" descr="http://c8.nrostatic.com/sites/default/files/uploaded/pic_giant_102313_SM_The-Electronic-Medical-Records-Wrec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233" y="2780928"/>
              <a:ext cx="2236333" cy="1304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36667" y="3356992"/>
              <a:ext cx="19073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50000"/>
                    </a:schemeClr>
                  </a:solidFill>
                  <a:latin typeface="Calibri Light" panose="020F0302020204030204" pitchFamily="34" charset="0"/>
                </a:rPr>
                <a:t>Electronic medical records</a:t>
              </a:r>
              <a:endParaRPr lang="en-GB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3580" y="5753337"/>
            <a:ext cx="116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Mobile health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386" name="AutoShape 2" descr="data:image/jpeg;base64,/9j/4AAQSkZJRgABAQAAAQABAAD/2wCEAAkGBxQTEhQUEhQUFhUVFRUYFBQUFxQZFhYUFxcXFhUUFBQYHCghGBolGxYVITEhJSkrLy4uGB8zODMsNygtLisBCgoKDg0OGhAQGiwkICQsLCwsLCwsLCwsLCwsLCwsLCwsLCwsLCwsLCwsLCwsLCwsLCwsLCwsLCwsLCwsLCwsLP/AABEIAM8A9AMBIgACEQEDEQH/xAAcAAACAgMBAQAAAAAAAAAAAAAABwUGAgMECAH/xABJEAABAwIDAwYKBggFBAMAAAABAAIDBBESITEFQVEGByJhcZETMkJSgZKhscHRFFNicpPCFiNEVIKisuEzQ2OD8Bdzo9IVNGT/xAAZAQEBAQEBAQAAAAAAAAAAAAAAAQIDBAX/xAAjEQEBAAIDAQACAwADAAAAAAAAAQIREiExA0FRBBMiFDJx/9oADAMBAAIRAxEAPwB4oQhAL5dfUieWNY51dUkPdYSFoGI2AaA2w7irJtLT2QvObap/nv8AWd81tFbJ9ZJ67vmtcU5PQ6F56bXy/Wyeu/5rY3aUv1sv4j/mnA5PQKEghtSb66X8R/zWY2tP9fN+I/5pwTmfSEiBtif6+b8R/wA1mNt1H7xN+I/5pwOR6ISOG3qn94m9d3zWQ5RVX7xN65ThTmd6Ekv0kq/3iX1lkOU9X+8Sd4+ScKczrQkr+lNX+8Sfy/JZDlVWfvD/AOX5JwpzOhCTA5W1n17+5nyWQ5X1n17vVZ/6pwq84cqEnBywrPrz6rPksv0zrPrv5GfJOFOcOFCT/wCm1Z9aPUZ8l9/Tis+sb6jPkpwpyhvoShHLqs+sb6jVmOXtX57PUanCnKG2hKT9Pqvzo/UHzR/1BrOMXqf3ThTlDbQlRT86ckUjRUxh8btXRCz2WtmGk2cM9MimRsfbENVGJKeRsjTvGoPBzdWnqKlmlld6EIUUIQhALzptaox1E7vOmlP87l6HnfZrjwBPcF5obJiN+JJ7zdaxZySVJsirluYaWWVoNi9hjtewNuk4G9iF0fo5X/uNR/4z7nJq82kVqMnzpXnuDWflVsVuXZJ08+//AAFaNaKp9UH3FfDsasGtHVfhk+5eg0JyXjHno7Mqh+yVf4MnyXw0dQNaWq/Al+S9DLB8gGpA7U5nF57MMw1p6kf7MvyXwh++KcdsUnyT++mjcCevT3r6+p4Adt1eVODz8XneyUf7cnyXz6QOD/Uf8k//AAjjv7h8StFRVNjBdI/C0by4gDttvurun9ZDfSm9fqu+S+/TWbz7CnRVco6dhAMoN8+jd1h12vZY0/KemcQMTc/Pbh45Xta61/r9H9RL/To/OHtQNox+e1ego/BO8lnc33rM0Uf1bPVb8ljmnB57FfH9Y3vX0V0fnt7wvQJ2fEdYo/Ub8lg7ZEB1gh/DZ8k5pwIL6azz296+/Sm+c3vCfDtg0p1p4PwmfJancmaM60tOf9qP5JzOBGiob5ze8I8KPOHeE7nckaE60dN+DH8lrPIzZ5/Yqb8JnyTmvElfCDiO8L7fs7wnOeRGz/3OD0MA9yxPIXZ/7pF3H5pzTiTIWQTI5ZcjKGKiqZGU7GvZE8scC/J1rAjpcUsosmtHAD3LUu0s0jNuHpN+6femFzDQ9Ksf/wBlvdjPxS62w67x1NHxKanMXBamqX+dOB6sbf8A2K55NYmahCFloIQhBH8oZsFLUO82GQ9zCvOFJq0dYT95wpcOzqo8Yy31iG/FIOi8dvatYs5H9yDjw0MPWHO9Z7j8VYFGcmYsNJTj/Rj9rQfipNS+tQL4Svq4No4uLA0C/SNu/LRJNrJsT1u5vefgFwyTi9t53nUrlftOFmWPwh82LPvccrdijdqbX8EwyyARMBDmNteV5Gg6X/BddccXaYaTrXEg3ByvfUWI0Hb7lBbf5YRU5LWkPkFrsByBPnvta+mXWqLtblpUz3a13gmA9FseVgcgHO1Oq17G2JLLNhz8G5zmvkABbYeNrkTe3t4LvPjrvMSs/LGpl6PhMIv5OWugxKLdUP6YJPStjBdliGYdbS/XvVnj2PBHIBMwvtZjG4yQGDxS7IXcb3tnZSEdXA0YW00VgRYuaPR/zqWuWM/6w41SHxkta4WzJBzGVra+g39CxbIBa98PV1de8K8VlVDJF4MwRjO4wdGxPjYSDqq9tLZjCw+CacYzwi5u0kXFuIyPf1LWOe/YvGoil2lJG7FG4gk7iR38fSrpsrl+GhrZWki2ZBB+HsVS/wDgXmB1QCMDQ24zD8zYixyyuDdRbWn/AJ6VcsMM0p8bM2rFO3FE8O4jeO0bl2pC0NZJG7FG8scB1i+trf3TK5KcsBMME5DXgDpXti9HFeX6fC49xzuP6XBC1eHba9xbj26LJkoOQK87GmaEIQCEIQVjnLlw7NqOsMb6z2j4pNJsc7kltnkedNE3+bF+VKRdMWMkTtM/rD6PcE6eZiK2zr+dNKe4hv5UlK43e7t92SffNZDh2ZT/AGg93rPcVmtRbEIQsqEIQgpvO3Nh2bIPOfE3+cH3BJPZ2b/QU2ue2e1HE3z6hvc1jz8kr+S0WOojbxewH0vaFvFmvR9JFhYxvmtaO4ALKaUNBc4gAak6Lmgrw/GGjpMJBbcA5dqr21toCpLI2PEZDj0JLgOt9saHXvUmNtdccLa21+1ZXXcx7Y2NNiDbG4nTo7jbjbrUJWeDuDNM9xtmAW2AOY3E9x3rVtjZ8kZvKC1oGT42NLOoEhv9S6dm7IZJZwnhGQJBYzG1xAvkR7u1eiSSbemSSbbKCaF2UbrEtsMmuuRe989fTuVI5W1RqK4sxnwcRbEHWc6zgLvIaBm7FcW6kwNqUgghfie+fCxzwwA2yF23tcC+maW+w4XsvK4kF+ItyIxYvHPWMyAe1dPlrvJNcvE5yV2BG2TG599QyN2HFnazngZXyNhnu0IVgrNtFj8IaDY552tbc7gVWoXMNrlzSHXuM7tG7qK37bqxI+7CcGjQciD1pceWXbc+cjpqK8yPDj1W7Abgf3Xx1QC4kCxcTcWy3nLW47eK4wBmGuubA52HaGg5k52RAC44QCSdN59iuounZC8k9HUnQZZ8M9y+scQd9xmQRvvobLfTbIfiGIgAEeKbnsAXZV0sbZLveW4xiZfJrbkXJda2u48Vm5RNwO2w/EWsDbAdIdmpJ4XWralUTGX+Ca5+IBzMgJALeMcndHO1jvXPNshzXHBd2hGWTmn2E377HJcQO9w4jyhbPOyST8Jccb4jtrUX6yzKd7Sc8F3OaLnRjgLFvx3rgq9nSxgF7HNDgbFwte2foVyhr3tAOMjDkAT7Lb991PQVUdVGWvY06B4tkevqV/suP4crhoutm7YnjFmSHD5psR6AVadmcsBkJQWu4jNnV1j2rRtfkaLOdTE3GYjJ16mvOm/VVqJ2B+GRt8Js9hyPWLjQrWsM50hy0O0BJYbyLgjMEdR9q7VQOSG1GtcI48Za6To+EsMIPjAEHMq/rxZ48bpyymghCFhkveeaa1PTt86oH8rHlLAOTA56Z+nRM/7z+4MaP6il6zUdoXSeMVEVJ6Tu13vK9HchocGz6Rv+hH7Wg/FebpzkT2r1DsaLBTwt82KMdzQFmtR2IQhZUIQhAqufWbo0jPtSu7gxv5iqfzdxYq2Ef6jPZd3wU9z6T3qaZnmwvPrPA/KuDmjixVrDwxnujI97lqM0yNstfT1LHx3c2TECywzJN3NxC1r3JHWuKTZmOIyUzvCxg5wO8Zpy0sdcvSrRt2g8LHlk5hxNOW7MjPs9irUUrg4z05DJQD4eBwcGvw3OIDsXXC9PVhludPmyaqcttSuLmtFnwzAdDqB1IvdbqtsYZjno2Mdc6ODW3sBixC1tBrwWl1c3wv0uEW8moZ5jjo9wHknjxCpnOjtaSSoEZOCNsbXWvcEnMOFvG0t3rpjjcstLb3vRn7AY2NjnmSMtfmGscHNbbcHXJcVSeVUbROS09F2YafJy06hfconkxVugp7Nz8I9537rMaW8De993RWMj3OLnE3I1N88ssuIvqrj87jlbt0+WN3yaybaW3i2uVln4W4bpcfO+fHVfIosbWYRqS0nEMzfhuFt6yqqPBI5gdm0DUHpX3gjdfLNdunXf4b6YtcbOwgkOJN7EmxIFzlqFzR1JDgW3FjcOvmOvtXXHRusRcAZXucuq6yOzH2GGz753ZnY9ugKm4zuLcycRsaZCMVmjF57iNGgZkk7gs6HYj5Imy2Ae7EXMfibkTle4NiNNLELgqqJ8kbbENkAYRizDXNtY3zz/AOZqbpOUEjAfpUdgP82G8jLfaaOm3ttbsXmu9dPPd/hEvpZKcjo4dCWtJ8G83F8F8m5dma3eDgkc67LkWvcOa+5yFwddPYp2o21FZujo3jxxYs7Os9XBapNiAEmFzQ11iWOF25CwwkEEDqzWeX7Tn+1NqNnSB56JILsnCxy+HapuGkcwBsRaBnic4C5I6uHYt0zXscWOFnaixuHN4sJ16xu9N18qA9zQYzmM8J0cN7TwWrla1y22UFZjxB1sTDZ1tD1gjJcu2tgR1ALiMMlrBwyvwxDeAsNnQOEg/VujaGuyOYBJbkD1kXsOHWp10Dg0uIsACbm/sAF1LeN6TLopKaR0Un2mOOX2gfdknHsLaInha/eQMXbofal7y12WQ/6TkGFrA8C4cDoToQARbPipvkPJIwuY/wATomM2ObTrrnw9N10+us8eTGU3F4QhfLryORQ88kl6ynb5sDj6zyPyKkNOff7AVa+dmW+0bebTRjvfIVUAdew+5dIxXC2LEWt84tb3kD4r1NE2wA4ADuXmbY0WKpp28Z4R/wCRq9NrFagQhCihCEIELzzTYtpEeZBEO8vd8QpTmUhvUOdwjf7XMHwVa5z58e1Kn7JY31Y2q7cyEOUzvsMHe5x+C1+GfyahCq3KikMT21EYFhZsjRli4X3aceAVqWitpxJG9h0c0j5FMbqumOWqqNRRMig+keEwscDi6NrRu1GZ6WdhY65JR7YqzVVDSxpcS1rGjO5AvY2GmqvnLWpkGzo48mWmMcgNrnCC4a6XLfZ1qn8iKcPrGE3u3E7LfYHxs8s7L3fKaxuVdu/Fpr6IwwRNc67wCCDbV2Zt1Am3oUXe4blpfMDPPQHPq3Kf5RUry4OtibYAAXu06nRRcVK54wtjBO9wGZtoC7uUxvW3ow1MWiChe8uDGl2ZJw3NhxtuC7Ymtay2KMkuzLhiDW7sJwkA3Iv2L5FTva/E1wa4WzY8Yjx8U9mS+VM2IZxtxl1y8XbfXolvijcbgBW3Zbt37Sr4WhsQGM2sXA3a08Q0ki4zsNFopZ42WaA5o84YruO4u6Vh3KJlFiQDpbNpy7Qd6+xtIIvuIPx9oTj0muljgZg8WU+Hks1sTm9BpOebrgHQ9IC53Kc8LhIBIJtbIj05X7FVYdpOOESWeAQ5t8sJGhBGazqtkPkf4UBpBkxEB/SLCR6ARnvzXO479Y1u9pmp2YC4vjs1x8awGF+/pjedc9VsY+eIAhzSBbyS2wve1+ldt+KhKKqcJHO6f6t2F3B0V7NcScrgWvv3qRbtpxc5zWtMbc3a3I0Fus9izcaZS+OutrJpW4Gs8YizjIXtaR5RuAWkWBFgVKbObcgHd7RcX7N5XPs+vac2EDi1wy7uKlfDxkXwEOOtslzyv4043rrSRAaM+iOvJUvlvyoMQa1njPBw/ZG6Qg653Uu6QBxwjK2jrFVrldsF1SGOjt4Rlx0jYFp1F+N81fnJy/0kx12pEdbI3FaR5ByeL5OGuYNx6VZ+TnKGaWpiabEWcCGjRts3X1yIb3quwiMNl8KbPbkAGjItysD22/upHkJtNzaprSMpQWkkDELC4N7Zae5erOSy9Kc0RyHYFksYzkOwLIL5ziRPOVNi2nUfZbCzuYHfmVb3O7PiFJ8sZsW0a13+vh9RrWflUX5J67e/+y6eMO/kXFi2hSD/AF2n1bu+C9GpB82cGLadP9nwju6Nw+KfixWoEIQooQhBQeYeWE+Ovq3cZ5B6rsPwTa5loLU0ruL2N9VgP50lK+XFLK7zpZHd73FPzmmhw0IPnSPPdZv5Vq+Mz1cnGwuVAbQr3WLulkLhoJbl1lTNaP1buw929QElIZnCM5McCXuGvRIIa3tVwk9rthJ7UTyi2WKiklwAumeGFpc4kusQQ3M2BtolPs6V0MzJDdpY+2EakggObwAzN808I6PACw+TlfS48kjhkknylonRVMzH64i5p4tccQ7MjpxXt/j3e8WzghqRIA9pxBwDmuyzBzvfeuLbTP1RAyF24gN7MQxae3quqRyC5UCEimkHQkd0XZAMeRw34jbPrTHw9/FcssLhk3jVdpYGFj3SNbYuFiC7HY5gEjq0w5LKtomhhka4DFYguO53AjUqRnoIySQxuKxIJ8W/2hoe5V6ecuuHkuBuG7gCNCBwWp346TtySMGe8Dyt2XWs2wdEutkCM+Fxv45L6bhtt2vttccPQgR78zuAOvGwXRaxaCbZa2A6yToTpqt9NOcDm3dYncdTnkfR8Fpk1yyPH23I4rrgxW1FhqLZku6ralSo42E7zqLj28PcsoJi24BLQb4rb/Qvj4yHWtoSchlcZXWIuMTd7iLb9NQq16kaTaHgwSM8sLb3O/UXOoJCkNibRIIa91w6+BxNzfh/ZRMGypXAYWONsxqNO3d8lN7F2S5pDn6jNo4Hr61zz46YykTngdMjnp1rpNO1jC9/Dogm2uhKw+lXaGZEag5ZW1ULy05UNjhywl7ui1gzIfbV48kWzHGxXCY3K6jj2oHK+uvPga42YLOboMZzOY13Lp5EQ3qojceK92VibgWwnvvdVc3JzzNySd54+26u3NfQF0sjjcMwhuLd41359gt/EF7c5MfmGjs6ruCDuBII4DULbSVzXkt0cBe2+3FQramOSRwp+kAAS1gwgjIXF7NcNP7rVsuOUVMj5G4Q1gtmDZttDbfYX/iC8HFm4e0kdrTY6ipd51RMf53LBuYPaPcVyskxXd5znO73EqRoYsQPb8EeerVzSQX2hfzYZD3lg+adSVnNJS2qJ3cImjvdf8qaaxl61PAhCFFC56+XBFI7zWOPc0ldCh+WU+Cgq3cKeX+goPMUJvbrt7V6R5u4sOz4OsPd3vd8LLzhSt6TR1henuSsOCjpm8IY79paCfetXxIlHC+ShmgRm/mOz6xoT3G/oU0uKvpiQS0Akggg6EdfFMa3jWVbT4ukNQO8cEvecTk4Z4xLEB4SPFj1xOZa+Gw1I4dau9BX4QGyEAeK13sAf5p9/auLlTWiN0TWW8I8ku1v4NrSSbDrsLldPnlljl03hLvTz+1ljcbt+evEHLMZKT2byjqIX4xI94AthkcS08Mr5Zq87a5tiXl8L8DXZ4S0loJ4EaDqI71VpORtWHBngsVzqwgtPVi8n0r3z6/PONf+Jmn5wWl/6yFzWbnNdc9ZLDru0KnKStop3NDXtLybhoOEk77tO/qSvrKF8Rwyscw8Hggmx1HUtDDY3sCRY58B1en2KX443xZlTtl2exwAIyGYsdM+pZU/J2J+Rc5h8m1sz6fRklRsflLPTNcyJzXNcb2kDnYSchhzFhv68lNfp3UsDbBjxa+N4s8ltukRGbNzy0XK/HOeVbktNVydcHEBzSNA7q7B5WvUuzZtMynfjcWucb2DyAPQDqQqZV8u53NPg42MByxEl5ud40A9N1WNovklkc+d2J9gekRmMrBg033y61Z8sr1lS59aOp0DHjGMDiSbgAG3p03qJr9o0tO+8ro2yWxWt0yOIaM9yWFPtWWFr2wPcxkhxOYw2w8M9Qe7TrWqtqHSOxucXOIBLrkkHQi9uoJPhd91OS8s5fROdhEbmg3Ae8jonPCXtANm3toTbNU+s2xUyOxySvxadAlrQOoN3G3pXGwC1rZ7jncDgvlU8sLS1rRvGtst2pzXbH5443pndqQ2A94ku18jSGucMB9Dr3yAIOq0zwC4IcXPJJc7PLPIG+d9dVKbHoJpoyYYntc4lrsrAMIuRiJta9rdSYPJbkKyJrXTC77gm97A7gG6HtPcsZ/XHDurbJFC5N8lpamVoLXNZq55BFxvwneU0dsw+BhjgiAxTODL+Ta4uONsxffqVYooQ3QfNcG2aJ0phw+RIHk8CNPeV48vtc8pvxjHL/SN2fyekic9rZMLHBoc4NGN2pNnA9HU7l310Laelnc3yYpHEnXJhOZ9CllA8vZsGzqx3/55B6zS34rlcrazlncvXnSlFmNHUFYNiN6BPWoCPQdgVi2P/hjrv71qOVMnmui/+w7/ALY/qPxV9VM5sWfqZncZAO5o+auaxfWp4EIQooVV50J8Gy6rrYG+u9rfirUqHz0S22a4efNCO52P8qBGUTLyNHX8F6ooo8MbG8GNHcAF5XpJzG4PABI3G9vYrvDzs1w1ETv4QPcFrTOz4QkrDzw1A8aCM9jiPgu+LnlPlU3quHxU0uzXkga7VoPaB7VFR8m4WuLmggnIm9zbzcRubdSpUHPHAfGp5R2FvzXbBzuUR8Zszf4Lqy2eNTOzymA0WFlqmp2u1a09oHvVRi50Nnu1ke37zHLsi5wdnO/aWDtuPep2m0tW7DglAEjA63i4s7dl72UJVc3dE/8Ay8NvNJb6cipOLlZRO8WphP8AGF2x7Wgd4s0R7Ht+a1M8p5V5VQqvmojt+rldf7drdWgHUq1X83VZH4rWv+4c7elOtk7To5p7CCswV1x/k5xeVefzyMrL28BID/Dbsvdbf0JrXXvEdBq5unmjP2J+IWv+Xl+ovIj6Tm7rHO6TWt4uJvwys0FSkHNhLiGKRobvwtNx2Xt8E3ELN/lZ05Fw3mwbf/EfbLUMvftF1PbK5C0sQbiY2RzTcOeATfK3YMhkFaULF+2d/Kcq1shaNGgdgAWxCFyZCEIQCqPOvNh2XU/aEbfWkaFbiEv+eazNmBgyBmga0dTTiA7mKz0pLtVi2f8A4bewKuq10UXQb90e5ajFNPm2Zajv50jz3Wb8FalAchYsNFF14z3vcp9YrcCEIQCWnPpLalp2+dPf1Y3/ADCZaWnPPsqonbTeAhfI1hkL8AuWkhobca+cgSq+qQl2LUt8annHbFJ8lySQub4zXD7zSPeFplrAWVljiHELJAIC+2X2yD5ZFllZFkGNkNaFlZfbIMmSuGjnDsJHxXVFtWdvizzDskf81yWQqJiLlTWt8WqmH8ZPvXXFy82g39pefvBh+CrtkILdFzmbRH+aw/ejb8LLti52K4atgd/A4e5yoiLJoMiHngqPKp4T2OePgV2w88Xn0nqyj4tSrRZTSnBFzwQHxqaYdhjPxC7IudmiPjMqG9rGn3OSTX2yaD4h5zNnu/zXt6nRyD4Lti5ebPd+1Rj72JvvC89oTRt6Rh5UUbvFqoD/ALjfiVReeitZLTU4ie2QCpDn4HNdhaI5Gguscs3BKeyAE0PoCu8EdmjqAVLgbdwHEj3q9gZehWM01+TUWGlgH+m32i/xUmufZ7MMUY4MaO5oXQsNhCEIBCEIBYPjB1APaAs0IOKbZMD/AB4InfejYfeFHz8jaB/jUkHoYB7lOFwWszt4oKzPzc7Od+zAfdfIPc5R9RzV0FiR4VgG8Smw9a66+VHOHS0l2g+GlH+XGRkftv0b2ZnqSk5R8tqmtJEr8Me6GO4Z/Fvee3uV7TpZ5+SOxySG7RLSDY3fGRftwha/+ntG7/C2pEeGLwXweEvHSrnkz4Khmf8ASd7s46yB/oPvBK55uaetHivgd/E8e9qXVPGAbgW7MlOU+0ZW+LLK3skePcUR08peSdTQRiWpa1sZeGYmuxDEQSAQBcaHNVxtbF57fSbe9Sm3tqTzU74nzSvbk7C97nC7TiGp6lRbptVqbOw6Pb6wWwZ6WPYqivmEJsXDCeCCqk15GhI7CQtrayQaPf6xTZpaAFkQoeg2mQ3pkk3132Vs5H1ez5JHtrjI1uAFhZjvivnfCDlbirtEVZaJpC3cfQmYNh7Ef4lZKz71/wA0a2O5B7Pk/wALaIHU4xH4hTalT9NG/F3LfDOHaXPYEzm81gJvFXRHtYD7nrSeaSpGbJ4D649wKbC5E4va+fAjNbL5A7jcA7ri1xf0jvV0n5qK3W0Dux5B9oC4xzaV7P2drvuyRm/eQmxA0DP1rB9tvvV5Yy9hxIHfkoeh5HVrJWF9NKAHXJ6JH8pKa3JnkyIrSTAGTyW6hnzd17ldppZWNsAOAWSELDQQhCAQhCAUfVul8kdykEIKRt3bv0b/ABT0tQwZvPo3DrKXPKLlfVTgtZeGM7mE4nD7T/gLJyba5LUtU4PnhDngWDwXNdbW12kXULLzY0J8UTM+7NIf6iVraaIN8RG5a8PUnjUc09OfFnqG9vgnfkUfNzQ+ZVevCD/S8JuGidIWFk1p+aKfyZoHdokZ/wCyjp+aqtBybC77sp9zmBAvmFb2vKts3NxXN/ZyfuviP5guKbkbWN1pZ/QzF/SSiKxXzkMPYq2QrjtTYE1iDFK370cjfe1V6XZMjdQO8KaWI5C7Ds6TzT6M/ctT6R41a7uKaVoQszEV8wJoDSpLZDcyVHhil9mx2CJU7TOUnFIoiFdkZW2ak2yDgtzKojRzh2Ej3KLDyvvhCm0TsO2Z2+LNMOyR/wA1O8nq+vqZMEU8lh473WLWDibg3PAKt8ntjy1cmFmTBbHIRk0cBxd1JzbDoYqaIRxCwGpOrjvc47ypVkScbbAAm5AFydT1rNYCQLIFYbfUIQgEIQgEIQgEIQgEIQgEIQgEIQgEIQgFqkp2O8ZrT2gFbUIIuo5OUj/HpoHdsTPfZcEvIXZ7v2WMfdL2/wBJCsaEFNn5s6B3+XI3slkPscSo2fmgojo+YfhH3sTEQgVc/MvD5E5HDFGD/S4LkdzQSt8SaE9rZG/EpvoV2EtJzY1jdBA7skI/qYuabkJXN/Zi77kkR9hcE8kJupogpOS9W3WlnHYzF/SSuzk9yNnqZMLmSRMHjvkY5thwaHDMp4oV5GkTszYccEYjiADR3k73OO8ldf0Y8QutCm1cohcuhjbLJC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88" name="AutoShape 4" descr="data:image/jpeg;base64,/9j/4AAQSkZJRgABAQAAAQABAAD/2wCEAAkGBxQTEhQUEhQUFhUVFRUYFBQUFxQZFhYUFxcXFhUUFBQYHCghGBolGxYVITEhJSkrLy4uGB8zODMsNygtLisBCgoKDg0OGhAQGiwkICQsLCwsLCwsLCwsLCwsLCwsLCwsLCwsLCwsLCwsLCwsLCwsLCwsLCwsLCwsLCwsLCwsLP/AABEIAM8A9AMBIgACEQEDEQH/xAAcAAACAgMBAQAAAAAAAAAAAAAABwUGAgMECAH/xABJEAABAwIDAwYKBggFBAMAAAABAAIDBBESITEFQVEGByJhcZETMkJSgZKhscHRFFNicpPCFiNEVIKisuEzQ2OD8Bdzo9IVNGT/xAAZAQEBAQEBAQAAAAAAAAAAAAAAAQIDBAX/xAAjEQEBAAIDAQACAwADAAAAAAAAAQIREiExA0FRBBMiFDJx/9oADAMBAAIRAxEAPwB4oQhAL5dfUieWNY51dUkPdYSFoGI2AaA2w7irJtLT2QvObap/nv8AWd81tFbJ9ZJ67vmtcU5PQ6F56bXy/Wyeu/5rY3aUv1sv4j/mnA5PQKEghtSb66X8R/zWY2tP9fN+I/5pwTmfSEiBtif6+b8R/wA1mNt1H7xN+I/5pwOR6ISOG3qn94m9d3zWQ5RVX7xN65ThTmd6Ekv0kq/3iX1lkOU9X+8Sd4+ScKczrQkr+lNX+8Sfy/JZDlVWfvD/AOX5JwpzOhCTA5W1n17+5nyWQ5X1n17vVZ/6pwq84cqEnBywrPrz6rPksv0zrPrv5GfJOFOcOFCT/wCm1Z9aPUZ8l9/Tis+sb6jPkpwpyhvoShHLqs+sb6jVmOXtX57PUanCnKG2hKT9Pqvzo/UHzR/1BrOMXqf3ThTlDbQlRT86ckUjRUxh8btXRCz2WtmGk2cM9MimRsfbENVGJKeRsjTvGoPBzdWnqKlmlld6EIUUIQhALzptaox1E7vOmlP87l6HnfZrjwBPcF5obJiN+JJ7zdaxZySVJsirluYaWWVoNi9hjtewNuk4G9iF0fo5X/uNR/4z7nJq82kVqMnzpXnuDWflVsVuXZJ08+//AAFaNaKp9UH3FfDsasGtHVfhk+5eg0JyXjHno7Mqh+yVf4MnyXw0dQNaWq/Al+S9DLB8gGpA7U5nF57MMw1p6kf7MvyXwh++KcdsUnyT++mjcCevT3r6+p4Adt1eVODz8XneyUf7cnyXz6QOD/Uf8k//AAjjv7h8StFRVNjBdI/C0by4gDttvurun9ZDfSm9fqu+S+/TWbz7CnRVco6dhAMoN8+jd1h12vZY0/KemcQMTc/Pbh45Xta61/r9H9RL/To/OHtQNox+e1ego/BO8lnc33rM0Uf1bPVb8ljmnB57FfH9Y3vX0V0fnt7wvQJ2fEdYo/Ub8lg7ZEB1gh/DZ8k5pwIL6azz296+/Sm+c3vCfDtg0p1p4PwmfJancmaM60tOf9qP5JzOBGiob5ze8I8KPOHeE7nckaE60dN+DH8lrPIzZ5/Yqb8JnyTmvElfCDiO8L7fs7wnOeRGz/3OD0MA9yxPIXZ/7pF3H5pzTiTIWQTI5ZcjKGKiqZGU7GvZE8scC/J1rAjpcUsosmtHAD3LUu0s0jNuHpN+6femFzDQ9Ksf/wBlvdjPxS62w67x1NHxKanMXBamqX+dOB6sbf8A2K55NYmahCFloIQhBH8oZsFLUO82GQ9zCvOFJq0dYT95wpcOzqo8Yy31iG/FIOi8dvatYs5H9yDjw0MPWHO9Z7j8VYFGcmYsNJTj/Rj9rQfipNS+tQL4Svq4No4uLA0C/SNu/LRJNrJsT1u5vefgFwyTi9t53nUrlftOFmWPwh82LPvccrdijdqbX8EwyyARMBDmNteV5Gg6X/BddccXaYaTrXEg3ByvfUWI0Hb7lBbf5YRU5LWkPkFrsByBPnvta+mXWqLtblpUz3a13gmA9FseVgcgHO1Oq17G2JLLNhz8G5zmvkABbYeNrkTe3t4LvPjrvMSs/LGpl6PhMIv5OWugxKLdUP6YJPStjBdliGYdbS/XvVnj2PBHIBMwvtZjG4yQGDxS7IXcb3tnZSEdXA0YW00VgRYuaPR/zqWuWM/6w41SHxkta4WzJBzGVra+g39CxbIBa98PV1de8K8VlVDJF4MwRjO4wdGxPjYSDqq9tLZjCw+CacYzwi5u0kXFuIyPf1LWOe/YvGoil2lJG7FG4gk7iR38fSrpsrl+GhrZWki2ZBB+HsVS/wDgXmB1QCMDQ24zD8zYixyyuDdRbWn/AJ6VcsMM0p8bM2rFO3FE8O4jeO0bl2pC0NZJG7FG8scB1i+trf3TK5KcsBMME5DXgDpXti9HFeX6fC49xzuP6XBC1eHba9xbj26LJkoOQK87GmaEIQCEIQVjnLlw7NqOsMb6z2j4pNJsc7kltnkedNE3+bF+VKRdMWMkTtM/rD6PcE6eZiK2zr+dNKe4hv5UlK43e7t92SffNZDh2ZT/AGg93rPcVmtRbEIQsqEIQgpvO3Nh2bIPOfE3+cH3BJPZ2b/QU2ue2e1HE3z6hvc1jz8kr+S0WOojbxewH0vaFvFmvR9JFhYxvmtaO4ALKaUNBc4gAak6Lmgrw/GGjpMJBbcA5dqr21toCpLI2PEZDj0JLgOt9saHXvUmNtdccLa21+1ZXXcx7Y2NNiDbG4nTo7jbjbrUJWeDuDNM9xtmAW2AOY3E9x3rVtjZ8kZvKC1oGT42NLOoEhv9S6dm7IZJZwnhGQJBYzG1xAvkR7u1eiSSbemSSbbKCaF2UbrEtsMmuuRe989fTuVI5W1RqK4sxnwcRbEHWc6zgLvIaBm7FcW6kwNqUgghfie+fCxzwwA2yF23tcC+maW+w4XsvK4kF+ItyIxYvHPWMyAe1dPlrvJNcvE5yV2BG2TG599QyN2HFnazngZXyNhnu0IVgrNtFj8IaDY552tbc7gVWoXMNrlzSHXuM7tG7qK37bqxI+7CcGjQciD1pceWXbc+cjpqK8yPDj1W7Abgf3Xx1QC4kCxcTcWy3nLW47eK4wBmGuubA52HaGg5k52RAC44QCSdN59iuounZC8k9HUnQZZ8M9y+scQd9xmQRvvobLfTbIfiGIgAEeKbnsAXZV0sbZLveW4xiZfJrbkXJda2u48Vm5RNwO2w/EWsDbAdIdmpJ4XWralUTGX+Ca5+IBzMgJALeMcndHO1jvXPNshzXHBd2hGWTmn2E377HJcQO9w4jyhbPOyST8Jccb4jtrUX6yzKd7Sc8F3OaLnRjgLFvx3rgq9nSxgF7HNDgbFwte2foVyhr3tAOMjDkAT7Lb991PQVUdVGWvY06B4tkevqV/suP4crhoutm7YnjFmSHD5psR6AVadmcsBkJQWu4jNnV1j2rRtfkaLOdTE3GYjJ16mvOm/VVqJ2B+GRt8Js9hyPWLjQrWsM50hy0O0BJYbyLgjMEdR9q7VQOSG1GtcI48Za6To+EsMIPjAEHMq/rxZ48bpyymghCFhkveeaa1PTt86oH8rHlLAOTA56Z+nRM/7z+4MaP6il6zUdoXSeMVEVJ6Tu13vK9HchocGz6Rv+hH7Wg/FebpzkT2r1DsaLBTwt82KMdzQFmtR2IQhZUIQhAqufWbo0jPtSu7gxv5iqfzdxYq2Ef6jPZd3wU9z6T3qaZnmwvPrPA/KuDmjixVrDwxnujI97lqM0yNstfT1LHx3c2TECywzJN3NxC1r3JHWuKTZmOIyUzvCxg5wO8Zpy0sdcvSrRt2g8LHlk5hxNOW7MjPs9irUUrg4z05DJQD4eBwcGvw3OIDsXXC9PVhludPmyaqcttSuLmtFnwzAdDqB1IvdbqtsYZjno2Mdc6ODW3sBixC1tBrwWl1c3wv0uEW8moZ5jjo9wHknjxCpnOjtaSSoEZOCNsbXWvcEnMOFvG0t3rpjjcstLb3vRn7AY2NjnmSMtfmGscHNbbcHXJcVSeVUbROS09F2YafJy06hfconkxVugp7Nz8I9537rMaW8De993RWMj3OLnE3I1N88ssuIvqrj87jlbt0+WN3yaybaW3i2uVln4W4bpcfO+fHVfIosbWYRqS0nEMzfhuFt6yqqPBI5gdm0DUHpX3gjdfLNdunXf4b6YtcbOwgkOJN7EmxIFzlqFzR1JDgW3FjcOvmOvtXXHRusRcAZXucuq6yOzH2GGz753ZnY9ugKm4zuLcycRsaZCMVmjF57iNGgZkk7gs6HYj5Imy2Ae7EXMfibkTle4NiNNLELgqqJ8kbbENkAYRizDXNtY3zz/AOZqbpOUEjAfpUdgP82G8jLfaaOm3ttbsXmu9dPPd/hEvpZKcjo4dCWtJ8G83F8F8m5dma3eDgkc67LkWvcOa+5yFwddPYp2o21FZujo3jxxYs7Os9XBapNiAEmFzQ11iWOF25CwwkEEDqzWeX7Tn+1NqNnSB56JILsnCxy+HapuGkcwBsRaBnic4C5I6uHYt0zXscWOFnaixuHN4sJ16xu9N18qA9zQYzmM8J0cN7TwWrla1y22UFZjxB1sTDZ1tD1gjJcu2tgR1ALiMMlrBwyvwxDeAsNnQOEg/VujaGuyOYBJbkD1kXsOHWp10Dg0uIsACbm/sAF1LeN6TLopKaR0Un2mOOX2gfdknHsLaInha/eQMXbofal7y12WQ/6TkGFrA8C4cDoToQARbPipvkPJIwuY/wATomM2ObTrrnw9N10+us8eTGU3F4QhfLryORQ88kl6ynb5sDj6zyPyKkNOff7AVa+dmW+0bebTRjvfIVUAdew+5dIxXC2LEWt84tb3kD4r1NE2wA4ADuXmbY0WKpp28Z4R/wCRq9NrFagQhCihCEIELzzTYtpEeZBEO8vd8QpTmUhvUOdwjf7XMHwVa5z58e1Kn7JY31Y2q7cyEOUzvsMHe5x+C1+GfyahCq3KikMT21EYFhZsjRli4X3aceAVqWitpxJG9h0c0j5FMbqumOWqqNRRMig+keEwscDi6NrRu1GZ6WdhY65JR7YqzVVDSxpcS1rGjO5AvY2GmqvnLWpkGzo48mWmMcgNrnCC4a6XLfZ1qn8iKcPrGE3u3E7LfYHxs8s7L3fKaxuVdu/Fpr6IwwRNc67wCCDbV2Zt1Am3oUXe4blpfMDPPQHPq3Kf5RUry4OtibYAAXu06nRRcVK54wtjBO9wGZtoC7uUxvW3ow1MWiChe8uDGl2ZJw3NhxtuC7Ymtay2KMkuzLhiDW7sJwkA3Iv2L5FTva/E1wa4WzY8Yjx8U9mS+VM2IZxtxl1y8XbfXolvijcbgBW3Zbt37Sr4WhsQGM2sXA3a08Q0ki4zsNFopZ42WaA5o84YruO4u6Vh3KJlFiQDpbNpy7Qd6+xtIIvuIPx9oTj0muljgZg8WU+Hks1sTm9BpOebrgHQ9IC53Kc8LhIBIJtbIj05X7FVYdpOOESWeAQ5t8sJGhBGazqtkPkf4UBpBkxEB/SLCR6ARnvzXO479Y1u9pmp2YC4vjs1x8awGF+/pjedc9VsY+eIAhzSBbyS2wve1+ldt+KhKKqcJHO6f6t2F3B0V7NcScrgWvv3qRbtpxc5zWtMbc3a3I0Fus9izcaZS+OutrJpW4Gs8YizjIXtaR5RuAWkWBFgVKbObcgHd7RcX7N5XPs+vac2EDi1wy7uKlfDxkXwEOOtslzyv4043rrSRAaM+iOvJUvlvyoMQa1njPBw/ZG6Qg653Uu6QBxwjK2jrFVrldsF1SGOjt4Rlx0jYFp1F+N81fnJy/0kx12pEdbI3FaR5ByeL5OGuYNx6VZ+TnKGaWpiabEWcCGjRts3X1yIb3quwiMNl8KbPbkAGjItysD22/upHkJtNzaprSMpQWkkDELC4N7Zae5erOSy9Kc0RyHYFksYzkOwLIL5ziRPOVNi2nUfZbCzuYHfmVb3O7PiFJ8sZsW0a13+vh9RrWflUX5J67e/+y6eMO/kXFi2hSD/AF2n1bu+C9GpB82cGLadP9nwju6Nw+KfixWoEIQooQhBQeYeWE+Ovq3cZ5B6rsPwTa5loLU0ruL2N9VgP50lK+XFLK7zpZHd73FPzmmhw0IPnSPPdZv5Vq+Mz1cnGwuVAbQr3WLulkLhoJbl1lTNaP1buw929QElIZnCM5McCXuGvRIIa3tVwk9rthJ7UTyi2WKiklwAumeGFpc4kusQQ3M2BtolPs6V0MzJDdpY+2EakggObwAzN808I6PACw+TlfS48kjhkknylonRVMzH64i5p4tccQ7MjpxXt/j3e8WzghqRIA9pxBwDmuyzBzvfeuLbTP1RAyF24gN7MQxae3quqRyC5UCEimkHQkd0XZAMeRw34jbPrTHw9/FcssLhk3jVdpYGFj3SNbYuFiC7HY5gEjq0w5LKtomhhka4DFYguO53AjUqRnoIySQxuKxIJ8W/2hoe5V6ecuuHkuBuG7gCNCBwWp346TtySMGe8Dyt2XWs2wdEutkCM+Fxv45L6bhtt2vttccPQgR78zuAOvGwXRaxaCbZa2A6yToTpqt9NOcDm3dYncdTnkfR8Fpk1yyPH23I4rrgxW1FhqLZku6ralSo42E7zqLj28PcsoJi24BLQb4rb/Qvj4yHWtoSchlcZXWIuMTd7iLb9NQq16kaTaHgwSM8sLb3O/UXOoJCkNibRIIa91w6+BxNzfh/ZRMGypXAYWONsxqNO3d8lN7F2S5pDn6jNo4Hr61zz46YykTngdMjnp1rpNO1jC9/Dogm2uhKw+lXaGZEag5ZW1ULy05UNjhywl7ui1gzIfbV48kWzHGxXCY3K6jj2oHK+uvPga42YLOboMZzOY13Lp5EQ3qojceK92VibgWwnvvdVc3JzzNySd54+26u3NfQF0sjjcMwhuLd41359gt/EF7c5MfmGjs6ruCDuBII4DULbSVzXkt0cBe2+3FQramOSRwp+kAAS1gwgjIXF7NcNP7rVsuOUVMj5G4Q1gtmDZttDbfYX/iC8HFm4e0kdrTY6ipd51RMf53LBuYPaPcVyskxXd5znO73EqRoYsQPb8EeerVzSQX2hfzYZD3lg+adSVnNJS2qJ3cImjvdf8qaaxl61PAhCFFC56+XBFI7zWOPc0ldCh+WU+Cgq3cKeX+goPMUJvbrt7V6R5u4sOz4OsPd3vd8LLzhSt6TR1henuSsOCjpm8IY79paCfetXxIlHC+ShmgRm/mOz6xoT3G/oU0uKvpiQS0Akggg6EdfFMa3jWVbT4ukNQO8cEvecTk4Z4xLEB4SPFj1xOZa+Gw1I4dau9BX4QGyEAeK13sAf5p9/auLlTWiN0TWW8I8ku1v4NrSSbDrsLldPnlljl03hLvTz+1ljcbt+evEHLMZKT2byjqIX4xI94AthkcS08Mr5Zq87a5tiXl8L8DXZ4S0loJ4EaDqI71VpORtWHBngsVzqwgtPVi8n0r3z6/PONf+Jmn5wWl/6yFzWbnNdc9ZLDru0KnKStop3NDXtLybhoOEk77tO/qSvrKF8Rwyscw8Hggmx1HUtDDY3sCRY58B1en2KX443xZlTtl2exwAIyGYsdM+pZU/J2J+Rc5h8m1sz6fRklRsflLPTNcyJzXNcb2kDnYSchhzFhv68lNfp3UsDbBjxa+N4s8ltukRGbNzy0XK/HOeVbktNVydcHEBzSNA7q7B5WvUuzZtMynfjcWucb2DyAPQDqQqZV8u53NPg42MByxEl5ud40A9N1WNovklkc+d2J9gekRmMrBg033y61Z8sr1lS59aOp0DHjGMDiSbgAG3p03qJr9o0tO+8ro2yWxWt0yOIaM9yWFPtWWFr2wPcxkhxOYw2w8M9Qe7TrWqtqHSOxucXOIBLrkkHQi9uoJPhd91OS8s5fROdhEbmg3Ae8jonPCXtANm3toTbNU+s2xUyOxySvxadAlrQOoN3G3pXGwC1rZ7jncDgvlU8sLS1rRvGtst2pzXbH5443pndqQ2A94ku18jSGucMB9Dr3yAIOq0zwC4IcXPJJc7PLPIG+d9dVKbHoJpoyYYntc4lrsrAMIuRiJta9rdSYPJbkKyJrXTC77gm97A7gG6HtPcsZ/XHDurbJFC5N8lpamVoLXNZq55BFxvwneU0dsw+BhjgiAxTODL+Ta4uONsxffqVYooQ3QfNcG2aJ0phw+RIHk8CNPeV48vtc8pvxjHL/SN2fyekic9rZMLHBoc4NGN2pNnA9HU7l310Laelnc3yYpHEnXJhOZ9CllA8vZsGzqx3/55B6zS34rlcrazlncvXnSlFmNHUFYNiN6BPWoCPQdgVi2P/hjrv71qOVMnmui/+w7/ALY/qPxV9VM5sWfqZncZAO5o+auaxfWp4EIQooVV50J8Gy6rrYG+u9rfirUqHz0S22a4efNCO52P8qBGUTLyNHX8F6ooo8MbG8GNHcAF5XpJzG4PABI3G9vYrvDzs1w1ETv4QPcFrTOz4QkrDzw1A8aCM9jiPgu+LnlPlU3quHxU0uzXkga7VoPaB7VFR8m4WuLmggnIm9zbzcRubdSpUHPHAfGp5R2FvzXbBzuUR8Zszf4Lqy2eNTOzymA0WFlqmp2u1a09oHvVRi50Nnu1ke37zHLsi5wdnO/aWDtuPep2m0tW7DglAEjA63i4s7dl72UJVc3dE/8Ay8NvNJb6cipOLlZRO8WphP8AGF2x7Wgd4s0R7Ht+a1M8p5V5VQqvmojt+rldf7drdWgHUq1X83VZH4rWv+4c7elOtk7To5p7CCswV1x/k5xeVefzyMrL28BID/Dbsvdbf0JrXXvEdBq5unmjP2J+IWv+Xl+ovIj6Tm7rHO6TWt4uJvwys0FSkHNhLiGKRobvwtNx2Xt8E3ELN/lZ05Fw3mwbf/EfbLUMvftF1PbK5C0sQbiY2RzTcOeATfK3YMhkFaULF+2d/Kcq1shaNGgdgAWxCFyZCEIQCqPOvNh2XU/aEbfWkaFbiEv+eazNmBgyBmga0dTTiA7mKz0pLtVi2f8A4bewKuq10UXQb90e5ajFNPm2Zajv50jz3Wb8FalAchYsNFF14z3vcp9YrcCEIQCWnPpLalp2+dPf1Y3/ADCZaWnPPsqonbTeAhfI1hkL8AuWkhobca+cgSq+qQl2LUt8annHbFJ8lySQub4zXD7zSPeFplrAWVljiHELJAIC+2X2yD5ZFllZFkGNkNaFlZfbIMmSuGjnDsJHxXVFtWdvizzDskf81yWQqJiLlTWt8WqmH8ZPvXXFy82g39pefvBh+CrtkILdFzmbRH+aw/ejb8LLti52K4atgd/A4e5yoiLJoMiHngqPKp4T2OePgV2w88Xn0nqyj4tSrRZTSnBFzwQHxqaYdhjPxC7IudmiPjMqG9rGn3OSTX2yaD4h5zNnu/zXt6nRyD4Lti5ebPd+1Rj72JvvC89oTRt6Rh5UUbvFqoD/ALjfiVReeitZLTU4ie2QCpDn4HNdhaI5Gguscs3BKeyAE0PoCu8EdmjqAVLgbdwHEj3q9gZehWM01+TUWGlgH+m32i/xUmufZ7MMUY4MaO5oXQsNhCEIBCEIBYPjB1APaAs0IOKbZMD/AB4InfejYfeFHz8jaB/jUkHoYB7lOFwWszt4oKzPzc7Od+zAfdfIPc5R9RzV0FiR4VgG8Smw9a66+VHOHS0l2g+GlH+XGRkftv0b2ZnqSk5R8tqmtJEr8Me6GO4Z/Fvee3uV7TpZ5+SOxySG7RLSDY3fGRftwha/+ntG7/C2pEeGLwXweEvHSrnkz4Khmf8ASd7s46yB/oPvBK55uaetHivgd/E8e9qXVPGAbgW7MlOU+0ZW+LLK3skePcUR08peSdTQRiWpa1sZeGYmuxDEQSAQBcaHNVxtbF57fSbe9Sm3tqTzU74nzSvbk7C97nC7TiGp6lRbptVqbOw6Pb6wWwZ6WPYqivmEJsXDCeCCqk15GhI7CQtrayQaPf6xTZpaAFkQoeg2mQ3pkk3132Vs5H1ez5JHtrjI1uAFhZjvivnfCDlbirtEVZaJpC3cfQmYNh7Ef4lZKz71/wA0a2O5B7Pk/wALaIHU4xH4hTalT9NG/F3LfDOHaXPYEzm81gJvFXRHtYD7nrSeaSpGbJ4D649wKbC5E4va+fAjNbL5A7jcA7ri1xf0jvV0n5qK3W0Dux5B9oC4xzaV7P2drvuyRm/eQmxA0DP1rB9tvvV5Yy9hxIHfkoeh5HVrJWF9NKAHXJ6JH8pKa3JnkyIrSTAGTyW6hnzd17ldppZWNsAOAWSELDQQhCAQhCAUfVul8kdykEIKRt3bv0b/ABT0tQwZvPo3DrKXPKLlfVTgtZeGM7mE4nD7T/gLJyba5LUtU4PnhDngWDwXNdbW12kXULLzY0J8UTM+7NIf6iVraaIN8RG5a8PUnjUc09OfFnqG9vgnfkUfNzQ+ZVevCD/S8JuGidIWFk1p+aKfyZoHdokZ/wCyjp+aqtBybC77sp9zmBAvmFb2vKts3NxXN/ZyfuviP5guKbkbWN1pZ/QzF/SSiKxXzkMPYq2QrjtTYE1iDFK370cjfe1V6XZMjdQO8KaWI5C7Ds6TzT6M/ctT6R41a7uKaVoQszEV8wJoDSpLZDcyVHhil9mx2CJU7TOUnFIoiFdkZW2ak2yDgtzKojRzh2Ej3KLDyvvhCm0TsO2Z2+LNMOyR/wA1O8nq+vqZMEU8lh473WLWDibg3PAKt8ntjy1cmFmTBbHIRk0cBxd1JzbDoYqaIRxCwGpOrjvc47ypVkScbbAAm5AFydT1rNYCQLIFYbfUIQgEIQgEIQgEIQgEIQgEIQgEIQgEIQgFqkp2O8ZrT2gFbUIIuo5OUj/HpoHdsTPfZcEvIXZ7v2WMfdL2/wBJCsaEFNn5s6B3+XI3slkPscSo2fmgojo+YfhH3sTEQgVc/MvD5E5HDFGD/S4LkdzQSt8SaE9rZG/EpvoV2EtJzY1jdBA7skI/qYuabkJXN/Zi77kkR9hcE8kJupogpOS9W3WlnHYzF/SSuzk9yNnqZMLmSRMHjvkY5thwaHDMp4oV5GkTszYccEYjiADR3k73OO8ldf0Y8QutCm1cohcuhjbLJC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0" name="Picture 6" descr="http://www.aic-imagecentral.com/products/images/pathv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08719"/>
            <a:ext cx="1547664" cy="131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3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…at a population scale</a:t>
            </a:r>
            <a:endParaRPr lang="en-GB" dirty="0"/>
          </a:p>
        </p:txBody>
      </p:sp>
      <p:pic>
        <p:nvPicPr>
          <p:cNvPr id="26" name="image11.gif" descr="http://www.ameritusmedical.com/img/worldMap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49407" y="2669537"/>
            <a:ext cx="6011601" cy="36397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67"/>
          <p:cNvGrpSpPr/>
          <p:nvPr/>
        </p:nvGrpSpPr>
        <p:grpSpPr>
          <a:xfrm>
            <a:off x="6007483" y="1429639"/>
            <a:ext cx="2733980" cy="668828"/>
            <a:chOff x="0" y="0"/>
            <a:chExt cx="2733979" cy="668827"/>
          </a:xfrm>
        </p:grpSpPr>
        <p:pic>
          <p:nvPicPr>
            <p:cNvPr id="33" name="image12.gif" descr="http://www.ctsu.ox.ac.uk/research/mega-studies/uk-biobank/uk-biobank-logo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0"/>
              <a:ext cx="2381254" cy="571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Shape 66"/>
            <p:cNvSpPr/>
            <p:nvPr/>
          </p:nvSpPr>
          <p:spPr>
            <a:xfrm>
              <a:off x="1894948" y="389427"/>
              <a:ext cx="83903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lvl="0"/>
              <a:r>
                <a:t>500,000</a:t>
              </a:r>
            </a:p>
          </p:txBody>
        </p:sp>
      </p:grpSp>
      <p:sp>
        <p:nvSpPr>
          <p:cNvPr id="35" name="Shape 68"/>
          <p:cNvSpPr/>
          <p:nvPr/>
        </p:nvSpPr>
        <p:spPr>
          <a:xfrm>
            <a:off x="8125456" y="3926102"/>
            <a:ext cx="8390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t>500,000</a:t>
            </a:r>
          </a:p>
        </p:txBody>
      </p:sp>
      <p:sp>
        <p:nvSpPr>
          <p:cNvPr id="36" name="Shape 69"/>
          <p:cNvSpPr/>
          <p:nvPr/>
        </p:nvSpPr>
        <p:spPr>
          <a:xfrm>
            <a:off x="246844" y="4902976"/>
            <a:ext cx="10296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t>1,000,000</a:t>
            </a:r>
          </a:p>
        </p:txBody>
      </p:sp>
      <p:pic>
        <p:nvPicPr>
          <p:cNvPr id="37" name="image13.jpeg" descr="100K Genome Pro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730879" y="1395643"/>
            <a:ext cx="2036686" cy="104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14.png" descr="http://www.ckbiobank.org/site/images/header_top.png"/>
          <p:cNvPicPr/>
          <p:nvPr/>
        </p:nvPicPr>
        <p:blipFill>
          <a:blip r:embed="rId5" cstate="print">
            <a:extLst/>
          </a:blip>
          <a:srcRect r="81587" b="15613"/>
          <a:stretch>
            <a:fillRect/>
          </a:stretch>
        </p:blipFill>
        <p:spPr>
          <a:xfrm>
            <a:off x="7495226" y="2549766"/>
            <a:ext cx="1448942" cy="1294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15.jpeg" descr="MVP map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8105" y="3605640"/>
            <a:ext cx="1666876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73"/>
          <p:cNvSpPr/>
          <p:nvPr/>
        </p:nvSpPr>
        <p:spPr>
          <a:xfrm>
            <a:off x="2652849" y="2146437"/>
            <a:ext cx="8390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t>100,000</a:t>
            </a:r>
          </a:p>
        </p:txBody>
      </p:sp>
      <p:sp>
        <p:nvSpPr>
          <p:cNvPr id="41" name="Shape 74"/>
          <p:cNvSpPr/>
          <p:nvPr/>
        </p:nvSpPr>
        <p:spPr>
          <a:xfrm flipH="1">
            <a:off x="4468649" y="2270722"/>
            <a:ext cx="2437344" cy="132896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" name="Shape 75"/>
          <p:cNvSpPr/>
          <p:nvPr/>
        </p:nvSpPr>
        <p:spPr>
          <a:xfrm>
            <a:off x="3749222" y="2381505"/>
            <a:ext cx="630327" cy="1128369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" name="Shape 76"/>
          <p:cNvSpPr/>
          <p:nvPr/>
        </p:nvSpPr>
        <p:spPr>
          <a:xfrm flipV="1">
            <a:off x="1784977" y="3953817"/>
            <a:ext cx="945762" cy="345944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" name="Shape 77"/>
          <p:cNvSpPr/>
          <p:nvPr/>
        </p:nvSpPr>
        <p:spPr>
          <a:xfrm flipH="1">
            <a:off x="6302570" y="3197190"/>
            <a:ext cx="1192659" cy="641451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50" name="image17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1743" y="1590094"/>
            <a:ext cx="1872379" cy="38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18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1743" y="1918299"/>
            <a:ext cx="1800226" cy="35242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83"/>
          <p:cNvSpPr/>
          <p:nvPr/>
        </p:nvSpPr>
        <p:spPr>
          <a:xfrm>
            <a:off x="1921016" y="2308824"/>
            <a:ext cx="1067234" cy="1644879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" name="Shape 84"/>
          <p:cNvSpPr/>
          <p:nvPr/>
        </p:nvSpPr>
        <p:spPr>
          <a:xfrm>
            <a:off x="246845" y="2308824"/>
            <a:ext cx="8390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t>100,000</a:t>
            </a:r>
          </a:p>
        </p:txBody>
      </p:sp>
    </p:spTree>
    <p:extLst>
      <p:ext uri="{BB962C8B-B14F-4D97-AF65-F5344CB8AC3E}">
        <p14:creationId xmlns:p14="http://schemas.microsoft.com/office/powerpoint/2010/main" val="36916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25635</TotalTime>
  <Words>341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 Bk BT</vt:lpstr>
      <vt:lpstr>Calibri</vt:lpstr>
      <vt:lpstr>Calibri Light</vt:lpstr>
      <vt:lpstr>Helvetica</vt:lpstr>
      <vt:lpstr>Verdana</vt:lpstr>
      <vt:lpstr>blank</vt:lpstr>
      <vt:lpstr>One genome is not enough</vt:lpstr>
      <vt:lpstr>The Gene X hypothesis</vt:lpstr>
      <vt:lpstr>N = 1</vt:lpstr>
      <vt:lpstr>Do 40% of males have mental retardation?</vt:lpstr>
      <vt:lpstr>What constitutes evidence?</vt:lpstr>
      <vt:lpstr>Precision comes from numbers: Multiple sclerosis at 50,000</vt:lpstr>
      <vt:lpstr>PowerPoint Presentation</vt:lpstr>
      <vt:lpstr>Medical data is big and growing…</vt:lpstr>
      <vt:lpstr>…at a population scale</vt:lpstr>
      <vt:lpstr>Challenges of data sharing</vt:lpstr>
      <vt:lpstr>An international partnership is needed</vt:lpstr>
      <vt:lpstr>Challenges of data sharing</vt:lpstr>
      <vt:lpstr>N = 1 | N &gt; 100,000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genealogical inference</dc:title>
  <dc:creator>Department of Statistics</dc:creator>
  <cp:lastModifiedBy>Gilean McVean</cp:lastModifiedBy>
  <cp:revision>3188</cp:revision>
  <dcterms:created xsi:type="dcterms:W3CDTF">2007-06-05T16:57:59Z</dcterms:created>
  <dcterms:modified xsi:type="dcterms:W3CDTF">2015-06-24T14:51:16Z</dcterms:modified>
</cp:coreProperties>
</file>