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14"/>
  </p:notesMasterIdLst>
  <p:handoutMasterIdLst>
    <p:handoutMasterId r:id="rId15"/>
  </p:handoutMasterIdLst>
  <p:sldIdLst>
    <p:sldId id="410" r:id="rId2"/>
    <p:sldId id="548" r:id="rId3"/>
    <p:sldId id="549" r:id="rId4"/>
    <p:sldId id="550" r:id="rId5"/>
    <p:sldId id="544" r:id="rId6"/>
    <p:sldId id="546" r:id="rId7"/>
    <p:sldId id="513" r:id="rId8"/>
    <p:sldId id="522" r:id="rId9"/>
    <p:sldId id="525" r:id="rId10"/>
    <p:sldId id="529" r:id="rId11"/>
    <p:sldId id="526" r:id="rId12"/>
    <p:sldId id="52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66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5" autoAdjust="0"/>
    <p:restoredTop sz="81780" autoAdjust="0"/>
  </p:normalViewPr>
  <p:slideViewPr>
    <p:cSldViewPr>
      <p:cViewPr varScale="1">
        <p:scale>
          <a:sx n="61" d="100"/>
          <a:sy n="61" d="100"/>
        </p:scale>
        <p:origin x="1626" y="66"/>
      </p:cViewPr>
      <p:guideLst>
        <p:guide orient="horz" pos="2160"/>
        <p:guide pos="2880"/>
      </p:guideLst>
    </p:cSldViewPr>
  </p:slideViewPr>
  <p:outlineViewPr>
    <p:cViewPr>
      <p:scale>
        <a:sx n="33" d="100"/>
        <a:sy n="33" d="100"/>
      </p:scale>
      <p:origin x="0" y="-6438"/>
    </p:cViewPr>
  </p:outlineViewPr>
  <p:notesTextViewPr>
    <p:cViewPr>
      <p:scale>
        <a:sx n="100" d="100"/>
        <a:sy n="100" d="100"/>
      </p:scale>
      <p:origin x="0" y="0"/>
    </p:cViewPr>
  </p:notesTextViewPr>
  <p:notesViewPr>
    <p:cSldViewPr>
      <p:cViewPr varScale="1">
        <p:scale>
          <a:sx n="48" d="100"/>
          <a:sy n="48" d="100"/>
        </p:scale>
        <p:origin x="201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28D258-F63C-44F5-BB28-C69A7638E9FF}" type="datetimeFigureOut">
              <a:rPr lang="en-US" smtClean="0"/>
              <a:t>6/23/2015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849274-49C1-4518-8A58-7BC7A1AFD239}" type="slidenum">
              <a:rPr lang="en-US" smtClean="0"/>
              <a:t>‹#›</a:t>
            </a:fld>
            <a:endParaRPr lang="en-US"/>
          </a:p>
        </p:txBody>
      </p:sp>
    </p:spTree>
    <p:extLst>
      <p:ext uri="{BB962C8B-B14F-4D97-AF65-F5344CB8AC3E}">
        <p14:creationId xmlns:p14="http://schemas.microsoft.com/office/powerpoint/2010/main" val="162589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4883093-0E76-4EB0-9534-AA37306C038A}" type="datetimeFigureOut">
              <a:rPr lang="en-US"/>
              <a:pPr>
                <a:defRPr/>
              </a:pPr>
              <a:t>6/23/2015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B4DE6B5-B879-4B2E-85B1-ED00706CF808}" type="slidenum">
              <a:rPr lang="en-US"/>
              <a:pPr>
                <a:defRPr/>
              </a:pPr>
              <a:t>‹#›</a:t>
            </a:fld>
            <a:endParaRPr lang="en-US"/>
          </a:p>
        </p:txBody>
      </p:sp>
    </p:spTree>
    <p:extLst>
      <p:ext uri="{BB962C8B-B14F-4D97-AF65-F5344CB8AC3E}">
        <p14:creationId xmlns:p14="http://schemas.microsoft.com/office/powerpoint/2010/main" val="2630874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D5DB26-AE9C-471E-AA19-597B56AA9A76}" type="slidenum">
              <a:rPr lang="en-US" smtClean="0"/>
              <a:pPr fontAlgn="base">
                <a:spcBef>
                  <a:spcPct val="0"/>
                </a:spcBef>
                <a:spcAft>
                  <a:spcPct val="0"/>
                </a:spcAft>
                <a:defRPr/>
              </a:pPr>
              <a:t>1</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have heard many</a:t>
            </a:r>
            <a:r>
              <a:rPr lang="en-US" baseline="0" dirty="0" smtClean="0"/>
              <a:t> perspectives this afternoon on what translation is and what the biggest challenges are to translational science.</a:t>
            </a:r>
            <a:endParaRPr lang="en-US" dirty="0" smtClean="0"/>
          </a:p>
        </p:txBody>
      </p:sp>
    </p:spTree>
    <p:extLst>
      <p:ext uri="{BB962C8B-B14F-4D97-AF65-F5344CB8AC3E}">
        <p14:creationId xmlns:p14="http://schemas.microsoft.com/office/powerpoint/2010/main" val="317202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 me is the</a:t>
            </a:r>
            <a:r>
              <a:rPr lang="en-US" baseline="0" dirty="0" smtClean="0"/>
              <a:t> perfect example of how this plays out. Of how someone who can understand the meaning and complexity of genetic information, and yet it can still get lost in translation by knowing something intellectually but interpreting it to mean something different emotionally.</a:t>
            </a:r>
            <a:endParaRPr lang="en-US" dirty="0"/>
          </a:p>
        </p:txBody>
      </p:sp>
      <p:sp>
        <p:nvSpPr>
          <p:cNvPr id="4" name="Slide Number Placeholder 3"/>
          <p:cNvSpPr>
            <a:spLocks noGrp="1"/>
          </p:cNvSpPr>
          <p:nvPr>
            <p:ph type="sldNum" sz="quarter" idx="10"/>
          </p:nvPr>
        </p:nvSpPr>
        <p:spPr/>
        <p:txBody>
          <a:bodyPr/>
          <a:lstStyle/>
          <a:p>
            <a:pPr>
              <a:defRPr/>
            </a:pPr>
            <a:fld id="{0B4DE6B5-B879-4B2E-85B1-ED00706CF808}" type="slidenum">
              <a:rPr lang="en-US" smtClean="0"/>
              <a:pPr>
                <a:defRPr/>
              </a:pPr>
              <a:t>10</a:t>
            </a:fld>
            <a:endParaRPr lang="en-US"/>
          </a:p>
        </p:txBody>
      </p:sp>
    </p:spTree>
    <p:extLst>
      <p:ext uri="{BB962C8B-B14F-4D97-AF65-F5344CB8AC3E}">
        <p14:creationId xmlns:p14="http://schemas.microsoft.com/office/powerpoint/2010/main" val="250570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solution? Well, I think it starts will public education. Explain</a:t>
            </a:r>
            <a:r>
              <a:rPr lang="en-US" baseline="0" dirty="0" smtClean="0"/>
              <a:t> complexity of genetic information. Change the dialogue.</a:t>
            </a:r>
            <a:endParaRPr lang="en-US" dirty="0"/>
          </a:p>
        </p:txBody>
      </p:sp>
      <p:sp>
        <p:nvSpPr>
          <p:cNvPr id="4" name="Slide Number Placeholder 3"/>
          <p:cNvSpPr>
            <a:spLocks noGrp="1"/>
          </p:cNvSpPr>
          <p:nvPr>
            <p:ph type="sldNum" sz="quarter" idx="10"/>
          </p:nvPr>
        </p:nvSpPr>
        <p:spPr/>
        <p:txBody>
          <a:bodyPr/>
          <a:lstStyle/>
          <a:p>
            <a:pPr>
              <a:defRPr/>
            </a:pPr>
            <a:fld id="{0B4DE6B5-B879-4B2E-85B1-ED00706CF808}" type="slidenum">
              <a:rPr lang="en-US" smtClean="0"/>
              <a:pPr>
                <a:defRPr/>
              </a:pPr>
              <a:t>11</a:t>
            </a:fld>
            <a:endParaRPr lang="en-US"/>
          </a:p>
        </p:txBody>
      </p:sp>
    </p:spTree>
    <p:extLst>
      <p:ext uri="{BB962C8B-B14F-4D97-AF65-F5344CB8AC3E}">
        <p14:creationId xmlns:p14="http://schemas.microsoft.com/office/powerpoint/2010/main" val="143065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D5DB26-AE9C-471E-AA19-597B56AA9A76}" type="slidenum">
              <a:rPr lang="en-US" smtClean="0"/>
              <a:pPr fontAlgn="base">
                <a:spcBef>
                  <a:spcPct val="0"/>
                </a:spcBef>
                <a:spcAft>
                  <a:spcPct val="0"/>
                </a:spcAft>
                <a:defRPr/>
              </a:pPr>
              <a:t>12</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But it is more than that. It is not just about translating</a:t>
            </a:r>
            <a:r>
              <a:rPr lang="en-US" baseline="0" dirty="0" smtClean="0"/>
              <a:t> the science and understanding its complexity. It is a much larger public dialogue about who we are and what becomes of us. *It is about translating science into the language of the spirit. Deciding whether or not get my own genomic information back has been, as corny as it may sound (and I know Tim is going to </a:t>
            </a:r>
            <a:r>
              <a:rPr lang="en-US" baseline="0" smtClean="0"/>
              <a:t>love this), </a:t>
            </a:r>
            <a:r>
              <a:rPr lang="en-US" baseline="0" dirty="0" smtClean="0"/>
              <a:t>for me, a spiritual journey. And I believe that translation requires a collective spiritual journey as we make meaning of the science in the context of what it means to be human. And that, I think, is the biggest challenge that we face.</a:t>
            </a:r>
            <a:endParaRPr lang="en-US" dirty="0" smtClean="0"/>
          </a:p>
        </p:txBody>
      </p:sp>
    </p:spTree>
    <p:extLst>
      <p:ext uri="{BB962C8B-B14F-4D97-AF65-F5344CB8AC3E}">
        <p14:creationId xmlns:p14="http://schemas.microsoft.com/office/powerpoint/2010/main" val="317202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be very literal. To translate is to make meaning of something and to make meaning of something is</a:t>
            </a:r>
            <a:r>
              <a:rPr lang="en-US" baseline="0" dirty="0" smtClean="0"/>
              <a:t> to translate it. So I am going to talk about translation as the act of making meaning. And, I am going to suggest that the biggest challenge to translational science is in making meaning of the science.</a:t>
            </a:r>
          </a:p>
          <a:p>
            <a:r>
              <a:rPr lang="en-US" baseline="0" dirty="0" smtClean="0"/>
              <a:t>Now I am going to talk about this from two different perspectives: the challenge of making meaning scientifically or from the scientists or clinicians perspective, and the challenge of making meaning personally, or from the patient’s perspective.</a:t>
            </a:r>
            <a:endParaRPr lang="en-US" dirty="0"/>
          </a:p>
        </p:txBody>
      </p:sp>
      <p:sp>
        <p:nvSpPr>
          <p:cNvPr id="4" name="Slide Number Placeholder 3"/>
          <p:cNvSpPr>
            <a:spLocks noGrp="1"/>
          </p:cNvSpPr>
          <p:nvPr>
            <p:ph type="sldNum" sz="quarter" idx="10"/>
          </p:nvPr>
        </p:nvSpPr>
        <p:spPr/>
        <p:txBody>
          <a:bodyPr/>
          <a:lstStyle/>
          <a:p>
            <a:pPr>
              <a:defRPr/>
            </a:pPr>
            <a:fld id="{0B4DE6B5-B879-4B2E-85B1-ED00706CF808}" type="slidenum">
              <a:rPr lang="en-US" smtClean="0"/>
              <a:pPr>
                <a:defRPr/>
              </a:pPr>
              <a:t>2</a:t>
            </a:fld>
            <a:endParaRPr lang="en-US"/>
          </a:p>
        </p:txBody>
      </p:sp>
    </p:spTree>
    <p:extLst>
      <p:ext uri="{BB962C8B-B14F-4D97-AF65-F5344CB8AC3E}">
        <p14:creationId xmlns:p14="http://schemas.microsoft.com/office/powerpoint/2010/main" val="261540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President Obama</a:t>
            </a:r>
            <a:r>
              <a:rPr lang="en-US" baseline="0" dirty="0" smtClean="0"/>
              <a:t> summed up nicely what a lot of people consider the goal of translational science today, which is to achieve medical care based on our knowledge of individual genetic, environmental, and lifestyle differences so that we can more precisely prevent and treat disease. From a scientific and a clinical perspective, I believe that the single biggest challenge to achieving this goal is our ability to make meaning of the vast amount of information that we are generating.</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0B4DE6B5-B879-4B2E-85B1-ED00706CF808}" type="slidenum">
              <a:rPr lang="en-US" smtClean="0"/>
              <a:pPr>
                <a:defRPr/>
              </a:pPr>
              <a:t>3</a:t>
            </a:fld>
            <a:endParaRPr lang="en-US"/>
          </a:p>
        </p:txBody>
      </p:sp>
    </p:spTree>
    <p:extLst>
      <p:ext uri="{BB962C8B-B14F-4D97-AF65-F5344CB8AC3E}">
        <p14:creationId xmlns:p14="http://schemas.microsoft.com/office/powerpoint/2010/main" val="163002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 on several clinical translational projects in the United States</a:t>
            </a:r>
            <a:r>
              <a:rPr lang="en-US" baseline="0" dirty="0" smtClean="0"/>
              <a:t> and we are currently sequencing hundreds of individuals in each of these projects for relatively low cost. But the real challenge is figuring out what each of the variants that we discover means for that particular patient. </a:t>
            </a:r>
            <a:endParaRPr lang="en-US" dirty="0"/>
          </a:p>
        </p:txBody>
      </p:sp>
      <p:sp>
        <p:nvSpPr>
          <p:cNvPr id="4" name="Slide Number Placeholder 3"/>
          <p:cNvSpPr>
            <a:spLocks noGrp="1"/>
          </p:cNvSpPr>
          <p:nvPr>
            <p:ph type="sldNum" sz="quarter" idx="10"/>
          </p:nvPr>
        </p:nvSpPr>
        <p:spPr/>
        <p:txBody>
          <a:bodyPr/>
          <a:lstStyle/>
          <a:p>
            <a:pPr>
              <a:defRPr/>
            </a:pPr>
            <a:fld id="{0B4DE6B5-B879-4B2E-85B1-ED00706CF808}" type="slidenum">
              <a:rPr lang="en-US" smtClean="0"/>
              <a:pPr>
                <a:defRPr/>
              </a:pPr>
              <a:t>4</a:t>
            </a:fld>
            <a:endParaRPr lang="en-US"/>
          </a:p>
        </p:txBody>
      </p:sp>
    </p:spTree>
    <p:extLst>
      <p:ext uri="{BB962C8B-B14F-4D97-AF65-F5344CB8AC3E}">
        <p14:creationId xmlns:p14="http://schemas.microsoft.com/office/powerpoint/2010/main" val="254127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only way that I think we will</a:t>
            </a:r>
            <a:r>
              <a:rPr lang="en-US" baseline="0" dirty="0" smtClean="0"/>
              <a:t> be able to make meaning of large amounts of genomic and even </a:t>
            </a:r>
            <a:r>
              <a:rPr lang="en-US" baseline="0" dirty="0" err="1" smtClean="0"/>
              <a:t>epigenomic</a:t>
            </a:r>
            <a:r>
              <a:rPr lang="en-US" baseline="0" dirty="0" smtClean="0"/>
              <a:t> information is if we work collaboratively and share data broadly so that, as an international community, we can translate the very individual language of our own genomes into a more generalizable dialect. So that we can make meaning of meaning of our collective biology.</a:t>
            </a:r>
            <a:endParaRPr lang="en-US" dirty="0"/>
          </a:p>
        </p:txBody>
      </p:sp>
      <p:sp>
        <p:nvSpPr>
          <p:cNvPr id="4" name="Slide Number Placeholder 3"/>
          <p:cNvSpPr>
            <a:spLocks noGrp="1"/>
          </p:cNvSpPr>
          <p:nvPr>
            <p:ph type="sldNum" sz="quarter" idx="10"/>
          </p:nvPr>
        </p:nvSpPr>
        <p:spPr/>
        <p:txBody>
          <a:bodyPr/>
          <a:lstStyle/>
          <a:p>
            <a:pPr>
              <a:defRPr/>
            </a:pPr>
            <a:fld id="{0B4DE6B5-B879-4B2E-85B1-ED00706CF808}" type="slidenum">
              <a:rPr lang="en-US" smtClean="0"/>
              <a:pPr>
                <a:defRPr/>
              </a:pPr>
              <a:t>5</a:t>
            </a:fld>
            <a:endParaRPr lang="en-US"/>
          </a:p>
        </p:txBody>
      </p:sp>
    </p:spTree>
    <p:extLst>
      <p:ext uri="{BB962C8B-B14F-4D97-AF65-F5344CB8AC3E}">
        <p14:creationId xmlns:p14="http://schemas.microsoft.com/office/powerpoint/2010/main" val="45962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solution to this, I believe,</a:t>
            </a:r>
            <a:r>
              <a:rPr lang="en-US" baseline="0" dirty="0" smtClean="0"/>
              <a:t> will be in the creation of a medical information commons, a networked environment between public and private organizations, both national and international. This will require collaboration on an unprecedented scale, but it is only through the medical information commons that we will be able to make meaning of the data we are generating. And through that process, we will be collectively translating the data into a new language. From an ELSI perspective, I think the biggest challenge for us will be in helping to create innovative governance structures for this large networked environment, with is a project that Barbara Koenig, who is here, Bob Cook-</a:t>
            </a:r>
            <a:r>
              <a:rPr lang="en-US" baseline="0" dirty="0" err="1" smtClean="0"/>
              <a:t>Deegan</a:t>
            </a:r>
            <a:r>
              <a:rPr lang="en-US" baseline="0" dirty="0" smtClean="0"/>
              <a:t> and few others of us are working on.</a:t>
            </a:r>
            <a:endParaRPr lang="en-US" dirty="0"/>
          </a:p>
        </p:txBody>
      </p:sp>
      <p:sp>
        <p:nvSpPr>
          <p:cNvPr id="4" name="Slide Number Placeholder 3"/>
          <p:cNvSpPr>
            <a:spLocks noGrp="1"/>
          </p:cNvSpPr>
          <p:nvPr>
            <p:ph type="sldNum" sz="quarter" idx="10"/>
          </p:nvPr>
        </p:nvSpPr>
        <p:spPr/>
        <p:txBody>
          <a:bodyPr/>
          <a:lstStyle/>
          <a:p>
            <a:pPr>
              <a:defRPr/>
            </a:pPr>
            <a:fld id="{0B4DE6B5-B879-4B2E-85B1-ED00706CF808}" type="slidenum">
              <a:rPr lang="en-US" smtClean="0"/>
              <a:pPr>
                <a:defRPr/>
              </a:pPr>
              <a:t>6</a:t>
            </a:fld>
            <a:endParaRPr lang="en-US"/>
          </a:p>
        </p:txBody>
      </p:sp>
    </p:spTree>
    <p:extLst>
      <p:ext uri="{BB962C8B-B14F-4D97-AF65-F5344CB8AC3E}">
        <p14:creationId xmlns:p14="http://schemas.microsoft.com/office/powerpoint/2010/main" val="275783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making meaning of, or</a:t>
            </a:r>
            <a:r>
              <a:rPr lang="en-US" baseline="0" dirty="0" smtClean="0"/>
              <a:t> translating data from a scientific and clinical perspective is not enough. Because when that information reaches the patient, there is whole other dimension of translation that occurs. About a year and a half ago I was invited by one of my colleagues to participate in a translational genomic study in which I would get my genome sequenced and learn the results. And as I considered whether or not I wanted to participate in the study, I was faced with uncertainty about how I would translate the information they gave back to me. How would I interpret what it meant for me? What it meant about me? About who I am as a person and what I may become?</a:t>
            </a:r>
            <a:endParaRPr lang="en-US" dirty="0"/>
          </a:p>
        </p:txBody>
      </p:sp>
      <p:sp>
        <p:nvSpPr>
          <p:cNvPr id="4" name="Slide Number Placeholder 3"/>
          <p:cNvSpPr>
            <a:spLocks noGrp="1"/>
          </p:cNvSpPr>
          <p:nvPr>
            <p:ph type="sldNum" sz="quarter" idx="10"/>
          </p:nvPr>
        </p:nvSpPr>
        <p:spPr/>
        <p:txBody>
          <a:bodyPr/>
          <a:lstStyle/>
          <a:p>
            <a:pPr>
              <a:defRPr/>
            </a:pPr>
            <a:fld id="{0B4DE6B5-B879-4B2E-85B1-ED00706CF808}" type="slidenum">
              <a:rPr lang="en-US" smtClean="0"/>
              <a:pPr>
                <a:defRPr/>
              </a:pPr>
              <a:t>7</a:t>
            </a:fld>
            <a:endParaRPr lang="en-US"/>
          </a:p>
        </p:txBody>
      </p:sp>
    </p:spTree>
    <p:extLst>
      <p:ext uri="{BB962C8B-B14F-4D97-AF65-F5344CB8AC3E}">
        <p14:creationId xmlns:p14="http://schemas.microsoft.com/office/powerpoint/2010/main" val="204370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We went through the informed consent process and my colleagues explained to me the potential risks and benefits of participating. And I can say pretty confidently that I understood. Especially since I helped them write the consent form. I really got it. I might have been one of the most informed participants they had. I got, probably better than most people, that even though I have a family history of neurodegenerative disease – my grandfather had Alzheimer Disease and my mom has Parkinson’s disease – I got that those are complex disorders. That even if they found a variant that suggested I was at increased risk of developing one of those disorders, it doesn’t mean that I would necessarily get it, especially because they hadn’t tested my grandfather or my mother. And I also understood that even if they didn’t find a genetic variant known to be associated with those disorders, it didn’t mean that I wouldn’t get them. But knowing that intellectually and knowing that emotionally are two very different things.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And in that moment it occurred to me, that although informed consent is important, and although I think it is essential that we do a better job of educating patients and the public about the scientific facts, our natural human tendency towards genetic determinism, the overly simplistic ways in which we translate information and make meaning of what it says about who we are are and what will be become of us, is the biggest challenge to translational genomics.</a:t>
            </a:r>
            <a:endParaRPr lang="en-US" dirty="0"/>
          </a:p>
        </p:txBody>
      </p:sp>
      <p:sp>
        <p:nvSpPr>
          <p:cNvPr id="4" name="Slide Number Placeholder 3"/>
          <p:cNvSpPr>
            <a:spLocks noGrp="1"/>
          </p:cNvSpPr>
          <p:nvPr>
            <p:ph type="sldNum" sz="quarter" idx="10"/>
          </p:nvPr>
        </p:nvSpPr>
        <p:spPr/>
        <p:txBody>
          <a:bodyPr/>
          <a:lstStyle/>
          <a:p>
            <a:pPr>
              <a:defRPr/>
            </a:pPr>
            <a:fld id="{0B4DE6B5-B879-4B2E-85B1-ED00706CF808}" type="slidenum">
              <a:rPr lang="en-US" smtClean="0"/>
              <a:pPr>
                <a:defRPr/>
              </a:pPr>
              <a:t>8</a:t>
            </a:fld>
            <a:endParaRPr lang="en-US"/>
          </a:p>
        </p:txBody>
      </p:sp>
    </p:spTree>
    <p:extLst>
      <p:ext uri="{BB962C8B-B14F-4D97-AF65-F5344CB8AC3E}">
        <p14:creationId xmlns:p14="http://schemas.microsoft.com/office/powerpoint/2010/main" val="328767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Too often, we are seduced by the tendency to simplify the complex relationship between our genes and our environment and to reduce the mysterious nature of the human spirit, of who we are, of our personal identity, to our biological or genetic make-up.</a:t>
            </a:r>
          </a:p>
          <a:p>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you all know, t</a:t>
            </a:r>
            <a:r>
              <a:rPr lang="en-US" sz="1200" kern="1200" dirty="0" smtClean="0">
                <a:solidFill>
                  <a:schemeClr val="tx1"/>
                </a:solidFill>
                <a:effectLst/>
                <a:latin typeface="+mn-lt"/>
                <a:ea typeface="+mn-ea"/>
                <a:cs typeface="+mn-cs"/>
              </a:rPr>
              <a:t>he vast majority of human diseases, traits, and behaviors are complex and multifactorial. They cannot be reduced to a single gene, or even to genetics alone. Yet popular media reinforces the fallacy of genetic determinism,</a:t>
            </a:r>
            <a:r>
              <a:rPr lang="en-US" sz="1200" kern="1200" baseline="0" dirty="0" smtClean="0">
                <a:solidFill>
                  <a:schemeClr val="tx1"/>
                </a:solidFill>
                <a:effectLst/>
                <a:latin typeface="+mn-lt"/>
                <a:ea typeface="+mn-ea"/>
                <a:cs typeface="+mn-cs"/>
              </a:rPr>
              <a:t> and in doing so, biases our interpretation of the information we receive</a:t>
            </a:r>
            <a:r>
              <a:rPr lang="en-US" sz="1200" kern="1200" dirty="0" smtClean="0">
                <a:solidFill>
                  <a:schemeClr val="tx1"/>
                </a:solidFill>
                <a:effectLst/>
                <a:latin typeface="+mn-lt"/>
                <a:ea typeface="+mn-ea"/>
                <a:cs typeface="+mn-cs"/>
              </a:rPr>
              <a:t>. Time</a:t>
            </a:r>
            <a:r>
              <a:rPr lang="en-US" sz="1200" kern="1200" baseline="0" dirty="0" smtClean="0">
                <a:solidFill>
                  <a:schemeClr val="tx1"/>
                </a:solidFill>
                <a:effectLst/>
                <a:latin typeface="+mn-lt"/>
                <a:ea typeface="+mn-ea"/>
                <a:cs typeface="+mn-cs"/>
              </a:rPr>
              <a:t> magazine covers…</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958D6079-4D24-4733-AA8F-CC7AFD09DCA7}" type="slidenum">
              <a:rPr lang="en-US" smtClean="0"/>
              <a:pPr>
                <a:defRPr/>
              </a:pPr>
              <a:t>9</a:t>
            </a:fld>
            <a:endParaRPr lang="en-US" dirty="0"/>
          </a:p>
        </p:txBody>
      </p:sp>
    </p:spTree>
    <p:extLst>
      <p:ext uri="{BB962C8B-B14F-4D97-AF65-F5344CB8AC3E}">
        <p14:creationId xmlns:p14="http://schemas.microsoft.com/office/powerpoint/2010/main" val="1543711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2070094"/>
            <a:ext cx="9144000" cy="2311400"/>
          </a:xfrm>
          <a:prstGeom prst="rect">
            <a:avLst/>
          </a:prstGeom>
          <a:gradFill flip="none" rotWithShape="1">
            <a:gsLst>
              <a:gs pos="0">
                <a:srgbClr val="0E3767"/>
              </a:gs>
              <a:gs pos="100000">
                <a:srgbClr val="10274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itle 12"/>
          <p:cNvSpPr>
            <a:spLocks noGrp="1"/>
          </p:cNvSpPr>
          <p:nvPr>
            <p:ph type="title"/>
          </p:nvPr>
        </p:nvSpPr>
        <p:spPr>
          <a:xfrm>
            <a:off x="3" y="2165775"/>
            <a:ext cx="8322719" cy="1015663"/>
          </a:xfrm>
        </p:spPr>
        <p:txBody>
          <a:bodyPr>
            <a:noAutofit/>
          </a:bodyPr>
          <a:lstStyle>
            <a:lvl1pPr algn="r">
              <a:defRPr sz="4800" cap="none" baseline="0">
                <a:solidFill>
                  <a:schemeClr val="bg1"/>
                </a:solidFill>
                <a:latin typeface="Franklin Gothic Book"/>
                <a:cs typeface="Franklin Gothic Book"/>
              </a:defRPr>
            </a:lvl1pPr>
          </a:lstStyle>
          <a:p>
            <a:r>
              <a:rPr lang="en-US" smtClean="0"/>
              <a:t>Click to edit Master title style</a:t>
            </a:r>
            <a:endParaRPr lang="en-US" dirty="0"/>
          </a:p>
        </p:txBody>
      </p:sp>
      <p:sp>
        <p:nvSpPr>
          <p:cNvPr id="23" name="Text Placeholder 22"/>
          <p:cNvSpPr>
            <a:spLocks noGrp="1"/>
          </p:cNvSpPr>
          <p:nvPr>
            <p:ph type="body" sz="quarter" idx="10"/>
          </p:nvPr>
        </p:nvSpPr>
        <p:spPr>
          <a:xfrm>
            <a:off x="3572933" y="3149588"/>
            <a:ext cx="4750331" cy="389460"/>
          </a:xfrm>
        </p:spPr>
        <p:txBody>
          <a:bodyPr>
            <a:noAutofit/>
          </a:bodyPr>
          <a:lstStyle>
            <a:lvl1pPr algn="r">
              <a:buNone/>
              <a:defRPr sz="2800">
                <a:solidFill>
                  <a:srgbClr val="FFFFFF"/>
                </a:solidFill>
                <a:latin typeface="Franklin Gothic Book"/>
                <a:cs typeface="Franklin Gothic Book"/>
              </a:defRPr>
            </a:lvl1pPr>
          </a:lstStyle>
          <a:p>
            <a:pPr lvl="0"/>
            <a:r>
              <a:rPr lang="en-US" smtClean="0"/>
              <a:t>Click to edit Master text styles</a:t>
            </a:r>
          </a:p>
        </p:txBody>
      </p:sp>
      <p:sp>
        <p:nvSpPr>
          <p:cNvPr id="27" name="Text Placeholder 26"/>
          <p:cNvSpPr>
            <a:spLocks noGrp="1"/>
          </p:cNvSpPr>
          <p:nvPr>
            <p:ph type="body" sz="quarter" idx="11"/>
          </p:nvPr>
        </p:nvSpPr>
        <p:spPr>
          <a:xfrm>
            <a:off x="5418140" y="3699922"/>
            <a:ext cx="2905125" cy="482600"/>
          </a:xfrm>
        </p:spPr>
        <p:txBody>
          <a:bodyPr>
            <a:noAutofit/>
          </a:bodyPr>
          <a:lstStyle>
            <a:lvl1pPr algn="r">
              <a:buNone/>
              <a:defRPr sz="1800">
                <a:solidFill>
                  <a:srgbClr val="FFFFFF"/>
                </a:solidFill>
                <a:latin typeface="Franklin Gothic Book"/>
                <a:cs typeface="Franklin Gothic Book"/>
              </a:defRPr>
            </a:lvl1pPr>
            <a:lvl2pPr>
              <a:buNone/>
              <a:defRPr sz="800">
                <a:solidFill>
                  <a:srgbClr val="95B3D7"/>
                </a:solidFill>
                <a:latin typeface="Franklin Gothic Book"/>
                <a:cs typeface="Franklin Gothic Book"/>
              </a:defRPr>
            </a:lvl2pPr>
            <a:lvl3pPr>
              <a:defRPr sz="800">
                <a:solidFill>
                  <a:srgbClr val="95B3D7"/>
                </a:solidFill>
                <a:latin typeface="Franklin Gothic Book"/>
                <a:cs typeface="Franklin Gothic Book"/>
              </a:defRPr>
            </a:lvl3pPr>
            <a:lvl4pPr>
              <a:defRPr sz="800">
                <a:solidFill>
                  <a:srgbClr val="95B3D7"/>
                </a:solidFill>
                <a:latin typeface="Franklin Gothic Book"/>
                <a:cs typeface="Franklin Gothic Book"/>
              </a:defRPr>
            </a:lvl4pPr>
            <a:lvl5pPr>
              <a:buNone/>
              <a:defRPr sz="800">
                <a:solidFill>
                  <a:srgbClr val="95B3D7"/>
                </a:solidFill>
                <a:latin typeface="Franklin Gothic Book"/>
                <a:cs typeface="Franklin Gothic Book"/>
              </a:defRPr>
            </a:lvl5pPr>
          </a:lstStyle>
          <a:p>
            <a:pPr lvl="0"/>
            <a:r>
              <a:rPr lang="en-US" smtClean="0"/>
              <a:t>Click to edit Master text styles</a:t>
            </a:r>
          </a:p>
        </p:txBody>
      </p:sp>
      <p:pic>
        <p:nvPicPr>
          <p:cNvPr id="7" name="Picture 2" descr="Z:\Administration\Logos\Center Logos\MedicalEthicsLogoHo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2456" y="5217404"/>
            <a:ext cx="2628724"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512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E3767"/>
              </a:gs>
              <a:gs pos="100000">
                <a:srgbClr val="10274A"/>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0" y="22860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Z:\Administration\Logos\Center Logos\MedicalEthicsLogoHo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9020" y="2514600"/>
            <a:ext cx="4205959"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7451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p>
            <a:pPr>
              <a:defRPr/>
            </a:pPr>
            <a:fld id="{45800185-4F7A-4B2A-A2A8-9187C61111C7}" type="datetimeFigureOut">
              <a:rPr lang="en-US" smtClean="0"/>
              <a:pPr>
                <a:defRPr/>
              </a:pPr>
              <a:t>6/23/2015</a:t>
            </a:fld>
            <a:endParaRPr lang="en-US"/>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146304" y="6210300"/>
            <a:ext cx="457200" cy="457200"/>
          </a:xfrm>
          <a:prstGeom prst="ellipse">
            <a:avLst/>
          </a:prstGeom>
        </p:spPr>
        <p:txBody>
          <a:bodyPr/>
          <a:lstStyle/>
          <a:p>
            <a:pPr>
              <a:defRPr/>
            </a:pPr>
            <a:fld id="{C8297A2A-FCDF-4F5F-972D-53E64A29700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pPr>
              <a:defRPr/>
            </a:pPr>
            <a:fld id="{BE76F3A6-A01A-443F-8605-ECA38E51B1A8}" type="datetimeFigureOut">
              <a:rPr lang="en-US" smtClean="0"/>
              <a:pPr>
                <a:defRPr/>
              </a:pPr>
              <a:t>6/23/2015</a:t>
            </a:fld>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pPr>
              <a:defRPr/>
            </a:pPr>
            <a:fld id="{0360093C-34E0-426A-A646-F3BC794FF1BD}"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p:nvSpPr>
        <p:spPr>
          <a:xfrm>
            <a:off x="2" y="1"/>
            <a:ext cx="6042025" cy="1143000"/>
          </a:xfrm>
          <a:prstGeom prst="rect">
            <a:avLst/>
          </a:prstGeom>
          <a:gradFill flip="none" rotWithShape="1">
            <a:gsLst>
              <a:gs pos="0">
                <a:srgbClr val="0E3767"/>
              </a:gs>
              <a:gs pos="100000">
                <a:srgbClr val="10274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itle 17"/>
          <p:cNvSpPr>
            <a:spLocks noGrp="1"/>
          </p:cNvSpPr>
          <p:nvPr>
            <p:ph type="title"/>
          </p:nvPr>
        </p:nvSpPr>
        <p:spPr>
          <a:xfrm>
            <a:off x="685801" y="237053"/>
            <a:ext cx="5364683" cy="505884"/>
          </a:xfrm>
        </p:spPr>
        <p:txBody>
          <a:bodyPr>
            <a:normAutofit/>
          </a:bodyPr>
          <a:lstStyle>
            <a:lvl1pPr algn="l">
              <a:defRPr sz="4000" cap="none" baseline="0">
                <a:solidFill>
                  <a:schemeClr val="bg1"/>
                </a:solidFill>
                <a:latin typeface="Franklin Gothic Book"/>
                <a:cs typeface="Franklin Gothic Book"/>
              </a:defRPr>
            </a:lvl1pPr>
          </a:lstStyle>
          <a:p>
            <a:r>
              <a:rPr lang="en-US" smtClean="0"/>
              <a:t>Click to edit Master title style</a:t>
            </a:r>
            <a:endParaRPr lang="en-US" dirty="0"/>
          </a:p>
        </p:txBody>
      </p:sp>
      <p:sp>
        <p:nvSpPr>
          <p:cNvPr id="27" name="Content Placeholder 26"/>
          <p:cNvSpPr>
            <a:spLocks noGrp="1"/>
          </p:cNvSpPr>
          <p:nvPr>
            <p:ph sz="quarter" idx="12"/>
          </p:nvPr>
        </p:nvSpPr>
        <p:spPr>
          <a:xfrm>
            <a:off x="457199" y="1600200"/>
            <a:ext cx="8229600" cy="4572000"/>
          </a:xfrm>
        </p:spPr>
        <p:txBody>
          <a:bodyPr/>
          <a:lstStyle>
            <a:lvl1pPr>
              <a:defRPr sz="2800" baseline="0">
                <a:latin typeface="Franklin Gothic Book"/>
                <a:cs typeface="Franklin Gothic Book"/>
              </a:defRPr>
            </a:lvl1pPr>
            <a:lvl2pPr>
              <a:defRPr sz="2400">
                <a:latin typeface="Franklin Gothic Book"/>
                <a:cs typeface="Franklin Gothic Book"/>
              </a:defRPr>
            </a:lvl2pPr>
            <a:lvl3pPr>
              <a:defRPr sz="2000">
                <a:latin typeface="Franklin Gothic Book"/>
                <a:cs typeface="Franklin Gothic Book"/>
              </a:defRPr>
            </a:lvl3pPr>
            <a:lvl4pPr>
              <a:defRPr>
                <a:latin typeface="Franklin Gothic Book"/>
                <a:cs typeface="Franklin Gothic Book"/>
              </a:defRPr>
            </a:lvl4pPr>
            <a:lvl5pPr>
              <a:defRPr>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30"/>
          <p:cNvSpPr>
            <a:spLocks noGrp="1"/>
          </p:cNvSpPr>
          <p:nvPr>
            <p:ph sz="quarter" idx="13"/>
          </p:nvPr>
        </p:nvSpPr>
        <p:spPr>
          <a:xfrm>
            <a:off x="685800" y="742419"/>
            <a:ext cx="2616200" cy="366712"/>
          </a:xfr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smtClean="0"/>
              <a:t>Click to edit Master text styles</a:t>
            </a:r>
          </a:p>
        </p:txBody>
      </p:sp>
      <p:pic>
        <p:nvPicPr>
          <p:cNvPr id="8" name="Picture 2" descr="Z:\Administration\Logos\Center Logos\MedicalEthicsLogoHorz.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49197" y="1"/>
            <a:ext cx="2628724"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6465967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795247" y="6423585"/>
            <a:ext cx="2133600" cy="365125"/>
          </a:xfrm>
          <a:prstGeom prst="rect">
            <a:avLst/>
          </a:prstGeom>
        </p:spPr>
        <p:txBody>
          <a:bodyPr/>
          <a:lstStyle/>
          <a:p>
            <a:pPr>
              <a:defRPr/>
            </a:pPr>
            <a:fld id="{BE76F3A6-A01A-443F-8605-ECA38E51B1A8}" type="datetimeFigureOut">
              <a:rPr lang="en-US" smtClean="0"/>
              <a:pPr>
                <a:defRPr/>
              </a:pPr>
              <a:t>6/23/2015</a:t>
            </a:fld>
            <a:endParaRPr lang="en-US"/>
          </a:p>
        </p:txBody>
      </p:sp>
      <p:sp>
        <p:nvSpPr>
          <p:cNvPr id="5" name="Footer Placeholder 4"/>
          <p:cNvSpPr>
            <a:spLocks noGrp="1"/>
          </p:cNvSpPr>
          <p:nvPr>
            <p:ph type="ftr" sz="quarter" idx="11"/>
          </p:nvPr>
        </p:nvSpPr>
        <p:spPr>
          <a:xfrm>
            <a:off x="201706" y="6423585"/>
            <a:ext cx="6122894"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pPr>
              <a:defRPr/>
            </a:pPr>
            <a:fld id="{0360093C-34E0-426A-A646-F3BC794FF1BD}"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252976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795247" y="6423585"/>
            <a:ext cx="2133600" cy="365125"/>
          </a:xfrm>
          <a:prstGeom prst="rect">
            <a:avLst/>
          </a:prstGeom>
        </p:spPr>
        <p:txBody>
          <a:bodyPr/>
          <a:lstStyle/>
          <a:p>
            <a:pPr>
              <a:defRPr/>
            </a:pPr>
            <a:fld id="{BE76F3A6-A01A-443F-8605-ECA38E51B1A8}" type="datetimeFigureOut">
              <a:rPr lang="en-US" smtClean="0"/>
              <a:pPr>
                <a:defRPr/>
              </a:pPr>
              <a:t>6/23/2015</a:t>
            </a:fld>
            <a:endParaRPr lang="en-US"/>
          </a:p>
        </p:txBody>
      </p:sp>
      <p:sp>
        <p:nvSpPr>
          <p:cNvPr id="5" name="Footer Placeholder 4"/>
          <p:cNvSpPr>
            <a:spLocks noGrp="1"/>
          </p:cNvSpPr>
          <p:nvPr>
            <p:ph type="ftr" sz="quarter" idx="11"/>
          </p:nvPr>
        </p:nvSpPr>
        <p:spPr>
          <a:xfrm>
            <a:off x="201706" y="6423585"/>
            <a:ext cx="6122894"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pPr>
              <a:defRPr/>
            </a:pPr>
            <a:fld id="{0360093C-34E0-426A-A646-F3BC794FF1BD}"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29865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795247" y="6423585"/>
            <a:ext cx="2133600" cy="365125"/>
          </a:xfrm>
          <a:prstGeom prst="rect">
            <a:avLst/>
          </a:prstGeom>
        </p:spPr>
        <p:txBody>
          <a:bodyPr/>
          <a:lstStyle/>
          <a:p>
            <a:pPr>
              <a:defRPr/>
            </a:pPr>
            <a:fld id="{BE76F3A6-A01A-443F-8605-ECA38E51B1A8}" type="datetimeFigureOut">
              <a:rPr lang="en-US" smtClean="0"/>
              <a:pPr>
                <a:defRPr/>
              </a:pPr>
              <a:t>6/23/2015</a:t>
            </a:fld>
            <a:endParaRPr lang="en-US"/>
          </a:p>
        </p:txBody>
      </p:sp>
      <p:sp>
        <p:nvSpPr>
          <p:cNvPr id="5" name="Footer Placeholder 4"/>
          <p:cNvSpPr>
            <a:spLocks noGrp="1"/>
          </p:cNvSpPr>
          <p:nvPr>
            <p:ph type="ftr" sz="quarter" idx="11"/>
          </p:nvPr>
        </p:nvSpPr>
        <p:spPr>
          <a:xfrm>
            <a:off x="201706" y="6423585"/>
            <a:ext cx="6122894"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pPr>
              <a:defRPr/>
            </a:pPr>
            <a:fld id="{0360093C-34E0-426A-A646-F3BC794FF1BD}"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29865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795247" y="6423585"/>
            <a:ext cx="2133600" cy="365125"/>
          </a:xfrm>
          <a:prstGeom prst="rect">
            <a:avLst/>
          </a:prstGeom>
        </p:spPr>
        <p:txBody>
          <a:bodyPr/>
          <a:lstStyle/>
          <a:p>
            <a:pPr>
              <a:defRPr/>
            </a:pPr>
            <a:fld id="{BE76F3A6-A01A-443F-8605-ECA38E51B1A8}" type="datetimeFigureOut">
              <a:rPr lang="en-US" smtClean="0"/>
              <a:pPr>
                <a:defRPr/>
              </a:pPr>
              <a:t>6/23/2015</a:t>
            </a:fld>
            <a:endParaRPr lang="en-US"/>
          </a:p>
        </p:txBody>
      </p:sp>
      <p:sp>
        <p:nvSpPr>
          <p:cNvPr id="5" name="Footer Placeholder 4"/>
          <p:cNvSpPr>
            <a:spLocks noGrp="1"/>
          </p:cNvSpPr>
          <p:nvPr>
            <p:ph type="ftr" sz="quarter" idx="11"/>
          </p:nvPr>
        </p:nvSpPr>
        <p:spPr>
          <a:xfrm>
            <a:off x="201706" y="6423585"/>
            <a:ext cx="6122894"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pPr>
              <a:defRPr/>
            </a:pPr>
            <a:fld id="{0360093C-34E0-426A-A646-F3BC794FF1BD}"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29865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795247" y="6423585"/>
            <a:ext cx="2133600" cy="365125"/>
          </a:xfrm>
          <a:prstGeom prst="rect">
            <a:avLst/>
          </a:prstGeom>
        </p:spPr>
        <p:txBody>
          <a:bodyPr/>
          <a:lstStyle/>
          <a:p>
            <a:pPr>
              <a:defRPr/>
            </a:pPr>
            <a:fld id="{BE76F3A6-A01A-443F-8605-ECA38E51B1A8}" type="datetimeFigureOut">
              <a:rPr lang="en-US" smtClean="0"/>
              <a:pPr>
                <a:defRPr/>
              </a:pPr>
              <a:t>6/23/2015</a:t>
            </a:fld>
            <a:endParaRPr lang="en-US"/>
          </a:p>
        </p:txBody>
      </p:sp>
      <p:sp>
        <p:nvSpPr>
          <p:cNvPr id="5" name="Footer Placeholder 4"/>
          <p:cNvSpPr>
            <a:spLocks noGrp="1"/>
          </p:cNvSpPr>
          <p:nvPr>
            <p:ph type="ftr" sz="quarter" idx="11"/>
          </p:nvPr>
        </p:nvSpPr>
        <p:spPr>
          <a:xfrm>
            <a:off x="201706" y="6423585"/>
            <a:ext cx="6122894"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pPr>
              <a:defRPr/>
            </a:pPr>
            <a:fld id="{0360093C-34E0-426A-A646-F3BC794FF1BD}"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29865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795247" y="6423585"/>
            <a:ext cx="2133600" cy="365125"/>
          </a:xfrm>
          <a:prstGeom prst="rect">
            <a:avLst/>
          </a:prstGeom>
        </p:spPr>
        <p:txBody>
          <a:bodyPr/>
          <a:lstStyle/>
          <a:p>
            <a:pPr>
              <a:defRPr/>
            </a:pPr>
            <a:fld id="{BE76F3A6-A01A-443F-8605-ECA38E51B1A8}" type="datetimeFigureOut">
              <a:rPr lang="en-US" smtClean="0"/>
              <a:pPr>
                <a:defRPr/>
              </a:pPr>
              <a:t>6/23/2015</a:t>
            </a:fld>
            <a:endParaRPr lang="en-US"/>
          </a:p>
        </p:txBody>
      </p:sp>
      <p:sp>
        <p:nvSpPr>
          <p:cNvPr id="5" name="Footer Placeholder 4"/>
          <p:cNvSpPr>
            <a:spLocks noGrp="1"/>
          </p:cNvSpPr>
          <p:nvPr>
            <p:ph type="ftr" sz="quarter" idx="11"/>
          </p:nvPr>
        </p:nvSpPr>
        <p:spPr>
          <a:xfrm>
            <a:off x="201706" y="6423585"/>
            <a:ext cx="6122894"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pPr>
              <a:defRPr/>
            </a:pPr>
            <a:fld id="{0360093C-34E0-426A-A646-F3BC794FF1BD}"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2986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5" name="Rectangle 4"/>
          <p:cNvSpPr/>
          <p:nvPr/>
        </p:nvSpPr>
        <p:spPr>
          <a:xfrm>
            <a:off x="0" y="1871127"/>
            <a:ext cx="9144000" cy="2794000"/>
          </a:xfrm>
          <a:prstGeom prst="rect">
            <a:avLst/>
          </a:prstGeom>
          <a:gradFill flip="none" rotWithShape="1">
            <a:gsLst>
              <a:gs pos="0">
                <a:srgbClr val="0E3767"/>
              </a:gs>
              <a:gs pos="100000">
                <a:srgbClr val="10274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itle 12"/>
          <p:cNvSpPr>
            <a:spLocks noGrp="1"/>
          </p:cNvSpPr>
          <p:nvPr>
            <p:ph type="title"/>
          </p:nvPr>
        </p:nvSpPr>
        <p:spPr>
          <a:xfrm>
            <a:off x="3" y="2460249"/>
            <a:ext cx="8322719" cy="646331"/>
          </a:xfrm>
        </p:spPr>
        <p:txBody>
          <a:bodyPr>
            <a:spAutoFit/>
          </a:bodyPr>
          <a:lstStyle>
            <a:lvl1pPr algn="r">
              <a:lnSpc>
                <a:spcPct val="100000"/>
              </a:lnSpc>
              <a:defRPr sz="3600" cap="none" baseline="0">
                <a:solidFill>
                  <a:schemeClr val="bg1"/>
                </a:solidFill>
                <a:latin typeface="Franklin Gothic Book"/>
                <a:cs typeface="Franklin Gothic Book"/>
              </a:defRPr>
            </a:lvl1pPr>
          </a:lstStyle>
          <a:p>
            <a:r>
              <a:rPr lang="en-US" smtClean="0"/>
              <a:t>Click to edit Master title style</a:t>
            </a:r>
            <a:endParaRPr lang="en-US" dirty="0"/>
          </a:p>
        </p:txBody>
      </p:sp>
      <p:sp>
        <p:nvSpPr>
          <p:cNvPr id="23" name="Text Placeholder 22"/>
          <p:cNvSpPr>
            <a:spLocks noGrp="1"/>
          </p:cNvSpPr>
          <p:nvPr>
            <p:ph type="body" sz="quarter" idx="10"/>
          </p:nvPr>
        </p:nvSpPr>
        <p:spPr>
          <a:xfrm>
            <a:off x="3572933" y="3530603"/>
            <a:ext cx="4750331" cy="389460"/>
          </a:xfrm>
        </p:spPr>
        <p:txBody>
          <a:bodyPr>
            <a:noAutofit/>
          </a:bodyPr>
          <a:lstStyle>
            <a:lvl1pPr algn="r">
              <a:buNone/>
              <a:defRPr sz="2800">
                <a:solidFill>
                  <a:schemeClr val="bg1"/>
                </a:solidFill>
                <a:latin typeface="Franklin Gothic Book"/>
                <a:cs typeface="Franklin Gothic Book"/>
              </a:defRPr>
            </a:lvl1pPr>
          </a:lstStyle>
          <a:p>
            <a:pPr lvl="0"/>
            <a:r>
              <a:rPr lang="en-US" smtClean="0"/>
              <a:t>Click to edit Master text styles</a:t>
            </a:r>
          </a:p>
        </p:txBody>
      </p:sp>
      <p:sp>
        <p:nvSpPr>
          <p:cNvPr id="27" name="Text Placeholder 26"/>
          <p:cNvSpPr>
            <a:spLocks noGrp="1"/>
          </p:cNvSpPr>
          <p:nvPr>
            <p:ph type="body" sz="quarter" idx="11"/>
          </p:nvPr>
        </p:nvSpPr>
        <p:spPr>
          <a:xfrm>
            <a:off x="5418140" y="4114807"/>
            <a:ext cx="2905125" cy="482600"/>
          </a:xfrm>
        </p:spPr>
        <p:txBody>
          <a:bodyPr>
            <a:noAutofit/>
          </a:bodyPr>
          <a:lstStyle>
            <a:lvl1pPr algn="r">
              <a:buNone/>
              <a:defRPr sz="1800">
                <a:solidFill>
                  <a:schemeClr val="bg1"/>
                </a:solidFill>
                <a:latin typeface="Franklin Gothic Book"/>
                <a:cs typeface="Franklin Gothic Book"/>
              </a:defRPr>
            </a:lvl1pPr>
            <a:lvl2pPr>
              <a:buNone/>
              <a:defRPr sz="800">
                <a:solidFill>
                  <a:srgbClr val="95B3D7"/>
                </a:solidFill>
                <a:latin typeface="Franklin Gothic Book"/>
                <a:cs typeface="Franklin Gothic Book"/>
              </a:defRPr>
            </a:lvl2pPr>
            <a:lvl3pPr>
              <a:defRPr sz="800">
                <a:solidFill>
                  <a:srgbClr val="95B3D7"/>
                </a:solidFill>
                <a:latin typeface="Franklin Gothic Book"/>
                <a:cs typeface="Franklin Gothic Book"/>
              </a:defRPr>
            </a:lvl3pPr>
            <a:lvl4pPr>
              <a:defRPr sz="800">
                <a:solidFill>
                  <a:srgbClr val="95B3D7"/>
                </a:solidFill>
                <a:latin typeface="Franklin Gothic Book"/>
                <a:cs typeface="Franklin Gothic Book"/>
              </a:defRPr>
            </a:lvl4pPr>
            <a:lvl5pPr>
              <a:buNone/>
              <a:defRPr sz="800">
                <a:solidFill>
                  <a:srgbClr val="95B3D7"/>
                </a:solidFill>
                <a:latin typeface="Franklin Gothic Book"/>
                <a:cs typeface="Franklin Gothic Book"/>
              </a:defRPr>
            </a:lvl5pPr>
          </a:lstStyle>
          <a:p>
            <a:pPr lvl="0"/>
            <a:r>
              <a:rPr lang="en-US" smtClean="0"/>
              <a:t>Click to edit Master text styles</a:t>
            </a:r>
          </a:p>
        </p:txBody>
      </p:sp>
      <p:pic>
        <p:nvPicPr>
          <p:cNvPr id="7" name="Picture 2" descr="Z:\Administration\Logos\Center Logos\MedicalEthicsLogoHo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2456" y="5332814"/>
            <a:ext cx="2628724"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140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2" y="1"/>
            <a:ext cx="6042025" cy="1143000"/>
          </a:xfrm>
          <a:prstGeom prst="rect">
            <a:avLst/>
          </a:prstGeom>
          <a:gradFill flip="none" rotWithShape="1">
            <a:gsLst>
              <a:gs pos="0">
                <a:srgbClr val="0E3767"/>
              </a:gs>
              <a:gs pos="100000">
                <a:srgbClr val="10274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itle 17"/>
          <p:cNvSpPr>
            <a:spLocks noGrp="1"/>
          </p:cNvSpPr>
          <p:nvPr>
            <p:ph type="title"/>
          </p:nvPr>
        </p:nvSpPr>
        <p:spPr>
          <a:xfrm>
            <a:off x="685801" y="237053"/>
            <a:ext cx="5364683" cy="505884"/>
          </a:xfrm>
        </p:spPr>
        <p:txBody>
          <a:bodyPr>
            <a:normAutofit/>
          </a:bodyPr>
          <a:lstStyle>
            <a:lvl1pPr algn="l">
              <a:defRPr sz="4000" cap="none" baseline="0">
                <a:solidFill>
                  <a:schemeClr val="bg1"/>
                </a:solidFill>
                <a:latin typeface="Franklin Gothic Book"/>
                <a:cs typeface="Franklin Gothic Book"/>
              </a:defRPr>
            </a:lvl1pPr>
          </a:lstStyle>
          <a:p>
            <a:r>
              <a:rPr lang="en-US" smtClean="0"/>
              <a:t>Click to edit Master title style</a:t>
            </a:r>
            <a:endParaRPr lang="en-US" dirty="0"/>
          </a:p>
        </p:txBody>
      </p:sp>
      <p:sp>
        <p:nvSpPr>
          <p:cNvPr id="27" name="Content Placeholder 26"/>
          <p:cNvSpPr>
            <a:spLocks noGrp="1"/>
          </p:cNvSpPr>
          <p:nvPr>
            <p:ph sz="quarter" idx="12"/>
          </p:nvPr>
        </p:nvSpPr>
        <p:spPr>
          <a:xfrm>
            <a:off x="457199" y="1600200"/>
            <a:ext cx="8229600" cy="4572000"/>
          </a:xfrm>
        </p:spPr>
        <p:txBody>
          <a:bodyPr/>
          <a:lstStyle>
            <a:lvl1pPr>
              <a:defRPr sz="2800" baseline="0">
                <a:latin typeface="Franklin Gothic Book"/>
                <a:cs typeface="Franklin Gothic Book"/>
              </a:defRPr>
            </a:lvl1pPr>
            <a:lvl2pPr>
              <a:defRPr sz="2400">
                <a:latin typeface="Franklin Gothic Book"/>
                <a:cs typeface="Franklin Gothic Book"/>
              </a:defRPr>
            </a:lvl2pPr>
            <a:lvl3pPr>
              <a:defRPr sz="2000">
                <a:latin typeface="Franklin Gothic Book"/>
                <a:cs typeface="Franklin Gothic Book"/>
              </a:defRPr>
            </a:lvl3pPr>
            <a:lvl4pPr>
              <a:defRPr>
                <a:latin typeface="Franklin Gothic Book"/>
                <a:cs typeface="Franklin Gothic Book"/>
              </a:defRPr>
            </a:lvl4pPr>
            <a:lvl5pPr>
              <a:defRPr>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30"/>
          <p:cNvSpPr>
            <a:spLocks noGrp="1"/>
          </p:cNvSpPr>
          <p:nvPr>
            <p:ph sz="quarter" idx="13"/>
          </p:nvPr>
        </p:nvSpPr>
        <p:spPr>
          <a:xfrm>
            <a:off x="685800" y="742419"/>
            <a:ext cx="2616200" cy="366712"/>
          </a:xfr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smtClean="0"/>
              <a:t>Click to edit Master text styles</a:t>
            </a:r>
          </a:p>
        </p:txBody>
      </p:sp>
      <p:pic>
        <p:nvPicPr>
          <p:cNvPr id="8" name="Picture 2" descr="Z:\Administration\Logos\Center Logos\MedicalEthicsLogoHo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9197" y="1"/>
            <a:ext cx="2628724"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552794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Rectangle 5"/>
          <p:cNvSpPr/>
          <p:nvPr/>
        </p:nvSpPr>
        <p:spPr>
          <a:xfrm>
            <a:off x="2" y="1"/>
            <a:ext cx="6042025" cy="1143000"/>
          </a:xfrm>
          <a:prstGeom prst="rect">
            <a:avLst/>
          </a:prstGeom>
          <a:gradFill flip="none" rotWithShape="1">
            <a:gsLst>
              <a:gs pos="0">
                <a:srgbClr val="0E3767"/>
              </a:gs>
              <a:gs pos="100000">
                <a:srgbClr val="10274A"/>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2" y="1"/>
            <a:ext cx="6042025" cy="1143000"/>
          </a:xfrm>
          <a:prstGeom prst="rect">
            <a:avLst/>
          </a:prstGeom>
          <a:gradFill flip="none" rotWithShape="1">
            <a:gsLst>
              <a:gs pos="0">
                <a:srgbClr val="0E3767"/>
              </a:gs>
              <a:gs pos="100000">
                <a:srgbClr val="10274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atin typeface="Franklin Gothic Book"/>
                <a:cs typeface="Franklin Gothic Book"/>
              </a:defRPr>
            </a:lvl1pPr>
            <a:lvl2pPr>
              <a:defRPr sz="2400">
                <a:latin typeface="Franklin Gothic Book"/>
                <a:cs typeface="Franklin Gothic Book"/>
              </a:defRPr>
            </a:lvl2pPr>
            <a:lvl3pPr>
              <a:defRPr sz="2000">
                <a:latin typeface="Franklin Gothic Book"/>
                <a:cs typeface="Franklin Gothic Book"/>
              </a:defRPr>
            </a:lvl3pPr>
            <a:lvl4pPr>
              <a:defRPr sz="18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atin typeface="Franklin Gothic Book"/>
                <a:cs typeface="Franklin Gothic Book"/>
              </a:defRPr>
            </a:lvl1pPr>
            <a:lvl2pPr>
              <a:defRPr sz="2400">
                <a:latin typeface="Franklin Gothic Book"/>
                <a:cs typeface="Franklin Gothic Book"/>
              </a:defRPr>
            </a:lvl2pPr>
            <a:lvl3pPr>
              <a:defRPr sz="2000">
                <a:latin typeface="Franklin Gothic Book"/>
                <a:cs typeface="Franklin Gothic Book"/>
              </a:defRPr>
            </a:lvl3pPr>
            <a:lvl4pPr>
              <a:defRPr sz="18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7"/>
          <p:cNvSpPr>
            <a:spLocks noGrp="1"/>
          </p:cNvSpPr>
          <p:nvPr>
            <p:ph type="title"/>
          </p:nvPr>
        </p:nvSpPr>
        <p:spPr>
          <a:xfrm>
            <a:off x="677344" y="237053"/>
            <a:ext cx="5364683" cy="505884"/>
          </a:xfrm>
        </p:spPr>
        <p:txBody>
          <a:bodyPr>
            <a:normAutofit/>
          </a:bodyPr>
          <a:lstStyle>
            <a:lvl1pPr algn="l">
              <a:defRPr sz="4000" cap="none" baseline="0">
                <a:solidFill>
                  <a:schemeClr val="bg1"/>
                </a:solidFill>
                <a:latin typeface="Franklin Gothic Book"/>
                <a:cs typeface="Franklin Gothic Book"/>
              </a:defRPr>
            </a:lvl1pPr>
          </a:lstStyle>
          <a:p>
            <a:r>
              <a:rPr lang="en-US" smtClean="0"/>
              <a:t>Click to edit Master title style</a:t>
            </a:r>
            <a:endParaRPr lang="en-US" dirty="0"/>
          </a:p>
        </p:txBody>
      </p:sp>
      <p:sp>
        <p:nvSpPr>
          <p:cNvPr id="18" name="Content Placeholder 30"/>
          <p:cNvSpPr>
            <a:spLocks noGrp="1"/>
          </p:cNvSpPr>
          <p:nvPr>
            <p:ph sz="quarter" idx="13"/>
          </p:nvPr>
        </p:nvSpPr>
        <p:spPr>
          <a:xfrm>
            <a:off x="677863" y="742419"/>
            <a:ext cx="2616200" cy="366712"/>
          </a:xfr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smtClean="0"/>
              <a:t>Click to edit Master text styles</a:t>
            </a:r>
          </a:p>
        </p:txBody>
      </p:sp>
      <p:pic>
        <p:nvPicPr>
          <p:cNvPr id="10" name="Picture 2" descr="Z:\Administration\Logos\Center Logos\MedicalEthicsLogoHo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8076" y="1"/>
            <a:ext cx="2628724"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4975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Rectangle 7"/>
          <p:cNvSpPr/>
          <p:nvPr/>
        </p:nvSpPr>
        <p:spPr>
          <a:xfrm>
            <a:off x="2" y="1"/>
            <a:ext cx="6042025" cy="1143000"/>
          </a:xfrm>
          <a:prstGeom prst="rect">
            <a:avLst/>
          </a:prstGeom>
          <a:gradFill flip="none" rotWithShape="1">
            <a:gsLst>
              <a:gs pos="0">
                <a:srgbClr val="0E3767"/>
              </a:gs>
              <a:gs pos="100000">
                <a:srgbClr val="10274A"/>
              </a:gs>
            </a:gsLst>
            <a:path path="circle">
              <a:fillToRect l="50000" t="50000" r="50000" b="50000"/>
            </a:path>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 y="1"/>
            <a:ext cx="6042025" cy="1143000"/>
          </a:xfrm>
          <a:prstGeom prst="rect">
            <a:avLst/>
          </a:prstGeom>
          <a:gradFill flip="none" rotWithShape="1">
            <a:gsLst>
              <a:gs pos="0">
                <a:srgbClr val="0E3767"/>
              </a:gs>
              <a:gs pos="100000">
                <a:srgbClr val="10274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atin typeface="Franklin Gothic Book"/>
                <a:cs typeface="Franklin Gothic Book"/>
              </a:defRPr>
            </a:lvl1pPr>
            <a:lvl2pPr>
              <a:defRPr sz="20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600">
                <a:latin typeface="Franklin Gothic Book"/>
                <a:cs typeface="Franklin Gothic Book"/>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atin typeface="Franklin Gothic Book"/>
                <a:cs typeface="Franklin Gothic Book"/>
              </a:defRPr>
            </a:lvl1pPr>
            <a:lvl2pPr>
              <a:defRPr sz="20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600">
                <a:latin typeface="Franklin Gothic Book"/>
                <a:cs typeface="Franklin Gothic Book"/>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7"/>
          <p:cNvSpPr>
            <a:spLocks noGrp="1"/>
          </p:cNvSpPr>
          <p:nvPr>
            <p:ph type="title"/>
          </p:nvPr>
        </p:nvSpPr>
        <p:spPr>
          <a:xfrm>
            <a:off x="677344" y="237053"/>
            <a:ext cx="5364683" cy="505884"/>
          </a:xfrm>
        </p:spPr>
        <p:txBody>
          <a:bodyPr>
            <a:normAutofit/>
          </a:bodyPr>
          <a:lstStyle>
            <a:lvl1pPr algn="l">
              <a:defRPr sz="4000" cap="none" baseline="0">
                <a:solidFill>
                  <a:schemeClr val="bg1"/>
                </a:solidFill>
                <a:latin typeface="Franklin Gothic Book"/>
                <a:cs typeface="Franklin Gothic Book"/>
              </a:defRPr>
            </a:lvl1pPr>
          </a:lstStyle>
          <a:p>
            <a:r>
              <a:rPr lang="en-US" smtClean="0"/>
              <a:t>Click to edit Master title style</a:t>
            </a:r>
            <a:endParaRPr lang="en-US" dirty="0"/>
          </a:p>
        </p:txBody>
      </p:sp>
      <p:sp>
        <p:nvSpPr>
          <p:cNvPr id="20" name="Content Placeholder 30"/>
          <p:cNvSpPr>
            <a:spLocks noGrp="1"/>
          </p:cNvSpPr>
          <p:nvPr>
            <p:ph sz="quarter" idx="13"/>
          </p:nvPr>
        </p:nvSpPr>
        <p:spPr>
          <a:xfrm>
            <a:off x="677863" y="742419"/>
            <a:ext cx="2616200" cy="366712"/>
          </a:xfr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smtClean="0"/>
              <a:t>Click to edit Master text styles</a:t>
            </a:r>
          </a:p>
        </p:txBody>
      </p:sp>
      <p:pic>
        <p:nvPicPr>
          <p:cNvPr id="12" name="Picture 2" descr="Z:\Administration\Logos\Center Logos\MedicalEthicsLogoHo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027" y="3993"/>
            <a:ext cx="2628724"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321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4"/>
          <p:cNvSpPr/>
          <p:nvPr/>
        </p:nvSpPr>
        <p:spPr>
          <a:xfrm>
            <a:off x="2" y="1"/>
            <a:ext cx="6042025" cy="1143000"/>
          </a:xfrm>
          <a:prstGeom prst="rect">
            <a:avLst/>
          </a:prstGeom>
          <a:solidFill>
            <a:srgbClr val="0E376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Title 17"/>
          <p:cNvSpPr>
            <a:spLocks noGrp="1"/>
          </p:cNvSpPr>
          <p:nvPr>
            <p:ph type="title"/>
          </p:nvPr>
        </p:nvSpPr>
        <p:spPr>
          <a:xfrm>
            <a:off x="677344" y="237053"/>
            <a:ext cx="5364683" cy="505884"/>
          </a:xfrm>
        </p:spPr>
        <p:txBody>
          <a:bodyPr>
            <a:normAutofit/>
          </a:bodyPr>
          <a:lstStyle>
            <a:lvl1pPr algn="l">
              <a:defRPr sz="4000" cap="none" baseline="0">
                <a:solidFill>
                  <a:schemeClr val="bg1"/>
                </a:solidFill>
                <a:latin typeface="Franklin Gothic Book"/>
                <a:cs typeface="Franklin Gothic Book"/>
              </a:defRPr>
            </a:lvl1pPr>
          </a:lstStyle>
          <a:p>
            <a:r>
              <a:rPr lang="en-US" smtClean="0"/>
              <a:t>Click to edit Master title style</a:t>
            </a:r>
            <a:endParaRPr lang="en-US" dirty="0"/>
          </a:p>
        </p:txBody>
      </p:sp>
      <p:sp>
        <p:nvSpPr>
          <p:cNvPr id="19" name="Content Placeholder 30"/>
          <p:cNvSpPr>
            <a:spLocks noGrp="1"/>
          </p:cNvSpPr>
          <p:nvPr>
            <p:ph sz="quarter" idx="13"/>
          </p:nvPr>
        </p:nvSpPr>
        <p:spPr>
          <a:xfrm>
            <a:off x="677863" y="742419"/>
            <a:ext cx="2616200" cy="366712"/>
          </a:xfr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smtClean="0"/>
              <a:t>Click to edit Master text styles</a:t>
            </a:r>
          </a:p>
        </p:txBody>
      </p:sp>
      <p:pic>
        <p:nvPicPr>
          <p:cNvPr id="7" name="Picture 2" descr="Z:\Administration\Logos\Center Logos\MedicalEthicsLogoHo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027" y="1"/>
            <a:ext cx="2628724"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4998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2" y="1"/>
            <a:ext cx="6042025" cy="1143000"/>
          </a:xfrm>
          <a:prstGeom prst="rect">
            <a:avLst/>
          </a:prstGeom>
          <a:gradFill flip="none" rotWithShape="1">
            <a:gsLst>
              <a:gs pos="0">
                <a:srgbClr val="0E3767"/>
              </a:gs>
              <a:gs pos="100000">
                <a:srgbClr val="10274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itle 17"/>
          <p:cNvSpPr>
            <a:spLocks noGrp="1"/>
          </p:cNvSpPr>
          <p:nvPr>
            <p:ph type="title"/>
          </p:nvPr>
        </p:nvSpPr>
        <p:spPr>
          <a:xfrm>
            <a:off x="677344" y="237053"/>
            <a:ext cx="5364683" cy="505884"/>
          </a:xfrm>
        </p:spPr>
        <p:txBody>
          <a:bodyPr>
            <a:normAutofit/>
          </a:bodyPr>
          <a:lstStyle>
            <a:lvl1pPr algn="l">
              <a:defRPr sz="4000" cap="none" baseline="0">
                <a:solidFill>
                  <a:schemeClr val="bg1"/>
                </a:solidFill>
                <a:latin typeface="Franklin Gothic Book"/>
                <a:cs typeface="Franklin Gothic Book"/>
              </a:defRPr>
            </a:lvl1pPr>
          </a:lstStyle>
          <a:p>
            <a:r>
              <a:rPr lang="en-US" smtClean="0"/>
              <a:t>Click to edit Master title style</a:t>
            </a:r>
            <a:endParaRPr lang="en-US" dirty="0"/>
          </a:p>
        </p:txBody>
      </p:sp>
      <p:sp>
        <p:nvSpPr>
          <p:cNvPr id="16" name="Content Placeholder 30"/>
          <p:cNvSpPr>
            <a:spLocks noGrp="1"/>
          </p:cNvSpPr>
          <p:nvPr>
            <p:ph sz="quarter" idx="13"/>
          </p:nvPr>
        </p:nvSpPr>
        <p:spPr>
          <a:xfrm>
            <a:off x="677863" y="742419"/>
            <a:ext cx="2616200" cy="366712"/>
          </a:xfr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smtClean="0"/>
              <a:t>Click to edit Master text styles</a:t>
            </a:r>
          </a:p>
        </p:txBody>
      </p:sp>
      <p:pic>
        <p:nvPicPr>
          <p:cNvPr id="7" name="Picture 2" descr="Z:\Administration\Logos\Center Logos\MedicalEthicsLogoHo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027" y="1"/>
            <a:ext cx="2628724"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5358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Rectangle 6"/>
          <p:cNvSpPr/>
          <p:nvPr/>
        </p:nvSpPr>
        <p:spPr>
          <a:xfrm>
            <a:off x="2" y="1"/>
            <a:ext cx="6042025" cy="1143000"/>
          </a:xfrm>
          <a:prstGeom prst="rect">
            <a:avLst/>
          </a:prstGeom>
          <a:gradFill flip="none" rotWithShape="1">
            <a:gsLst>
              <a:gs pos="0">
                <a:srgbClr val="0E3767"/>
              </a:gs>
              <a:gs pos="100000">
                <a:srgbClr val="10274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3575051" y="1435102"/>
            <a:ext cx="5111751" cy="4691063"/>
          </a:xfrm>
        </p:spPr>
        <p:txBody>
          <a:bodyPr/>
          <a:lstStyle>
            <a:lvl1pPr>
              <a:defRPr sz="3200">
                <a:latin typeface="Franklin Gothic Book"/>
                <a:cs typeface="Franklin Gothic Book"/>
              </a:defRPr>
            </a:lvl1pPr>
            <a:lvl2pPr>
              <a:defRPr sz="2800">
                <a:latin typeface="Franklin Gothic Book"/>
                <a:cs typeface="Franklin Gothic Book"/>
              </a:defRPr>
            </a:lvl2pPr>
            <a:lvl3pPr>
              <a:defRPr sz="24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2211919"/>
            <a:ext cx="3008313" cy="3914245"/>
          </a:xfrm>
        </p:spPr>
        <p:txBody>
          <a:bodyPr/>
          <a:lstStyle>
            <a:lvl1pPr marL="0" indent="0">
              <a:buNone/>
              <a:defRPr sz="14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30"/>
          <p:cNvSpPr>
            <a:spLocks noGrp="1"/>
          </p:cNvSpPr>
          <p:nvPr>
            <p:ph sz="quarter" idx="13"/>
          </p:nvPr>
        </p:nvSpPr>
        <p:spPr>
          <a:xfrm>
            <a:off x="677863" y="742419"/>
            <a:ext cx="2616200" cy="366712"/>
          </a:xfr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smtClean="0"/>
              <a:t>Click to edit Master text styles</a:t>
            </a:r>
          </a:p>
        </p:txBody>
      </p:sp>
      <p:sp>
        <p:nvSpPr>
          <p:cNvPr id="19" name="Text Placeholder 18"/>
          <p:cNvSpPr>
            <a:spLocks noGrp="1"/>
          </p:cNvSpPr>
          <p:nvPr>
            <p:ph type="body" sz="quarter" idx="14"/>
          </p:nvPr>
        </p:nvSpPr>
        <p:spPr>
          <a:xfrm>
            <a:off x="457202" y="1435102"/>
            <a:ext cx="3008313" cy="776288"/>
          </a:xfrm>
        </p:spPr>
        <p:txBody>
          <a:bodyPr/>
          <a:lstStyle>
            <a:lvl1pPr marL="0" indent="0">
              <a:buNone/>
              <a:defRPr sz="2000" b="1">
                <a:latin typeface="Franklin Gothic Book" pitchFamily="34" charset="0"/>
              </a:defRPr>
            </a:lvl1pPr>
          </a:lstStyle>
          <a:p>
            <a:pPr lvl="0"/>
            <a:r>
              <a:rPr lang="en-US" smtClean="0"/>
              <a:t>Click to edit Master text styles</a:t>
            </a:r>
          </a:p>
        </p:txBody>
      </p:sp>
      <p:sp>
        <p:nvSpPr>
          <p:cNvPr id="20" name="Title 17"/>
          <p:cNvSpPr>
            <a:spLocks noGrp="1"/>
          </p:cNvSpPr>
          <p:nvPr>
            <p:ph type="title"/>
          </p:nvPr>
        </p:nvSpPr>
        <p:spPr>
          <a:xfrm>
            <a:off x="677344" y="237053"/>
            <a:ext cx="5364683" cy="505884"/>
          </a:xfrm>
        </p:spPr>
        <p:txBody>
          <a:bodyPr>
            <a:normAutofit/>
          </a:bodyPr>
          <a:lstStyle>
            <a:lvl1pPr algn="l">
              <a:defRPr sz="4000" cap="none" baseline="0">
                <a:solidFill>
                  <a:schemeClr val="bg1"/>
                </a:solidFill>
                <a:latin typeface="Franklin Gothic Book"/>
                <a:cs typeface="Franklin Gothic Book"/>
              </a:defRPr>
            </a:lvl1pPr>
          </a:lstStyle>
          <a:p>
            <a:r>
              <a:rPr lang="en-US" smtClean="0"/>
              <a:t>Click to edit Master title style</a:t>
            </a:r>
            <a:endParaRPr lang="en-US" dirty="0"/>
          </a:p>
        </p:txBody>
      </p:sp>
      <p:pic>
        <p:nvPicPr>
          <p:cNvPr id="10" name="Picture 2" descr="Z:\Administration\Logos\Center Logos\MedicalEthicsLogoHo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9200" y="1"/>
            <a:ext cx="2628724"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3623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2" y="1"/>
            <a:ext cx="6042025" cy="1143000"/>
          </a:xfrm>
          <a:prstGeom prst="rect">
            <a:avLst/>
          </a:prstGeom>
          <a:gradFill flip="none" rotWithShape="1">
            <a:gsLst>
              <a:gs pos="0">
                <a:srgbClr val="0E3767"/>
              </a:gs>
              <a:gs pos="100000">
                <a:srgbClr val="10274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1792288" y="1583269"/>
            <a:ext cx="5486400" cy="314430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Content Placeholder 30"/>
          <p:cNvSpPr>
            <a:spLocks noGrp="1"/>
          </p:cNvSpPr>
          <p:nvPr>
            <p:ph sz="quarter" idx="13"/>
          </p:nvPr>
        </p:nvSpPr>
        <p:spPr>
          <a:xfrm>
            <a:off x="677863" y="742419"/>
            <a:ext cx="2616200" cy="366712"/>
          </a:xfr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smtClean="0"/>
              <a:t>Click to edit Master text styles</a:t>
            </a:r>
          </a:p>
        </p:txBody>
      </p:sp>
      <p:sp>
        <p:nvSpPr>
          <p:cNvPr id="10" name="Text Placeholder 9"/>
          <p:cNvSpPr>
            <a:spLocks noGrp="1"/>
          </p:cNvSpPr>
          <p:nvPr>
            <p:ph type="body" sz="quarter" idx="14"/>
          </p:nvPr>
        </p:nvSpPr>
        <p:spPr>
          <a:xfrm>
            <a:off x="1792288" y="4857751"/>
            <a:ext cx="5486400" cy="509588"/>
          </a:xfrm>
        </p:spPr>
        <p:txBody>
          <a:bodyPr/>
          <a:lstStyle>
            <a:lvl1pPr marL="0" indent="0">
              <a:buNone/>
              <a:defRPr sz="2000" b="1"/>
            </a:lvl1pPr>
          </a:lstStyle>
          <a:p>
            <a:pPr lvl="0"/>
            <a:r>
              <a:rPr lang="en-US" smtClean="0"/>
              <a:t>Click to edit Master text styles</a:t>
            </a:r>
          </a:p>
        </p:txBody>
      </p:sp>
      <p:sp>
        <p:nvSpPr>
          <p:cNvPr id="12" name="Title 17"/>
          <p:cNvSpPr>
            <a:spLocks noGrp="1"/>
          </p:cNvSpPr>
          <p:nvPr>
            <p:ph type="title"/>
          </p:nvPr>
        </p:nvSpPr>
        <p:spPr>
          <a:xfrm>
            <a:off x="677344" y="237053"/>
            <a:ext cx="5364683" cy="505884"/>
          </a:xfrm>
        </p:spPr>
        <p:txBody>
          <a:bodyPr>
            <a:normAutofit/>
          </a:bodyPr>
          <a:lstStyle>
            <a:lvl1pPr algn="l">
              <a:defRPr sz="4000" cap="none" baseline="0">
                <a:solidFill>
                  <a:schemeClr val="bg1"/>
                </a:solidFill>
                <a:latin typeface="Franklin Gothic Book"/>
                <a:cs typeface="Franklin Gothic Book"/>
              </a:defRPr>
            </a:lvl1pPr>
          </a:lstStyle>
          <a:p>
            <a:r>
              <a:rPr lang="en-US" smtClean="0"/>
              <a:t>Click to edit Master title style</a:t>
            </a:r>
            <a:endParaRPr lang="en-US" dirty="0"/>
          </a:p>
        </p:txBody>
      </p:sp>
      <p:pic>
        <p:nvPicPr>
          <p:cNvPr id="11" name="Picture 2" descr="Z:\Administration\Logos\Center Logos\MedicalEthicsLogoHo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027" y="1"/>
            <a:ext cx="2628724" cy="114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3834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91" r:id="rId13"/>
    <p:sldLayoutId id="2147483792" r:id="rId14"/>
    <p:sldLayoutId id="2147483793" r:id="rId15"/>
    <p:sldLayoutId id="2147483794" r:id="rId16"/>
    <p:sldLayoutId id="2147483795" r:id="rId17"/>
    <p:sldLayoutId id="2147483796" r:id="rId18"/>
    <p:sldLayoutId id="2147483797" r:id="rId19"/>
  </p:sldLayoutIdLst>
  <p:txStyles>
    <p:titleStyle>
      <a:lvl1pPr algn="ctr" defTabSz="457200" rtl="0" eaLnBrk="1" fontAlgn="base" hangingPunct="1">
        <a:spcBef>
          <a:spcPct val="0"/>
        </a:spcBef>
        <a:spcAft>
          <a:spcPct val="0"/>
        </a:spcAft>
        <a:defRPr sz="4400" kern="1200">
          <a:solidFill>
            <a:schemeClr val="tx1"/>
          </a:solidFill>
          <a:latin typeface="Franklin Gothic Book" pitchFamily="34" charset="0"/>
          <a:ea typeface="Geneva" charset="-128"/>
          <a:cs typeface="Franklin Gothic Book" pitchFamily="34" charset="0"/>
        </a:defRPr>
      </a:lvl1pPr>
      <a:lvl2pPr algn="ctr" defTabSz="457200" rtl="0" eaLnBrk="1" fontAlgn="base" hangingPunct="1">
        <a:spcBef>
          <a:spcPct val="0"/>
        </a:spcBef>
        <a:spcAft>
          <a:spcPct val="0"/>
        </a:spcAft>
        <a:defRPr sz="4400">
          <a:solidFill>
            <a:schemeClr val="tx1"/>
          </a:solidFill>
          <a:latin typeface="Franklin Gothic Book" pitchFamily="34" charset="0"/>
          <a:ea typeface="Geneva" charset="-128"/>
          <a:cs typeface="Franklin Gothic Book" pitchFamily="34" charset="0"/>
        </a:defRPr>
      </a:lvl2pPr>
      <a:lvl3pPr algn="ctr" defTabSz="457200" rtl="0" eaLnBrk="1" fontAlgn="base" hangingPunct="1">
        <a:spcBef>
          <a:spcPct val="0"/>
        </a:spcBef>
        <a:spcAft>
          <a:spcPct val="0"/>
        </a:spcAft>
        <a:defRPr sz="4400">
          <a:solidFill>
            <a:schemeClr val="tx1"/>
          </a:solidFill>
          <a:latin typeface="Franklin Gothic Book" pitchFamily="34" charset="0"/>
          <a:ea typeface="Geneva" charset="-128"/>
          <a:cs typeface="Franklin Gothic Book" pitchFamily="34" charset="0"/>
        </a:defRPr>
      </a:lvl3pPr>
      <a:lvl4pPr algn="ctr" defTabSz="457200" rtl="0" eaLnBrk="1" fontAlgn="base" hangingPunct="1">
        <a:spcBef>
          <a:spcPct val="0"/>
        </a:spcBef>
        <a:spcAft>
          <a:spcPct val="0"/>
        </a:spcAft>
        <a:defRPr sz="4400">
          <a:solidFill>
            <a:schemeClr val="tx1"/>
          </a:solidFill>
          <a:latin typeface="Franklin Gothic Book" pitchFamily="34" charset="0"/>
          <a:ea typeface="Geneva" charset="-128"/>
          <a:cs typeface="Franklin Gothic Book" pitchFamily="34" charset="0"/>
        </a:defRPr>
      </a:lvl4pPr>
      <a:lvl5pPr algn="ctr" defTabSz="457200" rtl="0" eaLnBrk="1" fontAlgn="base" hangingPunct="1">
        <a:spcBef>
          <a:spcPct val="0"/>
        </a:spcBef>
        <a:spcAft>
          <a:spcPct val="0"/>
        </a:spcAft>
        <a:defRPr sz="4400">
          <a:solidFill>
            <a:schemeClr val="tx1"/>
          </a:solidFill>
          <a:latin typeface="Franklin Gothic Book" pitchFamily="34" charset="0"/>
          <a:ea typeface="Geneva" charset="-128"/>
          <a:cs typeface="Franklin Gothic Book"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128"/>
          <a:cs typeface="Geneva" charset="-128"/>
        </a:defRPr>
      </a:lvl6pPr>
      <a:lvl7pPr marL="914400" algn="ctr" defTabSz="457200" rtl="0" eaLnBrk="1" fontAlgn="base" hangingPunct="1">
        <a:spcBef>
          <a:spcPct val="0"/>
        </a:spcBef>
        <a:spcAft>
          <a:spcPct val="0"/>
        </a:spcAft>
        <a:defRPr sz="4400">
          <a:solidFill>
            <a:schemeClr val="tx1"/>
          </a:solidFill>
          <a:latin typeface="Calibri" charset="0"/>
          <a:ea typeface="Geneva" charset="-128"/>
          <a:cs typeface="Geneva" charset="-128"/>
        </a:defRPr>
      </a:lvl7pPr>
      <a:lvl8pPr marL="1371600" algn="ctr" defTabSz="457200" rtl="0" eaLnBrk="1" fontAlgn="base" hangingPunct="1">
        <a:spcBef>
          <a:spcPct val="0"/>
        </a:spcBef>
        <a:spcAft>
          <a:spcPct val="0"/>
        </a:spcAft>
        <a:defRPr sz="4400">
          <a:solidFill>
            <a:schemeClr val="tx1"/>
          </a:solidFill>
          <a:latin typeface="Calibri" charset="0"/>
          <a:ea typeface="Geneva" charset="-128"/>
          <a:cs typeface="Geneva" charset="-128"/>
        </a:defRPr>
      </a:lvl8pPr>
      <a:lvl9pPr marL="1828800" algn="ctr" defTabSz="457200" rtl="0" eaLnBrk="1" fontAlgn="base" hangingPunct="1">
        <a:spcBef>
          <a:spcPct val="0"/>
        </a:spcBef>
        <a:spcAft>
          <a:spcPct val="0"/>
        </a:spcAft>
        <a:defRPr sz="4400">
          <a:solidFill>
            <a:schemeClr val="tx1"/>
          </a:solidFill>
          <a:latin typeface="Calibri" charset="0"/>
          <a:ea typeface="Geneva" charset="-128"/>
          <a:cs typeface="Geneva"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Franklin Gothic Book" pitchFamily="34" charset="0"/>
          <a:ea typeface="Franklin Gothic Book" pitchFamily="34" charset="0"/>
          <a:cs typeface="Franklin Gothic Book"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Franklin Gothic Book" pitchFamily="34" charset="0"/>
          <a:ea typeface="Franklin Gothic Book" pitchFamily="34" charset="0"/>
          <a:cs typeface="Franklin Gothic Book" pitchFamily="34"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Franklin Gothic Book" pitchFamily="34" charset="0"/>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Franklin Gothic Book" pitchFamily="34" charset="0"/>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Franklin Gothic Book" pitchFamily="34"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 y="2460249"/>
            <a:ext cx="8322719" cy="646331"/>
          </a:xfrm>
        </p:spPr>
        <p:txBody>
          <a:bodyPr/>
          <a:lstStyle/>
          <a:p>
            <a:r>
              <a:rPr lang="en-US" dirty="0" smtClean="0"/>
              <a:t>Translating Science into Meaning</a:t>
            </a:r>
            <a:endParaRPr lang="en-US" dirty="0"/>
          </a:p>
        </p:txBody>
      </p:sp>
      <p:sp>
        <p:nvSpPr>
          <p:cNvPr id="5" name="Text Placeholder 4"/>
          <p:cNvSpPr>
            <a:spLocks noGrp="1"/>
          </p:cNvSpPr>
          <p:nvPr>
            <p:ph type="body" sz="quarter" idx="10"/>
          </p:nvPr>
        </p:nvSpPr>
        <p:spPr/>
        <p:txBody>
          <a:bodyPr/>
          <a:lstStyle/>
          <a:p>
            <a:r>
              <a:rPr lang="en-US" dirty="0" smtClean="0"/>
              <a:t>Amy McGuire, JD, PhD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945"/>
    </mc:Choice>
    <mc:Fallback xmlns="">
      <p:transition spd="slow" advTm="19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305800" cy="506412"/>
          </a:xfrm>
        </p:spPr>
        <p:txBody>
          <a:bodyPr>
            <a:normAutofit fontScale="90000"/>
          </a:bodyPr>
          <a:lstStyle/>
          <a:p>
            <a:r>
              <a:rPr lang="en-US" dirty="0" smtClean="0"/>
              <a:t>Example of Genetic Determinism</a:t>
            </a:r>
            <a:endParaRPr lang="en-US" dirty="0"/>
          </a:p>
        </p:txBody>
      </p:sp>
      <p:sp>
        <p:nvSpPr>
          <p:cNvPr id="5" name="Content Placeholder 2"/>
          <p:cNvSpPr>
            <a:spLocks noGrp="1"/>
          </p:cNvSpPr>
          <p:nvPr>
            <p:ph sz="quarter" idx="4294967295"/>
          </p:nvPr>
        </p:nvSpPr>
        <p:spPr>
          <a:xfrm>
            <a:off x="304800" y="1219200"/>
            <a:ext cx="8458200" cy="5029200"/>
          </a:xfrm>
          <a:prstGeom prst="rect">
            <a:avLst/>
          </a:prstGeom>
        </p:spPr>
        <p:style>
          <a:lnRef idx="2">
            <a:schemeClr val="accent1"/>
          </a:lnRef>
          <a:fillRef idx="1">
            <a:schemeClr val="lt1"/>
          </a:fillRef>
          <a:effectRef idx="0">
            <a:schemeClr val="accent1"/>
          </a:effectRef>
          <a:fontRef idx="minor">
            <a:schemeClr val="dk1"/>
          </a:fontRef>
        </p:style>
        <p:txBody>
          <a:bodyPr/>
          <a:lstStyle/>
          <a:p>
            <a:pPr>
              <a:buNone/>
            </a:pPr>
            <a:r>
              <a:rPr lang="en-US" sz="2000" dirty="0" smtClean="0">
                <a:solidFill>
                  <a:schemeClr val="accent1"/>
                </a:solidFill>
              </a:rPr>
              <a:t>	Later that week, I get an email addressed to my daughter, whom I had just tucked in for the night. Her [23andMe] results are ready, and I approach them with an even greater ravenousness [than my own results]. At first glance, everything looks great…</a:t>
            </a:r>
          </a:p>
          <a:p>
            <a:pPr>
              <a:buNone/>
            </a:pPr>
            <a:r>
              <a:rPr lang="en-US" sz="2000" dirty="0" smtClean="0">
                <a:solidFill>
                  <a:schemeClr val="accent1"/>
                </a:solidFill>
              </a:rPr>
              <a:t>	</a:t>
            </a:r>
          </a:p>
          <a:p>
            <a:pPr>
              <a:buNone/>
            </a:pPr>
            <a:r>
              <a:rPr lang="en-US" sz="2000" dirty="0" smtClean="0">
                <a:solidFill>
                  <a:schemeClr val="accent1"/>
                </a:solidFill>
              </a:rPr>
              <a:t>	And there it is, screaming out at me from my computer screen. My daughter, who is learning to read and tie her shoes, has two copies of the APOE-4 variant, the strongest genetic risk factor for Alzheimer's. According to her 23and­Me results, she has a 55% chance of contracting the disease between the ages of 65 and 79. </a:t>
            </a:r>
          </a:p>
          <a:p>
            <a:pPr>
              <a:buNone/>
            </a:pPr>
            <a:endParaRPr lang="en-US" sz="2000" dirty="0">
              <a:solidFill>
                <a:schemeClr val="accent1"/>
              </a:solidFill>
            </a:endParaRPr>
          </a:p>
          <a:p>
            <a:pPr>
              <a:buNone/>
            </a:pPr>
            <a:r>
              <a:rPr lang="en-US" sz="2000" dirty="0" smtClean="0">
                <a:solidFill>
                  <a:schemeClr val="accent1"/>
                </a:solidFill>
              </a:rPr>
              <a:t>	My husband, who is out of town on business, texts that he will call me at 8:30. "Everything okay?" he adds. "All good," I write back, "except our daughter is going to get Alzheimer's."   </a:t>
            </a:r>
          </a:p>
          <a:p>
            <a:pPr>
              <a:buNone/>
            </a:pPr>
            <a:endParaRPr lang="en-US" sz="2000" dirty="0" smtClean="0">
              <a:solidFill>
                <a:schemeClr val="accent1"/>
              </a:solidFill>
            </a:endParaRPr>
          </a:p>
          <a:p>
            <a:pPr>
              <a:buNone/>
            </a:pPr>
            <a:r>
              <a:rPr lang="en-US" sz="2000" dirty="0" smtClean="0">
                <a:solidFill>
                  <a:schemeClr val="accent1"/>
                </a:solidFill>
              </a:rPr>
              <a:t>	From: </a:t>
            </a:r>
            <a:r>
              <a:rPr lang="en-US" sz="2000" i="1" dirty="0" smtClean="0">
                <a:solidFill>
                  <a:schemeClr val="accent1"/>
                </a:solidFill>
              </a:rPr>
              <a:t>Inside 23andMe Founder Anne </a:t>
            </a:r>
            <a:r>
              <a:rPr lang="en-US" sz="2000" i="1" dirty="0" err="1" smtClean="0">
                <a:solidFill>
                  <a:schemeClr val="accent1"/>
                </a:solidFill>
              </a:rPr>
              <a:t>Wojcicki’s</a:t>
            </a:r>
            <a:r>
              <a:rPr lang="en-US" sz="2000" i="1" dirty="0" smtClean="0">
                <a:solidFill>
                  <a:schemeClr val="accent1"/>
                </a:solidFill>
              </a:rPr>
              <a:t> $99 DNA Revolution</a:t>
            </a:r>
            <a:endParaRPr lang="en-US" sz="2000" i="1" dirty="0">
              <a:solidFill>
                <a:schemeClr val="accent1"/>
              </a:solidFill>
            </a:endParaRPr>
          </a:p>
        </p:txBody>
      </p:sp>
    </p:spTree>
    <p:extLst>
      <p:ext uri="{BB962C8B-B14F-4D97-AF65-F5344CB8AC3E}">
        <p14:creationId xmlns:p14="http://schemas.microsoft.com/office/powerpoint/2010/main" val="19966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ache.gawker.com/assets/images/jezebel/2010/01/time_jan18.jpg"/>
          <p:cNvPicPr>
            <a:picLocks noChangeAspect="1" noChangeArrowheads="1"/>
          </p:cNvPicPr>
          <p:nvPr/>
        </p:nvPicPr>
        <p:blipFill rotWithShape="1">
          <a:blip r:embed="rId3" cstate="print"/>
          <a:srcRect l="-2117" t="1734" r="1" b="-1754"/>
          <a:stretch/>
        </p:blipFill>
        <p:spPr bwMode="auto">
          <a:xfrm>
            <a:off x="2057400" y="228600"/>
            <a:ext cx="4953000" cy="6435115"/>
          </a:xfrm>
          <a:prstGeom prst="rect">
            <a:avLst/>
          </a:prstGeom>
          <a:noFill/>
        </p:spPr>
      </p:pic>
    </p:spTree>
    <p:extLst>
      <p:ext uri="{BB962C8B-B14F-4D97-AF65-F5344CB8AC3E}">
        <p14:creationId xmlns:p14="http://schemas.microsoft.com/office/powerpoint/2010/main" val="191526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6800" y="304800"/>
            <a:ext cx="6781800" cy="3600519"/>
          </a:xfrm>
          <a:prstGeom prst="rect">
            <a:avLst/>
          </a:prstGeom>
        </p:spPr>
      </p:pic>
      <p:pic>
        <p:nvPicPr>
          <p:cNvPr id="4" name="Picture 3"/>
          <p:cNvPicPr>
            <a:picLocks noChangeAspect="1"/>
          </p:cNvPicPr>
          <p:nvPr/>
        </p:nvPicPr>
        <p:blipFill>
          <a:blip r:embed="rId4"/>
          <a:stretch>
            <a:fillRect/>
          </a:stretch>
        </p:blipFill>
        <p:spPr>
          <a:xfrm>
            <a:off x="2590800" y="3581400"/>
            <a:ext cx="4432661" cy="2849568"/>
          </a:xfrm>
          <a:prstGeom prst="rect">
            <a:avLst/>
          </a:prstGeom>
        </p:spPr>
      </p:pic>
    </p:spTree>
    <p:extLst>
      <p:ext uri="{BB962C8B-B14F-4D97-AF65-F5344CB8AC3E}">
        <p14:creationId xmlns:p14="http://schemas.microsoft.com/office/powerpoint/2010/main" val="369046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828800" y="1752600"/>
            <a:ext cx="4975411" cy="4699000"/>
          </a:xfrm>
          <a:prstGeom prst="rect">
            <a:avLst/>
          </a:prstGeom>
        </p:spPr>
      </p:pic>
      <p:sp>
        <p:nvSpPr>
          <p:cNvPr id="2" name="TextBox 1"/>
          <p:cNvSpPr txBox="1"/>
          <p:nvPr/>
        </p:nvSpPr>
        <p:spPr>
          <a:xfrm>
            <a:off x="1371600" y="609600"/>
            <a:ext cx="6477000" cy="461665"/>
          </a:xfrm>
          <a:prstGeom prst="rect">
            <a:avLst/>
          </a:prstGeom>
          <a:noFill/>
        </p:spPr>
        <p:txBody>
          <a:bodyPr wrap="square" rtlCol="0">
            <a:spAutoFit/>
          </a:bodyPr>
          <a:lstStyle/>
          <a:p>
            <a:pPr algn="ctr"/>
            <a:r>
              <a:rPr lang="en-US" sz="2400" dirty="0" smtClean="0"/>
              <a:t>Translation = To Make Meaning</a:t>
            </a:r>
          </a:p>
        </p:txBody>
      </p:sp>
    </p:spTree>
    <p:extLst>
      <p:ext uri="{BB962C8B-B14F-4D97-AF65-F5344CB8AC3E}">
        <p14:creationId xmlns:p14="http://schemas.microsoft.com/office/powerpoint/2010/main" val="122779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331788"/>
            <a:ext cx="8610600" cy="506412"/>
          </a:xfrm>
        </p:spPr>
        <p:txBody>
          <a:bodyPr>
            <a:noAutofit/>
          </a:bodyPr>
          <a:lstStyle/>
          <a:p>
            <a:r>
              <a:rPr lang="en-US" sz="3200" dirty="0" smtClean="0"/>
              <a:t>The Future of Translational Science</a:t>
            </a:r>
            <a:endParaRPr lang="en-US" sz="3200" dirty="0"/>
          </a:p>
        </p:txBody>
      </p:sp>
      <p:pic>
        <p:nvPicPr>
          <p:cNvPr id="365570" name="Picture 2" descr="http://ww1.hdnux.com/photos/34/35/67/7462364/5/920x1240.jp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5792788" cy="38592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57200" y="5486400"/>
            <a:ext cx="8153400" cy="923330"/>
          </a:xfrm>
          <a:prstGeom prst="rect">
            <a:avLst/>
          </a:prstGeom>
          <a:noFill/>
        </p:spPr>
        <p:txBody>
          <a:bodyPr wrap="square" rtlCol="0">
            <a:spAutoFit/>
          </a:bodyPr>
          <a:lstStyle/>
          <a:p>
            <a:pPr marL="0" lvl="1" algn="ctr"/>
            <a:r>
              <a:rPr lang="en-US" dirty="0" smtClean="0"/>
              <a:t>Goal: medical care </a:t>
            </a:r>
            <a:r>
              <a:rPr lang="en-US" dirty="0"/>
              <a:t>based on individual genetic, environment, and lifestyle difference that enable more precise ways to prevent and treat disease</a:t>
            </a:r>
          </a:p>
          <a:p>
            <a:endParaRPr lang="en-US" dirty="0"/>
          </a:p>
        </p:txBody>
      </p:sp>
    </p:spTree>
    <p:extLst>
      <p:ext uri="{BB962C8B-B14F-4D97-AF65-F5344CB8AC3E}">
        <p14:creationId xmlns:p14="http://schemas.microsoft.com/office/powerpoint/2010/main" val="2596362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81000" y="1905000"/>
            <a:ext cx="4722765" cy="2057400"/>
          </a:xfrm>
          <a:prstGeom prst="rect">
            <a:avLst/>
          </a:prstGeom>
          <a:noFill/>
          <a:ln w="9525">
            <a:noFill/>
            <a:miter lim="800000"/>
            <a:headEnd/>
            <a:tailEnd/>
          </a:ln>
          <a:effectLst/>
        </p:spPr>
      </p:pic>
      <p:sp>
        <p:nvSpPr>
          <p:cNvPr id="3" name="Oval 2"/>
          <p:cNvSpPr/>
          <p:nvPr/>
        </p:nvSpPr>
        <p:spPr>
          <a:xfrm>
            <a:off x="76200" y="4343400"/>
            <a:ext cx="2286000" cy="1295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Adult Only</a:t>
            </a:r>
          </a:p>
          <a:p>
            <a:pPr algn="ctr"/>
            <a:r>
              <a:rPr lang="en-US" sz="1200" dirty="0" smtClean="0"/>
              <a:t>DFCI/Broad</a:t>
            </a:r>
          </a:p>
          <a:p>
            <a:pPr algn="ctr"/>
            <a:r>
              <a:rPr lang="en-US" sz="1200" b="1" u="sng" dirty="0" smtClean="0"/>
              <a:t>BWH</a:t>
            </a:r>
          </a:p>
          <a:p>
            <a:pPr algn="ctr"/>
            <a:r>
              <a:rPr lang="en-US" sz="1200" dirty="0" smtClean="0"/>
              <a:t>UW</a:t>
            </a:r>
          </a:p>
          <a:p>
            <a:pPr algn="ctr"/>
            <a:r>
              <a:rPr lang="en-US" sz="1200" dirty="0" smtClean="0"/>
              <a:t>U </a:t>
            </a:r>
            <a:r>
              <a:rPr lang="en-US" sz="1200" dirty="0" err="1" smtClean="0"/>
              <a:t>Mich</a:t>
            </a:r>
            <a:endParaRPr lang="en-US" sz="1200" dirty="0" smtClean="0"/>
          </a:p>
          <a:p>
            <a:pPr algn="ctr"/>
            <a:r>
              <a:rPr lang="en-US" sz="1200" dirty="0" smtClean="0"/>
              <a:t>Seattle/Kaiser</a:t>
            </a:r>
            <a:endParaRPr lang="en-US" sz="1200" dirty="0"/>
          </a:p>
        </p:txBody>
      </p:sp>
      <p:sp>
        <p:nvSpPr>
          <p:cNvPr id="4" name="Oval 3"/>
          <p:cNvSpPr/>
          <p:nvPr/>
        </p:nvSpPr>
        <p:spPr>
          <a:xfrm>
            <a:off x="3276600" y="4419600"/>
            <a:ext cx="2209800" cy="1295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Pediatric Only</a:t>
            </a:r>
          </a:p>
          <a:p>
            <a:pPr algn="ctr"/>
            <a:r>
              <a:rPr lang="en-US" sz="1200" dirty="0" smtClean="0"/>
              <a:t>CHOP</a:t>
            </a:r>
          </a:p>
          <a:p>
            <a:pPr algn="ctr"/>
            <a:r>
              <a:rPr lang="en-US" sz="1200" b="1" u="sng" dirty="0" smtClean="0"/>
              <a:t>Baylor</a:t>
            </a:r>
          </a:p>
          <a:p>
            <a:pPr algn="ctr"/>
            <a:r>
              <a:rPr lang="en-US" sz="1200" dirty="0" smtClean="0"/>
              <a:t>Louisville/Alpha Hudson</a:t>
            </a:r>
            <a:endParaRPr lang="en-US" sz="1200" dirty="0"/>
          </a:p>
        </p:txBody>
      </p:sp>
      <p:sp>
        <p:nvSpPr>
          <p:cNvPr id="5" name="Oval 4"/>
          <p:cNvSpPr/>
          <p:nvPr/>
        </p:nvSpPr>
        <p:spPr>
          <a:xfrm>
            <a:off x="1600200" y="4495800"/>
            <a:ext cx="2133600" cy="1143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Both</a:t>
            </a:r>
          </a:p>
          <a:p>
            <a:pPr algn="ctr"/>
            <a:r>
              <a:rPr lang="en-US" sz="1200" dirty="0" smtClean="0"/>
              <a:t>UNC</a:t>
            </a:r>
            <a:endParaRPr lang="en-US" sz="1200" dirty="0"/>
          </a:p>
        </p:txBody>
      </p:sp>
      <p:pic>
        <p:nvPicPr>
          <p:cNvPr id="6" name="Picture 3" descr="Newborn Screening "/>
          <p:cNvPicPr>
            <a:picLocks noChangeAspect="1" noChangeArrowheads="1"/>
          </p:cNvPicPr>
          <p:nvPr/>
        </p:nvPicPr>
        <p:blipFill>
          <a:blip r:embed="rId4" cstate="print"/>
          <a:srcRect/>
          <a:stretch>
            <a:fillRect/>
          </a:stretch>
        </p:blipFill>
        <p:spPr bwMode="auto">
          <a:xfrm>
            <a:off x="5410200" y="914400"/>
            <a:ext cx="3203414" cy="2835021"/>
          </a:xfrm>
          <a:prstGeom prst="rect">
            <a:avLst/>
          </a:prstGeom>
          <a:noFill/>
        </p:spPr>
      </p:pic>
      <p:sp>
        <p:nvSpPr>
          <p:cNvPr id="7" name="TextBox 6"/>
          <p:cNvSpPr txBox="1"/>
          <p:nvPr/>
        </p:nvSpPr>
        <p:spPr>
          <a:xfrm>
            <a:off x="5334000" y="3810000"/>
            <a:ext cx="3429000" cy="369332"/>
          </a:xfrm>
          <a:prstGeom prst="rect">
            <a:avLst/>
          </a:prstGeom>
          <a:noFill/>
        </p:spPr>
        <p:txBody>
          <a:bodyPr wrap="square" rtlCol="0">
            <a:spAutoFit/>
          </a:bodyPr>
          <a:lstStyle/>
          <a:p>
            <a:r>
              <a:rPr lang="en-US" dirty="0" smtClean="0">
                <a:solidFill>
                  <a:schemeClr val="accent1"/>
                </a:solidFill>
              </a:rPr>
              <a:t>Newborn Sequencing Program</a:t>
            </a:r>
            <a:endParaRPr lang="en-US" dirty="0">
              <a:solidFill>
                <a:schemeClr val="accent1"/>
              </a:solidFill>
            </a:endParaRPr>
          </a:p>
        </p:txBody>
      </p:sp>
      <p:sp>
        <p:nvSpPr>
          <p:cNvPr id="8" name="Rectangle 7"/>
          <p:cNvSpPr/>
          <p:nvPr/>
        </p:nvSpPr>
        <p:spPr>
          <a:xfrm>
            <a:off x="5638800" y="4343400"/>
            <a:ext cx="2590800" cy="1447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u="sng" dirty="0" smtClean="0"/>
              <a:t>BWH/Boston Children’s</a:t>
            </a:r>
          </a:p>
          <a:p>
            <a:pPr algn="ctr"/>
            <a:r>
              <a:rPr lang="en-US" dirty="0" smtClean="0"/>
              <a:t>Children’s Mercy</a:t>
            </a:r>
          </a:p>
          <a:p>
            <a:pPr algn="ctr"/>
            <a:r>
              <a:rPr lang="en-US" dirty="0" smtClean="0"/>
              <a:t>UCSF</a:t>
            </a:r>
          </a:p>
          <a:p>
            <a:pPr algn="ctr"/>
            <a:r>
              <a:rPr lang="en-US" dirty="0" smtClean="0"/>
              <a:t>UNC</a:t>
            </a:r>
            <a:endParaRPr lang="en-US" dirty="0"/>
          </a:p>
        </p:txBody>
      </p:sp>
      <p:sp>
        <p:nvSpPr>
          <p:cNvPr id="9" name="Title 8"/>
          <p:cNvSpPr>
            <a:spLocks noGrp="1"/>
          </p:cNvSpPr>
          <p:nvPr>
            <p:ph type="title"/>
          </p:nvPr>
        </p:nvSpPr>
        <p:spPr>
          <a:xfrm>
            <a:off x="457200" y="228600"/>
            <a:ext cx="8229600" cy="563562"/>
          </a:xfrm>
        </p:spPr>
        <p:txBody>
          <a:bodyPr/>
          <a:lstStyle/>
          <a:p>
            <a:r>
              <a:rPr lang="en-US" dirty="0" smtClean="0"/>
              <a:t>Clinical Translational Projects</a:t>
            </a:r>
            <a:endParaRPr lang="en-US" dirty="0"/>
          </a:p>
        </p:txBody>
      </p:sp>
    </p:spTree>
    <p:extLst>
      <p:ext uri="{BB962C8B-B14F-4D97-AF65-F5344CB8AC3E}">
        <p14:creationId xmlns:p14="http://schemas.microsoft.com/office/powerpoint/2010/main" val="3542204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penparliament.net/userfiles/image/civil_agenda/Nova/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540165" cy="5026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41231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Information Commons</a:t>
            </a:r>
            <a:endParaRPr lang="en-US" dirty="0"/>
          </a:p>
        </p:txBody>
      </p:sp>
      <p:grpSp>
        <p:nvGrpSpPr>
          <p:cNvPr id="4" name="Group 2"/>
          <p:cNvGrpSpPr>
            <a:grpSpLocks/>
          </p:cNvGrpSpPr>
          <p:nvPr/>
        </p:nvGrpSpPr>
        <p:grpSpPr bwMode="auto">
          <a:xfrm rot="10800000">
            <a:off x="2209800" y="1987116"/>
            <a:ext cx="4035854" cy="3346097"/>
            <a:chOff x="105904098" y="106570533"/>
            <a:chExt cx="7593080" cy="6754555"/>
          </a:xfrm>
        </p:grpSpPr>
        <p:cxnSp>
          <p:nvCxnSpPr>
            <p:cNvPr id="1027" name="AutoShape 3"/>
            <p:cNvCxnSpPr>
              <a:cxnSpLocks noChangeShapeType="1"/>
            </p:cNvCxnSpPr>
            <p:nvPr/>
          </p:nvCxnSpPr>
          <p:spPr bwMode="auto">
            <a:xfrm flipH="1">
              <a:off x="108840204" y="110065567"/>
              <a:ext cx="1049667" cy="365178"/>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28" name="AutoShape 4"/>
            <p:cNvCxnSpPr>
              <a:cxnSpLocks noChangeShapeType="1"/>
            </p:cNvCxnSpPr>
            <p:nvPr/>
          </p:nvCxnSpPr>
          <p:spPr bwMode="auto">
            <a:xfrm flipH="1">
              <a:off x="112030573" y="109037777"/>
              <a:ext cx="6478" cy="60987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29" name="AutoShape 5"/>
            <p:cNvCxnSpPr>
              <a:cxnSpLocks noChangeShapeType="1"/>
            </p:cNvCxnSpPr>
            <p:nvPr/>
          </p:nvCxnSpPr>
          <p:spPr bwMode="auto">
            <a:xfrm flipH="1">
              <a:off x="112443963" y="109347649"/>
              <a:ext cx="611785" cy="197753"/>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5" name="Arc 6"/>
            <p:cNvSpPr>
              <a:spLocks/>
            </p:cNvSpPr>
            <p:nvPr/>
          </p:nvSpPr>
          <p:spPr bwMode="auto">
            <a:xfrm rot="17154554" flipH="1">
              <a:off x="111524491" y="108816391"/>
              <a:ext cx="490714" cy="1375629"/>
            </a:xfrm>
            <a:custGeom>
              <a:avLst/>
              <a:gdLst>
                <a:gd name="G0" fmla="+- 0 0 0"/>
                <a:gd name="G1" fmla="+- 20828 0 0"/>
                <a:gd name="G2" fmla="+- 21600 0 0"/>
                <a:gd name="T0" fmla="*/ 5723 w 21600"/>
                <a:gd name="T1" fmla="*/ 0 h 41857"/>
                <a:gd name="T2" fmla="*/ 4934 w 21600"/>
                <a:gd name="T3" fmla="*/ 41857 h 41857"/>
                <a:gd name="T4" fmla="*/ 0 w 21600"/>
                <a:gd name="T5" fmla="*/ 20828 h 41857"/>
              </a:gdLst>
              <a:ahLst/>
              <a:cxnLst>
                <a:cxn ang="0">
                  <a:pos x="T0" y="T1"/>
                </a:cxn>
                <a:cxn ang="0">
                  <a:pos x="T2" y="T3"/>
                </a:cxn>
                <a:cxn ang="0">
                  <a:pos x="T4" y="T5"/>
                </a:cxn>
              </a:cxnLst>
              <a:rect l="0" t="0" r="r" b="b"/>
              <a:pathLst>
                <a:path w="21600" h="41857" fill="none" extrusionOk="0">
                  <a:moveTo>
                    <a:pt x="5723" y="-1"/>
                  </a:moveTo>
                  <a:cubicBezTo>
                    <a:pt x="15100" y="2576"/>
                    <a:pt x="21600" y="11102"/>
                    <a:pt x="21600" y="20828"/>
                  </a:cubicBezTo>
                  <a:cubicBezTo>
                    <a:pt x="21600" y="30856"/>
                    <a:pt x="14697" y="39566"/>
                    <a:pt x="4933" y="41856"/>
                  </a:cubicBezTo>
                </a:path>
                <a:path w="21600" h="41857" stroke="0" extrusionOk="0">
                  <a:moveTo>
                    <a:pt x="5723" y="-1"/>
                  </a:moveTo>
                  <a:cubicBezTo>
                    <a:pt x="15100" y="2576"/>
                    <a:pt x="21600" y="11102"/>
                    <a:pt x="21600" y="20828"/>
                  </a:cubicBezTo>
                  <a:cubicBezTo>
                    <a:pt x="21600" y="30856"/>
                    <a:pt x="14697" y="39566"/>
                    <a:pt x="4933" y="41856"/>
                  </a:cubicBezTo>
                  <a:lnTo>
                    <a:pt x="0" y="20828"/>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31" name="AutoShape 7"/>
            <p:cNvCxnSpPr>
              <a:cxnSpLocks noChangeShapeType="1"/>
            </p:cNvCxnSpPr>
            <p:nvPr/>
          </p:nvCxnSpPr>
          <p:spPr bwMode="auto">
            <a:xfrm flipH="1">
              <a:off x="112839911" y="110396713"/>
              <a:ext cx="415191" cy="1030715"/>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32" name="AutoShape 8"/>
            <p:cNvCxnSpPr>
              <a:cxnSpLocks noChangeShapeType="1"/>
            </p:cNvCxnSpPr>
            <p:nvPr/>
          </p:nvCxnSpPr>
          <p:spPr bwMode="auto">
            <a:xfrm flipV="1">
              <a:off x="109633627" y="108899869"/>
              <a:ext cx="1857362" cy="46191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33" name="AutoShape 9"/>
            <p:cNvCxnSpPr>
              <a:cxnSpLocks noChangeShapeType="1"/>
            </p:cNvCxnSpPr>
            <p:nvPr/>
          </p:nvCxnSpPr>
          <p:spPr bwMode="auto">
            <a:xfrm flipV="1">
              <a:off x="107655944" y="108210258"/>
              <a:ext cx="4735032" cy="2331051"/>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34" name="AutoShape 10"/>
            <p:cNvCxnSpPr>
              <a:cxnSpLocks noChangeShapeType="1"/>
            </p:cNvCxnSpPr>
            <p:nvPr/>
          </p:nvCxnSpPr>
          <p:spPr bwMode="auto">
            <a:xfrm flipV="1">
              <a:off x="112516321" y="108069567"/>
              <a:ext cx="566445" cy="1228391"/>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35" name="AutoShape 11"/>
            <p:cNvCxnSpPr>
              <a:cxnSpLocks noChangeShapeType="1"/>
            </p:cNvCxnSpPr>
            <p:nvPr/>
          </p:nvCxnSpPr>
          <p:spPr bwMode="auto">
            <a:xfrm flipV="1">
              <a:off x="111675881" y="108035949"/>
              <a:ext cx="1427055" cy="851874"/>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36" name="AutoShape 12"/>
            <p:cNvCxnSpPr>
              <a:cxnSpLocks noChangeShapeType="1"/>
            </p:cNvCxnSpPr>
            <p:nvPr/>
          </p:nvCxnSpPr>
          <p:spPr bwMode="auto">
            <a:xfrm>
              <a:off x="112164502" y="107691749"/>
              <a:ext cx="916067" cy="371809"/>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37" name="AutoShape 13"/>
            <p:cNvCxnSpPr>
              <a:cxnSpLocks noChangeShapeType="1"/>
            </p:cNvCxnSpPr>
            <p:nvPr/>
          </p:nvCxnSpPr>
          <p:spPr bwMode="auto">
            <a:xfrm>
              <a:off x="112280998" y="108148235"/>
              <a:ext cx="821938" cy="56006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38" name="AutoShape 14"/>
            <p:cNvCxnSpPr>
              <a:cxnSpLocks noChangeShapeType="1"/>
            </p:cNvCxnSpPr>
            <p:nvPr/>
          </p:nvCxnSpPr>
          <p:spPr bwMode="auto">
            <a:xfrm>
              <a:off x="112285247" y="108410728"/>
              <a:ext cx="821938" cy="344914"/>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39" name="AutoShape 15"/>
            <p:cNvCxnSpPr>
              <a:cxnSpLocks noChangeShapeType="1"/>
            </p:cNvCxnSpPr>
            <p:nvPr/>
          </p:nvCxnSpPr>
          <p:spPr bwMode="auto">
            <a:xfrm flipV="1">
              <a:off x="111567307" y="109926963"/>
              <a:ext cx="703155" cy="154869"/>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40" name="AutoShape 16"/>
            <p:cNvCxnSpPr>
              <a:cxnSpLocks noChangeShapeType="1"/>
            </p:cNvCxnSpPr>
            <p:nvPr/>
          </p:nvCxnSpPr>
          <p:spPr bwMode="auto">
            <a:xfrm flipV="1">
              <a:off x="111816077" y="111401657"/>
              <a:ext cx="983302" cy="677063"/>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41" name="AutoShape 17"/>
            <p:cNvCxnSpPr>
              <a:cxnSpLocks noChangeShapeType="1"/>
            </p:cNvCxnSpPr>
            <p:nvPr/>
          </p:nvCxnSpPr>
          <p:spPr bwMode="auto">
            <a:xfrm flipH="1" flipV="1">
              <a:off x="112186977" y="110011007"/>
              <a:ext cx="617460" cy="1348295"/>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42" name="AutoShape 18"/>
            <p:cNvCxnSpPr>
              <a:cxnSpLocks noChangeShapeType="1"/>
            </p:cNvCxnSpPr>
            <p:nvPr/>
          </p:nvCxnSpPr>
          <p:spPr bwMode="auto">
            <a:xfrm flipV="1">
              <a:off x="112764095" y="110359510"/>
              <a:ext cx="216819" cy="101324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43" name="AutoShape 19"/>
            <p:cNvCxnSpPr>
              <a:cxnSpLocks noChangeShapeType="1"/>
            </p:cNvCxnSpPr>
            <p:nvPr/>
          </p:nvCxnSpPr>
          <p:spPr bwMode="auto">
            <a:xfrm flipH="1" flipV="1">
              <a:off x="111259691" y="111139439"/>
              <a:ext cx="226933" cy="89221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44" name="AutoShape 20"/>
            <p:cNvCxnSpPr>
              <a:cxnSpLocks noChangeShapeType="1"/>
            </p:cNvCxnSpPr>
            <p:nvPr/>
          </p:nvCxnSpPr>
          <p:spPr bwMode="auto">
            <a:xfrm flipH="1" flipV="1">
              <a:off x="110594062" y="107717162"/>
              <a:ext cx="1006861" cy="3554735"/>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45" name="AutoShape 21"/>
            <p:cNvCxnSpPr>
              <a:cxnSpLocks noChangeShapeType="1"/>
            </p:cNvCxnSpPr>
            <p:nvPr/>
          </p:nvCxnSpPr>
          <p:spPr bwMode="auto">
            <a:xfrm>
              <a:off x="111137000" y="111117256"/>
              <a:ext cx="714361" cy="60040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46" name="AutoShape 22"/>
            <p:cNvCxnSpPr>
              <a:cxnSpLocks noChangeShapeType="1"/>
            </p:cNvCxnSpPr>
            <p:nvPr/>
          </p:nvCxnSpPr>
          <p:spPr bwMode="auto">
            <a:xfrm flipV="1">
              <a:off x="111210959" y="111764727"/>
              <a:ext cx="1144667" cy="19297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47" name="AutoShape 23"/>
            <p:cNvCxnSpPr>
              <a:cxnSpLocks noChangeShapeType="1"/>
            </p:cNvCxnSpPr>
            <p:nvPr/>
          </p:nvCxnSpPr>
          <p:spPr bwMode="auto">
            <a:xfrm flipH="1" flipV="1">
              <a:off x="107892341" y="108915181"/>
              <a:ext cx="5256133" cy="1214946"/>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48" name="AutoShape 24"/>
            <p:cNvCxnSpPr>
              <a:cxnSpLocks noChangeShapeType="1"/>
            </p:cNvCxnSpPr>
            <p:nvPr/>
          </p:nvCxnSpPr>
          <p:spPr bwMode="auto">
            <a:xfrm flipV="1">
              <a:off x="111928692" y="110431931"/>
              <a:ext cx="1185007" cy="1362864"/>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49" name="AutoShape 25"/>
            <p:cNvCxnSpPr>
              <a:cxnSpLocks noChangeShapeType="1"/>
            </p:cNvCxnSpPr>
            <p:nvPr/>
          </p:nvCxnSpPr>
          <p:spPr bwMode="auto">
            <a:xfrm flipH="1">
              <a:off x="109758742" y="110198992"/>
              <a:ext cx="1988499" cy="1958559"/>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50" name="AutoShape 26"/>
            <p:cNvCxnSpPr>
              <a:cxnSpLocks noChangeShapeType="1"/>
            </p:cNvCxnSpPr>
            <p:nvPr/>
          </p:nvCxnSpPr>
          <p:spPr bwMode="auto">
            <a:xfrm flipH="1" flipV="1">
              <a:off x="110384426" y="112088542"/>
              <a:ext cx="11780" cy="1040135"/>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51" name="AutoShape 27"/>
            <p:cNvCxnSpPr>
              <a:cxnSpLocks noChangeShapeType="1"/>
            </p:cNvCxnSpPr>
            <p:nvPr/>
          </p:nvCxnSpPr>
          <p:spPr bwMode="auto">
            <a:xfrm flipV="1">
              <a:off x="110517394" y="111825052"/>
              <a:ext cx="1561525" cy="120150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52" name="AutoShape 28"/>
            <p:cNvCxnSpPr>
              <a:cxnSpLocks noChangeShapeType="1"/>
            </p:cNvCxnSpPr>
            <p:nvPr/>
          </p:nvCxnSpPr>
          <p:spPr bwMode="auto">
            <a:xfrm flipH="1" flipV="1">
              <a:off x="109062235" y="111712169"/>
              <a:ext cx="253827" cy="1282181"/>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53" name="AutoShape 29"/>
            <p:cNvCxnSpPr>
              <a:cxnSpLocks noChangeShapeType="1"/>
            </p:cNvCxnSpPr>
            <p:nvPr/>
          </p:nvCxnSpPr>
          <p:spPr bwMode="auto">
            <a:xfrm flipV="1">
              <a:off x="109295892" y="112176092"/>
              <a:ext cx="391631" cy="851876"/>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54" name="AutoShape 30"/>
            <p:cNvCxnSpPr>
              <a:cxnSpLocks noChangeShapeType="1"/>
            </p:cNvCxnSpPr>
            <p:nvPr/>
          </p:nvCxnSpPr>
          <p:spPr bwMode="auto">
            <a:xfrm>
              <a:off x="110297698" y="110062891"/>
              <a:ext cx="1924595" cy="1662725"/>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55" name="AutoShape 31"/>
            <p:cNvCxnSpPr>
              <a:cxnSpLocks noChangeShapeType="1"/>
            </p:cNvCxnSpPr>
            <p:nvPr/>
          </p:nvCxnSpPr>
          <p:spPr bwMode="auto">
            <a:xfrm flipH="1">
              <a:off x="110803628" y="110284769"/>
              <a:ext cx="536218" cy="2859511"/>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56" name="AutoShape 32"/>
            <p:cNvCxnSpPr>
              <a:cxnSpLocks noChangeShapeType="1"/>
            </p:cNvCxnSpPr>
            <p:nvPr/>
          </p:nvCxnSpPr>
          <p:spPr bwMode="auto">
            <a:xfrm>
              <a:off x="110311146" y="111273127"/>
              <a:ext cx="378182" cy="1756853"/>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57" name="AutoShape 33"/>
            <p:cNvCxnSpPr>
              <a:cxnSpLocks noChangeShapeType="1"/>
            </p:cNvCxnSpPr>
            <p:nvPr/>
          </p:nvCxnSpPr>
          <p:spPr bwMode="auto">
            <a:xfrm flipV="1">
              <a:off x="108314257" y="111597869"/>
              <a:ext cx="781595" cy="838429"/>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58" name="AutoShape 34"/>
            <p:cNvCxnSpPr>
              <a:cxnSpLocks noChangeShapeType="1"/>
            </p:cNvCxnSpPr>
            <p:nvPr/>
          </p:nvCxnSpPr>
          <p:spPr bwMode="auto">
            <a:xfrm flipV="1">
              <a:off x="108574727" y="112530601"/>
              <a:ext cx="821936" cy="596382"/>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59" name="AutoShape 35"/>
            <p:cNvCxnSpPr>
              <a:cxnSpLocks noChangeShapeType="1"/>
            </p:cNvCxnSpPr>
            <p:nvPr/>
          </p:nvCxnSpPr>
          <p:spPr bwMode="auto">
            <a:xfrm flipV="1">
              <a:off x="109416916" y="109930433"/>
              <a:ext cx="754701" cy="3124429"/>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60" name="AutoShape 36"/>
            <p:cNvCxnSpPr>
              <a:cxnSpLocks noChangeShapeType="1"/>
            </p:cNvCxnSpPr>
            <p:nvPr/>
          </p:nvCxnSpPr>
          <p:spPr bwMode="auto">
            <a:xfrm flipV="1">
              <a:off x="109356404" y="112707251"/>
              <a:ext cx="485760" cy="233311"/>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61" name="AutoShape 37"/>
            <p:cNvCxnSpPr>
              <a:cxnSpLocks noChangeShapeType="1"/>
            </p:cNvCxnSpPr>
            <p:nvPr/>
          </p:nvCxnSpPr>
          <p:spPr bwMode="auto">
            <a:xfrm flipV="1">
              <a:off x="107463558" y="110396713"/>
              <a:ext cx="942960" cy="596381"/>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62" name="AutoShape 38"/>
            <p:cNvCxnSpPr>
              <a:cxnSpLocks noChangeShapeType="1"/>
            </p:cNvCxnSpPr>
            <p:nvPr/>
          </p:nvCxnSpPr>
          <p:spPr bwMode="auto">
            <a:xfrm>
              <a:off x="108011698" y="111326915"/>
              <a:ext cx="606784" cy="1756854"/>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63" name="AutoShape 39"/>
            <p:cNvCxnSpPr>
              <a:cxnSpLocks noChangeShapeType="1"/>
            </p:cNvCxnSpPr>
            <p:nvPr/>
          </p:nvCxnSpPr>
          <p:spPr bwMode="auto">
            <a:xfrm>
              <a:off x="108448728" y="111871521"/>
              <a:ext cx="243713" cy="1299654"/>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64" name="AutoShape 40"/>
            <p:cNvCxnSpPr>
              <a:cxnSpLocks noChangeShapeType="1"/>
            </p:cNvCxnSpPr>
            <p:nvPr/>
          </p:nvCxnSpPr>
          <p:spPr bwMode="auto">
            <a:xfrm>
              <a:off x="107056958" y="112147185"/>
              <a:ext cx="1601865" cy="101726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65" name="AutoShape 41"/>
            <p:cNvCxnSpPr>
              <a:cxnSpLocks noChangeShapeType="1"/>
            </p:cNvCxnSpPr>
            <p:nvPr/>
          </p:nvCxnSpPr>
          <p:spPr bwMode="auto">
            <a:xfrm>
              <a:off x="107232062" y="112102726"/>
              <a:ext cx="835383" cy="398702"/>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66" name="AutoShape 42"/>
            <p:cNvCxnSpPr>
              <a:cxnSpLocks noChangeShapeType="1"/>
            </p:cNvCxnSpPr>
            <p:nvPr/>
          </p:nvCxnSpPr>
          <p:spPr bwMode="auto">
            <a:xfrm flipV="1">
              <a:off x="106875715" y="111244129"/>
              <a:ext cx="660571" cy="74429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67" name="AutoShape 43"/>
            <p:cNvCxnSpPr>
              <a:cxnSpLocks noChangeShapeType="1"/>
            </p:cNvCxnSpPr>
            <p:nvPr/>
          </p:nvCxnSpPr>
          <p:spPr bwMode="auto">
            <a:xfrm flipV="1">
              <a:off x="107178274" y="111197064"/>
              <a:ext cx="916065" cy="690509"/>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68" name="AutoShape 44"/>
            <p:cNvCxnSpPr>
              <a:cxnSpLocks noChangeShapeType="1"/>
            </p:cNvCxnSpPr>
            <p:nvPr/>
          </p:nvCxnSpPr>
          <p:spPr bwMode="auto">
            <a:xfrm flipV="1">
              <a:off x="107117762" y="111405493"/>
              <a:ext cx="593336" cy="582933"/>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69" name="AutoShape 45"/>
            <p:cNvCxnSpPr>
              <a:cxnSpLocks noChangeShapeType="1"/>
            </p:cNvCxnSpPr>
            <p:nvPr/>
          </p:nvCxnSpPr>
          <p:spPr bwMode="auto">
            <a:xfrm flipV="1">
              <a:off x="106734521" y="111156722"/>
              <a:ext cx="700913" cy="93255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6" name="Arc 46"/>
            <p:cNvSpPr>
              <a:spLocks/>
            </p:cNvSpPr>
            <p:nvPr/>
          </p:nvSpPr>
          <p:spPr bwMode="auto">
            <a:xfrm>
              <a:off x="108880531" y="107387143"/>
              <a:ext cx="611693" cy="2360446"/>
            </a:xfrm>
            <a:custGeom>
              <a:avLst/>
              <a:gdLst>
                <a:gd name="G0" fmla="+- 5772 0 0"/>
                <a:gd name="G1" fmla="+- 21600 0 0"/>
                <a:gd name="G2" fmla="+- 21600 0 0"/>
                <a:gd name="T0" fmla="*/ 0 w 27372"/>
                <a:gd name="T1" fmla="*/ 786 h 33615"/>
                <a:gd name="T2" fmla="*/ 23722 w 27372"/>
                <a:gd name="T3" fmla="*/ 33615 h 33615"/>
                <a:gd name="T4" fmla="*/ 5772 w 27372"/>
                <a:gd name="T5" fmla="*/ 21600 h 33615"/>
              </a:gdLst>
              <a:ahLst/>
              <a:cxnLst>
                <a:cxn ang="0">
                  <a:pos x="T0" y="T1"/>
                </a:cxn>
                <a:cxn ang="0">
                  <a:pos x="T2" y="T3"/>
                </a:cxn>
                <a:cxn ang="0">
                  <a:pos x="T4" y="T5"/>
                </a:cxn>
              </a:cxnLst>
              <a:rect l="0" t="0" r="r" b="b"/>
              <a:pathLst>
                <a:path w="27372" h="33615" fill="none" extrusionOk="0">
                  <a:moveTo>
                    <a:pt x="-1" y="785"/>
                  </a:moveTo>
                  <a:cubicBezTo>
                    <a:pt x="1879" y="264"/>
                    <a:pt x="3821" y="0"/>
                    <a:pt x="5772" y="0"/>
                  </a:cubicBezTo>
                  <a:cubicBezTo>
                    <a:pt x="17701" y="0"/>
                    <a:pt x="27372" y="9670"/>
                    <a:pt x="27372" y="21600"/>
                  </a:cubicBezTo>
                  <a:cubicBezTo>
                    <a:pt x="27372" y="25878"/>
                    <a:pt x="26101" y="30059"/>
                    <a:pt x="23721" y="33614"/>
                  </a:cubicBezTo>
                </a:path>
                <a:path w="27372" h="33615" stroke="0" extrusionOk="0">
                  <a:moveTo>
                    <a:pt x="-1" y="785"/>
                  </a:moveTo>
                  <a:cubicBezTo>
                    <a:pt x="1879" y="264"/>
                    <a:pt x="3821" y="0"/>
                    <a:pt x="5772" y="0"/>
                  </a:cubicBezTo>
                  <a:cubicBezTo>
                    <a:pt x="17701" y="0"/>
                    <a:pt x="27372" y="9670"/>
                    <a:pt x="27372" y="21600"/>
                  </a:cubicBezTo>
                  <a:cubicBezTo>
                    <a:pt x="27372" y="25878"/>
                    <a:pt x="26101" y="30059"/>
                    <a:pt x="23721" y="33614"/>
                  </a:cubicBezTo>
                  <a:lnTo>
                    <a:pt x="5772"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rc 47"/>
            <p:cNvSpPr>
              <a:spLocks/>
            </p:cNvSpPr>
            <p:nvPr/>
          </p:nvSpPr>
          <p:spPr bwMode="auto">
            <a:xfrm>
              <a:off x="111610365" y="109098732"/>
              <a:ext cx="1636863" cy="1252121"/>
            </a:xfrm>
            <a:custGeom>
              <a:avLst/>
              <a:gdLst>
                <a:gd name="G0" fmla="+- 5772 0 0"/>
                <a:gd name="G1" fmla="+- 21600 0 0"/>
                <a:gd name="G2" fmla="+- 21600 0 0"/>
                <a:gd name="T0" fmla="*/ 0 w 27372"/>
                <a:gd name="T1" fmla="*/ 786 h 33615"/>
                <a:gd name="T2" fmla="*/ 23722 w 27372"/>
                <a:gd name="T3" fmla="*/ 33615 h 33615"/>
                <a:gd name="T4" fmla="*/ 5772 w 27372"/>
                <a:gd name="T5" fmla="*/ 21600 h 33615"/>
              </a:gdLst>
              <a:ahLst/>
              <a:cxnLst>
                <a:cxn ang="0">
                  <a:pos x="T0" y="T1"/>
                </a:cxn>
                <a:cxn ang="0">
                  <a:pos x="T2" y="T3"/>
                </a:cxn>
                <a:cxn ang="0">
                  <a:pos x="T4" y="T5"/>
                </a:cxn>
              </a:cxnLst>
              <a:rect l="0" t="0" r="r" b="b"/>
              <a:pathLst>
                <a:path w="27372" h="33615" fill="none" extrusionOk="0">
                  <a:moveTo>
                    <a:pt x="-1" y="785"/>
                  </a:moveTo>
                  <a:cubicBezTo>
                    <a:pt x="1879" y="264"/>
                    <a:pt x="3821" y="0"/>
                    <a:pt x="5772" y="0"/>
                  </a:cubicBezTo>
                  <a:cubicBezTo>
                    <a:pt x="17701" y="0"/>
                    <a:pt x="27372" y="9670"/>
                    <a:pt x="27372" y="21600"/>
                  </a:cubicBezTo>
                  <a:cubicBezTo>
                    <a:pt x="27372" y="25878"/>
                    <a:pt x="26101" y="30059"/>
                    <a:pt x="23721" y="33614"/>
                  </a:cubicBezTo>
                </a:path>
                <a:path w="27372" h="33615" stroke="0" extrusionOk="0">
                  <a:moveTo>
                    <a:pt x="-1" y="785"/>
                  </a:moveTo>
                  <a:cubicBezTo>
                    <a:pt x="1879" y="264"/>
                    <a:pt x="3821" y="0"/>
                    <a:pt x="5772" y="0"/>
                  </a:cubicBezTo>
                  <a:cubicBezTo>
                    <a:pt x="17701" y="0"/>
                    <a:pt x="27372" y="9670"/>
                    <a:pt x="27372" y="21600"/>
                  </a:cubicBezTo>
                  <a:cubicBezTo>
                    <a:pt x="27372" y="25878"/>
                    <a:pt x="26101" y="30059"/>
                    <a:pt x="23721" y="33614"/>
                  </a:cubicBezTo>
                  <a:lnTo>
                    <a:pt x="5772"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Arc 48"/>
            <p:cNvSpPr>
              <a:spLocks/>
            </p:cNvSpPr>
            <p:nvPr/>
          </p:nvSpPr>
          <p:spPr bwMode="auto">
            <a:xfrm>
              <a:off x="109186004" y="111688910"/>
              <a:ext cx="1963733" cy="1252121"/>
            </a:xfrm>
            <a:custGeom>
              <a:avLst/>
              <a:gdLst>
                <a:gd name="G0" fmla="+- 11238 0 0"/>
                <a:gd name="G1" fmla="+- 21600 0 0"/>
                <a:gd name="G2" fmla="+- 21600 0 0"/>
                <a:gd name="T0" fmla="*/ 0 w 32838"/>
                <a:gd name="T1" fmla="*/ 3154 h 33615"/>
                <a:gd name="T2" fmla="*/ 29188 w 32838"/>
                <a:gd name="T3" fmla="*/ 33615 h 33615"/>
                <a:gd name="T4" fmla="*/ 11238 w 32838"/>
                <a:gd name="T5" fmla="*/ 21600 h 33615"/>
              </a:gdLst>
              <a:ahLst/>
              <a:cxnLst>
                <a:cxn ang="0">
                  <a:pos x="T0" y="T1"/>
                </a:cxn>
                <a:cxn ang="0">
                  <a:pos x="T2" y="T3"/>
                </a:cxn>
                <a:cxn ang="0">
                  <a:pos x="T4" y="T5"/>
                </a:cxn>
              </a:cxnLst>
              <a:rect l="0" t="0" r="r" b="b"/>
              <a:pathLst>
                <a:path w="32838" h="33615" fill="none" extrusionOk="0">
                  <a:moveTo>
                    <a:pt x="-1" y="3153"/>
                  </a:moveTo>
                  <a:cubicBezTo>
                    <a:pt x="3385" y="1091"/>
                    <a:pt x="7273" y="0"/>
                    <a:pt x="11238" y="0"/>
                  </a:cubicBezTo>
                  <a:cubicBezTo>
                    <a:pt x="23167" y="0"/>
                    <a:pt x="32838" y="9670"/>
                    <a:pt x="32838" y="21600"/>
                  </a:cubicBezTo>
                  <a:cubicBezTo>
                    <a:pt x="32838" y="25878"/>
                    <a:pt x="31567" y="30059"/>
                    <a:pt x="29187" y="33614"/>
                  </a:cubicBezTo>
                </a:path>
                <a:path w="32838" h="33615" stroke="0" extrusionOk="0">
                  <a:moveTo>
                    <a:pt x="-1" y="3153"/>
                  </a:moveTo>
                  <a:cubicBezTo>
                    <a:pt x="3385" y="1091"/>
                    <a:pt x="7273" y="0"/>
                    <a:pt x="11238" y="0"/>
                  </a:cubicBezTo>
                  <a:cubicBezTo>
                    <a:pt x="23167" y="0"/>
                    <a:pt x="32838" y="9670"/>
                    <a:pt x="32838" y="21600"/>
                  </a:cubicBezTo>
                  <a:cubicBezTo>
                    <a:pt x="32838" y="25878"/>
                    <a:pt x="31567" y="30059"/>
                    <a:pt x="29187" y="33614"/>
                  </a:cubicBezTo>
                  <a:lnTo>
                    <a:pt x="11238"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Arc 49"/>
            <p:cNvSpPr>
              <a:spLocks/>
            </p:cNvSpPr>
            <p:nvPr/>
          </p:nvSpPr>
          <p:spPr bwMode="auto">
            <a:xfrm>
              <a:off x="107607818" y="110540750"/>
              <a:ext cx="1291694" cy="2723268"/>
            </a:xfrm>
            <a:custGeom>
              <a:avLst/>
              <a:gdLst>
                <a:gd name="G0" fmla="+- 0 0 0"/>
                <a:gd name="G1" fmla="+- 20750 0 0"/>
                <a:gd name="G2" fmla="+- 21600 0 0"/>
                <a:gd name="T0" fmla="*/ 6001 w 21600"/>
                <a:gd name="T1" fmla="*/ 0 h 32765"/>
                <a:gd name="T2" fmla="*/ 17950 w 21600"/>
                <a:gd name="T3" fmla="*/ 32765 h 32765"/>
                <a:gd name="T4" fmla="*/ 0 w 21600"/>
                <a:gd name="T5" fmla="*/ 20750 h 32765"/>
              </a:gdLst>
              <a:ahLst/>
              <a:cxnLst>
                <a:cxn ang="0">
                  <a:pos x="T0" y="T1"/>
                </a:cxn>
                <a:cxn ang="0">
                  <a:pos x="T2" y="T3"/>
                </a:cxn>
                <a:cxn ang="0">
                  <a:pos x="T4" y="T5"/>
                </a:cxn>
              </a:cxnLst>
              <a:rect l="0" t="0" r="r" b="b"/>
              <a:pathLst>
                <a:path w="21600" h="32765" fill="none" extrusionOk="0">
                  <a:moveTo>
                    <a:pt x="6000" y="0"/>
                  </a:moveTo>
                  <a:cubicBezTo>
                    <a:pt x="15240" y="2672"/>
                    <a:pt x="21600" y="11131"/>
                    <a:pt x="21600" y="20750"/>
                  </a:cubicBezTo>
                  <a:cubicBezTo>
                    <a:pt x="21600" y="25028"/>
                    <a:pt x="20329" y="29209"/>
                    <a:pt x="17949" y="32764"/>
                  </a:cubicBezTo>
                </a:path>
                <a:path w="21600" h="32765" stroke="0" extrusionOk="0">
                  <a:moveTo>
                    <a:pt x="6000" y="0"/>
                  </a:moveTo>
                  <a:cubicBezTo>
                    <a:pt x="15240" y="2672"/>
                    <a:pt x="21600" y="11131"/>
                    <a:pt x="21600" y="20750"/>
                  </a:cubicBezTo>
                  <a:cubicBezTo>
                    <a:pt x="21600" y="25028"/>
                    <a:pt x="20329" y="29209"/>
                    <a:pt x="17949" y="32764"/>
                  </a:cubicBezTo>
                  <a:lnTo>
                    <a:pt x="0" y="2075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74" name="AutoShape 50"/>
            <p:cNvCxnSpPr>
              <a:cxnSpLocks noChangeShapeType="1"/>
            </p:cNvCxnSpPr>
            <p:nvPr/>
          </p:nvCxnSpPr>
          <p:spPr bwMode="auto">
            <a:xfrm>
              <a:off x="110521321" y="107818543"/>
              <a:ext cx="1181588" cy="75496"/>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75" name="AutoShape 51"/>
            <p:cNvCxnSpPr>
              <a:cxnSpLocks noChangeShapeType="1"/>
            </p:cNvCxnSpPr>
            <p:nvPr/>
          </p:nvCxnSpPr>
          <p:spPr bwMode="auto">
            <a:xfrm flipV="1">
              <a:off x="109150501" y="108148235"/>
              <a:ext cx="2231015" cy="547146"/>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76" name="AutoShape 52"/>
            <p:cNvCxnSpPr>
              <a:cxnSpLocks noChangeShapeType="1"/>
            </p:cNvCxnSpPr>
            <p:nvPr/>
          </p:nvCxnSpPr>
          <p:spPr bwMode="auto">
            <a:xfrm>
              <a:off x="109810381" y="108681352"/>
              <a:ext cx="754145" cy="21044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77" name="AutoShape 53"/>
            <p:cNvCxnSpPr>
              <a:cxnSpLocks noChangeShapeType="1"/>
            </p:cNvCxnSpPr>
            <p:nvPr/>
          </p:nvCxnSpPr>
          <p:spPr bwMode="auto">
            <a:xfrm flipH="1" flipV="1">
              <a:off x="109598276" y="107972866"/>
              <a:ext cx="78558" cy="589236"/>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78" name="AutoShape 54"/>
            <p:cNvCxnSpPr>
              <a:cxnSpLocks noChangeShapeType="1"/>
            </p:cNvCxnSpPr>
            <p:nvPr/>
          </p:nvCxnSpPr>
          <p:spPr bwMode="auto">
            <a:xfrm flipV="1">
              <a:off x="109731823" y="107937793"/>
              <a:ext cx="754147" cy="84176"/>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79" name="AutoShape 55"/>
            <p:cNvCxnSpPr>
              <a:cxnSpLocks noChangeShapeType="1"/>
            </p:cNvCxnSpPr>
            <p:nvPr/>
          </p:nvCxnSpPr>
          <p:spPr bwMode="auto">
            <a:xfrm flipH="1">
              <a:off x="108392427" y="107573028"/>
              <a:ext cx="1586849" cy="1066236"/>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80" name="AutoShape 56"/>
            <p:cNvCxnSpPr>
              <a:cxnSpLocks noChangeShapeType="1"/>
            </p:cNvCxnSpPr>
            <p:nvPr/>
          </p:nvCxnSpPr>
          <p:spPr bwMode="auto">
            <a:xfrm flipH="1" flipV="1">
              <a:off x="108706657" y="107650191"/>
              <a:ext cx="1351178" cy="14029"/>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81" name="AutoShape 57"/>
            <p:cNvCxnSpPr>
              <a:cxnSpLocks noChangeShapeType="1"/>
            </p:cNvCxnSpPr>
            <p:nvPr/>
          </p:nvCxnSpPr>
          <p:spPr bwMode="auto">
            <a:xfrm flipH="1">
              <a:off x="109720041" y="107544970"/>
              <a:ext cx="204247" cy="95400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82" name="AutoShape 58"/>
            <p:cNvCxnSpPr>
              <a:cxnSpLocks noChangeShapeType="1"/>
            </p:cNvCxnSpPr>
            <p:nvPr/>
          </p:nvCxnSpPr>
          <p:spPr bwMode="auto">
            <a:xfrm flipV="1">
              <a:off x="108942327" y="108071073"/>
              <a:ext cx="754146" cy="84176"/>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10" name="Arc 59"/>
            <p:cNvSpPr>
              <a:spLocks/>
            </p:cNvSpPr>
            <p:nvPr/>
          </p:nvSpPr>
          <p:spPr bwMode="auto">
            <a:xfrm>
              <a:off x="107198402" y="111897597"/>
              <a:ext cx="1586810" cy="1252121"/>
            </a:xfrm>
            <a:custGeom>
              <a:avLst/>
              <a:gdLst>
                <a:gd name="G0" fmla="+- 4935 0 0"/>
                <a:gd name="G1" fmla="+- 21600 0 0"/>
                <a:gd name="G2" fmla="+- 21600 0 0"/>
                <a:gd name="T0" fmla="*/ 0 w 26535"/>
                <a:gd name="T1" fmla="*/ 571 h 33615"/>
                <a:gd name="T2" fmla="*/ 22885 w 26535"/>
                <a:gd name="T3" fmla="*/ 33615 h 33615"/>
                <a:gd name="T4" fmla="*/ 4935 w 26535"/>
                <a:gd name="T5" fmla="*/ 21600 h 33615"/>
              </a:gdLst>
              <a:ahLst/>
              <a:cxnLst>
                <a:cxn ang="0">
                  <a:pos x="T0" y="T1"/>
                </a:cxn>
                <a:cxn ang="0">
                  <a:pos x="T2" y="T3"/>
                </a:cxn>
                <a:cxn ang="0">
                  <a:pos x="T4" y="T5"/>
                </a:cxn>
              </a:cxnLst>
              <a:rect l="0" t="0" r="r" b="b"/>
              <a:pathLst>
                <a:path w="26535" h="33615" fill="none" extrusionOk="0">
                  <a:moveTo>
                    <a:pt x="0" y="571"/>
                  </a:moveTo>
                  <a:cubicBezTo>
                    <a:pt x="1617" y="191"/>
                    <a:pt x="3273" y="0"/>
                    <a:pt x="4935" y="0"/>
                  </a:cubicBezTo>
                  <a:cubicBezTo>
                    <a:pt x="16864" y="0"/>
                    <a:pt x="26535" y="9670"/>
                    <a:pt x="26535" y="21600"/>
                  </a:cubicBezTo>
                  <a:cubicBezTo>
                    <a:pt x="26535" y="25878"/>
                    <a:pt x="25264" y="30059"/>
                    <a:pt x="22884" y="33614"/>
                  </a:cubicBezTo>
                </a:path>
                <a:path w="26535" h="33615" stroke="0" extrusionOk="0">
                  <a:moveTo>
                    <a:pt x="0" y="571"/>
                  </a:moveTo>
                  <a:cubicBezTo>
                    <a:pt x="1617" y="191"/>
                    <a:pt x="3273" y="0"/>
                    <a:pt x="4935" y="0"/>
                  </a:cubicBezTo>
                  <a:cubicBezTo>
                    <a:pt x="16864" y="0"/>
                    <a:pt x="26535" y="9670"/>
                    <a:pt x="26535" y="21600"/>
                  </a:cubicBezTo>
                  <a:cubicBezTo>
                    <a:pt x="26535" y="25878"/>
                    <a:pt x="25264" y="30059"/>
                    <a:pt x="22884" y="33614"/>
                  </a:cubicBezTo>
                  <a:lnTo>
                    <a:pt x="4935"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84" name="AutoShape 60"/>
            <p:cNvCxnSpPr>
              <a:cxnSpLocks noChangeShapeType="1"/>
            </p:cNvCxnSpPr>
            <p:nvPr/>
          </p:nvCxnSpPr>
          <p:spPr bwMode="auto">
            <a:xfrm flipV="1">
              <a:off x="108824491" y="107629147"/>
              <a:ext cx="1696830" cy="549953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85" name="AutoShape 61"/>
            <p:cNvCxnSpPr>
              <a:cxnSpLocks noChangeShapeType="1"/>
            </p:cNvCxnSpPr>
            <p:nvPr/>
          </p:nvCxnSpPr>
          <p:spPr bwMode="auto">
            <a:xfrm flipH="1" flipV="1">
              <a:off x="113054779" y="108035999"/>
              <a:ext cx="2" cy="220261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86" name="AutoShape 62"/>
            <p:cNvCxnSpPr>
              <a:cxnSpLocks noChangeShapeType="1"/>
            </p:cNvCxnSpPr>
            <p:nvPr/>
          </p:nvCxnSpPr>
          <p:spPr bwMode="auto">
            <a:xfrm flipH="1" flipV="1">
              <a:off x="110509535" y="107776456"/>
              <a:ext cx="2670938" cy="2693646"/>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11" name="Arc 63"/>
            <p:cNvSpPr>
              <a:spLocks/>
            </p:cNvSpPr>
            <p:nvPr/>
          </p:nvSpPr>
          <p:spPr bwMode="auto">
            <a:xfrm flipH="1">
              <a:off x="109743607" y="109965043"/>
              <a:ext cx="414649" cy="1466075"/>
            </a:xfrm>
            <a:custGeom>
              <a:avLst/>
              <a:gdLst>
                <a:gd name="G0" fmla="+- 10228 0 0"/>
                <a:gd name="G1" fmla="+- 21600 0 0"/>
                <a:gd name="G2" fmla="+- 21600 0 0"/>
                <a:gd name="T0" fmla="*/ 0 w 31828"/>
                <a:gd name="T1" fmla="*/ 2575 h 33615"/>
                <a:gd name="T2" fmla="*/ 28178 w 31828"/>
                <a:gd name="T3" fmla="*/ 33615 h 33615"/>
                <a:gd name="T4" fmla="*/ 10228 w 31828"/>
                <a:gd name="T5" fmla="*/ 21600 h 33615"/>
              </a:gdLst>
              <a:ahLst/>
              <a:cxnLst>
                <a:cxn ang="0">
                  <a:pos x="T0" y="T1"/>
                </a:cxn>
                <a:cxn ang="0">
                  <a:pos x="T2" y="T3"/>
                </a:cxn>
                <a:cxn ang="0">
                  <a:pos x="T4" y="T5"/>
                </a:cxn>
              </a:cxnLst>
              <a:rect l="0" t="0" r="r" b="b"/>
              <a:pathLst>
                <a:path w="31828" h="33615" fill="none" extrusionOk="0">
                  <a:moveTo>
                    <a:pt x="0" y="2575"/>
                  </a:moveTo>
                  <a:cubicBezTo>
                    <a:pt x="3144" y="884"/>
                    <a:pt x="6658" y="0"/>
                    <a:pt x="10228" y="0"/>
                  </a:cubicBezTo>
                  <a:cubicBezTo>
                    <a:pt x="22157" y="0"/>
                    <a:pt x="31828" y="9670"/>
                    <a:pt x="31828" y="21600"/>
                  </a:cubicBezTo>
                  <a:cubicBezTo>
                    <a:pt x="31828" y="25878"/>
                    <a:pt x="30557" y="30059"/>
                    <a:pt x="28177" y="33614"/>
                  </a:cubicBezTo>
                </a:path>
                <a:path w="31828" h="33615" stroke="0" extrusionOk="0">
                  <a:moveTo>
                    <a:pt x="0" y="2575"/>
                  </a:moveTo>
                  <a:cubicBezTo>
                    <a:pt x="3144" y="884"/>
                    <a:pt x="6658" y="0"/>
                    <a:pt x="10228" y="0"/>
                  </a:cubicBezTo>
                  <a:cubicBezTo>
                    <a:pt x="22157" y="0"/>
                    <a:pt x="31828" y="9670"/>
                    <a:pt x="31828" y="21600"/>
                  </a:cubicBezTo>
                  <a:cubicBezTo>
                    <a:pt x="31828" y="25878"/>
                    <a:pt x="30557" y="30059"/>
                    <a:pt x="28177" y="33614"/>
                  </a:cubicBezTo>
                  <a:lnTo>
                    <a:pt x="10228"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Arc 64"/>
            <p:cNvSpPr>
              <a:spLocks/>
            </p:cNvSpPr>
            <p:nvPr/>
          </p:nvSpPr>
          <p:spPr bwMode="auto">
            <a:xfrm rot="-4479738">
              <a:off x="109059586" y="106871814"/>
              <a:ext cx="2220731" cy="2578467"/>
            </a:xfrm>
            <a:custGeom>
              <a:avLst/>
              <a:gdLst>
                <a:gd name="G0" fmla="+- 19259 0 0"/>
                <a:gd name="G1" fmla="+- 0 0 0"/>
                <a:gd name="G2" fmla="+- 21600 0 0"/>
                <a:gd name="T0" fmla="*/ 40859 w 40859"/>
                <a:gd name="T1" fmla="*/ 92 h 21600"/>
                <a:gd name="T2" fmla="*/ 0 w 40859"/>
                <a:gd name="T3" fmla="*/ 9780 h 21600"/>
                <a:gd name="T4" fmla="*/ 19259 w 40859"/>
                <a:gd name="T5" fmla="*/ 0 h 21600"/>
              </a:gdLst>
              <a:ahLst/>
              <a:cxnLst>
                <a:cxn ang="0">
                  <a:pos x="T0" y="T1"/>
                </a:cxn>
                <a:cxn ang="0">
                  <a:pos x="T2" y="T3"/>
                </a:cxn>
                <a:cxn ang="0">
                  <a:pos x="T4" y="T5"/>
                </a:cxn>
              </a:cxnLst>
              <a:rect l="0" t="0" r="r" b="b"/>
              <a:pathLst>
                <a:path w="40859" h="21600" fill="none" extrusionOk="0">
                  <a:moveTo>
                    <a:pt x="40858" y="91"/>
                  </a:moveTo>
                  <a:cubicBezTo>
                    <a:pt x="40808" y="11985"/>
                    <a:pt x="31152" y="21600"/>
                    <a:pt x="19259" y="21600"/>
                  </a:cubicBezTo>
                  <a:cubicBezTo>
                    <a:pt x="11125" y="21600"/>
                    <a:pt x="3682" y="17031"/>
                    <a:pt x="-1" y="9780"/>
                  </a:cubicBezTo>
                </a:path>
                <a:path w="40859" h="21600" stroke="0" extrusionOk="0">
                  <a:moveTo>
                    <a:pt x="40858" y="91"/>
                  </a:moveTo>
                  <a:cubicBezTo>
                    <a:pt x="40808" y="11985"/>
                    <a:pt x="31152" y="21600"/>
                    <a:pt x="19259" y="21600"/>
                  </a:cubicBezTo>
                  <a:cubicBezTo>
                    <a:pt x="11125" y="21600"/>
                    <a:pt x="3682" y="17031"/>
                    <a:pt x="-1" y="9780"/>
                  </a:cubicBezTo>
                  <a:lnTo>
                    <a:pt x="19259" y="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89" name="AutoShape 65"/>
            <p:cNvCxnSpPr>
              <a:cxnSpLocks noChangeShapeType="1"/>
            </p:cNvCxnSpPr>
            <p:nvPr/>
          </p:nvCxnSpPr>
          <p:spPr bwMode="auto">
            <a:xfrm>
              <a:off x="108840204" y="106955734"/>
              <a:ext cx="1743964" cy="102414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90" name="AutoShape 66"/>
            <p:cNvCxnSpPr>
              <a:cxnSpLocks noChangeShapeType="1"/>
            </p:cNvCxnSpPr>
            <p:nvPr/>
          </p:nvCxnSpPr>
          <p:spPr bwMode="auto">
            <a:xfrm flipH="1">
              <a:off x="109185853" y="106731899"/>
              <a:ext cx="195051" cy="1963482"/>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91" name="AutoShape 67"/>
            <p:cNvCxnSpPr>
              <a:cxnSpLocks noChangeShapeType="1"/>
            </p:cNvCxnSpPr>
            <p:nvPr/>
          </p:nvCxnSpPr>
          <p:spPr bwMode="auto">
            <a:xfrm>
              <a:off x="109354010" y="106690394"/>
              <a:ext cx="208917" cy="1261429"/>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92" name="AutoShape 68"/>
            <p:cNvCxnSpPr>
              <a:cxnSpLocks noChangeShapeType="1"/>
            </p:cNvCxnSpPr>
            <p:nvPr/>
          </p:nvCxnSpPr>
          <p:spPr bwMode="auto">
            <a:xfrm>
              <a:off x="109312606" y="106752942"/>
              <a:ext cx="572404" cy="86919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93" name="AutoShape 69"/>
            <p:cNvCxnSpPr>
              <a:cxnSpLocks noChangeShapeType="1"/>
            </p:cNvCxnSpPr>
            <p:nvPr/>
          </p:nvCxnSpPr>
          <p:spPr bwMode="auto">
            <a:xfrm flipH="1">
              <a:off x="108651667" y="106785687"/>
              <a:ext cx="709137" cy="534812"/>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94" name="AutoShape 70"/>
            <p:cNvCxnSpPr>
              <a:cxnSpLocks noChangeShapeType="1"/>
            </p:cNvCxnSpPr>
            <p:nvPr/>
          </p:nvCxnSpPr>
          <p:spPr bwMode="auto">
            <a:xfrm>
              <a:off x="109276655" y="106806729"/>
              <a:ext cx="1315367" cy="913608"/>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95" name="AutoShape 71"/>
            <p:cNvCxnSpPr>
              <a:cxnSpLocks noChangeShapeType="1"/>
            </p:cNvCxnSpPr>
            <p:nvPr/>
          </p:nvCxnSpPr>
          <p:spPr bwMode="auto">
            <a:xfrm flipV="1">
              <a:off x="108690944" y="107355573"/>
              <a:ext cx="424207" cy="5653854"/>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96" name="AutoShape 72"/>
            <p:cNvCxnSpPr>
              <a:cxnSpLocks noChangeShapeType="1"/>
            </p:cNvCxnSpPr>
            <p:nvPr/>
          </p:nvCxnSpPr>
          <p:spPr bwMode="auto">
            <a:xfrm flipH="1" flipV="1">
              <a:off x="108054633" y="108597177"/>
              <a:ext cx="2780915" cy="4643735"/>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97" name="AutoShape 73"/>
            <p:cNvCxnSpPr>
              <a:cxnSpLocks noChangeShapeType="1"/>
            </p:cNvCxnSpPr>
            <p:nvPr/>
          </p:nvCxnSpPr>
          <p:spPr bwMode="auto">
            <a:xfrm flipH="1" flipV="1">
              <a:off x="110592022" y="107804515"/>
              <a:ext cx="109979" cy="531714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98" name="AutoShape 74"/>
            <p:cNvCxnSpPr>
              <a:cxnSpLocks noChangeShapeType="1"/>
            </p:cNvCxnSpPr>
            <p:nvPr/>
          </p:nvCxnSpPr>
          <p:spPr bwMode="auto">
            <a:xfrm flipV="1">
              <a:off x="109311544" y="108961941"/>
              <a:ext cx="2215306" cy="245514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099" name="AutoShape 75"/>
            <p:cNvCxnSpPr>
              <a:cxnSpLocks noChangeShapeType="1"/>
            </p:cNvCxnSpPr>
            <p:nvPr/>
          </p:nvCxnSpPr>
          <p:spPr bwMode="auto">
            <a:xfrm flipV="1">
              <a:off x="106448230" y="110266674"/>
              <a:ext cx="1602559" cy="1136381"/>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00" name="AutoShape 76"/>
            <p:cNvCxnSpPr>
              <a:cxnSpLocks noChangeShapeType="1"/>
            </p:cNvCxnSpPr>
            <p:nvPr/>
          </p:nvCxnSpPr>
          <p:spPr bwMode="auto">
            <a:xfrm flipV="1">
              <a:off x="106283260" y="110792777"/>
              <a:ext cx="942682" cy="252528"/>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01" name="AutoShape 77"/>
            <p:cNvCxnSpPr>
              <a:cxnSpLocks noChangeShapeType="1"/>
            </p:cNvCxnSpPr>
            <p:nvPr/>
          </p:nvCxnSpPr>
          <p:spPr bwMode="auto">
            <a:xfrm>
              <a:off x="106888148" y="109691468"/>
              <a:ext cx="801281" cy="897884"/>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02" name="AutoShape 78"/>
            <p:cNvCxnSpPr>
              <a:cxnSpLocks noChangeShapeType="1"/>
            </p:cNvCxnSpPr>
            <p:nvPr/>
          </p:nvCxnSpPr>
          <p:spPr bwMode="auto">
            <a:xfrm>
              <a:off x="106082854" y="110589352"/>
              <a:ext cx="1178353" cy="911914"/>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03" name="AutoShape 79"/>
            <p:cNvCxnSpPr>
              <a:cxnSpLocks noChangeShapeType="1"/>
            </p:cNvCxnSpPr>
            <p:nvPr/>
          </p:nvCxnSpPr>
          <p:spPr bwMode="auto">
            <a:xfrm>
              <a:off x="106055445" y="110603379"/>
              <a:ext cx="1131219" cy="210443"/>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04" name="AutoShape 80"/>
            <p:cNvCxnSpPr>
              <a:cxnSpLocks noChangeShapeType="1"/>
            </p:cNvCxnSpPr>
            <p:nvPr/>
          </p:nvCxnSpPr>
          <p:spPr bwMode="auto">
            <a:xfrm>
              <a:off x="106141856" y="110568305"/>
              <a:ext cx="141403" cy="491032"/>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05" name="AutoShape 81"/>
            <p:cNvCxnSpPr>
              <a:cxnSpLocks noChangeShapeType="1"/>
            </p:cNvCxnSpPr>
            <p:nvPr/>
          </p:nvCxnSpPr>
          <p:spPr bwMode="auto">
            <a:xfrm flipV="1">
              <a:off x="106094723" y="110470102"/>
              <a:ext cx="1461159" cy="140292"/>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06" name="AutoShape 82"/>
            <p:cNvCxnSpPr>
              <a:cxnSpLocks noChangeShapeType="1"/>
            </p:cNvCxnSpPr>
            <p:nvPr/>
          </p:nvCxnSpPr>
          <p:spPr bwMode="auto">
            <a:xfrm flipV="1">
              <a:off x="109150501" y="110203541"/>
              <a:ext cx="4053536" cy="1445029"/>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07" name="AutoShape 83"/>
            <p:cNvCxnSpPr>
              <a:cxnSpLocks noChangeShapeType="1"/>
            </p:cNvCxnSpPr>
            <p:nvPr/>
          </p:nvCxnSpPr>
          <p:spPr bwMode="auto">
            <a:xfrm flipV="1">
              <a:off x="109311544" y="108751501"/>
              <a:ext cx="3802155" cy="266558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08" name="AutoShape 84"/>
            <p:cNvCxnSpPr>
              <a:cxnSpLocks noChangeShapeType="1"/>
            </p:cNvCxnSpPr>
            <p:nvPr/>
          </p:nvCxnSpPr>
          <p:spPr bwMode="auto">
            <a:xfrm flipV="1">
              <a:off x="107944650" y="107173190"/>
              <a:ext cx="3362238" cy="3268853"/>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09" name="AutoShape 85"/>
            <p:cNvCxnSpPr>
              <a:cxnSpLocks noChangeShapeType="1"/>
            </p:cNvCxnSpPr>
            <p:nvPr/>
          </p:nvCxnSpPr>
          <p:spPr bwMode="auto">
            <a:xfrm flipV="1">
              <a:off x="108038919" y="109691469"/>
              <a:ext cx="2623802" cy="280588"/>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10" name="AutoShape 86"/>
            <p:cNvCxnSpPr>
              <a:cxnSpLocks noChangeShapeType="1"/>
            </p:cNvCxnSpPr>
            <p:nvPr/>
          </p:nvCxnSpPr>
          <p:spPr bwMode="auto">
            <a:xfrm flipV="1">
              <a:off x="107669702" y="109824749"/>
              <a:ext cx="1084085" cy="897881"/>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11" name="AutoShape 87"/>
            <p:cNvCxnSpPr>
              <a:cxnSpLocks noChangeShapeType="1"/>
            </p:cNvCxnSpPr>
            <p:nvPr/>
          </p:nvCxnSpPr>
          <p:spPr bwMode="auto">
            <a:xfrm>
              <a:off x="108070342" y="110280704"/>
              <a:ext cx="392785" cy="70148"/>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13" name="Arc 88"/>
            <p:cNvSpPr>
              <a:spLocks/>
            </p:cNvSpPr>
            <p:nvPr/>
          </p:nvSpPr>
          <p:spPr bwMode="auto">
            <a:xfrm>
              <a:off x="111723327" y="110350852"/>
              <a:ext cx="455545" cy="1283692"/>
            </a:xfrm>
            <a:custGeom>
              <a:avLst/>
              <a:gdLst>
                <a:gd name="G0" fmla="+- 4935 0 0"/>
                <a:gd name="G1" fmla="+- 21600 0 0"/>
                <a:gd name="G2" fmla="+- 21600 0 0"/>
                <a:gd name="T0" fmla="*/ 0 w 26535"/>
                <a:gd name="T1" fmla="*/ 571 h 33615"/>
                <a:gd name="T2" fmla="*/ 22885 w 26535"/>
                <a:gd name="T3" fmla="*/ 33615 h 33615"/>
                <a:gd name="T4" fmla="*/ 4935 w 26535"/>
                <a:gd name="T5" fmla="*/ 21600 h 33615"/>
              </a:gdLst>
              <a:ahLst/>
              <a:cxnLst>
                <a:cxn ang="0">
                  <a:pos x="T0" y="T1"/>
                </a:cxn>
                <a:cxn ang="0">
                  <a:pos x="T2" y="T3"/>
                </a:cxn>
                <a:cxn ang="0">
                  <a:pos x="T4" y="T5"/>
                </a:cxn>
              </a:cxnLst>
              <a:rect l="0" t="0" r="r" b="b"/>
              <a:pathLst>
                <a:path w="26535" h="33615" fill="none" extrusionOk="0">
                  <a:moveTo>
                    <a:pt x="0" y="571"/>
                  </a:moveTo>
                  <a:cubicBezTo>
                    <a:pt x="1617" y="191"/>
                    <a:pt x="3273" y="0"/>
                    <a:pt x="4935" y="0"/>
                  </a:cubicBezTo>
                  <a:cubicBezTo>
                    <a:pt x="16864" y="0"/>
                    <a:pt x="26535" y="9670"/>
                    <a:pt x="26535" y="21600"/>
                  </a:cubicBezTo>
                  <a:cubicBezTo>
                    <a:pt x="26535" y="25878"/>
                    <a:pt x="25264" y="30059"/>
                    <a:pt x="22884" y="33614"/>
                  </a:cubicBezTo>
                </a:path>
                <a:path w="26535" h="33615" stroke="0" extrusionOk="0">
                  <a:moveTo>
                    <a:pt x="0" y="571"/>
                  </a:moveTo>
                  <a:cubicBezTo>
                    <a:pt x="1617" y="191"/>
                    <a:pt x="3273" y="0"/>
                    <a:pt x="4935" y="0"/>
                  </a:cubicBezTo>
                  <a:cubicBezTo>
                    <a:pt x="16864" y="0"/>
                    <a:pt x="26535" y="9670"/>
                    <a:pt x="26535" y="21600"/>
                  </a:cubicBezTo>
                  <a:cubicBezTo>
                    <a:pt x="26535" y="25878"/>
                    <a:pt x="25264" y="30059"/>
                    <a:pt x="22884" y="33614"/>
                  </a:cubicBezTo>
                  <a:lnTo>
                    <a:pt x="4935"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Arc 89"/>
            <p:cNvSpPr>
              <a:spLocks/>
            </p:cNvSpPr>
            <p:nvPr/>
          </p:nvSpPr>
          <p:spPr bwMode="auto">
            <a:xfrm>
              <a:off x="111385447" y="107492400"/>
              <a:ext cx="1830377" cy="2669055"/>
            </a:xfrm>
            <a:custGeom>
              <a:avLst/>
              <a:gdLst>
                <a:gd name="G0" fmla="+- 4935 0 0"/>
                <a:gd name="G1" fmla="+- 21600 0 0"/>
                <a:gd name="G2" fmla="+- 21600 0 0"/>
                <a:gd name="T0" fmla="*/ 0 w 26535"/>
                <a:gd name="T1" fmla="*/ 571 h 34075"/>
                <a:gd name="T2" fmla="*/ 22569 w 26535"/>
                <a:gd name="T3" fmla="*/ 34075 h 34075"/>
                <a:gd name="T4" fmla="*/ 4935 w 26535"/>
                <a:gd name="T5" fmla="*/ 21600 h 34075"/>
              </a:gdLst>
              <a:ahLst/>
              <a:cxnLst>
                <a:cxn ang="0">
                  <a:pos x="T0" y="T1"/>
                </a:cxn>
                <a:cxn ang="0">
                  <a:pos x="T2" y="T3"/>
                </a:cxn>
                <a:cxn ang="0">
                  <a:pos x="T4" y="T5"/>
                </a:cxn>
              </a:cxnLst>
              <a:rect l="0" t="0" r="r" b="b"/>
              <a:pathLst>
                <a:path w="26535" h="34075" fill="none" extrusionOk="0">
                  <a:moveTo>
                    <a:pt x="0" y="571"/>
                  </a:moveTo>
                  <a:cubicBezTo>
                    <a:pt x="1617" y="191"/>
                    <a:pt x="3273" y="0"/>
                    <a:pt x="4935" y="0"/>
                  </a:cubicBezTo>
                  <a:cubicBezTo>
                    <a:pt x="16864" y="0"/>
                    <a:pt x="26535" y="9670"/>
                    <a:pt x="26535" y="21600"/>
                  </a:cubicBezTo>
                  <a:cubicBezTo>
                    <a:pt x="26535" y="26068"/>
                    <a:pt x="25149" y="30426"/>
                    <a:pt x="22568" y="34074"/>
                  </a:cubicBezTo>
                </a:path>
                <a:path w="26535" h="34075" stroke="0" extrusionOk="0">
                  <a:moveTo>
                    <a:pt x="0" y="571"/>
                  </a:moveTo>
                  <a:cubicBezTo>
                    <a:pt x="1617" y="191"/>
                    <a:pt x="3273" y="0"/>
                    <a:pt x="4935" y="0"/>
                  </a:cubicBezTo>
                  <a:cubicBezTo>
                    <a:pt x="16864" y="0"/>
                    <a:pt x="26535" y="9670"/>
                    <a:pt x="26535" y="21600"/>
                  </a:cubicBezTo>
                  <a:cubicBezTo>
                    <a:pt x="26535" y="26068"/>
                    <a:pt x="25149" y="30426"/>
                    <a:pt x="22568" y="34074"/>
                  </a:cubicBezTo>
                  <a:lnTo>
                    <a:pt x="4935"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14" name="AutoShape 90"/>
            <p:cNvCxnSpPr>
              <a:cxnSpLocks noChangeShapeType="1"/>
            </p:cNvCxnSpPr>
            <p:nvPr/>
          </p:nvCxnSpPr>
          <p:spPr bwMode="auto">
            <a:xfrm flipH="1">
              <a:off x="108046774" y="109452969"/>
              <a:ext cx="235673" cy="533122"/>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15" name="AutoShape 91"/>
            <p:cNvCxnSpPr>
              <a:cxnSpLocks noChangeShapeType="1"/>
            </p:cNvCxnSpPr>
            <p:nvPr/>
          </p:nvCxnSpPr>
          <p:spPr bwMode="auto">
            <a:xfrm flipH="1">
              <a:off x="108007497" y="109109248"/>
              <a:ext cx="125691" cy="869828"/>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16" name="AutoShape 92"/>
            <p:cNvCxnSpPr>
              <a:cxnSpLocks noChangeShapeType="1"/>
            </p:cNvCxnSpPr>
            <p:nvPr/>
          </p:nvCxnSpPr>
          <p:spPr bwMode="auto">
            <a:xfrm flipV="1">
              <a:off x="107206218" y="109459983"/>
              <a:ext cx="1052663" cy="126262"/>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17" name="AutoShape 93"/>
            <p:cNvCxnSpPr>
              <a:cxnSpLocks noChangeShapeType="1"/>
            </p:cNvCxnSpPr>
            <p:nvPr/>
          </p:nvCxnSpPr>
          <p:spPr bwMode="auto">
            <a:xfrm>
              <a:off x="106082854" y="109060146"/>
              <a:ext cx="707013" cy="56118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15" name="Arc 94"/>
            <p:cNvSpPr>
              <a:spLocks/>
            </p:cNvSpPr>
            <p:nvPr/>
          </p:nvSpPr>
          <p:spPr bwMode="auto">
            <a:xfrm>
              <a:off x="107178274" y="107474822"/>
              <a:ext cx="263615" cy="2297116"/>
            </a:xfrm>
            <a:custGeom>
              <a:avLst/>
              <a:gdLst>
                <a:gd name="G0" fmla="+- 0 0 0"/>
                <a:gd name="G1" fmla="+- 20828 0 0"/>
                <a:gd name="G2" fmla="+- 21600 0 0"/>
                <a:gd name="T0" fmla="*/ 5723 w 21600"/>
                <a:gd name="T1" fmla="*/ 0 h 41857"/>
                <a:gd name="T2" fmla="*/ 4934 w 21600"/>
                <a:gd name="T3" fmla="*/ 41857 h 41857"/>
                <a:gd name="T4" fmla="*/ 0 w 21600"/>
                <a:gd name="T5" fmla="*/ 20828 h 41857"/>
              </a:gdLst>
              <a:ahLst/>
              <a:cxnLst>
                <a:cxn ang="0">
                  <a:pos x="T0" y="T1"/>
                </a:cxn>
                <a:cxn ang="0">
                  <a:pos x="T2" y="T3"/>
                </a:cxn>
                <a:cxn ang="0">
                  <a:pos x="T4" y="T5"/>
                </a:cxn>
              </a:cxnLst>
              <a:rect l="0" t="0" r="r" b="b"/>
              <a:pathLst>
                <a:path w="21600" h="41857" fill="none" extrusionOk="0">
                  <a:moveTo>
                    <a:pt x="5723" y="-1"/>
                  </a:moveTo>
                  <a:cubicBezTo>
                    <a:pt x="15100" y="2576"/>
                    <a:pt x="21600" y="11102"/>
                    <a:pt x="21600" y="20828"/>
                  </a:cubicBezTo>
                  <a:cubicBezTo>
                    <a:pt x="21600" y="30856"/>
                    <a:pt x="14697" y="39566"/>
                    <a:pt x="4933" y="41856"/>
                  </a:cubicBezTo>
                </a:path>
                <a:path w="21600" h="41857" stroke="0" extrusionOk="0">
                  <a:moveTo>
                    <a:pt x="5723" y="-1"/>
                  </a:moveTo>
                  <a:cubicBezTo>
                    <a:pt x="15100" y="2576"/>
                    <a:pt x="21600" y="11102"/>
                    <a:pt x="21600" y="20828"/>
                  </a:cubicBezTo>
                  <a:cubicBezTo>
                    <a:pt x="21600" y="30856"/>
                    <a:pt x="14697" y="39566"/>
                    <a:pt x="4933" y="41856"/>
                  </a:cubicBezTo>
                  <a:lnTo>
                    <a:pt x="0" y="20828"/>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19" name="AutoShape 95"/>
            <p:cNvCxnSpPr>
              <a:cxnSpLocks noChangeShapeType="1"/>
            </p:cNvCxnSpPr>
            <p:nvPr/>
          </p:nvCxnSpPr>
          <p:spPr bwMode="auto">
            <a:xfrm>
              <a:off x="107221929" y="107481834"/>
              <a:ext cx="1225487" cy="54715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20" name="AutoShape 96"/>
            <p:cNvCxnSpPr>
              <a:cxnSpLocks noChangeShapeType="1"/>
            </p:cNvCxnSpPr>
            <p:nvPr/>
          </p:nvCxnSpPr>
          <p:spPr bwMode="auto">
            <a:xfrm flipV="1">
              <a:off x="106931267" y="107965852"/>
              <a:ext cx="738435" cy="1038175"/>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21" name="AutoShape 97"/>
            <p:cNvCxnSpPr>
              <a:cxnSpLocks noChangeShapeType="1"/>
            </p:cNvCxnSpPr>
            <p:nvPr/>
          </p:nvCxnSpPr>
          <p:spPr bwMode="auto">
            <a:xfrm flipV="1">
              <a:off x="106939124" y="108155249"/>
              <a:ext cx="1618271" cy="827733"/>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22" name="AutoShape 98"/>
            <p:cNvCxnSpPr>
              <a:cxnSpLocks noChangeShapeType="1"/>
            </p:cNvCxnSpPr>
            <p:nvPr/>
          </p:nvCxnSpPr>
          <p:spPr bwMode="auto">
            <a:xfrm flipV="1">
              <a:off x="106868423" y="108035999"/>
              <a:ext cx="1555425" cy="364763"/>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23" name="AutoShape 99"/>
            <p:cNvCxnSpPr>
              <a:cxnSpLocks noChangeShapeType="1"/>
            </p:cNvCxnSpPr>
            <p:nvPr/>
          </p:nvCxnSpPr>
          <p:spPr bwMode="auto">
            <a:xfrm flipV="1">
              <a:off x="108180324" y="108225396"/>
              <a:ext cx="298515" cy="883851"/>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24" name="AutoShape 100"/>
            <p:cNvCxnSpPr>
              <a:cxnSpLocks noChangeShapeType="1"/>
            </p:cNvCxnSpPr>
            <p:nvPr/>
          </p:nvCxnSpPr>
          <p:spPr bwMode="auto">
            <a:xfrm>
              <a:off x="107056958" y="109663410"/>
              <a:ext cx="864126" cy="30865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25" name="AutoShape 101"/>
            <p:cNvCxnSpPr>
              <a:cxnSpLocks noChangeShapeType="1"/>
            </p:cNvCxnSpPr>
            <p:nvPr/>
          </p:nvCxnSpPr>
          <p:spPr bwMode="auto">
            <a:xfrm>
              <a:off x="106035721" y="109011040"/>
              <a:ext cx="5436138" cy="1136385"/>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26" name="AutoShape 102"/>
            <p:cNvCxnSpPr>
              <a:cxnSpLocks noChangeShapeType="1"/>
            </p:cNvCxnSpPr>
            <p:nvPr/>
          </p:nvCxnSpPr>
          <p:spPr bwMode="auto">
            <a:xfrm flipV="1">
              <a:off x="109429381" y="109782662"/>
              <a:ext cx="1241198" cy="56115"/>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27" name="AutoShape 103"/>
            <p:cNvCxnSpPr>
              <a:cxnSpLocks noChangeShapeType="1"/>
            </p:cNvCxnSpPr>
            <p:nvPr/>
          </p:nvCxnSpPr>
          <p:spPr bwMode="auto">
            <a:xfrm flipV="1">
              <a:off x="109405813" y="108372705"/>
              <a:ext cx="2906606" cy="1487116"/>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28" name="AutoShape 104"/>
            <p:cNvCxnSpPr>
              <a:cxnSpLocks noChangeShapeType="1"/>
            </p:cNvCxnSpPr>
            <p:nvPr/>
          </p:nvCxnSpPr>
          <p:spPr bwMode="auto">
            <a:xfrm flipV="1">
              <a:off x="109311544" y="111220677"/>
              <a:ext cx="1005528" cy="196411"/>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cxnSp>
          <p:nvCxnSpPr>
            <p:cNvPr id="1129" name="AutoShape 105"/>
            <p:cNvCxnSpPr>
              <a:cxnSpLocks noChangeShapeType="1"/>
            </p:cNvCxnSpPr>
            <p:nvPr/>
          </p:nvCxnSpPr>
          <p:spPr bwMode="auto">
            <a:xfrm flipV="1">
              <a:off x="109177998" y="110680544"/>
              <a:ext cx="644166" cy="617294"/>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16" name="Arc 106"/>
            <p:cNvSpPr>
              <a:spLocks/>
            </p:cNvSpPr>
            <p:nvPr/>
          </p:nvSpPr>
          <p:spPr bwMode="auto">
            <a:xfrm flipH="1">
              <a:off x="108910902" y="107942007"/>
              <a:ext cx="2474545" cy="3533993"/>
            </a:xfrm>
            <a:custGeom>
              <a:avLst/>
              <a:gdLst>
                <a:gd name="G0" fmla="+- 0 0 0"/>
                <a:gd name="G1" fmla="+- 20378 0 0"/>
                <a:gd name="G2" fmla="+- 21600 0 0"/>
                <a:gd name="T0" fmla="*/ 7162 w 21600"/>
                <a:gd name="T1" fmla="*/ 0 h 29108"/>
                <a:gd name="T2" fmla="*/ 19757 w 21600"/>
                <a:gd name="T3" fmla="*/ 29108 h 29108"/>
                <a:gd name="T4" fmla="*/ 0 w 21600"/>
                <a:gd name="T5" fmla="*/ 20378 h 29108"/>
              </a:gdLst>
              <a:ahLst/>
              <a:cxnLst>
                <a:cxn ang="0">
                  <a:pos x="T0" y="T1"/>
                </a:cxn>
                <a:cxn ang="0">
                  <a:pos x="T2" y="T3"/>
                </a:cxn>
                <a:cxn ang="0">
                  <a:pos x="T4" y="T5"/>
                </a:cxn>
              </a:cxnLst>
              <a:rect l="0" t="0" r="r" b="b"/>
              <a:pathLst>
                <a:path w="21600" h="29108" fill="none" extrusionOk="0">
                  <a:moveTo>
                    <a:pt x="7162" y="-1"/>
                  </a:moveTo>
                  <a:cubicBezTo>
                    <a:pt x="15811" y="3039"/>
                    <a:pt x="21600" y="11209"/>
                    <a:pt x="21600" y="20378"/>
                  </a:cubicBezTo>
                  <a:cubicBezTo>
                    <a:pt x="21600" y="23384"/>
                    <a:pt x="20972" y="26358"/>
                    <a:pt x="19757" y="29108"/>
                  </a:cubicBezTo>
                </a:path>
                <a:path w="21600" h="29108" stroke="0" extrusionOk="0">
                  <a:moveTo>
                    <a:pt x="7162" y="-1"/>
                  </a:moveTo>
                  <a:cubicBezTo>
                    <a:pt x="15811" y="3039"/>
                    <a:pt x="21600" y="11209"/>
                    <a:pt x="21600" y="20378"/>
                  </a:cubicBezTo>
                  <a:cubicBezTo>
                    <a:pt x="21600" y="23384"/>
                    <a:pt x="20972" y="26358"/>
                    <a:pt x="19757" y="29108"/>
                  </a:cubicBezTo>
                  <a:lnTo>
                    <a:pt x="0" y="20378"/>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Arc 107"/>
            <p:cNvSpPr>
              <a:spLocks/>
            </p:cNvSpPr>
            <p:nvPr/>
          </p:nvSpPr>
          <p:spPr bwMode="auto">
            <a:xfrm>
              <a:off x="110977131" y="107857123"/>
              <a:ext cx="997494" cy="3931744"/>
            </a:xfrm>
            <a:custGeom>
              <a:avLst/>
              <a:gdLst>
                <a:gd name="G0" fmla="+- 4935 0 0"/>
                <a:gd name="G1" fmla="+- 21600 0 0"/>
                <a:gd name="G2" fmla="+- 21600 0 0"/>
                <a:gd name="T0" fmla="*/ 0 w 26535"/>
                <a:gd name="T1" fmla="*/ 571 h 34075"/>
                <a:gd name="T2" fmla="*/ 22569 w 26535"/>
                <a:gd name="T3" fmla="*/ 34075 h 34075"/>
                <a:gd name="T4" fmla="*/ 4935 w 26535"/>
                <a:gd name="T5" fmla="*/ 21600 h 34075"/>
              </a:gdLst>
              <a:ahLst/>
              <a:cxnLst>
                <a:cxn ang="0">
                  <a:pos x="T0" y="T1"/>
                </a:cxn>
                <a:cxn ang="0">
                  <a:pos x="T2" y="T3"/>
                </a:cxn>
                <a:cxn ang="0">
                  <a:pos x="T4" y="T5"/>
                </a:cxn>
              </a:cxnLst>
              <a:rect l="0" t="0" r="r" b="b"/>
              <a:pathLst>
                <a:path w="26535" h="34075" fill="none" extrusionOk="0">
                  <a:moveTo>
                    <a:pt x="0" y="571"/>
                  </a:moveTo>
                  <a:cubicBezTo>
                    <a:pt x="1617" y="191"/>
                    <a:pt x="3273" y="0"/>
                    <a:pt x="4935" y="0"/>
                  </a:cubicBezTo>
                  <a:cubicBezTo>
                    <a:pt x="16864" y="0"/>
                    <a:pt x="26535" y="9670"/>
                    <a:pt x="26535" y="21600"/>
                  </a:cubicBezTo>
                  <a:cubicBezTo>
                    <a:pt x="26535" y="26068"/>
                    <a:pt x="25149" y="30426"/>
                    <a:pt x="22568" y="34074"/>
                  </a:cubicBezTo>
                </a:path>
                <a:path w="26535" h="34075" stroke="0" extrusionOk="0">
                  <a:moveTo>
                    <a:pt x="0" y="571"/>
                  </a:moveTo>
                  <a:cubicBezTo>
                    <a:pt x="1617" y="191"/>
                    <a:pt x="3273" y="0"/>
                    <a:pt x="4935" y="0"/>
                  </a:cubicBezTo>
                  <a:cubicBezTo>
                    <a:pt x="16864" y="0"/>
                    <a:pt x="26535" y="9670"/>
                    <a:pt x="26535" y="21600"/>
                  </a:cubicBezTo>
                  <a:cubicBezTo>
                    <a:pt x="26535" y="26068"/>
                    <a:pt x="25149" y="30426"/>
                    <a:pt x="22568" y="34074"/>
                  </a:cubicBezTo>
                  <a:lnTo>
                    <a:pt x="4935"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Arc 108"/>
            <p:cNvSpPr>
              <a:spLocks/>
            </p:cNvSpPr>
            <p:nvPr/>
          </p:nvSpPr>
          <p:spPr bwMode="auto">
            <a:xfrm>
              <a:off x="106782010" y="108520014"/>
              <a:ext cx="259239" cy="1374881"/>
            </a:xfrm>
            <a:custGeom>
              <a:avLst/>
              <a:gdLst>
                <a:gd name="G0" fmla="+- 4935 0 0"/>
                <a:gd name="G1" fmla="+- 21600 0 0"/>
                <a:gd name="G2" fmla="+- 21600 0 0"/>
                <a:gd name="T0" fmla="*/ 0 w 24923"/>
                <a:gd name="T1" fmla="*/ 571 h 21600"/>
                <a:gd name="T2" fmla="*/ 24923 w 24923"/>
                <a:gd name="T3" fmla="*/ 13412 h 21600"/>
                <a:gd name="T4" fmla="*/ 4935 w 24923"/>
                <a:gd name="T5" fmla="*/ 21600 h 21600"/>
              </a:gdLst>
              <a:ahLst/>
              <a:cxnLst>
                <a:cxn ang="0">
                  <a:pos x="T0" y="T1"/>
                </a:cxn>
                <a:cxn ang="0">
                  <a:pos x="T2" y="T3"/>
                </a:cxn>
                <a:cxn ang="0">
                  <a:pos x="T4" y="T5"/>
                </a:cxn>
              </a:cxnLst>
              <a:rect l="0" t="0" r="r" b="b"/>
              <a:pathLst>
                <a:path w="24923" h="21600" fill="none" extrusionOk="0">
                  <a:moveTo>
                    <a:pt x="0" y="571"/>
                  </a:moveTo>
                  <a:cubicBezTo>
                    <a:pt x="1617" y="191"/>
                    <a:pt x="3273" y="0"/>
                    <a:pt x="4935" y="0"/>
                  </a:cubicBezTo>
                  <a:cubicBezTo>
                    <a:pt x="13702" y="0"/>
                    <a:pt x="21599" y="5299"/>
                    <a:pt x="24922" y="13412"/>
                  </a:cubicBezTo>
                </a:path>
                <a:path w="24923" h="21600" stroke="0" extrusionOk="0">
                  <a:moveTo>
                    <a:pt x="0" y="571"/>
                  </a:moveTo>
                  <a:cubicBezTo>
                    <a:pt x="1617" y="191"/>
                    <a:pt x="3273" y="0"/>
                    <a:pt x="4935" y="0"/>
                  </a:cubicBezTo>
                  <a:cubicBezTo>
                    <a:pt x="13702" y="0"/>
                    <a:pt x="21599" y="5299"/>
                    <a:pt x="24922" y="13412"/>
                  </a:cubicBezTo>
                  <a:lnTo>
                    <a:pt x="4935"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Arc 109"/>
            <p:cNvSpPr>
              <a:spLocks/>
            </p:cNvSpPr>
            <p:nvPr/>
          </p:nvSpPr>
          <p:spPr bwMode="auto">
            <a:xfrm flipH="1">
              <a:off x="106031792" y="108543226"/>
              <a:ext cx="550078" cy="2025082"/>
            </a:xfrm>
            <a:custGeom>
              <a:avLst/>
              <a:gdLst>
                <a:gd name="G0" fmla="+- 4935 0 0"/>
                <a:gd name="G1" fmla="+- 21600 0 0"/>
                <a:gd name="G2" fmla="+- 21600 0 0"/>
                <a:gd name="T0" fmla="*/ 0 w 26535"/>
                <a:gd name="T1" fmla="*/ 571 h 34075"/>
                <a:gd name="T2" fmla="*/ 22569 w 26535"/>
                <a:gd name="T3" fmla="*/ 34075 h 34075"/>
                <a:gd name="T4" fmla="*/ 4935 w 26535"/>
                <a:gd name="T5" fmla="*/ 21600 h 34075"/>
              </a:gdLst>
              <a:ahLst/>
              <a:cxnLst>
                <a:cxn ang="0">
                  <a:pos x="T0" y="T1"/>
                </a:cxn>
                <a:cxn ang="0">
                  <a:pos x="T2" y="T3"/>
                </a:cxn>
                <a:cxn ang="0">
                  <a:pos x="T4" y="T5"/>
                </a:cxn>
              </a:cxnLst>
              <a:rect l="0" t="0" r="r" b="b"/>
              <a:pathLst>
                <a:path w="26535" h="34075" fill="none" extrusionOk="0">
                  <a:moveTo>
                    <a:pt x="0" y="571"/>
                  </a:moveTo>
                  <a:cubicBezTo>
                    <a:pt x="1617" y="191"/>
                    <a:pt x="3273" y="0"/>
                    <a:pt x="4935" y="0"/>
                  </a:cubicBezTo>
                  <a:cubicBezTo>
                    <a:pt x="16864" y="0"/>
                    <a:pt x="26535" y="9670"/>
                    <a:pt x="26535" y="21600"/>
                  </a:cubicBezTo>
                  <a:cubicBezTo>
                    <a:pt x="26535" y="26068"/>
                    <a:pt x="25149" y="30426"/>
                    <a:pt x="22568" y="34074"/>
                  </a:cubicBezTo>
                </a:path>
                <a:path w="26535" h="34075" stroke="0" extrusionOk="0">
                  <a:moveTo>
                    <a:pt x="0" y="571"/>
                  </a:moveTo>
                  <a:cubicBezTo>
                    <a:pt x="1617" y="191"/>
                    <a:pt x="3273" y="0"/>
                    <a:pt x="4935" y="0"/>
                  </a:cubicBezTo>
                  <a:cubicBezTo>
                    <a:pt x="16864" y="0"/>
                    <a:pt x="26535" y="9670"/>
                    <a:pt x="26535" y="21600"/>
                  </a:cubicBezTo>
                  <a:cubicBezTo>
                    <a:pt x="26535" y="26068"/>
                    <a:pt x="25149" y="30426"/>
                    <a:pt x="22568" y="34074"/>
                  </a:cubicBezTo>
                  <a:lnTo>
                    <a:pt x="4935"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Arc 110"/>
            <p:cNvSpPr>
              <a:spLocks/>
            </p:cNvSpPr>
            <p:nvPr/>
          </p:nvSpPr>
          <p:spPr bwMode="auto">
            <a:xfrm flipH="1">
              <a:off x="107300486" y="109193427"/>
              <a:ext cx="447775" cy="2025082"/>
            </a:xfrm>
            <a:custGeom>
              <a:avLst/>
              <a:gdLst>
                <a:gd name="G0" fmla="+- 0 0 0"/>
                <a:gd name="G1" fmla="+- 21600 0 0"/>
                <a:gd name="G2" fmla="+- 21600 0 0"/>
                <a:gd name="T0" fmla="*/ 0 w 21600"/>
                <a:gd name="T1" fmla="*/ 0 h 34075"/>
                <a:gd name="T2" fmla="*/ 17634 w 21600"/>
                <a:gd name="T3" fmla="*/ 34075 h 34075"/>
                <a:gd name="T4" fmla="*/ 0 w 21600"/>
                <a:gd name="T5" fmla="*/ 21600 h 34075"/>
              </a:gdLst>
              <a:ahLst/>
              <a:cxnLst>
                <a:cxn ang="0">
                  <a:pos x="T0" y="T1"/>
                </a:cxn>
                <a:cxn ang="0">
                  <a:pos x="T2" y="T3"/>
                </a:cxn>
                <a:cxn ang="0">
                  <a:pos x="T4" y="T5"/>
                </a:cxn>
              </a:cxnLst>
              <a:rect l="0" t="0" r="r" b="b"/>
              <a:pathLst>
                <a:path w="21600" h="34075" fill="none" extrusionOk="0">
                  <a:moveTo>
                    <a:pt x="-1" y="0"/>
                  </a:moveTo>
                  <a:cubicBezTo>
                    <a:pt x="11929" y="0"/>
                    <a:pt x="21600" y="9670"/>
                    <a:pt x="21600" y="21600"/>
                  </a:cubicBezTo>
                  <a:cubicBezTo>
                    <a:pt x="21600" y="26068"/>
                    <a:pt x="20214" y="30426"/>
                    <a:pt x="17633" y="34074"/>
                  </a:cubicBezTo>
                </a:path>
                <a:path w="21600" h="34075" stroke="0" extrusionOk="0">
                  <a:moveTo>
                    <a:pt x="-1" y="0"/>
                  </a:moveTo>
                  <a:cubicBezTo>
                    <a:pt x="11929" y="0"/>
                    <a:pt x="21600" y="9670"/>
                    <a:pt x="21600" y="21600"/>
                  </a:cubicBezTo>
                  <a:cubicBezTo>
                    <a:pt x="21600" y="26068"/>
                    <a:pt x="20214" y="30426"/>
                    <a:pt x="17633" y="34074"/>
                  </a:cubicBezTo>
                  <a:lnTo>
                    <a:pt x="0" y="2160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AutoShape 111"/>
            <p:cNvSpPr>
              <a:spLocks noChangeArrowheads="1"/>
            </p:cNvSpPr>
            <p:nvPr/>
          </p:nvSpPr>
          <p:spPr bwMode="auto">
            <a:xfrm>
              <a:off x="106219201" y="111125979"/>
              <a:ext cx="424208" cy="392822"/>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AutoShape 112"/>
            <p:cNvSpPr>
              <a:spLocks noChangeArrowheads="1"/>
            </p:cNvSpPr>
            <p:nvPr/>
          </p:nvSpPr>
          <p:spPr bwMode="auto">
            <a:xfrm>
              <a:off x="108463130" y="112939279"/>
              <a:ext cx="424208" cy="336705"/>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AutoShape 113"/>
            <p:cNvSpPr>
              <a:spLocks noChangeArrowheads="1"/>
            </p:cNvSpPr>
            <p:nvPr/>
          </p:nvSpPr>
          <p:spPr bwMode="auto">
            <a:xfrm>
              <a:off x="107346361" y="109894895"/>
              <a:ext cx="928232" cy="996090"/>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AutoShape 114"/>
            <p:cNvSpPr>
              <a:spLocks noChangeArrowheads="1"/>
            </p:cNvSpPr>
            <p:nvPr/>
          </p:nvSpPr>
          <p:spPr bwMode="auto">
            <a:xfrm>
              <a:off x="108313870" y="111683648"/>
              <a:ext cx="392785" cy="343719"/>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AutoShape 115"/>
            <p:cNvSpPr>
              <a:spLocks noChangeArrowheads="1"/>
            </p:cNvSpPr>
            <p:nvPr/>
          </p:nvSpPr>
          <p:spPr bwMode="auto">
            <a:xfrm>
              <a:off x="107253350" y="110933074"/>
              <a:ext cx="565609" cy="505059"/>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AutoShape 116"/>
            <p:cNvSpPr>
              <a:spLocks noChangeArrowheads="1"/>
            </p:cNvSpPr>
            <p:nvPr/>
          </p:nvSpPr>
          <p:spPr bwMode="auto">
            <a:xfrm>
              <a:off x="107041249" y="111297838"/>
              <a:ext cx="377073" cy="336706"/>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AutoShape 117"/>
            <p:cNvSpPr>
              <a:spLocks noChangeArrowheads="1"/>
            </p:cNvSpPr>
            <p:nvPr/>
          </p:nvSpPr>
          <p:spPr bwMode="auto">
            <a:xfrm>
              <a:off x="107842530" y="112195720"/>
              <a:ext cx="494908" cy="420883"/>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AutoShape 118"/>
            <p:cNvSpPr>
              <a:spLocks noChangeArrowheads="1"/>
            </p:cNvSpPr>
            <p:nvPr/>
          </p:nvSpPr>
          <p:spPr bwMode="auto">
            <a:xfrm>
              <a:off x="108840204" y="111178589"/>
              <a:ext cx="565609" cy="505059"/>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AutoShape 119"/>
            <p:cNvSpPr>
              <a:spLocks noChangeArrowheads="1"/>
            </p:cNvSpPr>
            <p:nvPr/>
          </p:nvSpPr>
          <p:spPr bwMode="auto">
            <a:xfrm>
              <a:off x="107842530" y="110763424"/>
              <a:ext cx="775952" cy="758884"/>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AutoShape 120"/>
            <p:cNvSpPr>
              <a:spLocks noChangeArrowheads="1"/>
            </p:cNvSpPr>
            <p:nvPr/>
          </p:nvSpPr>
          <p:spPr bwMode="auto">
            <a:xfrm>
              <a:off x="107041249" y="110680544"/>
              <a:ext cx="377073" cy="336706"/>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AutoShape 121"/>
            <p:cNvSpPr>
              <a:spLocks noChangeArrowheads="1"/>
            </p:cNvSpPr>
            <p:nvPr/>
          </p:nvSpPr>
          <p:spPr bwMode="auto">
            <a:xfrm>
              <a:off x="106051431" y="110498163"/>
              <a:ext cx="172826" cy="182381"/>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0" name="AutoShape 122"/>
            <p:cNvSpPr>
              <a:spLocks noChangeArrowheads="1"/>
            </p:cNvSpPr>
            <p:nvPr/>
          </p:nvSpPr>
          <p:spPr bwMode="auto">
            <a:xfrm>
              <a:off x="106609185" y="111143515"/>
              <a:ext cx="172825" cy="182382"/>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1" name="AutoShape 123"/>
            <p:cNvSpPr>
              <a:spLocks noChangeArrowheads="1"/>
            </p:cNvSpPr>
            <p:nvPr/>
          </p:nvSpPr>
          <p:spPr bwMode="auto">
            <a:xfrm>
              <a:off x="107630425" y="111325897"/>
              <a:ext cx="172826" cy="182381"/>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2" name="AutoShape 124"/>
            <p:cNvSpPr>
              <a:spLocks noChangeArrowheads="1"/>
            </p:cNvSpPr>
            <p:nvPr/>
          </p:nvSpPr>
          <p:spPr bwMode="auto">
            <a:xfrm>
              <a:off x="108306013" y="110280705"/>
              <a:ext cx="172826" cy="182382"/>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3" name="AutoShape 125"/>
            <p:cNvSpPr>
              <a:spLocks noChangeArrowheads="1"/>
            </p:cNvSpPr>
            <p:nvPr/>
          </p:nvSpPr>
          <p:spPr bwMode="auto">
            <a:xfrm>
              <a:off x="107614714" y="111887074"/>
              <a:ext cx="172825" cy="182381"/>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4" name="AutoShape 126"/>
            <p:cNvSpPr>
              <a:spLocks noChangeArrowheads="1"/>
            </p:cNvSpPr>
            <p:nvPr/>
          </p:nvSpPr>
          <p:spPr bwMode="auto">
            <a:xfrm>
              <a:off x="109060162" y="112392131"/>
              <a:ext cx="345651" cy="308647"/>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5" name="AutoShape 127"/>
            <p:cNvSpPr>
              <a:spLocks noChangeArrowheads="1"/>
            </p:cNvSpPr>
            <p:nvPr/>
          </p:nvSpPr>
          <p:spPr bwMode="auto">
            <a:xfrm>
              <a:off x="105996441" y="110778751"/>
              <a:ext cx="518476" cy="519087"/>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6" name="AutoShape 128"/>
            <p:cNvSpPr>
              <a:spLocks noChangeArrowheads="1"/>
            </p:cNvSpPr>
            <p:nvPr/>
          </p:nvSpPr>
          <p:spPr bwMode="auto">
            <a:xfrm>
              <a:off x="106311453" y="111360920"/>
              <a:ext cx="1170498" cy="1164439"/>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7" name="AutoShape 129"/>
            <p:cNvSpPr>
              <a:spLocks noChangeArrowheads="1"/>
            </p:cNvSpPr>
            <p:nvPr/>
          </p:nvSpPr>
          <p:spPr bwMode="auto">
            <a:xfrm>
              <a:off x="108094339" y="106617654"/>
              <a:ext cx="1115081" cy="1039551"/>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8" name="AutoShape 130"/>
            <p:cNvSpPr>
              <a:spLocks noChangeArrowheads="1"/>
            </p:cNvSpPr>
            <p:nvPr/>
          </p:nvSpPr>
          <p:spPr bwMode="auto">
            <a:xfrm>
              <a:off x="109762959" y="106855399"/>
              <a:ext cx="1328188" cy="1379142"/>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9" name="AutoShape 131"/>
            <p:cNvSpPr>
              <a:spLocks noChangeArrowheads="1"/>
            </p:cNvSpPr>
            <p:nvPr/>
          </p:nvSpPr>
          <p:spPr bwMode="auto">
            <a:xfrm>
              <a:off x="109830020" y="107474822"/>
              <a:ext cx="290660" cy="238500"/>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0" name="AutoShape 132"/>
            <p:cNvSpPr>
              <a:spLocks noChangeArrowheads="1"/>
            </p:cNvSpPr>
            <p:nvPr/>
          </p:nvSpPr>
          <p:spPr bwMode="auto">
            <a:xfrm>
              <a:off x="108415995" y="107537955"/>
              <a:ext cx="290660" cy="238500"/>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1" name="AutoShape 133"/>
            <p:cNvSpPr>
              <a:spLocks noChangeArrowheads="1"/>
            </p:cNvSpPr>
            <p:nvPr/>
          </p:nvSpPr>
          <p:spPr bwMode="auto">
            <a:xfrm>
              <a:off x="109452947" y="107790930"/>
              <a:ext cx="290660" cy="238500"/>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2" name="AutoShape 134"/>
            <p:cNvSpPr>
              <a:spLocks noChangeArrowheads="1"/>
            </p:cNvSpPr>
            <p:nvPr/>
          </p:nvSpPr>
          <p:spPr bwMode="auto">
            <a:xfrm>
              <a:off x="109115153" y="108555088"/>
              <a:ext cx="290660" cy="238500"/>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3" name="AutoShape 135"/>
            <p:cNvSpPr>
              <a:spLocks noChangeArrowheads="1"/>
            </p:cNvSpPr>
            <p:nvPr/>
          </p:nvSpPr>
          <p:spPr bwMode="auto">
            <a:xfrm>
              <a:off x="110517394" y="109607293"/>
              <a:ext cx="290660" cy="238500"/>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4" name="AutoShape 136"/>
            <p:cNvSpPr>
              <a:spLocks noChangeArrowheads="1"/>
            </p:cNvSpPr>
            <p:nvPr/>
          </p:nvSpPr>
          <p:spPr bwMode="auto">
            <a:xfrm>
              <a:off x="110120680" y="108095623"/>
              <a:ext cx="290660" cy="238500"/>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5" name="AutoShape 137"/>
            <p:cNvSpPr>
              <a:spLocks noChangeArrowheads="1"/>
            </p:cNvSpPr>
            <p:nvPr/>
          </p:nvSpPr>
          <p:spPr bwMode="auto">
            <a:xfrm>
              <a:off x="109664763" y="106796652"/>
              <a:ext cx="196392" cy="1613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6" name="AutoShape 138"/>
            <p:cNvSpPr>
              <a:spLocks noChangeArrowheads="1"/>
            </p:cNvSpPr>
            <p:nvPr/>
          </p:nvSpPr>
          <p:spPr bwMode="auto">
            <a:xfrm>
              <a:off x="108863770" y="108106146"/>
              <a:ext cx="196392" cy="1613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7" name="AutoShape 139"/>
            <p:cNvSpPr>
              <a:spLocks noChangeArrowheads="1"/>
            </p:cNvSpPr>
            <p:nvPr/>
          </p:nvSpPr>
          <p:spPr bwMode="auto">
            <a:xfrm>
              <a:off x="109492224" y="108849705"/>
              <a:ext cx="196392" cy="1613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8" name="AutoShape 140"/>
            <p:cNvSpPr>
              <a:spLocks noChangeArrowheads="1"/>
            </p:cNvSpPr>
            <p:nvPr/>
          </p:nvSpPr>
          <p:spPr bwMode="auto">
            <a:xfrm>
              <a:off x="110466332" y="108849705"/>
              <a:ext cx="196392" cy="1613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65" name="AutoShape 141"/>
            <p:cNvCxnSpPr>
              <a:cxnSpLocks noChangeShapeType="1"/>
            </p:cNvCxnSpPr>
            <p:nvPr/>
          </p:nvCxnSpPr>
          <p:spPr bwMode="auto">
            <a:xfrm flipH="1">
              <a:off x="111378891" y="107890035"/>
              <a:ext cx="291329" cy="1051737"/>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1149" name="AutoShape 142"/>
            <p:cNvSpPr>
              <a:spLocks noChangeArrowheads="1"/>
            </p:cNvSpPr>
            <p:nvPr/>
          </p:nvSpPr>
          <p:spPr bwMode="auto">
            <a:xfrm>
              <a:off x="111267612" y="108053535"/>
              <a:ext cx="196392" cy="1613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0" name="AutoShape 143"/>
            <p:cNvSpPr>
              <a:spLocks noChangeArrowheads="1"/>
            </p:cNvSpPr>
            <p:nvPr/>
          </p:nvSpPr>
          <p:spPr bwMode="auto">
            <a:xfrm>
              <a:off x="109115151" y="106570533"/>
              <a:ext cx="432062" cy="3998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1" name="AutoShape 144"/>
            <p:cNvSpPr>
              <a:spLocks noChangeArrowheads="1"/>
            </p:cNvSpPr>
            <p:nvPr/>
          </p:nvSpPr>
          <p:spPr bwMode="auto">
            <a:xfrm>
              <a:off x="109452947" y="106955734"/>
              <a:ext cx="432062" cy="3998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2" name="AutoShape 145"/>
            <p:cNvSpPr>
              <a:spLocks noChangeArrowheads="1"/>
            </p:cNvSpPr>
            <p:nvPr/>
          </p:nvSpPr>
          <p:spPr bwMode="auto">
            <a:xfrm>
              <a:off x="111086930" y="106955734"/>
              <a:ext cx="432062" cy="3998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3" name="AutoShape 146"/>
            <p:cNvSpPr>
              <a:spLocks noChangeArrowheads="1"/>
            </p:cNvSpPr>
            <p:nvPr/>
          </p:nvSpPr>
          <p:spPr bwMode="auto">
            <a:xfrm>
              <a:off x="108863770" y="109263572"/>
              <a:ext cx="432062" cy="3998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4" name="AutoShape 147"/>
            <p:cNvSpPr>
              <a:spLocks noChangeArrowheads="1"/>
            </p:cNvSpPr>
            <p:nvPr/>
          </p:nvSpPr>
          <p:spPr bwMode="auto">
            <a:xfrm>
              <a:off x="109299761" y="109617815"/>
              <a:ext cx="432062" cy="3998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5" name="AutoShape 148"/>
            <p:cNvSpPr>
              <a:spLocks noChangeArrowheads="1"/>
            </p:cNvSpPr>
            <p:nvPr/>
          </p:nvSpPr>
          <p:spPr bwMode="auto">
            <a:xfrm>
              <a:off x="108942327" y="107979881"/>
              <a:ext cx="1182281" cy="993816"/>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6" name="AutoShape 149"/>
            <p:cNvSpPr>
              <a:spLocks noChangeArrowheads="1"/>
            </p:cNvSpPr>
            <p:nvPr/>
          </p:nvSpPr>
          <p:spPr bwMode="auto">
            <a:xfrm>
              <a:off x="109743607" y="108933881"/>
              <a:ext cx="432062" cy="3998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7" name="AutoShape 150"/>
            <p:cNvSpPr>
              <a:spLocks noChangeArrowheads="1"/>
            </p:cNvSpPr>
            <p:nvPr/>
          </p:nvSpPr>
          <p:spPr bwMode="auto">
            <a:xfrm>
              <a:off x="111018918" y="110836510"/>
              <a:ext cx="1458472" cy="1289063"/>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8" name="AutoShape 151"/>
            <p:cNvSpPr>
              <a:spLocks noChangeArrowheads="1"/>
            </p:cNvSpPr>
            <p:nvPr/>
          </p:nvSpPr>
          <p:spPr bwMode="auto">
            <a:xfrm>
              <a:off x="111440437" y="109732316"/>
              <a:ext cx="707012" cy="709727"/>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9" name="AutoShape 152"/>
            <p:cNvSpPr>
              <a:spLocks noChangeArrowheads="1"/>
            </p:cNvSpPr>
            <p:nvPr/>
          </p:nvSpPr>
          <p:spPr bwMode="auto">
            <a:xfrm>
              <a:off x="112443963" y="109663410"/>
              <a:ext cx="1053215" cy="1020803"/>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0" name="AutoShape 153"/>
            <p:cNvSpPr>
              <a:spLocks noChangeArrowheads="1"/>
            </p:cNvSpPr>
            <p:nvPr/>
          </p:nvSpPr>
          <p:spPr bwMode="auto">
            <a:xfrm>
              <a:off x="109750454" y="109965042"/>
              <a:ext cx="1205846" cy="1253467"/>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1" name="Arc 154"/>
            <p:cNvSpPr>
              <a:spLocks/>
            </p:cNvSpPr>
            <p:nvPr/>
          </p:nvSpPr>
          <p:spPr bwMode="auto">
            <a:xfrm rot="16572615" flipH="1">
              <a:off x="109939150" y="112191453"/>
              <a:ext cx="425905" cy="1518690"/>
            </a:xfrm>
            <a:custGeom>
              <a:avLst/>
              <a:gdLst>
                <a:gd name="G0" fmla="+- 0 0 0"/>
                <a:gd name="G1" fmla="+- 13460 0 0"/>
                <a:gd name="G2" fmla="+- 21600 0 0"/>
                <a:gd name="T0" fmla="*/ 16893 w 21600"/>
                <a:gd name="T1" fmla="*/ 0 h 25935"/>
                <a:gd name="T2" fmla="*/ 17634 w 21600"/>
                <a:gd name="T3" fmla="*/ 25935 h 25935"/>
                <a:gd name="T4" fmla="*/ 0 w 21600"/>
                <a:gd name="T5" fmla="*/ 13460 h 25935"/>
              </a:gdLst>
              <a:ahLst/>
              <a:cxnLst>
                <a:cxn ang="0">
                  <a:pos x="T0" y="T1"/>
                </a:cxn>
                <a:cxn ang="0">
                  <a:pos x="T2" y="T3"/>
                </a:cxn>
                <a:cxn ang="0">
                  <a:pos x="T4" y="T5"/>
                </a:cxn>
              </a:cxnLst>
              <a:rect l="0" t="0" r="r" b="b"/>
              <a:pathLst>
                <a:path w="21600" h="25935" fill="none" extrusionOk="0">
                  <a:moveTo>
                    <a:pt x="16893" y="-1"/>
                  </a:moveTo>
                  <a:cubicBezTo>
                    <a:pt x="19940" y="3824"/>
                    <a:pt x="21600" y="8569"/>
                    <a:pt x="21600" y="13460"/>
                  </a:cubicBezTo>
                  <a:cubicBezTo>
                    <a:pt x="21600" y="17928"/>
                    <a:pt x="20214" y="22286"/>
                    <a:pt x="17633" y="25934"/>
                  </a:cubicBezTo>
                </a:path>
                <a:path w="21600" h="25935" stroke="0" extrusionOk="0">
                  <a:moveTo>
                    <a:pt x="16893" y="-1"/>
                  </a:moveTo>
                  <a:cubicBezTo>
                    <a:pt x="19940" y="3824"/>
                    <a:pt x="21600" y="8569"/>
                    <a:pt x="21600" y="13460"/>
                  </a:cubicBezTo>
                  <a:cubicBezTo>
                    <a:pt x="21600" y="17928"/>
                    <a:pt x="20214" y="22286"/>
                    <a:pt x="17633" y="25934"/>
                  </a:cubicBezTo>
                  <a:lnTo>
                    <a:pt x="0" y="13460"/>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2" name="AutoShape 155"/>
            <p:cNvSpPr>
              <a:spLocks noChangeArrowheads="1"/>
            </p:cNvSpPr>
            <p:nvPr/>
          </p:nvSpPr>
          <p:spPr bwMode="auto">
            <a:xfrm>
              <a:off x="109687523" y="111908117"/>
              <a:ext cx="1399407" cy="1416971"/>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3" name="AutoShape 156"/>
            <p:cNvSpPr>
              <a:spLocks noChangeArrowheads="1"/>
            </p:cNvSpPr>
            <p:nvPr/>
          </p:nvSpPr>
          <p:spPr bwMode="auto">
            <a:xfrm>
              <a:off x="109676834" y="110568308"/>
              <a:ext cx="227816" cy="224471"/>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4" name="AutoShape 157"/>
            <p:cNvSpPr>
              <a:spLocks noChangeArrowheads="1"/>
            </p:cNvSpPr>
            <p:nvPr/>
          </p:nvSpPr>
          <p:spPr bwMode="auto">
            <a:xfrm>
              <a:off x="109716112" y="111283807"/>
              <a:ext cx="227816" cy="224471"/>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6" name="AutoShape 158"/>
            <p:cNvSpPr>
              <a:spLocks noChangeArrowheads="1"/>
            </p:cNvSpPr>
            <p:nvPr/>
          </p:nvSpPr>
          <p:spPr bwMode="auto">
            <a:xfrm>
              <a:off x="110199237" y="111564397"/>
              <a:ext cx="227816" cy="224470"/>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7" name="AutoShape 159"/>
            <p:cNvSpPr>
              <a:spLocks noChangeArrowheads="1"/>
            </p:cNvSpPr>
            <p:nvPr/>
          </p:nvSpPr>
          <p:spPr bwMode="auto">
            <a:xfrm>
              <a:off x="110749315" y="111981772"/>
              <a:ext cx="227816" cy="224471"/>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8" name="AutoShape 160"/>
            <p:cNvSpPr>
              <a:spLocks noChangeArrowheads="1"/>
            </p:cNvSpPr>
            <p:nvPr/>
          </p:nvSpPr>
          <p:spPr bwMode="auto">
            <a:xfrm>
              <a:off x="111385447" y="111283807"/>
              <a:ext cx="227815" cy="224471"/>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9" name="AutoShape 161"/>
            <p:cNvSpPr>
              <a:spLocks noChangeArrowheads="1"/>
            </p:cNvSpPr>
            <p:nvPr/>
          </p:nvSpPr>
          <p:spPr bwMode="auto">
            <a:xfrm>
              <a:off x="112964439" y="110804944"/>
              <a:ext cx="149260" cy="147309"/>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0" name="AutoShape 162"/>
            <p:cNvSpPr>
              <a:spLocks noChangeArrowheads="1"/>
            </p:cNvSpPr>
            <p:nvPr/>
          </p:nvSpPr>
          <p:spPr bwMode="auto">
            <a:xfrm>
              <a:off x="111471859" y="110933074"/>
              <a:ext cx="149260" cy="147308"/>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1" name="AutoShape 163"/>
            <p:cNvSpPr>
              <a:spLocks noChangeArrowheads="1"/>
            </p:cNvSpPr>
            <p:nvPr/>
          </p:nvSpPr>
          <p:spPr bwMode="auto">
            <a:xfrm>
              <a:off x="109040524" y="111981772"/>
              <a:ext cx="149259" cy="147308"/>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2" name="AutoShape 164"/>
            <p:cNvSpPr>
              <a:spLocks noChangeArrowheads="1"/>
            </p:cNvSpPr>
            <p:nvPr/>
          </p:nvSpPr>
          <p:spPr bwMode="auto">
            <a:xfrm>
              <a:off x="109633627" y="112125573"/>
              <a:ext cx="149259" cy="147308"/>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3" name="AutoShape 165"/>
            <p:cNvSpPr>
              <a:spLocks noChangeArrowheads="1"/>
            </p:cNvSpPr>
            <p:nvPr/>
          </p:nvSpPr>
          <p:spPr bwMode="auto">
            <a:xfrm>
              <a:off x="109755391" y="112616603"/>
              <a:ext cx="149259" cy="147309"/>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4" name="AutoShape 166"/>
            <p:cNvSpPr>
              <a:spLocks noChangeArrowheads="1"/>
            </p:cNvSpPr>
            <p:nvPr/>
          </p:nvSpPr>
          <p:spPr bwMode="auto">
            <a:xfrm>
              <a:off x="108910903" y="110926059"/>
              <a:ext cx="149259" cy="147309"/>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5" name="AutoShape 167"/>
            <p:cNvSpPr>
              <a:spLocks noChangeArrowheads="1"/>
            </p:cNvSpPr>
            <p:nvPr/>
          </p:nvSpPr>
          <p:spPr bwMode="auto">
            <a:xfrm>
              <a:off x="110230659" y="111175081"/>
              <a:ext cx="149260" cy="147309"/>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6" name="AutoShape 168"/>
            <p:cNvSpPr>
              <a:spLocks noChangeArrowheads="1"/>
            </p:cNvSpPr>
            <p:nvPr/>
          </p:nvSpPr>
          <p:spPr bwMode="auto">
            <a:xfrm>
              <a:off x="112092461" y="110971654"/>
              <a:ext cx="149259" cy="147309"/>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7" name="AutoShape 169"/>
            <p:cNvSpPr>
              <a:spLocks noChangeArrowheads="1"/>
            </p:cNvSpPr>
            <p:nvPr/>
          </p:nvSpPr>
          <p:spPr bwMode="auto">
            <a:xfrm>
              <a:off x="111086930" y="111830956"/>
              <a:ext cx="336220" cy="298124"/>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8" name="AutoShape 170"/>
            <p:cNvSpPr>
              <a:spLocks noChangeArrowheads="1"/>
            </p:cNvSpPr>
            <p:nvPr/>
          </p:nvSpPr>
          <p:spPr bwMode="auto">
            <a:xfrm>
              <a:off x="111423150" y="111908117"/>
              <a:ext cx="149260" cy="147309"/>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9" name="AutoShape 171"/>
            <p:cNvSpPr>
              <a:spLocks noChangeArrowheads="1"/>
            </p:cNvSpPr>
            <p:nvPr/>
          </p:nvSpPr>
          <p:spPr bwMode="auto">
            <a:xfrm>
              <a:off x="111731097" y="112027367"/>
              <a:ext cx="149259" cy="147309"/>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0" name="AutoShape 172"/>
            <p:cNvSpPr>
              <a:spLocks noChangeArrowheads="1"/>
            </p:cNvSpPr>
            <p:nvPr/>
          </p:nvSpPr>
          <p:spPr bwMode="auto">
            <a:xfrm>
              <a:off x="111471859" y="112179877"/>
              <a:ext cx="149259" cy="147309"/>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1" name="AutoShape 173"/>
            <p:cNvSpPr>
              <a:spLocks noChangeArrowheads="1"/>
            </p:cNvSpPr>
            <p:nvPr/>
          </p:nvSpPr>
          <p:spPr bwMode="auto">
            <a:xfrm>
              <a:off x="110124608" y="109824749"/>
              <a:ext cx="341724" cy="322676"/>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2" name="AutoShape 174"/>
            <p:cNvSpPr>
              <a:spLocks noChangeArrowheads="1"/>
            </p:cNvSpPr>
            <p:nvPr/>
          </p:nvSpPr>
          <p:spPr bwMode="auto">
            <a:xfrm>
              <a:off x="111304261" y="112354119"/>
              <a:ext cx="149259" cy="147309"/>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3" name="AutoShape 175"/>
            <p:cNvSpPr>
              <a:spLocks noChangeArrowheads="1"/>
            </p:cNvSpPr>
            <p:nvPr/>
          </p:nvSpPr>
          <p:spPr bwMode="auto">
            <a:xfrm>
              <a:off x="112642358" y="111197064"/>
              <a:ext cx="341723" cy="325243"/>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4" name="AutoShape 176"/>
            <p:cNvSpPr>
              <a:spLocks noChangeArrowheads="1"/>
            </p:cNvSpPr>
            <p:nvPr/>
          </p:nvSpPr>
          <p:spPr bwMode="auto">
            <a:xfrm>
              <a:off x="111043723" y="110993094"/>
              <a:ext cx="341724" cy="325787"/>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5" name="AutoShape 177"/>
            <p:cNvSpPr>
              <a:spLocks noChangeArrowheads="1"/>
            </p:cNvSpPr>
            <p:nvPr/>
          </p:nvSpPr>
          <p:spPr bwMode="auto">
            <a:xfrm>
              <a:off x="109139989" y="112794656"/>
              <a:ext cx="352235" cy="355062"/>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6" name="AutoShape 178"/>
            <p:cNvSpPr>
              <a:spLocks noChangeArrowheads="1"/>
            </p:cNvSpPr>
            <p:nvPr/>
          </p:nvSpPr>
          <p:spPr bwMode="auto">
            <a:xfrm>
              <a:off x="112488624" y="110715615"/>
              <a:ext cx="351287" cy="329690"/>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 name="AutoShape 179"/>
            <p:cNvSpPr>
              <a:spLocks noChangeArrowheads="1"/>
            </p:cNvSpPr>
            <p:nvPr/>
          </p:nvSpPr>
          <p:spPr bwMode="auto">
            <a:xfrm>
              <a:off x="107384817" y="108414793"/>
              <a:ext cx="1439674" cy="1334770"/>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0" name="AutoShape 180"/>
            <p:cNvSpPr>
              <a:spLocks noChangeArrowheads="1"/>
            </p:cNvSpPr>
            <p:nvPr/>
          </p:nvSpPr>
          <p:spPr bwMode="auto">
            <a:xfrm>
              <a:off x="106609185" y="109276194"/>
              <a:ext cx="691301" cy="688849"/>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1" name="AutoShape 181"/>
            <p:cNvSpPr>
              <a:spLocks noChangeArrowheads="1"/>
            </p:cNvSpPr>
            <p:nvPr/>
          </p:nvSpPr>
          <p:spPr bwMode="auto">
            <a:xfrm>
              <a:off x="106514917" y="108214873"/>
              <a:ext cx="717145" cy="700308"/>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2" name="AutoShape 182"/>
            <p:cNvSpPr>
              <a:spLocks noChangeArrowheads="1"/>
            </p:cNvSpPr>
            <p:nvPr/>
          </p:nvSpPr>
          <p:spPr bwMode="auto">
            <a:xfrm>
              <a:off x="108235314" y="107857123"/>
              <a:ext cx="549898" cy="477000"/>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3" name="AutoShape 183"/>
            <p:cNvSpPr>
              <a:spLocks noChangeArrowheads="1"/>
            </p:cNvSpPr>
            <p:nvPr/>
          </p:nvSpPr>
          <p:spPr bwMode="auto">
            <a:xfrm>
              <a:off x="107221929" y="107573028"/>
              <a:ext cx="769859" cy="719007"/>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3" name="AutoShape 184"/>
            <p:cNvSpPr>
              <a:spLocks noChangeArrowheads="1"/>
            </p:cNvSpPr>
            <p:nvPr/>
          </p:nvSpPr>
          <p:spPr bwMode="auto">
            <a:xfrm>
              <a:off x="107117762" y="107411689"/>
              <a:ext cx="345650" cy="273573"/>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7" name="AutoShape 185"/>
            <p:cNvSpPr>
              <a:spLocks noChangeArrowheads="1"/>
            </p:cNvSpPr>
            <p:nvPr/>
          </p:nvSpPr>
          <p:spPr bwMode="auto">
            <a:xfrm>
              <a:off x="109370462" y="109263572"/>
              <a:ext cx="345650" cy="273573"/>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8" name="AutoShape 186"/>
            <p:cNvSpPr>
              <a:spLocks noChangeArrowheads="1"/>
            </p:cNvSpPr>
            <p:nvPr/>
          </p:nvSpPr>
          <p:spPr bwMode="auto">
            <a:xfrm>
              <a:off x="108141046" y="109361779"/>
              <a:ext cx="196392" cy="175366"/>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2" name="AutoShape 187"/>
            <p:cNvSpPr>
              <a:spLocks noChangeArrowheads="1"/>
            </p:cNvSpPr>
            <p:nvPr/>
          </p:nvSpPr>
          <p:spPr bwMode="auto">
            <a:xfrm>
              <a:off x="105996441" y="108933881"/>
              <a:ext cx="196392" cy="175366"/>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3" name="AutoShape 188"/>
            <p:cNvSpPr>
              <a:spLocks noChangeArrowheads="1"/>
            </p:cNvSpPr>
            <p:nvPr/>
          </p:nvSpPr>
          <p:spPr bwMode="auto">
            <a:xfrm>
              <a:off x="106856640" y="108947911"/>
              <a:ext cx="196392" cy="175367"/>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8" name="AutoShape 189"/>
            <p:cNvSpPr>
              <a:spLocks noChangeArrowheads="1"/>
            </p:cNvSpPr>
            <p:nvPr/>
          </p:nvSpPr>
          <p:spPr bwMode="auto">
            <a:xfrm>
              <a:off x="108588820" y="109789677"/>
              <a:ext cx="196392" cy="175366"/>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4" name="AutoShape 190"/>
            <p:cNvSpPr>
              <a:spLocks noChangeArrowheads="1"/>
            </p:cNvSpPr>
            <p:nvPr/>
          </p:nvSpPr>
          <p:spPr bwMode="auto">
            <a:xfrm>
              <a:off x="107921086" y="109894895"/>
              <a:ext cx="196392" cy="175367"/>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5" name="AutoShape 191"/>
            <p:cNvSpPr>
              <a:spLocks noChangeArrowheads="1"/>
            </p:cNvSpPr>
            <p:nvPr/>
          </p:nvSpPr>
          <p:spPr bwMode="auto">
            <a:xfrm>
              <a:off x="112984081" y="107958839"/>
              <a:ext cx="196392" cy="175366"/>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6" name="AutoShape 192"/>
            <p:cNvSpPr>
              <a:spLocks noChangeArrowheads="1"/>
            </p:cNvSpPr>
            <p:nvPr/>
          </p:nvSpPr>
          <p:spPr bwMode="auto">
            <a:xfrm>
              <a:off x="111534705" y="109643758"/>
              <a:ext cx="196392" cy="175366"/>
            </a:xfrm>
            <a:prstGeom prst="flowChartConnector">
              <a:avLst/>
            </a:prstGeom>
            <a:gradFill rotWithShape="0">
              <a:gsLst>
                <a:gs pos="0">
                  <a:srgbClr val="C09100"/>
                </a:gs>
                <a:gs pos="100000">
                  <a:srgbClr val="C091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7" name="AutoShape 193"/>
            <p:cNvSpPr>
              <a:spLocks noChangeArrowheads="1"/>
            </p:cNvSpPr>
            <p:nvPr/>
          </p:nvSpPr>
          <p:spPr bwMode="auto">
            <a:xfrm>
              <a:off x="112381110" y="108982982"/>
              <a:ext cx="392784" cy="343719"/>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8" name="AutoShape 194"/>
            <p:cNvSpPr>
              <a:spLocks noChangeArrowheads="1"/>
            </p:cNvSpPr>
            <p:nvPr/>
          </p:nvSpPr>
          <p:spPr bwMode="auto">
            <a:xfrm>
              <a:off x="111803862" y="108176294"/>
              <a:ext cx="494909" cy="420883"/>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9" name="AutoShape 195"/>
            <p:cNvSpPr>
              <a:spLocks noChangeArrowheads="1"/>
            </p:cNvSpPr>
            <p:nvPr/>
          </p:nvSpPr>
          <p:spPr bwMode="auto">
            <a:xfrm>
              <a:off x="112974517" y="108650421"/>
              <a:ext cx="212103" cy="210442"/>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0" name="AutoShape 196"/>
            <p:cNvSpPr>
              <a:spLocks noChangeArrowheads="1"/>
            </p:cNvSpPr>
            <p:nvPr/>
          </p:nvSpPr>
          <p:spPr bwMode="auto">
            <a:xfrm>
              <a:off x="108341364" y="108372705"/>
              <a:ext cx="432062" cy="3998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1" name="AutoShape 197"/>
            <p:cNvSpPr>
              <a:spLocks noChangeArrowheads="1"/>
            </p:cNvSpPr>
            <p:nvPr/>
          </p:nvSpPr>
          <p:spPr bwMode="auto">
            <a:xfrm flipV="1">
              <a:off x="108863770" y="111483728"/>
              <a:ext cx="487051" cy="424389"/>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2" name="AutoShape 198"/>
            <p:cNvSpPr>
              <a:spLocks noChangeArrowheads="1"/>
            </p:cNvSpPr>
            <p:nvPr/>
          </p:nvSpPr>
          <p:spPr bwMode="auto">
            <a:xfrm>
              <a:off x="110965172" y="109263572"/>
              <a:ext cx="247454" cy="252533"/>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3" name="AutoShape 199"/>
            <p:cNvSpPr>
              <a:spLocks noChangeArrowheads="1"/>
            </p:cNvSpPr>
            <p:nvPr/>
          </p:nvSpPr>
          <p:spPr bwMode="auto">
            <a:xfrm>
              <a:off x="111848933" y="110491147"/>
              <a:ext cx="432062" cy="3998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4" name="AutoShape 200"/>
            <p:cNvSpPr>
              <a:spLocks noChangeArrowheads="1"/>
            </p:cNvSpPr>
            <p:nvPr/>
          </p:nvSpPr>
          <p:spPr bwMode="auto">
            <a:xfrm>
              <a:off x="105904098" y="110031242"/>
              <a:ext cx="288735" cy="249462"/>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5" name="AutoShape 201"/>
            <p:cNvSpPr>
              <a:spLocks noChangeArrowheads="1"/>
            </p:cNvSpPr>
            <p:nvPr/>
          </p:nvSpPr>
          <p:spPr bwMode="auto">
            <a:xfrm>
              <a:off x="105969032" y="109859821"/>
              <a:ext cx="172825" cy="182381"/>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6" name="AutoShape 202"/>
            <p:cNvSpPr>
              <a:spLocks noChangeArrowheads="1"/>
            </p:cNvSpPr>
            <p:nvPr/>
          </p:nvSpPr>
          <p:spPr bwMode="auto">
            <a:xfrm>
              <a:off x="105969032" y="110249550"/>
              <a:ext cx="172825" cy="182381"/>
            </a:xfrm>
            <a:prstGeom prst="flowChartConnector">
              <a:avLst/>
            </a:prstGeom>
            <a:gradFill rotWithShape="0">
              <a:gsLst>
                <a:gs pos="0">
                  <a:srgbClr val="3EEEF2"/>
                </a:gs>
                <a:gs pos="100000">
                  <a:srgbClr val="3EEEF2">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7" name="AutoShape 203"/>
            <p:cNvSpPr>
              <a:spLocks noChangeArrowheads="1"/>
            </p:cNvSpPr>
            <p:nvPr/>
          </p:nvSpPr>
          <p:spPr bwMode="auto">
            <a:xfrm>
              <a:off x="110953345" y="107274904"/>
              <a:ext cx="196392" cy="161338"/>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8" name="AutoShape 204"/>
            <p:cNvSpPr>
              <a:spLocks noChangeArrowheads="1"/>
            </p:cNvSpPr>
            <p:nvPr/>
          </p:nvSpPr>
          <p:spPr bwMode="auto">
            <a:xfrm>
              <a:off x="110074332" y="106765571"/>
              <a:ext cx="270432" cy="228600"/>
            </a:xfrm>
            <a:prstGeom prst="flowChartConnector">
              <a:avLst/>
            </a:prstGeom>
            <a:gradFill rotWithShape="0">
              <a:gsLst>
                <a:gs pos="0">
                  <a:srgbClr val="73264D"/>
                </a:gs>
                <a:gs pos="100000">
                  <a:srgbClr val="73264D">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229" name="AutoShape 205"/>
            <p:cNvCxnSpPr>
              <a:cxnSpLocks noChangeShapeType="1"/>
            </p:cNvCxnSpPr>
            <p:nvPr/>
          </p:nvCxnSpPr>
          <p:spPr bwMode="auto">
            <a:xfrm flipH="1" flipV="1">
              <a:off x="112001338" y="107703979"/>
              <a:ext cx="240382" cy="448463"/>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1199" name="Arc 206"/>
            <p:cNvSpPr>
              <a:spLocks/>
            </p:cNvSpPr>
            <p:nvPr/>
          </p:nvSpPr>
          <p:spPr bwMode="auto">
            <a:xfrm rot="16034498" flipV="1">
              <a:off x="111642188" y="107238061"/>
              <a:ext cx="648767" cy="982181"/>
            </a:xfrm>
            <a:custGeom>
              <a:avLst/>
              <a:gdLst>
                <a:gd name="G0" fmla="+- 0 0 0"/>
                <a:gd name="G1" fmla="+- 20828 0 0"/>
                <a:gd name="G2" fmla="+- 21600 0 0"/>
                <a:gd name="T0" fmla="*/ 5723 w 21600"/>
                <a:gd name="T1" fmla="*/ 0 h 34216"/>
                <a:gd name="T2" fmla="*/ 16951 w 21600"/>
                <a:gd name="T3" fmla="*/ 34216 h 34216"/>
                <a:gd name="T4" fmla="*/ 0 w 21600"/>
                <a:gd name="T5" fmla="*/ 20828 h 34216"/>
              </a:gdLst>
              <a:ahLst/>
              <a:cxnLst>
                <a:cxn ang="0">
                  <a:pos x="T0" y="T1"/>
                </a:cxn>
                <a:cxn ang="0">
                  <a:pos x="T2" y="T3"/>
                </a:cxn>
                <a:cxn ang="0">
                  <a:pos x="T4" y="T5"/>
                </a:cxn>
              </a:cxnLst>
              <a:rect l="0" t="0" r="r" b="b"/>
              <a:pathLst>
                <a:path w="21600" h="34216" fill="none" extrusionOk="0">
                  <a:moveTo>
                    <a:pt x="5723" y="-1"/>
                  </a:moveTo>
                  <a:cubicBezTo>
                    <a:pt x="15100" y="2576"/>
                    <a:pt x="21600" y="11102"/>
                    <a:pt x="21600" y="20828"/>
                  </a:cubicBezTo>
                  <a:cubicBezTo>
                    <a:pt x="21600" y="25686"/>
                    <a:pt x="19962" y="30403"/>
                    <a:pt x="16950" y="34215"/>
                  </a:cubicBezTo>
                </a:path>
                <a:path w="21600" h="34216" stroke="0" extrusionOk="0">
                  <a:moveTo>
                    <a:pt x="5723" y="-1"/>
                  </a:moveTo>
                  <a:cubicBezTo>
                    <a:pt x="15100" y="2576"/>
                    <a:pt x="21600" y="11102"/>
                    <a:pt x="21600" y="20828"/>
                  </a:cubicBezTo>
                  <a:cubicBezTo>
                    <a:pt x="21600" y="25686"/>
                    <a:pt x="19962" y="30403"/>
                    <a:pt x="16950" y="34215"/>
                  </a:cubicBezTo>
                  <a:lnTo>
                    <a:pt x="0" y="20828"/>
                  </a:lnTo>
                  <a:close/>
                </a:path>
              </a:pathLst>
            </a:custGeom>
            <a:noFill/>
            <a:ln w="3175" algn="ctr">
              <a:solidFill>
                <a:srgbClr val="C0C0C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0" name="AutoShape 207"/>
            <p:cNvSpPr>
              <a:spLocks noChangeArrowheads="1"/>
            </p:cNvSpPr>
            <p:nvPr/>
          </p:nvSpPr>
          <p:spPr bwMode="auto">
            <a:xfrm>
              <a:off x="112064964" y="107825507"/>
              <a:ext cx="494909" cy="420883"/>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232" name="AutoShape 208"/>
            <p:cNvCxnSpPr>
              <a:cxnSpLocks noChangeShapeType="1"/>
            </p:cNvCxnSpPr>
            <p:nvPr/>
          </p:nvCxnSpPr>
          <p:spPr bwMode="auto">
            <a:xfrm flipV="1">
              <a:off x="112183765" y="107819701"/>
              <a:ext cx="687465" cy="1279338"/>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1201" name="AutoShape 209"/>
            <p:cNvSpPr>
              <a:spLocks noChangeArrowheads="1"/>
            </p:cNvSpPr>
            <p:nvPr/>
          </p:nvSpPr>
          <p:spPr bwMode="auto">
            <a:xfrm>
              <a:off x="111851361" y="108793585"/>
              <a:ext cx="494909" cy="420883"/>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2" name="AutoShape 210"/>
            <p:cNvSpPr>
              <a:spLocks noChangeArrowheads="1"/>
            </p:cNvSpPr>
            <p:nvPr/>
          </p:nvSpPr>
          <p:spPr bwMode="auto">
            <a:xfrm>
              <a:off x="112839911" y="109242527"/>
              <a:ext cx="494909" cy="420883"/>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235" name="AutoShape 211"/>
            <p:cNvCxnSpPr>
              <a:cxnSpLocks noChangeShapeType="1"/>
            </p:cNvCxnSpPr>
            <p:nvPr/>
          </p:nvCxnSpPr>
          <p:spPr bwMode="auto">
            <a:xfrm>
              <a:off x="111504405" y="107492400"/>
              <a:ext cx="1344288" cy="330520"/>
            </a:xfrm>
            <a:prstGeom prst="straightConnector1">
              <a:avLst/>
            </a:prstGeom>
            <a:noFill/>
            <a:ln w="3175" algn="ctr">
              <a:solidFill>
                <a:srgbClr val="D9D9D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sp>
          <p:nvSpPr>
            <p:cNvPr id="1203" name="AutoShape 212"/>
            <p:cNvSpPr>
              <a:spLocks noChangeArrowheads="1"/>
            </p:cNvSpPr>
            <p:nvPr/>
          </p:nvSpPr>
          <p:spPr bwMode="auto">
            <a:xfrm>
              <a:off x="111775553" y="107378418"/>
              <a:ext cx="494909" cy="420883"/>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4" name="AutoShape 213"/>
            <p:cNvSpPr>
              <a:spLocks noChangeArrowheads="1"/>
            </p:cNvSpPr>
            <p:nvPr/>
          </p:nvSpPr>
          <p:spPr bwMode="auto">
            <a:xfrm>
              <a:off x="110411340" y="108334123"/>
              <a:ext cx="1440021" cy="1437815"/>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5" name="AutoShape 214"/>
            <p:cNvSpPr>
              <a:spLocks noChangeArrowheads="1"/>
            </p:cNvSpPr>
            <p:nvPr/>
          </p:nvSpPr>
          <p:spPr bwMode="auto">
            <a:xfrm>
              <a:off x="112734303" y="107622132"/>
              <a:ext cx="298911" cy="297132"/>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6" name="AutoShape 215"/>
            <p:cNvSpPr>
              <a:spLocks noChangeArrowheads="1"/>
            </p:cNvSpPr>
            <p:nvPr/>
          </p:nvSpPr>
          <p:spPr bwMode="auto">
            <a:xfrm>
              <a:off x="111314745" y="107389389"/>
              <a:ext cx="298911" cy="297132"/>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7" name="AutoShape 216"/>
            <p:cNvSpPr>
              <a:spLocks noChangeArrowheads="1"/>
            </p:cNvSpPr>
            <p:nvPr/>
          </p:nvSpPr>
          <p:spPr bwMode="auto">
            <a:xfrm>
              <a:off x="113066368" y="108899869"/>
              <a:ext cx="298911" cy="297132"/>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8" name="AutoShape 217"/>
            <p:cNvSpPr>
              <a:spLocks noChangeArrowheads="1"/>
            </p:cNvSpPr>
            <p:nvPr/>
          </p:nvSpPr>
          <p:spPr bwMode="auto">
            <a:xfrm>
              <a:off x="110504717" y="109882676"/>
              <a:ext cx="298911" cy="297132"/>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9" name="AutoShape 218"/>
            <p:cNvSpPr>
              <a:spLocks noChangeArrowheads="1"/>
            </p:cNvSpPr>
            <p:nvPr/>
          </p:nvSpPr>
          <p:spPr bwMode="auto">
            <a:xfrm>
              <a:off x="108761251" y="110293477"/>
              <a:ext cx="298911" cy="297132"/>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0" name="AutoShape 219"/>
            <p:cNvSpPr>
              <a:spLocks noChangeArrowheads="1"/>
            </p:cNvSpPr>
            <p:nvPr/>
          </p:nvSpPr>
          <p:spPr bwMode="auto">
            <a:xfrm>
              <a:off x="109716112" y="109882676"/>
              <a:ext cx="298911" cy="297132"/>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1" name="AutoShape 220"/>
            <p:cNvSpPr>
              <a:spLocks noChangeArrowheads="1"/>
            </p:cNvSpPr>
            <p:nvPr/>
          </p:nvSpPr>
          <p:spPr bwMode="auto">
            <a:xfrm>
              <a:off x="112948754" y="108334123"/>
              <a:ext cx="168919" cy="167914"/>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2" name="AutoShape 221"/>
            <p:cNvSpPr>
              <a:spLocks noChangeArrowheads="1"/>
            </p:cNvSpPr>
            <p:nvPr/>
          </p:nvSpPr>
          <p:spPr bwMode="auto">
            <a:xfrm>
              <a:off x="112375262" y="107776455"/>
              <a:ext cx="168919" cy="167914"/>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3" name="AutoShape 222"/>
            <p:cNvSpPr>
              <a:spLocks noChangeArrowheads="1"/>
            </p:cNvSpPr>
            <p:nvPr/>
          </p:nvSpPr>
          <p:spPr bwMode="auto">
            <a:xfrm>
              <a:off x="113131364" y="108482507"/>
              <a:ext cx="168919" cy="167914"/>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4" name="AutoShape 223"/>
            <p:cNvSpPr>
              <a:spLocks noChangeArrowheads="1"/>
            </p:cNvSpPr>
            <p:nvPr/>
          </p:nvSpPr>
          <p:spPr bwMode="auto">
            <a:xfrm>
              <a:off x="111691093" y="107324486"/>
              <a:ext cx="168919" cy="167914"/>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5" name="AutoShape 224"/>
            <p:cNvSpPr>
              <a:spLocks noChangeArrowheads="1"/>
            </p:cNvSpPr>
            <p:nvPr/>
          </p:nvSpPr>
          <p:spPr bwMode="auto">
            <a:xfrm>
              <a:off x="112408583" y="109449901"/>
              <a:ext cx="168919" cy="167914"/>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6" name="AutoShape 225"/>
            <p:cNvSpPr>
              <a:spLocks noChangeArrowheads="1"/>
            </p:cNvSpPr>
            <p:nvPr/>
          </p:nvSpPr>
          <p:spPr bwMode="auto">
            <a:xfrm>
              <a:off x="111585795" y="107799301"/>
              <a:ext cx="265566" cy="239926"/>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7" name="AutoShape 226"/>
            <p:cNvSpPr>
              <a:spLocks noChangeArrowheads="1"/>
            </p:cNvSpPr>
            <p:nvPr/>
          </p:nvSpPr>
          <p:spPr bwMode="auto">
            <a:xfrm>
              <a:off x="112014785" y="108069567"/>
              <a:ext cx="989349" cy="904130"/>
            </a:xfrm>
            <a:prstGeom prst="flowChartConnector">
              <a:avLst/>
            </a:prstGeom>
            <a:gradFill rotWithShape="0">
              <a:gsLst>
                <a:gs pos="0">
                  <a:srgbClr val="7F7F7F"/>
                </a:gs>
                <a:gs pos="100000">
                  <a:srgbClr val="7F7F7F">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8" name="AutoShape 227"/>
            <p:cNvSpPr>
              <a:spLocks noChangeArrowheads="1"/>
            </p:cNvSpPr>
            <p:nvPr/>
          </p:nvSpPr>
          <p:spPr bwMode="auto">
            <a:xfrm>
              <a:off x="111082033" y="110065567"/>
              <a:ext cx="373451" cy="347492"/>
            </a:xfrm>
            <a:prstGeom prst="flowChartConnector">
              <a:avLst/>
            </a:prstGeom>
            <a:gradFill rotWithShape="0">
              <a:gsLst>
                <a:gs pos="0">
                  <a:srgbClr val="006600"/>
                </a:gs>
                <a:gs pos="100000">
                  <a:srgbClr val="006600">
                    <a:gamma/>
                    <a:shade val="60000"/>
                    <a:invGamma/>
                  </a:srgbClr>
                </a:gs>
              </a:gsLst>
              <a:path path="shape">
                <a:fillToRect l="50000" t="50000" r="50000" b="50000"/>
              </a:path>
            </a:gradFill>
            <a:ln>
              <a:noFill/>
            </a:ln>
            <a:effectLst/>
            <a:extLst>
              <a:ext uri="{91240B29-F687-4f45-9708-019B960494DF}">
                <a14:hiddenLine xmlns:a14="http://schemas.microsoft.com/office/drawing/2010/main" xmlns="" w="25400" algn="ctr">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219" name="Text Box 228"/>
          <p:cNvSpPr txBox="1">
            <a:spLocks noChangeArrowheads="1"/>
          </p:cNvSpPr>
          <p:nvPr/>
        </p:nvSpPr>
        <p:spPr bwMode="auto">
          <a:xfrm>
            <a:off x="3319075" y="5451636"/>
            <a:ext cx="3817594" cy="213360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73264D"/>
                </a:solidFill>
                <a:effectLst/>
                <a:latin typeface="Calibri" panose="020F0502020204030204" pitchFamily="34" charset="0"/>
              </a:rPr>
              <a:t>Research Consortia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err="1" smtClean="0">
                <a:ln>
                  <a:noFill/>
                </a:ln>
                <a:solidFill>
                  <a:srgbClr val="000000"/>
                </a:solidFill>
                <a:effectLst/>
                <a:latin typeface="Calibri" panose="020F0502020204030204" pitchFamily="34" charset="0"/>
              </a:rPr>
              <a:t>eMERGE</a:t>
            </a:r>
            <a:r>
              <a:rPr kumimoji="0" lang="en-US" altLang="en-US" b="0" i="0" u="none" strike="noStrike" cap="none" normalizeH="0" baseline="0" dirty="0" smtClean="0">
                <a:ln>
                  <a:noFill/>
                </a:ln>
                <a:solidFill>
                  <a:srgbClr val="000000"/>
                </a:solidFill>
                <a:effectLst/>
                <a:latin typeface="Calibri" panose="020F0502020204030204" pitchFamily="34" charset="0"/>
              </a:rPr>
              <a:t> Network</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CHARGE Consortium</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Lung Genomics Research  Consortium</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220" name="Text Box 229"/>
          <p:cNvSpPr txBox="1">
            <a:spLocks noChangeArrowheads="1"/>
          </p:cNvSpPr>
          <p:nvPr/>
        </p:nvSpPr>
        <p:spPr bwMode="auto">
          <a:xfrm>
            <a:off x="277757" y="3990780"/>
            <a:ext cx="2506750" cy="1619956"/>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F3F3F"/>
                </a:solidFill>
                <a:effectLst/>
                <a:latin typeface="Calibri" panose="020F0502020204030204" pitchFamily="34" charset="0"/>
              </a:rPr>
              <a:t>NGOs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Genetic Alliance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Genome Bridge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Global Alliance for     Genomics and Health</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221" name="Text Box 230"/>
          <p:cNvSpPr txBox="1">
            <a:spLocks noChangeArrowheads="1"/>
          </p:cNvSpPr>
          <p:nvPr/>
        </p:nvSpPr>
        <p:spPr bwMode="auto">
          <a:xfrm>
            <a:off x="6492400" y="3567102"/>
            <a:ext cx="2745672" cy="213360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smtClean="0">
                <a:ln>
                  <a:noFill/>
                </a:ln>
                <a:solidFill>
                  <a:srgbClr val="C09100"/>
                </a:solidFill>
                <a:effectLst/>
                <a:latin typeface="Calibri" panose="020F0502020204030204" pitchFamily="34" charset="0"/>
              </a:rPr>
              <a:t>Govt</a:t>
            </a:r>
            <a:r>
              <a:rPr kumimoji="0" lang="en-US" altLang="en-US" b="1" i="0" u="none" strike="noStrike" cap="none" normalizeH="0" baseline="0" dirty="0" smtClean="0">
                <a:ln>
                  <a:noFill/>
                </a:ln>
                <a:solidFill>
                  <a:srgbClr val="C09100"/>
                </a:solidFill>
                <a:effectLst/>
                <a:latin typeface="Calibri" panose="020F0502020204030204" pitchFamily="34" charset="0"/>
              </a:rPr>
              <a:t> Programs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CDC, National Center for Health Statistics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NIH, BD2K</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NIH, </a:t>
            </a:r>
            <a:r>
              <a:rPr kumimoji="0" lang="en-US" altLang="en-US" b="0" i="0" u="none" strike="noStrike" cap="none" normalizeH="0" baseline="0" dirty="0" err="1" smtClean="0">
                <a:ln>
                  <a:noFill/>
                </a:ln>
                <a:solidFill>
                  <a:srgbClr val="000000"/>
                </a:solidFill>
                <a:effectLst/>
                <a:latin typeface="Calibri" panose="020F0502020204030204" pitchFamily="34" charset="0"/>
              </a:rPr>
              <a:t>ClinVar</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222" name="Text Box 231"/>
          <p:cNvSpPr txBox="1">
            <a:spLocks noChangeArrowheads="1"/>
          </p:cNvSpPr>
          <p:nvPr/>
        </p:nvSpPr>
        <p:spPr bwMode="auto">
          <a:xfrm>
            <a:off x="193281" y="1572061"/>
            <a:ext cx="2611251" cy="190429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6600"/>
                </a:solidFill>
                <a:effectLst/>
                <a:latin typeface="Calibri" panose="020F0502020204030204" pitchFamily="34" charset="0"/>
              </a:rPr>
              <a:t>HC Systems &amp; Clinical Labs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Baylor </a:t>
            </a:r>
            <a:r>
              <a:rPr kumimoji="0" lang="en-US" altLang="en-US" b="0" i="0" u="none" strike="noStrike" cap="none" normalizeH="0" baseline="0" dirty="0" err="1" smtClean="0">
                <a:ln>
                  <a:noFill/>
                </a:ln>
                <a:solidFill>
                  <a:srgbClr val="000000"/>
                </a:solidFill>
                <a:effectLst/>
                <a:latin typeface="Calibri" panose="020F0502020204030204" pitchFamily="34" charset="0"/>
              </a:rPr>
              <a:t>Miraca</a:t>
            </a:r>
            <a:r>
              <a:rPr kumimoji="0" lang="en-US" altLang="en-US" b="0" i="0" u="none" strike="noStrike" cap="none" normalizeH="0" baseline="0" dirty="0" smtClean="0">
                <a:ln>
                  <a:noFill/>
                </a:ln>
                <a:solidFill>
                  <a:srgbClr val="000000"/>
                </a:solidFill>
                <a:effectLst/>
                <a:latin typeface="Calibri" panose="020F0502020204030204" pitchFamily="34" charset="0"/>
              </a:rPr>
              <a:t> Genetics             Laboratory</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err="1" smtClean="0">
                <a:ln>
                  <a:noFill/>
                </a:ln>
                <a:solidFill>
                  <a:srgbClr val="000000"/>
                </a:solidFill>
                <a:effectLst/>
                <a:latin typeface="Calibri" panose="020F0502020204030204" pitchFamily="34" charset="0"/>
              </a:rPr>
              <a:t>Geisinger</a:t>
            </a:r>
            <a:r>
              <a:rPr kumimoji="0" lang="en-US" altLang="en-US" b="0" i="0" u="none" strike="noStrike" cap="none" normalizeH="0" baseline="0" dirty="0" smtClean="0">
                <a:ln>
                  <a:noFill/>
                </a:ln>
                <a:solidFill>
                  <a:srgbClr val="000000"/>
                </a:solidFill>
                <a:effectLst/>
                <a:latin typeface="Calibri" panose="020F0502020204030204" pitchFamily="34" charset="0"/>
              </a:rPr>
              <a:t> Health System</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Kaiser Permanente</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223" name="Text Box 232"/>
          <p:cNvSpPr txBox="1">
            <a:spLocks noChangeArrowheads="1"/>
          </p:cNvSpPr>
          <p:nvPr/>
        </p:nvSpPr>
        <p:spPr bwMode="auto">
          <a:xfrm>
            <a:off x="6082742" y="1553445"/>
            <a:ext cx="2745672" cy="1261886"/>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B0F0"/>
                </a:solidFill>
                <a:effectLst/>
                <a:latin typeface="Calibri" panose="020F0502020204030204" pitchFamily="34" charset="0"/>
              </a:rPr>
              <a:t>Tech Companies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23andMe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Amazon, </a:t>
            </a:r>
            <a:r>
              <a:rPr kumimoji="0" lang="en-US" altLang="en-US" b="0" i="0" u="none" strike="noStrike" cap="none" normalizeH="0" baseline="0" dirty="0" err="1" smtClean="0">
                <a:ln>
                  <a:noFill/>
                </a:ln>
                <a:solidFill>
                  <a:srgbClr val="000000"/>
                </a:solidFill>
                <a:effectLst/>
                <a:latin typeface="Calibri" panose="020F0502020204030204" pitchFamily="34" charset="0"/>
              </a:rPr>
              <a:t>DNAnexus</a:t>
            </a:r>
            <a:endParaRPr kumimoji="0" lang="en-US" altLang="en-US"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smtClean="0">
                <a:ln>
                  <a:noFill/>
                </a:ln>
                <a:solidFill>
                  <a:srgbClr val="000000"/>
                </a:solidFill>
                <a:effectLst/>
                <a:latin typeface="Calibri" panose="020F0502020204030204" pitchFamily="34" charset="0"/>
              </a:rPr>
              <a:t>Google, Google Genomics</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0" y="6556927"/>
            <a:ext cx="5562600" cy="338554"/>
          </a:xfrm>
          <a:prstGeom prst="rect">
            <a:avLst/>
          </a:prstGeom>
          <a:noFill/>
        </p:spPr>
        <p:txBody>
          <a:bodyPr wrap="square" rtlCol="0">
            <a:spAutoFit/>
          </a:bodyPr>
          <a:lstStyle/>
          <a:p>
            <a:r>
              <a:rPr lang="en-US" sz="1600" i="1" dirty="0" smtClean="0">
                <a:solidFill>
                  <a:schemeClr val="accent1"/>
                </a:solidFill>
              </a:rPr>
              <a:t>McGuire, Cook-</a:t>
            </a:r>
            <a:r>
              <a:rPr lang="en-US" sz="1600" i="1" dirty="0" err="1" smtClean="0">
                <a:solidFill>
                  <a:schemeClr val="accent1"/>
                </a:solidFill>
              </a:rPr>
              <a:t>Deegan</a:t>
            </a:r>
            <a:r>
              <a:rPr lang="en-US" sz="1600" i="1" dirty="0" smtClean="0">
                <a:solidFill>
                  <a:schemeClr val="accent1"/>
                </a:solidFill>
              </a:rPr>
              <a:t>, </a:t>
            </a:r>
            <a:r>
              <a:rPr lang="en-US" sz="1600" i="1" dirty="0" err="1" smtClean="0">
                <a:solidFill>
                  <a:schemeClr val="accent1"/>
                </a:solidFill>
              </a:rPr>
              <a:t>Deverka</a:t>
            </a:r>
            <a:r>
              <a:rPr lang="en-US" sz="1600" i="1" dirty="0" smtClean="0">
                <a:solidFill>
                  <a:schemeClr val="accent1"/>
                </a:solidFill>
              </a:rPr>
              <a:t>, </a:t>
            </a:r>
            <a:r>
              <a:rPr lang="en-US" sz="1600" i="1" dirty="0" err="1" smtClean="0">
                <a:solidFill>
                  <a:schemeClr val="accent1"/>
                </a:solidFill>
              </a:rPr>
              <a:t>Majumder</a:t>
            </a:r>
            <a:r>
              <a:rPr lang="en-US" sz="1600" i="1" dirty="0" smtClean="0">
                <a:solidFill>
                  <a:schemeClr val="accent1"/>
                </a:solidFill>
              </a:rPr>
              <a:t>, Koenig</a:t>
            </a:r>
            <a:endParaRPr lang="en-US" sz="1600" i="1" dirty="0">
              <a:solidFill>
                <a:schemeClr val="accent1"/>
              </a:solidFill>
            </a:endParaRPr>
          </a:p>
        </p:txBody>
      </p:sp>
    </p:spTree>
    <p:extLst>
      <p:ext uri="{BB962C8B-B14F-4D97-AF65-F5344CB8AC3E}">
        <p14:creationId xmlns:p14="http://schemas.microsoft.com/office/powerpoint/2010/main" val="2485040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85800"/>
            <a:ext cx="7620000" cy="1107996"/>
          </a:xfrm>
          <a:prstGeom prst="rect">
            <a:avLst/>
          </a:prstGeom>
          <a:noFill/>
        </p:spPr>
        <p:txBody>
          <a:bodyPr wrap="square" rtlCol="0">
            <a:spAutoFit/>
          </a:bodyPr>
          <a:lstStyle/>
          <a:p>
            <a:pPr algn="ctr"/>
            <a:r>
              <a:rPr lang="en-US" sz="2400" i="1" dirty="0" smtClean="0"/>
              <a:t>“We know what we are, but know not what we may be”</a:t>
            </a:r>
          </a:p>
          <a:p>
            <a:pPr algn="ctr"/>
            <a:endParaRPr lang="en-US" sz="2400" i="1" dirty="0"/>
          </a:p>
          <a:p>
            <a:pPr algn="r"/>
            <a:r>
              <a:rPr lang="en-US" i="1" smtClean="0"/>
              <a:t>William Shakespeare</a:t>
            </a:r>
            <a:endParaRPr lang="en-US" i="1" dirty="0"/>
          </a:p>
        </p:txBody>
      </p:sp>
      <p:pic>
        <p:nvPicPr>
          <p:cNvPr id="4" name="Content Placeholder 4"/>
          <p:cNvPicPr>
            <a:picLocks noChangeAspect="1"/>
          </p:cNvPicPr>
          <p:nvPr/>
        </p:nvPicPr>
        <p:blipFill rotWithShape="1">
          <a:blip r:embed="rId3"/>
          <a:srcRect l="7" t="-941" r="-1" b="180"/>
          <a:stretch/>
        </p:blipFill>
        <p:spPr>
          <a:xfrm>
            <a:off x="2133600" y="1600200"/>
            <a:ext cx="4876800" cy="4936206"/>
          </a:xfrm>
          <a:prstGeom prst="ellipse">
            <a:avLst/>
          </a:prstGeom>
        </p:spPr>
      </p:pic>
    </p:spTree>
    <p:extLst>
      <p:ext uri="{BB962C8B-B14F-4D97-AF65-F5344CB8AC3E}">
        <p14:creationId xmlns:p14="http://schemas.microsoft.com/office/powerpoint/2010/main" val="1524817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cGuire and Gibbs, Science phase 1"/>
          <p:cNvPicPr>
            <a:picLocks noChangeAspect="1" noChangeArrowheads="1"/>
          </p:cNvPicPr>
          <p:nvPr/>
        </p:nvPicPr>
        <p:blipFill>
          <a:blip r:embed="rId3" cstate="print"/>
          <a:srcRect/>
          <a:stretch>
            <a:fillRect/>
          </a:stretch>
        </p:blipFill>
        <p:spPr bwMode="auto">
          <a:xfrm>
            <a:off x="1600200" y="1447800"/>
            <a:ext cx="6326287" cy="3962400"/>
          </a:xfrm>
          <a:prstGeom prst="rect">
            <a:avLst/>
          </a:prstGeom>
          <a:noFill/>
        </p:spPr>
      </p:pic>
    </p:spTree>
    <p:extLst>
      <p:ext uri="{BB962C8B-B14F-4D97-AF65-F5344CB8AC3E}">
        <p14:creationId xmlns:p14="http://schemas.microsoft.com/office/powerpoint/2010/main" val="3929186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_IQ_cover"/>
          <p:cNvPicPr>
            <a:picLocks noGrp="1" noChangeAspect="1" noChangeArrowheads="1"/>
          </p:cNvPicPr>
          <p:nvPr>
            <p:ph sz="quarter" idx="4294967295"/>
          </p:nvPr>
        </p:nvPicPr>
        <p:blipFill>
          <a:blip r:embed="rId3" cstate="print"/>
          <a:srcRect l="-68575" r="-68575"/>
          <a:stretch>
            <a:fillRect/>
          </a:stretch>
        </p:blipFill>
        <p:spPr bwMode="auto">
          <a:xfrm>
            <a:off x="0" y="762000"/>
            <a:ext cx="8229600" cy="4572000"/>
          </a:xfrm>
          <a:prstGeom prst="rect">
            <a:avLst/>
          </a:prstGeom>
          <a:noFill/>
          <a:ln w="9525">
            <a:noFill/>
            <a:miter lim="800000"/>
            <a:headEnd/>
            <a:tailEnd/>
          </a:ln>
        </p:spPr>
      </p:pic>
      <p:pic>
        <p:nvPicPr>
          <p:cNvPr id="40962" name="Picture 2" descr="C:\Users\SONY USER\Documents\Time Mag God Gene.jpg"/>
          <p:cNvPicPr>
            <a:picLocks noChangeAspect="1" noChangeArrowheads="1"/>
          </p:cNvPicPr>
          <p:nvPr/>
        </p:nvPicPr>
        <p:blipFill>
          <a:blip r:embed="rId4" cstate="print"/>
          <a:srcRect/>
          <a:stretch>
            <a:fillRect/>
          </a:stretch>
        </p:blipFill>
        <p:spPr bwMode="auto">
          <a:xfrm rot="20735365">
            <a:off x="4780647" y="375515"/>
            <a:ext cx="3766457" cy="5273040"/>
          </a:xfrm>
          <a:prstGeom prst="rect">
            <a:avLst/>
          </a:prstGeom>
          <a:noFill/>
        </p:spPr>
      </p:pic>
      <p:pic>
        <p:nvPicPr>
          <p:cNvPr id="7" name="Picture 2" descr="Infidelity Time Mag"/>
          <p:cNvPicPr>
            <a:picLocks noChangeAspect="1" noChangeArrowheads="1"/>
          </p:cNvPicPr>
          <p:nvPr/>
        </p:nvPicPr>
        <p:blipFill>
          <a:blip r:embed="rId5" cstate="print"/>
          <a:srcRect/>
          <a:stretch>
            <a:fillRect/>
          </a:stretch>
        </p:blipFill>
        <p:spPr bwMode="auto">
          <a:xfrm rot="679711">
            <a:off x="470044" y="716372"/>
            <a:ext cx="3927910" cy="5175342"/>
          </a:xfrm>
          <a:prstGeom prst="rect">
            <a:avLst/>
          </a:prstGeom>
          <a:noFill/>
          <a:ln w="9525">
            <a:noFill/>
            <a:miter lim="800000"/>
            <a:headEnd/>
            <a:tailEnd/>
          </a:ln>
        </p:spPr>
      </p:pic>
    </p:spTree>
    <p:extLst>
      <p:ext uri="{BB962C8B-B14F-4D97-AF65-F5344CB8AC3E}">
        <p14:creationId xmlns:p14="http://schemas.microsoft.com/office/powerpoint/2010/main" val="236649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2"/>
                                        </p:tgtEl>
                                        <p:attrNameLst>
                                          <p:attrName>style.visibility</p:attrName>
                                        </p:attrNameLst>
                                      </p:cBhvr>
                                      <p:to>
                                        <p:strVal val="visible"/>
                                      </p:to>
                                    </p:set>
                                    <p:anim calcmode="lin" valueType="num">
                                      <p:cBhvr additive="base">
                                        <p:cTn id="13" dur="500" fill="hold"/>
                                        <p:tgtEl>
                                          <p:spTgt spid="40962"/>
                                        </p:tgtEl>
                                        <p:attrNameLst>
                                          <p:attrName>ppt_x</p:attrName>
                                        </p:attrNameLst>
                                      </p:cBhvr>
                                      <p:tavLst>
                                        <p:tav tm="0">
                                          <p:val>
                                            <p:strVal val="#ppt_x"/>
                                          </p:val>
                                        </p:tav>
                                        <p:tav tm="100000">
                                          <p:val>
                                            <p:strVal val="#ppt_x"/>
                                          </p:val>
                                        </p:tav>
                                      </p:tavLst>
                                    </p:anim>
                                    <p:anim calcmode="lin" valueType="num">
                                      <p:cBhvr additive="base">
                                        <p:cTn id="14"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M_PPT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4925</TotalTime>
  <Words>1362</Words>
  <Application>Microsoft Office PowerPoint</Application>
  <PresentationFormat>On-screen Show (4:3)</PresentationFormat>
  <Paragraphs>83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MS PGothic</vt:lpstr>
      <vt:lpstr>Arial</vt:lpstr>
      <vt:lpstr>Calibri</vt:lpstr>
      <vt:lpstr>Franklin Gothic Book</vt:lpstr>
      <vt:lpstr>Geneva</vt:lpstr>
      <vt:lpstr>Symbol</vt:lpstr>
      <vt:lpstr>HM_PPT_Blue</vt:lpstr>
      <vt:lpstr>Translating Science into Meaning</vt:lpstr>
      <vt:lpstr>PowerPoint Presentation</vt:lpstr>
      <vt:lpstr>The Future of Translational Science</vt:lpstr>
      <vt:lpstr>Clinical Translational Projects</vt:lpstr>
      <vt:lpstr>PowerPoint Presentation</vt:lpstr>
      <vt:lpstr>Medical Information Commons</vt:lpstr>
      <vt:lpstr>PowerPoint Presentation</vt:lpstr>
      <vt:lpstr>PowerPoint Presentation</vt:lpstr>
      <vt:lpstr>PowerPoint Presentation</vt:lpstr>
      <vt:lpstr>Example of Genetic Determinism</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Genomic Horoscopes and the Future of Personalized Medicine</dc:title>
  <dc:creator>McGuire, Amy Lynn</dc:creator>
  <cp:lastModifiedBy>Hazel Halton</cp:lastModifiedBy>
  <cp:revision>341</cp:revision>
  <dcterms:created xsi:type="dcterms:W3CDTF">2009-11-12T14:53:52Z</dcterms:created>
  <dcterms:modified xsi:type="dcterms:W3CDTF">2015-06-23T12:27:18Z</dcterms:modified>
</cp:coreProperties>
</file>