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9"/>
  </p:notesMasterIdLst>
  <p:sldIdLst>
    <p:sldId id="256" r:id="rId2"/>
    <p:sldId id="333" r:id="rId3"/>
    <p:sldId id="329" r:id="rId4"/>
    <p:sldId id="341" r:id="rId5"/>
    <p:sldId id="342" r:id="rId6"/>
    <p:sldId id="330" r:id="rId7"/>
    <p:sldId id="335" r:id="rId8"/>
    <p:sldId id="345" r:id="rId9"/>
    <p:sldId id="346" r:id="rId10"/>
    <p:sldId id="336" r:id="rId11"/>
    <p:sldId id="347" r:id="rId12"/>
    <p:sldId id="348" r:id="rId13"/>
    <p:sldId id="349" r:id="rId14"/>
    <p:sldId id="360" r:id="rId15"/>
    <p:sldId id="350" r:id="rId16"/>
    <p:sldId id="351" r:id="rId17"/>
    <p:sldId id="352" r:id="rId18"/>
    <p:sldId id="353" r:id="rId19"/>
    <p:sldId id="354" r:id="rId20"/>
    <p:sldId id="355" r:id="rId21"/>
    <p:sldId id="356" r:id="rId22"/>
    <p:sldId id="357" r:id="rId23"/>
    <p:sldId id="358" r:id="rId24"/>
    <p:sldId id="359" r:id="rId25"/>
    <p:sldId id="331" r:id="rId26"/>
    <p:sldId id="258" r:id="rId27"/>
    <p:sldId id="260" r:id="rId28"/>
    <p:sldId id="313" r:id="rId29"/>
    <p:sldId id="315" r:id="rId30"/>
    <p:sldId id="316" r:id="rId31"/>
    <p:sldId id="317" r:id="rId32"/>
    <p:sldId id="318" r:id="rId33"/>
    <p:sldId id="344" r:id="rId34"/>
    <p:sldId id="319" r:id="rId35"/>
    <p:sldId id="321" r:id="rId36"/>
    <p:sldId id="322" r:id="rId37"/>
    <p:sldId id="323" r:id="rId38"/>
    <p:sldId id="324" r:id="rId39"/>
    <p:sldId id="325" r:id="rId40"/>
    <p:sldId id="326" r:id="rId41"/>
    <p:sldId id="327" r:id="rId42"/>
    <p:sldId id="328" r:id="rId43"/>
    <p:sldId id="337" r:id="rId44"/>
    <p:sldId id="338" r:id="rId45"/>
    <p:sldId id="339" r:id="rId46"/>
    <p:sldId id="340" r:id="rId47"/>
    <p:sldId id="312"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714"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xPr>
        <a:bodyPr/>
        <a:lstStyle/>
        <a:p>
          <a:pPr>
            <a:defRPr lang="en-GB"/>
          </a:pPr>
          <a:endParaRPr lang="en-US"/>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Opportunistic screening</c:v>
                </c:pt>
              </c:strCache>
            </c:strRef>
          </c:tx>
          <c:explosion val="18"/>
          <c:cat>
            <c:strRef>
              <c:f>Sheet1!$A$2:$A$5</c:f>
              <c:strCache>
                <c:ptCount val="4"/>
                <c:pt idx="0">
                  <c:v>Yes - no opt out - 2%</c:v>
                </c:pt>
                <c:pt idx="1">
                  <c:v>Yes - with opt out - 55%</c:v>
                </c:pt>
                <c:pt idx="2">
                  <c:v>No - testing  for diagnostic indication only 36%</c:v>
                </c:pt>
                <c:pt idx="3">
                  <c:v>Other - 7%</c:v>
                </c:pt>
              </c:strCache>
            </c:strRef>
          </c:cat>
          <c:val>
            <c:numRef>
              <c:f>Sheet1!$B$2:$B$5</c:f>
              <c:numCache>
                <c:formatCode>General</c:formatCode>
                <c:ptCount val="4"/>
                <c:pt idx="0">
                  <c:v>3</c:v>
                </c:pt>
                <c:pt idx="1">
                  <c:v>80</c:v>
                </c:pt>
                <c:pt idx="2">
                  <c:v>52</c:v>
                </c:pt>
                <c:pt idx="3">
                  <c:v>10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9462776493668721"/>
          <c:y val="0.17394870150655284"/>
          <c:w val="0.29246716489495755"/>
          <c:h val="0.82605129849344738"/>
        </c:manualLayout>
      </c:layout>
      <c:overlay val="0"/>
      <c:txPr>
        <a:bodyPr/>
        <a:lstStyle/>
        <a:p>
          <a:pPr>
            <a:defRPr lang="en-GB"/>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fontAlgn="base">
              <a:defRPr lang="en-GB"/>
            </a:pPr>
            <a:endParaRPr lang="en-US" dirty="0"/>
          </a:p>
        </c:rich>
      </c:tx>
      <c:layout>
        <c:manualLayout>
          <c:xMode val="edge"/>
          <c:yMode val="edge"/>
          <c:x val="1.0000000000000005E-2"/>
          <c:y val="1.0000000000000005E-2"/>
        </c:manualLayout>
      </c:layout>
      <c:overlay val="0"/>
    </c:title>
    <c:autoTitleDeleted val="0"/>
    <c:view3D>
      <c:rotX val="0"/>
      <c:hPercent val="100"/>
      <c:rotY val="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Regarding incidental findings, which of the following result options should be offered to the competent adult patient?: Series</c:v>
                </c:pt>
              </c:strCache>
            </c:strRef>
          </c:tx>
          <c:invertIfNegative val="0"/>
          <c:dPt>
            <c:idx val="0"/>
            <c:invertIfNegative val="0"/>
            <c:bubble3D val="0"/>
            <c:spPr>
              <a:solidFill>
                <a:srgbClr val="7C6093"/>
              </a:solidFill>
            </c:spPr>
          </c:dPt>
          <c:dPt>
            <c:idx val="1"/>
            <c:invertIfNegative val="0"/>
            <c:bubble3D val="0"/>
            <c:spPr>
              <a:solidFill>
                <a:srgbClr val="40A2C1"/>
              </a:solidFill>
            </c:spPr>
          </c:dPt>
          <c:dPt>
            <c:idx val="2"/>
            <c:invertIfNegative val="0"/>
            <c:bubble3D val="0"/>
            <c:spPr>
              <a:solidFill>
                <a:srgbClr val="94C826"/>
              </a:solidFill>
            </c:spPr>
          </c:dPt>
          <c:dPt>
            <c:idx val="3"/>
            <c:invertIfNegative val="0"/>
            <c:bubble3D val="0"/>
            <c:spPr>
              <a:solidFill>
                <a:srgbClr val="F5A417"/>
              </a:solidFill>
            </c:spPr>
          </c:dPt>
          <c:dLbls>
            <c:spPr>
              <a:noFill/>
              <a:ln>
                <a:noFill/>
              </a:ln>
              <a:effectLst/>
            </c:spPr>
            <c:txPr>
              <a:bodyPr/>
              <a:lstStyle/>
              <a:p>
                <a:pPr>
                  <a:defRPr lang="en-GB" sz="900" b="0" i="0" u="none" strike="noStrike">
                    <a:solidFill>
                      <a:srgbClr val="444444"/>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Clinically significant preventable or treatable disorders</c:v>
                </c:pt>
                <c:pt idx="1">
                  <c:v> Clinically significant disorders that are not clinically actionable (such as Huntington's disease)</c:v>
                </c:pt>
                <c:pt idx="2">
                  <c:v> VOUS and benign variants</c:v>
                </c:pt>
                <c:pt idx="3">
                  <c:v> 'Social' findings such as paternity, tone-deafness etc</c:v>
                </c:pt>
              </c:strCache>
            </c:strRef>
          </c:cat>
          <c:val>
            <c:numRef>
              <c:f>Sheet1!$B$2:$B$5</c:f>
              <c:numCache>
                <c:formatCode>0.00%</c:formatCode>
                <c:ptCount val="4"/>
                <c:pt idx="0">
                  <c:v>0.9650000000000003</c:v>
                </c:pt>
                <c:pt idx="1">
                  <c:v>0.46500000000000002</c:v>
                </c:pt>
                <c:pt idx="2">
                  <c:v>5.6000000000000001E-2</c:v>
                </c:pt>
                <c:pt idx="3">
                  <c:v>6.9000000000000034E-2</c:v>
                </c:pt>
              </c:numCache>
            </c:numRef>
          </c:val>
        </c:ser>
        <c:dLbls>
          <c:showLegendKey val="0"/>
          <c:showVal val="0"/>
          <c:showCatName val="0"/>
          <c:showSerName val="0"/>
          <c:showPercent val="0"/>
          <c:showBubbleSize val="0"/>
        </c:dLbls>
        <c:gapWidth val="75"/>
        <c:shape val="box"/>
        <c:axId val="249185416"/>
        <c:axId val="248978624"/>
        <c:axId val="0"/>
      </c:bar3DChart>
      <c:catAx>
        <c:axId val="249185416"/>
        <c:scaling>
          <c:orientation val="minMax"/>
        </c:scaling>
        <c:delete val="1"/>
        <c:axPos val="b"/>
        <c:numFmt formatCode="General" sourceLinked="0"/>
        <c:majorTickMark val="none"/>
        <c:minorTickMark val="none"/>
        <c:tickLblPos val="none"/>
        <c:crossAx val="248978624"/>
        <c:crosses val="autoZero"/>
        <c:auto val="0"/>
        <c:lblAlgn val="ctr"/>
        <c:lblOffset val="100"/>
        <c:noMultiLvlLbl val="0"/>
      </c:catAx>
      <c:valAx>
        <c:axId val="248978624"/>
        <c:scaling>
          <c:orientation val="minMax"/>
        </c:scaling>
        <c:delete val="0"/>
        <c:axPos val="l"/>
        <c:numFmt formatCode="0.00%" sourceLinked="1"/>
        <c:majorTickMark val="none"/>
        <c:minorTickMark val="none"/>
        <c:tickLblPos val="nextTo"/>
        <c:txPr>
          <a:bodyPr/>
          <a:lstStyle/>
          <a:p>
            <a:pPr>
              <a:defRPr lang="en-GB"/>
            </a:pPr>
            <a:endParaRPr lang="en-US"/>
          </a:p>
        </c:txPr>
        <c:crossAx val="249185416"/>
        <c:crosses val="autoZero"/>
        <c:crossBetween val="between"/>
      </c:valAx>
    </c:plotArea>
    <c:legend>
      <c:legendPos val="r"/>
      <c:layout>
        <c:manualLayout>
          <c:xMode val="edge"/>
          <c:yMode val="edge"/>
          <c:x val="0.53848598968585637"/>
          <c:y val="0.28993799076088328"/>
          <c:w val="0.45246943122179206"/>
          <c:h val="0.51677143399837311"/>
        </c:manualLayout>
      </c:layout>
      <c:overlay val="0"/>
      <c:txPr>
        <a:bodyPr/>
        <a:lstStyle/>
        <a:p>
          <a:pPr marL="0" marR="0" lvl="0" indent="0" algn="l" fontAlgn="base">
            <a:defRPr lang="en-GB" sz="1000" b="0" i="0" u="none" strike="noStrike">
              <a:solidFill>
                <a:srgbClr val="000000"/>
              </a:solidFill>
              <a:latin typeface="Calibri"/>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fontAlgn="base">
              <a:defRPr lang="en-GB"/>
            </a:pPr>
            <a:endParaRPr lang="en-US" dirty="0"/>
          </a:p>
        </c:rich>
      </c:tx>
      <c:layout>
        <c:manualLayout>
          <c:xMode val="edge"/>
          <c:yMode val="edge"/>
          <c:x val="1.0000000000000005E-2"/>
          <c:y val="1.0000000000000005E-2"/>
        </c:manualLayout>
      </c:layout>
      <c:overlay val="0"/>
    </c:title>
    <c:autoTitleDeleted val="0"/>
    <c:view3D>
      <c:rotX val="0"/>
      <c:hPercent val="100"/>
      <c:rotY val="0"/>
      <c:depthPercent val="100"/>
      <c:rAngAx val="1"/>
    </c:view3D>
    <c:floor>
      <c:thickness val="0"/>
    </c:floor>
    <c:sideWall>
      <c:thickness val="0"/>
    </c:sideWall>
    <c:backWall>
      <c:thickness val="0"/>
    </c:backWall>
    <c:plotArea>
      <c:layout>
        <c:manualLayout>
          <c:layoutTarget val="inner"/>
          <c:xMode val="edge"/>
          <c:yMode val="edge"/>
          <c:x val="6.8888319119075891E-2"/>
          <c:y val="0.13173312284298191"/>
          <c:w val="0.54534797941631552"/>
          <c:h val="0.67160817256864336"/>
        </c:manualLayout>
      </c:layout>
      <c:bar3DChart>
        <c:barDir val="col"/>
        <c:grouping val="clustered"/>
        <c:varyColors val="0"/>
        <c:ser>
          <c:idx val="0"/>
          <c:order val="0"/>
          <c:tx>
            <c:strRef>
              <c:f>Sheet1!$B$1</c:f>
              <c:strCache>
                <c:ptCount val="1"/>
                <c:pt idx="0">
                  <c:v>In addition to results related to the indication for testing, options for return of a child's results to their parents should include the following: Series</c:v>
                </c:pt>
              </c:strCache>
            </c:strRef>
          </c:tx>
          <c:invertIfNegative val="0"/>
          <c:dPt>
            <c:idx val="0"/>
            <c:invertIfNegative val="0"/>
            <c:bubble3D val="0"/>
            <c:spPr>
              <a:solidFill>
                <a:srgbClr val="7C6093"/>
              </a:solidFill>
            </c:spPr>
          </c:dPt>
          <c:dPt>
            <c:idx val="1"/>
            <c:invertIfNegative val="0"/>
            <c:bubble3D val="0"/>
            <c:spPr>
              <a:solidFill>
                <a:srgbClr val="40A2C1"/>
              </a:solidFill>
            </c:spPr>
          </c:dPt>
          <c:dPt>
            <c:idx val="2"/>
            <c:invertIfNegative val="0"/>
            <c:bubble3D val="0"/>
            <c:spPr>
              <a:solidFill>
                <a:srgbClr val="94C826"/>
              </a:solidFill>
            </c:spPr>
          </c:dPt>
          <c:dPt>
            <c:idx val="3"/>
            <c:invertIfNegative val="0"/>
            <c:bubble3D val="0"/>
            <c:spPr>
              <a:solidFill>
                <a:srgbClr val="F5A417"/>
              </a:solidFill>
            </c:spPr>
          </c:dPt>
          <c:dPt>
            <c:idx val="4"/>
            <c:invertIfNegative val="0"/>
            <c:bubble3D val="0"/>
            <c:spPr>
              <a:solidFill>
                <a:srgbClr val="F06586"/>
              </a:solidFill>
            </c:spPr>
          </c:dPt>
          <c:dLbls>
            <c:spPr>
              <a:noFill/>
              <a:ln>
                <a:noFill/>
              </a:ln>
              <a:effectLst/>
            </c:spPr>
            <c:txPr>
              <a:bodyPr/>
              <a:lstStyle/>
              <a:p>
                <a:pPr>
                  <a:defRPr lang="en-GB" sz="900" b="0" i="0" u="none" strike="noStrike">
                    <a:solidFill>
                      <a:srgbClr val="444444"/>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Results which would be clinically actionable in childhood</c:v>
                </c:pt>
                <c:pt idx="1">
                  <c:v> Results which would only be clinically actionable in adulthood</c:v>
                </c:pt>
                <c:pt idx="2">
                  <c:v> Results indicating positive carrier status for disorders such as cystic fibrosis</c:v>
                </c:pt>
                <c:pt idx="3">
                  <c:v> Results indicating risk of serious but non-treatable disorders of childhood onset</c:v>
                </c:pt>
                <c:pt idx="4">
                  <c:v> Results conveying non-clinical information such as likelihood of tone-deafness or athletic ability</c:v>
                </c:pt>
              </c:strCache>
            </c:strRef>
          </c:cat>
          <c:val>
            <c:numRef>
              <c:f>Sheet1!$B$2:$B$6</c:f>
              <c:numCache>
                <c:formatCode>0.00%</c:formatCode>
                <c:ptCount val="5"/>
                <c:pt idx="0">
                  <c:v>0.96500000000000064</c:v>
                </c:pt>
                <c:pt idx="1">
                  <c:v>0.49300000000000038</c:v>
                </c:pt>
                <c:pt idx="2">
                  <c:v>0.47200000000000031</c:v>
                </c:pt>
                <c:pt idx="3">
                  <c:v>0.42400000000000032</c:v>
                </c:pt>
                <c:pt idx="4">
                  <c:v>1.4E-2</c:v>
                </c:pt>
              </c:numCache>
            </c:numRef>
          </c:val>
        </c:ser>
        <c:dLbls>
          <c:showLegendKey val="0"/>
          <c:showVal val="0"/>
          <c:showCatName val="0"/>
          <c:showSerName val="0"/>
          <c:showPercent val="0"/>
          <c:showBubbleSize val="0"/>
        </c:dLbls>
        <c:gapWidth val="75"/>
        <c:shape val="box"/>
        <c:axId val="249375176"/>
        <c:axId val="249513360"/>
        <c:axId val="0"/>
      </c:bar3DChart>
      <c:catAx>
        <c:axId val="249375176"/>
        <c:scaling>
          <c:orientation val="minMax"/>
        </c:scaling>
        <c:delete val="1"/>
        <c:axPos val="b"/>
        <c:numFmt formatCode="General" sourceLinked="0"/>
        <c:majorTickMark val="none"/>
        <c:minorTickMark val="none"/>
        <c:tickLblPos val="none"/>
        <c:crossAx val="249513360"/>
        <c:crosses val="autoZero"/>
        <c:auto val="0"/>
        <c:lblAlgn val="ctr"/>
        <c:lblOffset val="100"/>
        <c:noMultiLvlLbl val="0"/>
      </c:catAx>
      <c:valAx>
        <c:axId val="249513360"/>
        <c:scaling>
          <c:orientation val="minMax"/>
        </c:scaling>
        <c:delete val="0"/>
        <c:axPos val="l"/>
        <c:numFmt formatCode="0.00%" sourceLinked="1"/>
        <c:majorTickMark val="none"/>
        <c:minorTickMark val="none"/>
        <c:tickLblPos val="nextTo"/>
        <c:txPr>
          <a:bodyPr/>
          <a:lstStyle/>
          <a:p>
            <a:pPr>
              <a:defRPr lang="en-GB"/>
            </a:pPr>
            <a:endParaRPr lang="en-US"/>
          </a:p>
        </c:txPr>
        <c:crossAx val="249375176"/>
        <c:crosses val="autoZero"/>
        <c:crossBetween val="between"/>
      </c:valAx>
    </c:plotArea>
    <c:legend>
      <c:legendPos val="b"/>
      <c:layout>
        <c:manualLayout>
          <c:xMode val="edge"/>
          <c:yMode val="edge"/>
          <c:x val="0.41810889650581173"/>
          <c:y val="0.13546456307722085"/>
          <c:w val="0.57223969016517484"/>
          <c:h val="0.30698089997168793"/>
        </c:manualLayout>
      </c:layout>
      <c:overlay val="1"/>
      <c:txPr>
        <a:bodyPr/>
        <a:lstStyle/>
        <a:p>
          <a:pPr marL="0" marR="0" lvl="0" indent="0" algn="l" fontAlgn="base">
            <a:defRPr lang="en-GB" sz="1000" b="0" i="0" u="none" strike="noStrike">
              <a:solidFill>
                <a:srgbClr val="000000"/>
              </a:solidFill>
              <a:latin typeface="Calibri"/>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fontAlgn="base">
              <a:defRPr lang="en-GB"/>
            </a:pPr>
            <a:endParaRPr lang="en-US" dirty="0"/>
          </a:p>
        </c:rich>
      </c:tx>
      <c:layout>
        <c:manualLayout>
          <c:xMode val="edge"/>
          <c:yMode val="edge"/>
          <c:x val="1.0000000000000005E-2"/>
          <c:y val="1.0000000000000005E-2"/>
        </c:manualLayout>
      </c:layout>
      <c:overlay val="0"/>
    </c:title>
    <c:autoTitleDeleted val="0"/>
    <c:plotArea>
      <c:layout/>
      <c:barChart>
        <c:barDir val="col"/>
        <c:grouping val="clustered"/>
        <c:varyColors val="0"/>
        <c:ser>
          <c:idx val="0"/>
          <c:order val="0"/>
          <c:tx>
            <c:strRef>
              <c:f>Sheet1!$B$1</c:f>
              <c:strCache>
                <c:ptCount val="1"/>
                <c:pt idx="0">
                  <c:v>Do you think that WGS in the clinic requires a more in-depth consent procedure than array-CGH (for example a more in-depth explanation of potential results, a longer consent form or more than one consultation to obtain consent)? Series</c:v>
                </c:pt>
              </c:strCache>
            </c:strRef>
          </c:tx>
          <c:invertIfNegative val="0"/>
          <c:dPt>
            <c:idx val="0"/>
            <c:invertIfNegative val="0"/>
            <c:bubble3D val="0"/>
            <c:spPr>
              <a:solidFill>
                <a:srgbClr val="7C6093"/>
              </a:solidFill>
            </c:spPr>
          </c:dPt>
          <c:dPt>
            <c:idx val="1"/>
            <c:invertIfNegative val="0"/>
            <c:bubble3D val="0"/>
            <c:spPr>
              <a:solidFill>
                <a:srgbClr val="40A2C1"/>
              </a:solidFill>
            </c:spPr>
          </c:dPt>
          <c:dLbls>
            <c:spPr>
              <a:noFill/>
              <a:ln>
                <a:noFill/>
              </a:ln>
              <a:effectLst/>
            </c:spPr>
            <c:txPr>
              <a:bodyPr/>
              <a:lstStyle/>
              <a:p>
                <a:pPr>
                  <a:defRPr lang="en-GB" sz="900" b="0" i="0" u="none" strike="noStrike">
                    <a:solidFill>
                      <a:srgbClr val="000000"/>
                    </a:solidFill>
                    <a:latin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Yes </c:v>
                </c:pt>
                <c:pt idx="1">
                  <c:v> No </c:v>
                </c:pt>
              </c:strCache>
            </c:strRef>
          </c:cat>
          <c:val>
            <c:numRef>
              <c:f>Sheet1!$B$2:$B$3</c:f>
              <c:numCache>
                <c:formatCode>0.00%</c:formatCode>
                <c:ptCount val="2"/>
                <c:pt idx="0">
                  <c:v>0.86100000000000065</c:v>
                </c:pt>
                <c:pt idx="1">
                  <c:v>0.13900000000000001</c:v>
                </c:pt>
              </c:numCache>
            </c:numRef>
          </c:val>
        </c:ser>
        <c:dLbls>
          <c:showLegendKey val="0"/>
          <c:showVal val="0"/>
          <c:showCatName val="0"/>
          <c:showSerName val="0"/>
          <c:showPercent val="0"/>
          <c:showBubbleSize val="0"/>
        </c:dLbls>
        <c:gapWidth val="100"/>
        <c:axId val="249338032"/>
        <c:axId val="249372464"/>
      </c:barChart>
      <c:valAx>
        <c:axId val="249372464"/>
        <c:scaling>
          <c:orientation val="minMax"/>
        </c:scaling>
        <c:delete val="0"/>
        <c:axPos val="l"/>
        <c:majorGridlines/>
        <c:numFmt formatCode="0.00%" sourceLinked="1"/>
        <c:majorTickMark val="out"/>
        <c:minorTickMark val="none"/>
        <c:tickLblPos val="nextTo"/>
        <c:txPr>
          <a:bodyPr/>
          <a:lstStyle/>
          <a:p>
            <a:pPr>
              <a:defRPr lang="en-GB"/>
            </a:pPr>
            <a:endParaRPr lang="en-US"/>
          </a:p>
        </c:txPr>
        <c:crossAx val="249338032"/>
        <c:crosses val="autoZero"/>
        <c:crossBetween val="between"/>
      </c:valAx>
      <c:catAx>
        <c:axId val="249338032"/>
        <c:scaling>
          <c:orientation val="minMax"/>
        </c:scaling>
        <c:delete val="0"/>
        <c:axPos val="b"/>
        <c:numFmt formatCode="General" sourceLinked="0"/>
        <c:majorTickMark val="out"/>
        <c:minorTickMark val="none"/>
        <c:tickLblPos val="nextTo"/>
        <c:txPr>
          <a:bodyPr/>
          <a:lstStyle/>
          <a:p>
            <a:pPr>
              <a:defRPr lang="en-GB"/>
            </a:pPr>
            <a:endParaRPr lang="en-US"/>
          </a:p>
        </c:txPr>
        <c:crossAx val="249372464"/>
        <c:crosses val="autoZero"/>
        <c:auto val="1"/>
        <c:lblAlgn val="ctr"/>
        <c:lblOffset val="100"/>
        <c:noMultiLvlLbl val="0"/>
      </c:catAx>
    </c:plotArea>
    <c:legend>
      <c:legendPos val="r"/>
      <c:overlay val="0"/>
      <c:txPr>
        <a:bodyPr/>
        <a:lstStyle/>
        <a:p>
          <a:pPr marL="0" marR="0" lvl="0" indent="0" algn="l" fontAlgn="base">
            <a:defRPr lang="en-GB" sz="1000" b="0" i="0" u="none" strike="noStrike">
              <a:solidFill>
                <a:srgbClr val="000000"/>
              </a:solidFill>
              <a:latin typeface="Calibri"/>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GB"/>
            </a:pPr>
            <a:endParaRPr lang="en-US"/>
          </a:p>
        </c:rich>
      </c:tx>
      <c:layout>
        <c:manualLayout>
          <c:xMode val="edge"/>
          <c:yMode val="edge"/>
          <c:x val="1.0000000000000005E-2"/>
          <c:y val="1.0000000000000005E-2"/>
        </c:manualLayout>
      </c:layout>
      <c:overlay val="0"/>
    </c:title>
    <c:autoTitleDeleted val="0"/>
    <c:view3D>
      <c:rotX val="90"/>
      <c:hPercent val="100"/>
      <c:rotY val="0"/>
      <c:depthPercent val="100"/>
      <c:rAngAx val="1"/>
    </c:view3D>
    <c:floor>
      <c:thickness val="0"/>
    </c:floor>
    <c:sideWall>
      <c:thickness val="0"/>
    </c:sideWall>
    <c:backWall>
      <c:thickness val="0"/>
    </c:backWall>
    <c:plotArea>
      <c:layout>
        <c:manualLayout>
          <c:layoutTarget val="inner"/>
          <c:xMode val="edge"/>
          <c:yMode val="edge"/>
          <c:x val="0"/>
          <c:y val="0.12501562326408172"/>
          <c:w val="0.63654913693063064"/>
          <c:h val="0.84191513442950805"/>
        </c:manualLayout>
      </c:layout>
      <c:pie3DChart>
        <c:varyColors val="1"/>
        <c:ser>
          <c:idx val="0"/>
          <c:order val="0"/>
          <c:tx>
            <c:strRef>
              <c:f>Sheet1!$B$1</c:f>
              <c:strCache>
                <c:ptCount val="1"/>
                <c:pt idx="0">
                  <c:v>Does the clinical service ordering WGS have a duty to review previous results in light of new information and re-contact patients (assuming consent has been obtained)? Series</c:v>
                </c:pt>
              </c:strCache>
            </c:strRef>
          </c:tx>
          <c:dLbls>
            <c:dLbl>
              <c:idx val="1"/>
              <c:layout>
                <c:manualLayout>
                  <c:x val="0.13942218371628182"/>
                  <c:y val="-5.662500173591823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GB"/>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 Yes</c:v>
                </c:pt>
                <c:pt idx="1">
                  <c:v> No</c:v>
                </c:pt>
                <c:pt idx="2">
                  <c:v> In certain circumstances </c:v>
                </c:pt>
              </c:strCache>
            </c:strRef>
          </c:cat>
          <c:val>
            <c:numRef>
              <c:f>Sheet1!$B$2:$B$4</c:f>
              <c:numCache>
                <c:formatCode>0.00%</c:formatCode>
                <c:ptCount val="3"/>
                <c:pt idx="0">
                  <c:v>0.59799999999999998</c:v>
                </c:pt>
                <c:pt idx="1">
                  <c:v>0.24200000000000008</c:v>
                </c:pt>
                <c:pt idx="2">
                  <c:v>0.15900000000000009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9801466970523309"/>
          <c:y val="0.35959264074825026"/>
          <c:w val="0.32195220605740377"/>
          <c:h val="0.29559931708976789"/>
        </c:manualLayout>
      </c:layout>
      <c:overlay val="0"/>
      <c:txPr>
        <a:bodyPr/>
        <a:lstStyle/>
        <a:p>
          <a:pPr>
            <a:defRPr lang="en-GB"/>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0.39496</cdr:x>
      <cdr:y>0.4375</cdr:y>
    </cdr:from>
    <cdr:to>
      <cdr:x>0.57143</cdr:x>
      <cdr:y>0.53125</cdr:y>
    </cdr:to>
    <cdr:sp macro="" textlink="">
      <cdr:nvSpPr>
        <cdr:cNvPr id="2" name="ZoneTexte 1"/>
        <cdr:cNvSpPr txBox="1"/>
      </cdr:nvSpPr>
      <cdr:spPr>
        <a:xfrm xmlns:a="http://schemas.openxmlformats.org/drawingml/2006/main">
          <a:off x="3384376" y="2016224"/>
          <a:ext cx="151216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b="1" dirty="0" err="1" smtClean="0">
              <a:solidFill>
                <a:schemeClr val="tx1"/>
              </a:solidFill>
            </a:rPr>
            <a:t>Yes</a:t>
          </a:r>
          <a:endParaRPr lang="fr-FR" sz="1600" b="1" dirty="0">
            <a:solidFill>
              <a:schemeClr val="tx1"/>
            </a:solidFill>
          </a:endParaRPr>
        </a:p>
      </cdr:txBody>
    </cdr:sp>
  </cdr:relSizeAnchor>
  <cdr:relSizeAnchor xmlns:cdr="http://schemas.openxmlformats.org/drawingml/2006/chartDrawing">
    <cdr:from>
      <cdr:x>0.16807</cdr:x>
      <cdr:y>0.21875</cdr:y>
    </cdr:from>
    <cdr:to>
      <cdr:x>0.34454</cdr:x>
      <cdr:y>0.3125</cdr:y>
    </cdr:to>
    <cdr:sp macro="" textlink="">
      <cdr:nvSpPr>
        <cdr:cNvPr id="3" name="ZoneTexte 1"/>
        <cdr:cNvSpPr txBox="1"/>
      </cdr:nvSpPr>
      <cdr:spPr>
        <a:xfrm xmlns:a="http://schemas.openxmlformats.org/drawingml/2006/main">
          <a:off x="1440160" y="1008112"/>
          <a:ext cx="1512168"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b="1" dirty="0" smtClean="0">
              <a:solidFill>
                <a:schemeClr val="tx1"/>
              </a:solidFill>
            </a:rPr>
            <a:t>In </a:t>
          </a:r>
          <a:r>
            <a:rPr lang="fr-FR" sz="1600" b="1" dirty="0" err="1" smtClean="0">
              <a:solidFill>
                <a:schemeClr val="tx1"/>
              </a:solidFill>
            </a:rPr>
            <a:t>some</a:t>
          </a:r>
          <a:r>
            <a:rPr lang="fr-FR" sz="1600" b="1" dirty="0" smtClean="0">
              <a:solidFill>
                <a:schemeClr val="tx1"/>
              </a:solidFill>
            </a:rPr>
            <a:t> </a:t>
          </a:r>
          <a:r>
            <a:rPr lang="fr-FR" sz="1600" b="1" dirty="0" err="1" smtClean="0">
              <a:solidFill>
                <a:schemeClr val="tx1"/>
              </a:solidFill>
            </a:rPr>
            <a:t>circumstances</a:t>
          </a:r>
          <a:endParaRPr lang="fr-FR" sz="1600" b="1" dirty="0">
            <a:solidFill>
              <a:schemeClr val="tx1"/>
            </a:solidFill>
          </a:endParaRPr>
        </a:p>
      </cdr:txBody>
    </cdr:sp>
  </cdr:relSizeAnchor>
  <cdr:relSizeAnchor xmlns:cdr="http://schemas.openxmlformats.org/drawingml/2006/chartDrawing">
    <cdr:from>
      <cdr:x>0.15966</cdr:x>
      <cdr:y>0.625</cdr:y>
    </cdr:from>
    <cdr:to>
      <cdr:x>0.33613</cdr:x>
      <cdr:y>0.71875</cdr:y>
    </cdr:to>
    <cdr:sp macro="" textlink="">
      <cdr:nvSpPr>
        <cdr:cNvPr id="4" name="ZoneTexte 1"/>
        <cdr:cNvSpPr txBox="1"/>
      </cdr:nvSpPr>
      <cdr:spPr>
        <a:xfrm xmlns:a="http://schemas.openxmlformats.org/drawingml/2006/main">
          <a:off x="1368152" y="2880320"/>
          <a:ext cx="1512168"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b="1" dirty="0" smtClean="0">
              <a:solidFill>
                <a:schemeClr val="tx1"/>
              </a:solidFill>
            </a:rPr>
            <a:t>No</a:t>
          </a:r>
          <a:endParaRPr lang="fr-FR" sz="16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05681-66DC-4FFB-97E8-8AA8B97649EE}" type="datetimeFigureOut">
              <a:rPr lang="fr-FR" smtClean="0"/>
              <a:pPr/>
              <a:t>25/06/2015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17EC1-FC2A-498D-A419-08A97AC8C25F}" type="slidenum">
              <a:rPr lang="fr-FR" smtClean="0"/>
              <a:pPr/>
              <a:t>‹#›</a:t>
            </a:fld>
            <a:endParaRPr lang="fr-FR"/>
          </a:p>
        </p:txBody>
      </p:sp>
    </p:spTree>
    <p:extLst>
      <p:ext uri="{BB962C8B-B14F-4D97-AF65-F5344CB8AC3E}">
        <p14:creationId xmlns:p14="http://schemas.microsoft.com/office/powerpoint/2010/main" val="215999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2B17EC1-FC2A-498D-A419-08A97AC8C25F}" type="slidenum">
              <a:rPr lang="fr-FR" smtClean="0"/>
              <a:pPr/>
              <a:t>5</a:t>
            </a:fld>
            <a:endParaRPr lang="fr-FR"/>
          </a:p>
        </p:txBody>
      </p:sp>
    </p:spTree>
    <p:extLst>
      <p:ext uri="{BB962C8B-B14F-4D97-AF65-F5344CB8AC3E}">
        <p14:creationId xmlns:p14="http://schemas.microsoft.com/office/powerpoint/2010/main" val="127255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B17EC1-FC2A-498D-A419-08A97AC8C25F}" type="slidenum">
              <a:rPr lang="fr-FR" smtClean="0"/>
              <a:pPr/>
              <a:t>45</a:t>
            </a:fld>
            <a:endParaRPr lang="fr-FR"/>
          </a:p>
        </p:txBody>
      </p:sp>
    </p:spTree>
    <p:extLst>
      <p:ext uri="{BB962C8B-B14F-4D97-AF65-F5344CB8AC3E}">
        <p14:creationId xmlns:p14="http://schemas.microsoft.com/office/powerpoint/2010/main" val="108396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C7D119-BB4F-45BD-8BCB-9AC7565CD24C}"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C7D119-BB4F-45BD-8BCB-9AC7565CD24C}"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C7D119-BB4F-45BD-8BCB-9AC7565CD24C}" type="slidenum">
              <a:rPr lang="fr-FR" smtClean="0"/>
              <a:pPr/>
              <a:t>‹#›</a:t>
            </a:fld>
            <a:endParaRPr lang="fr-F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C7D119-BB4F-45BD-8BCB-9AC7565CD24C}" type="slidenum">
              <a:rPr lang="fr-FR" smtClean="0"/>
              <a:pPr/>
              <a:t>‹#›</a:t>
            </a:fld>
            <a:endParaRPr lang="fr-FR"/>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C7D119-BB4F-45BD-8BCB-9AC7565CD24C}"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C7D119-BB4F-45BD-8BCB-9AC7565CD24C}" type="slidenum">
              <a:rPr lang="fr-FR" smtClean="0"/>
              <a:pPr/>
              <a:t>‹#›</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7C7D119-BB4F-45BD-8BCB-9AC7565CD24C}"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7C7D119-BB4F-45BD-8BCB-9AC7565CD24C}"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7C7D119-BB4F-45BD-8BCB-9AC7565CD24C}"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C7D119-BB4F-45BD-8BCB-9AC7565CD24C}" type="slidenum">
              <a:rPr lang="fr-FR" smtClean="0"/>
              <a:pPr/>
              <a:t>‹#›</a:t>
            </a:fld>
            <a:endParaRPr lang="fr-F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4D1F261-1708-4036-875C-B3579470AF1A}" type="datetimeFigureOut">
              <a:rPr lang="fr-FR" smtClean="0"/>
              <a:pPr/>
              <a:t>25/06/2015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C7D119-BB4F-45BD-8BCB-9AC7565CD24C}" type="slidenum">
              <a:rPr lang="fr-FR" smtClean="0"/>
              <a:pPr/>
              <a:t>‹#›</a:t>
            </a:fld>
            <a:endParaRPr lang="fr-F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4D1F261-1708-4036-875C-B3579470AF1A}" type="datetimeFigureOut">
              <a:rPr lang="fr-FR" smtClean="0"/>
              <a:pPr/>
              <a:t>25/06/2015</a:t>
            </a:fld>
            <a:endParaRPr lang="fr-F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F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7C7D119-BB4F-45BD-8BCB-9AC7565CD24C}" type="slidenum">
              <a:rPr lang="fr-FR" smtClean="0"/>
              <a:pPr/>
              <a:t>‹#›</a:t>
            </a:fld>
            <a:endParaRPr lang="fr-F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916832"/>
            <a:ext cx="7772400" cy="1470025"/>
          </a:xfrm>
        </p:spPr>
        <p:txBody>
          <a:bodyPr>
            <a:normAutofit fontScale="90000"/>
          </a:bodyPr>
          <a:lstStyle/>
          <a:p>
            <a:r>
              <a:rPr lang="en-US" dirty="0"/>
              <a:t>When Opportunity Knocks </a:t>
            </a:r>
            <a:r>
              <a:rPr lang="en-US" dirty="0" smtClean="0"/>
              <a:t>?</a:t>
            </a:r>
            <a:br>
              <a:rPr lang="en-US" dirty="0" smtClean="0"/>
            </a:br>
            <a:r>
              <a:rPr lang="en-US" dirty="0" smtClean="0"/>
              <a:t> </a:t>
            </a:r>
            <a:r>
              <a:rPr lang="en-US" sz="4000" i="1" dirty="0"/>
              <a:t>A European perspective on the use of WGS in the clinic</a:t>
            </a:r>
            <a:endParaRPr lang="fr-FR" i="1" dirty="0"/>
          </a:p>
        </p:txBody>
      </p:sp>
      <p:sp>
        <p:nvSpPr>
          <p:cNvPr id="3" name="Sous-titre 2"/>
          <p:cNvSpPr>
            <a:spLocks noGrp="1"/>
          </p:cNvSpPr>
          <p:nvPr>
            <p:ph type="subTitle" idx="1"/>
          </p:nvPr>
        </p:nvSpPr>
        <p:spPr>
          <a:xfrm>
            <a:off x="899592" y="4149080"/>
            <a:ext cx="7643866" cy="1752600"/>
          </a:xfrm>
        </p:spPr>
        <p:txBody>
          <a:bodyPr>
            <a:normAutofit/>
          </a:bodyPr>
          <a:lstStyle/>
          <a:p>
            <a:r>
              <a:rPr lang="fr-FR" sz="2400" b="1" dirty="0" smtClean="0"/>
              <a:t>Samantha Leonard, Alexandra Soulier, Anne Cambon-Thomsen</a:t>
            </a:r>
            <a:endParaRPr lang="fr-FR" sz="2400" b="1" dirty="0"/>
          </a:p>
        </p:txBody>
      </p:sp>
      <p:sp>
        <p:nvSpPr>
          <p:cNvPr id="4" name="AutoShape 2" descr="Résultat de recherche d'images pour &quot;opportunity&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r="44859"/>
          <a:stretch/>
        </p:blipFill>
        <p:spPr>
          <a:xfrm>
            <a:off x="169777" y="5712630"/>
            <a:ext cx="2268623" cy="1005893"/>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4"/>
            <a:ext cx="1979712" cy="815641"/>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4009" y="16322"/>
            <a:ext cx="987407" cy="6763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564904"/>
            <a:ext cx="7408333" cy="3450696"/>
          </a:xfrm>
        </p:spPr>
        <p:txBody>
          <a:bodyPr/>
          <a:lstStyle/>
          <a:p>
            <a:r>
              <a:rPr lang="fr-FR" dirty="0" smtClean="0"/>
              <a:t>You go to the </a:t>
            </a:r>
            <a:r>
              <a:rPr lang="fr-FR" dirty="0" err="1" smtClean="0"/>
              <a:t>doctor</a:t>
            </a:r>
            <a:r>
              <a:rPr lang="fr-FR" dirty="0" smtClean="0"/>
              <a:t> to </a:t>
            </a:r>
            <a:r>
              <a:rPr lang="fr-FR" dirty="0" err="1" smtClean="0"/>
              <a:t>find</a:t>
            </a:r>
            <a:r>
              <a:rPr lang="fr-FR" dirty="0" smtClean="0"/>
              <a:t> out </a:t>
            </a:r>
            <a:r>
              <a:rPr lang="fr-FR" dirty="0" err="1" smtClean="0"/>
              <a:t>why</a:t>
            </a:r>
            <a:r>
              <a:rPr lang="fr-FR" dirty="0" smtClean="0"/>
              <a:t> </a:t>
            </a:r>
            <a:r>
              <a:rPr lang="fr-FR" dirty="0" err="1" smtClean="0"/>
              <a:t>your</a:t>
            </a:r>
            <a:r>
              <a:rPr lang="fr-FR" dirty="0" smtClean="0"/>
              <a:t> </a:t>
            </a:r>
            <a:r>
              <a:rPr lang="fr-FR" dirty="0" err="1" smtClean="0"/>
              <a:t>child</a:t>
            </a:r>
            <a:r>
              <a:rPr lang="fr-FR" dirty="0" smtClean="0"/>
              <a:t> has </a:t>
            </a:r>
            <a:r>
              <a:rPr lang="fr-FR" dirty="0" err="1" smtClean="0"/>
              <a:t>learning</a:t>
            </a:r>
            <a:r>
              <a:rPr lang="fr-FR" dirty="0" smtClean="0"/>
              <a:t> </a:t>
            </a:r>
            <a:r>
              <a:rPr lang="fr-FR" dirty="0" err="1" smtClean="0"/>
              <a:t>difficulties</a:t>
            </a:r>
            <a:r>
              <a:rPr lang="fr-FR" dirty="0" smtClean="0"/>
              <a:t>. </a:t>
            </a:r>
          </a:p>
          <a:p>
            <a:endParaRPr lang="fr-FR" dirty="0" smtClean="0"/>
          </a:p>
          <a:p>
            <a:r>
              <a:rPr lang="fr-FR" dirty="0" smtClean="0"/>
              <a:t>You </a:t>
            </a:r>
            <a:r>
              <a:rPr lang="fr-FR" dirty="0" err="1" smtClean="0"/>
              <a:t>find</a:t>
            </a:r>
            <a:r>
              <a:rPr lang="fr-FR" dirty="0" smtClean="0"/>
              <a:t> out </a:t>
            </a:r>
            <a:r>
              <a:rPr lang="fr-FR" dirty="0" err="1" smtClean="0"/>
              <a:t>that</a:t>
            </a:r>
            <a:r>
              <a:rPr lang="fr-FR" dirty="0" smtClean="0"/>
              <a:t> </a:t>
            </a:r>
            <a:r>
              <a:rPr lang="fr-FR" dirty="0" err="1" smtClean="0"/>
              <a:t>you</a:t>
            </a:r>
            <a:r>
              <a:rPr lang="fr-FR" dirty="0" smtClean="0"/>
              <a:t> carry a high-</a:t>
            </a:r>
            <a:r>
              <a:rPr lang="fr-FR" dirty="0" err="1" smtClean="0"/>
              <a:t>risk</a:t>
            </a:r>
            <a:r>
              <a:rPr lang="fr-FR" dirty="0" smtClean="0"/>
              <a:t> </a:t>
            </a:r>
            <a:r>
              <a:rPr lang="fr-FR" dirty="0" err="1" smtClean="0"/>
              <a:t>susceptibility</a:t>
            </a:r>
            <a:r>
              <a:rPr lang="fr-FR" dirty="0" smtClean="0"/>
              <a:t> </a:t>
            </a:r>
            <a:r>
              <a:rPr lang="fr-FR" dirty="0" err="1" smtClean="0"/>
              <a:t>gene</a:t>
            </a:r>
            <a:r>
              <a:rPr lang="fr-FR" dirty="0" smtClean="0"/>
              <a:t> for </a:t>
            </a:r>
            <a:r>
              <a:rPr lang="fr-FR" dirty="0" err="1" smtClean="0"/>
              <a:t>breast</a:t>
            </a:r>
            <a:r>
              <a:rPr lang="fr-FR" dirty="0" smtClean="0"/>
              <a:t> cancer. </a:t>
            </a:r>
            <a:endParaRPr lang="fr-FR" dirty="0"/>
          </a:p>
        </p:txBody>
      </p:sp>
      <p:sp>
        <p:nvSpPr>
          <p:cNvPr id="2" name="Titre 1"/>
          <p:cNvSpPr>
            <a:spLocks noGrp="1"/>
          </p:cNvSpPr>
          <p:nvPr>
            <p:ph type="title"/>
          </p:nvPr>
        </p:nvSpPr>
        <p:spPr/>
        <p:txBody>
          <a:bodyPr>
            <a:normAutofit fontScale="90000"/>
          </a:bodyPr>
          <a:lstStyle/>
          <a:p>
            <a:r>
              <a:rPr lang="fr-FR" dirty="0" smtClean="0"/>
              <a:t>A </a:t>
            </a:r>
            <a:r>
              <a:rPr lang="fr-FR" dirty="0" err="1" smtClean="0"/>
              <a:t>big</a:t>
            </a:r>
            <a:r>
              <a:rPr lang="fr-FR" dirty="0" smtClean="0"/>
              <a:t> challenge: </a:t>
            </a:r>
            <a:r>
              <a:rPr lang="fr-FR" dirty="0" err="1" smtClean="0"/>
              <a:t>incidental</a:t>
            </a:r>
            <a:r>
              <a:rPr lang="fr-FR" dirty="0" smtClean="0"/>
              <a:t> </a:t>
            </a:r>
            <a:r>
              <a:rPr lang="fr-FR" dirty="0" err="1" smtClean="0"/>
              <a:t>findings</a:t>
            </a:r>
            <a:endParaRPr lang="fr-FR"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7657" t="26000" r="2343" b="24071"/>
          <a:stretch/>
        </p:blipFill>
        <p:spPr>
          <a:xfrm>
            <a:off x="5076056" y="4941168"/>
            <a:ext cx="3916288" cy="17380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ateral-handballs(2).jpg"/>
          <p:cNvPicPr>
            <a:picLocks noGrp="1" noChangeAspect="1"/>
          </p:cNvPicPr>
          <p:nvPr>
            <p:ph idx="1"/>
          </p:nvPr>
        </p:nvPicPr>
        <p:blipFill>
          <a:blip r:embed="rId2" cstate="print"/>
          <a:stretch>
            <a:fillRect/>
          </a:stretch>
        </p:blipFill>
        <p:spPr>
          <a:xfrm>
            <a:off x="395536" y="2492896"/>
            <a:ext cx="3722376" cy="2791782"/>
          </a:xfrm>
        </p:spPr>
      </p:pic>
      <p:sp>
        <p:nvSpPr>
          <p:cNvPr id="3" name="Titre 2"/>
          <p:cNvSpPr>
            <a:spLocks noGrp="1"/>
          </p:cNvSpPr>
          <p:nvPr>
            <p:ph type="title"/>
          </p:nvPr>
        </p:nvSpPr>
        <p:spPr/>
        <p:txBody>
          <a:bodyPr>
            <a:normAutofit/>
          </a:bodyPr>
          <a:lstStyle/>
          <a:p>
            <a:r>
              <a:rPr lang="fr-FR" dirty="0" err="1" smtClean="0"/>
              <a:t>Incidental</a:t>
            </a:r>
            <a:r>
              <a:rPr lang="fr-FR" dirty="0" smtClean="0"/>
              <a:t> </a:t>
            </a:r>
            <a:r>
              <a:rPr lang="fr-FR" dirty="0" err="1" smtClean="0"/>
              <a:t>findings</a:t>
            </a:r>
            <a:r>
              <a:rPr lang="fr-FR" dirty="0" smtClean="0"/>
              <a:t> in </a:t>
            </a:r>
            <a:r>
              <a:rPr lang="fr-FR" dirty="0" err="1" smtClean="0"/>
              <a:t>other</a:t>
            </a:r>
            <a:r>
              <a:rPr lang="fr-FR" dirty="0" smtClean="0"/>
              <a:t> areas</a:t>
            </a:r>
            <a:endParaRPr lang="fr-FR" dirty="0"/>
          </a:p>
        </p:txBody>
      </p:sp>
      <p:pic>
        <p:nvPicPr>
          <p:cNvPr id="5" name="Image 4" descr="IF.jpg"/>
          <p:cNvPicPr>
            <a:picLocks noChangeAspect="1"/>
          </p:cNvPicPr>
          <p:nvPr/>
        </p:nvPicPr>
        <p:blipFill>
          <a:blip r:embed="rId3" cstate="print"/>
          <a:stretch>
            <a:fillRect/>
          </a:stretch>
        </p:blipFill>
        <p:spPr>
          <a:xfrm>
            <a:off x="4572000" y="4102260"/>
            <a:ext cx="4263623" cy="2394559"/>
          </a:xfrm>
          <a:prstGeom prst="rect">
            <a:avLst/>
          </a:prstGeom>
        </p:spPr>
      </p:pic>
      <p:sp>
        <p:nvSpPr>
          <p:cNvPr id="6" name="ZoneTexte 5"/>
          <p:cNvSpPr txBox="1"/>
          <p:nvPr/>
        </p:nvSpPr>
        <p:spPr>
          <a:xfrm>
            <a:off x="4499992" y="2996952"/>
            <a:ext cx="3786214" cy="369332"/>
          </a:xfrm>
          <a:prstGeom prst="rect">
            <a:avLst/>
          </a:prstGeom>
          <a:noFill/>
        </p:spPr>
        <p:txBody>
          <a:bodyPr wrap="square" rtlCol="0">
            <a:spAutoFit/>
          </a:bodyPr>
          <a:lstStyle/>
          <a:p>
            <a:r>
              <a:rPr lang="fr-FR" dirty="0" smtClean="0"/>
              <a:t>Is </a:t>
            </a:r>
            <a:r>
              <a:rPr lang="fr-FR" dirty="0" err="1" smtClean="0"/>
              <a:t>there</a:t>
            </a:r>
            <a:r>
              <a:rPr lang="fr-FR" dirty="0" smtClean="0"/>
              <a:t> a </a:t>
            </a:r>
            <a:r>
              <a:rPr lang="fr-FR" dirty="0" err="1" smtClean="0"/>
              <a:t>difference</a:t>
            </a:r>
            <a:r>
              <a:rPr lang="fr-FR" dirty="0" smtClean="0"/>
              <a:t>?</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a:lnSpc>
                <a:spcPct val="150000"/>
              </a:lnSpc>
            </a:pPr>
            <a:r>
              <a:rPr lang="fr-FR" dirty="0" err="1" smtClean="0"/>
              <a:t>Incidental</a:t>
            </a:r>
            <a:r>
              <a:rPr lang="fr-FR" dirty="0" smtClean="0"/>
              <a:t> </a:t>
            </a:r>
            <a:r>
              <a:rPr lang="fr-FR" dirty="0" err="1" smtClean="0"/>
              <a:t>findings</a:t>
            </a:r>
            <a:r>
              <a:rPr lang="fr-FR" dirty="0" smtClean="0"/>
              <a:t> </a:t>
            </a:r>
            <a:r>
              <a:rPr lang="fr-FR" dirty="0" err="1" smtClean="0"/>
              <a:t>occur</a:t>
            </a:r>
            <a:r>
              <a:rPr lang="fr-FR" dirty="0" smtClean="0"/>
              <a:t> in all areas of </a:t>
            </a:r>
            <a:r>
              <a:rPr lang="fr-FR" dirty="0" err="1" smtClean="0"/>
              <a:t>medicine</a:t>
            </a:r>
            <a:endParaRPr lang="fr-FR" dirty="0" smtClean="0"/>
          </a:p>
          <a:p>
            <a:pPr>
              <a:lnSpc>
                <a:spcPct val="150000"/>
              </a:lnSpc>
            </a:pPr>
            <a:r>
              <a:rPr lang="fr-FR" dirty="0" err="1" smtClean="0"/>
              <a:t>They</a:t>
            </a:r>
            <a:r>
              <a:rPr lang="fr-FR" dirty="0" smtClean="0"/>
              <a:t> are </a:t>
            </a:r>
            <a:r>
              <a:rPr lang="fr-FR" dirty="0" err="1" smtClean="0"/>
              <a:t>difficult</a:t>
            </a:r>
            <a:r>
              <a:rPr lang="fr-FR" dirty="0" smtClean="0"/>
              <a:t> to </a:t>
            </a:r>
            <a:r>
              <a:rPr lang="fr-FR" dirty="0" err="1" smtClean="0"/>
              <a:t>avoid</a:t>
            </a:r>
            <a:endParaRPr lang="fr-FR" dirty="0" smtClean="0"/>
          </a:p>
          <a:p>
            <a:pPr>
              <a:lnSpc>
                <a:spcPct val="150000"/>
              </a:lnSpc>
            </a:pPr>
            <a:r>
              <a:rPr lang="fr-FR" dirty="0" err="1" smtClean="0"/>
              <a:t>Dilemma</a:t>
            </a:r>
            <a:r>
              <a:rPr lang="fr-FR" dirty="0" smtClean="0"/>
              <a:t> about sharing, </a:t>
            </a:r>
            <a:r>
              <a:rPr lang="fr-FR" dirty="0" err="1" smtClean="0"/>
              <a:t>especially</a:t>
            </a:r>
            <a:r>
              <a:rPr lang="fr-FR" dirty="0" smtClean="0"/>
              <a:t> if </a:t>
            </a:r>
            <a:r>
              <a:rPr lang="fr-FR" dirty="0" err="1" smtClean="0"/>
              <a:t>significance</a:t>
            </a:r>
            <a:r>
              <a:rPr lang="fr-FR" dirty="0" smtClean="0"/>
              <a:t> </a:t>
            </a:r>
            <a:r>
              <a:rPr lang="fr-FR" dirty="0" err="1" smtClean="0"/>
              <a:t>unknown</a:t>
            </a:r>
            <a:endParaRPr lang="fr-FR" dirty="0" smtClean="0"/>
          </a:p>
          <a:p>
            <a:pPr>
              <a:lnSpc>
                <a:spcPct val="150000"/>
              </a:lnSpc>
            </a:pPr>
            <a:r>
              <a:rPr lang="fr-FR" dirty="0" smtClean="0"/>
              <a:t>‘</a:t>
            </a:r>
            <a:r>
              <a:rPr lang="fr-FR" dirty="0" err="1" smtClean="0"/>
              <a:t>Side</a:t>
            </a:r>
            <a:r>
              <a:rPr lang="fr-FR" dirty="0" smtClean="0"/>
              <a:t> </a:t>
            </a:r>
            <a:r>
              <a:rPr lang="fr-FR" dirty="0" err="1" smtClean="0"/>
              <a:t>effect</a:t>
            </a:r>
            <a:r>
              <a:rPr lang="fr-FR" dirty="0" smtClean="0"/>
              <a:t>’ of </a:t>
            </a:r>
            <a:r>
              <a:rPr lang="fr-FR" dirty="0" err="1" smtClean="0"/>
              <a:t>clinical</a:t>
            </a:r>
            <a:r>
              <a:rPr lang="fr-FR" dirty="0" smtClean="0"/>
              <a:t> care – </a:t>
            </a:r>
            <a:r>
              <a:rPr lang="fr-FR" dirty="0" err="1" smtClean="0"/>
              <a:t>forms</a:t>
            </a:r>
            <a:r>
              <a:rPr lang="fr-FR" dirty="0" smtClean="0"/>
              <a:t> part of investigation and </a:t>
            </a:r>
            <a:r>
              <a:rPr lang="fr-FR" dirty="0" err="1" smtClean="0"/>
              <a:t>treatment</a:t>
            </a:r>
            <a:endParaRPr lang="fr-FR" dirty="0" smtClean="0"/>
          </a:p>
        </p:txBody>
      </p:sp>
      <p:sp>
        <p:nvSpPr>
          <p:cNvPr id="3" name="Titre 2"/>
          <p:cNvSpPr>
            <a:spLocks noGrp="1"/>
          </p:cNvSpPr>
          <p:nvPr>
            <p:ph type="title"/>
          </p:nvPr>
        </p:nvSpPr>
        <p:spPr/>
        <p:txBody>
          <a:bodyPr/>
          <a:lstStyle/>
          <a:p>
            <a:r>
              <a:rPr lang="fr-FR" dirty="0" smtClean="0"/>
              <a:t>No </a:t>
            </a:r>
            <a:r>
              <a:rPr lang="fr-FR" dirty="0" err="1" smtClean="0"/>
              <a:t>there</a:t>
            </a:r>
            <a:r>
              <a:rPr lang="fr-FR" dirty="0" smtClean="0"/>
              <a:t> </a:t>
            </a:r>
            <a:r>
              <a:rPr lang="fr-FR" dirty="0" err="1" smtClean="0"/>
              <a:t>isn’t</a:t>
            </a:r>
            <a:r>
              <a:rPr lang="fr-FR" dirty="0" smtClean="0"/>
              <a:t>:</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err="1" smtClean="0"/>
              <a:t>Increased</a:t>
            </a:r>
            <a:r>
              <a:rPr lang="fr-FR" dirty="0" smtClean="0"/>
              <a:t> </a:t>
            </a:r>
            <a:r>
              <a:rPr lang="fr-FR" dirty="0" err="1" smtClean="0"/>
              <a:t>frequency</a:t>
            </a:r>
            <a:r>
              <a:rPr lang="fr-FR" dirty="0" smtClean="0"/>
              <a:t> of </a:t>
            </a:r>
            <a:r>
              <a:rPr lang="fr-FR" dirty="0" err="1" smtClean="0"/>
              <a:t>IFs</a:t>
            </a:r>
            <a:r>
              <a:rPr lang="fr-FR" dirty="0" smtClean="0"/>
              <a:t> in </a:t>
            </a:r>
            <a:r>
              <a:rPr lang="fr-FR" dirty="0" err="1" smtClean="0"/>
              <a:t>genetics</a:t>
            </a:r>
            <a:endParaRPr lang="fr-FR" dirty="0" smtClean="0"/>
          </a:p>
          <a:p>
            <a:endParaRPr lang="fr-FR" dirty="0" smtClean="0"/>
          </a:p>
          <a:p>
            <a:r>
              <a:rPr lang="fr-FR" dirty="0" err="1" smtClean="0"/>
              <a:t>Predictive</a:t>
            </a:r>
            <a:r>
              <a:rPr lang="fr-FR" dirty="0" smtClean="0"/>
              <a:t> nature</a:t>
            </a:r>
          </a:p>
          <a:p>
            <a:endParaRPr lang="fr-FR" dirty="0" smtClean="0"/>
          </a:p>
          <a:p>
            <a:r>
              <a:rPr lang="fr-FR" dirty="0" smtClean="0"/>
              <a:t>Indirect nature</a:t>
            </a:r>
          </a:p>
          <a:p>
            <a:pPr lvl="2"/>
            <a:r>
              <a:rPr lang="fr-FR" dirty="0" err="1" smtClean="0"/>
              <a:t>Radiology</a:t>
            </a:r>
            <a:r>
              <a:rPr lang="fr-FR" dirty="0" smtClean="0"/>
              <a:t>= </a:t>
            </a:r>
            <a:r>
              <a:rPr lang="fr-FR" dirty="0" err="1" smtClean="0"/>
              <a:t>visualising</a:t>
            </a:r>
            <a:r>
              <a:rPr lang="fr-FR" dirty="0" smtClean="0"/>
              <a:t> a </a:t>
            </a:r>
            <a:r>
              <a:rPr lang="fr-FR" dirty="0" err="1" smtClean="0"/>
              <a:t>tumour</a:t>
            </a:r>
            <a:r>
              <a:rPr lang="fr-FR" dirty="0" smtClean="0"/>
              <a:t> or </a:t>
            </a:r>
            <a:r>
              <a:rPr lang="fr-FR" dirty="0" err="1" smtClean="0"/>
              <a:t>other</a:t>
            </a:r>
            <a:r>
              <a:rPr lang="fr-FR" dirty="0" smtClean="0"/>
              <a:t> </a:t>
            </a:r>
            <a:r>
              <a:rPr lang="fr-FR" dirty="0" err="1" smtClean="0"/>
              <a:t>lesion</a:t>
            </a:r>
            <a:endParaRPr lang="fr-FR" dirty="0" smtClean="0"/>
          </a:p>
          <a:p>
            <a:pPr lvl="2"/>
            <a:r>
              <a:rPr lang="fr-FR" dirty="0" err="1" smtClean="0"/>
              <a:t>Genetics</a:t>
            </a:r>
            <a:r>
              <a:rPr lang="fr-FR" dirty="0" smtClean="0"/>
              <a:t> = </a:t>
            </a:r>
            <a:r>
              <a:rPr lang="fr-FR" dirty="0" err="1" smtClean="0"/>
              <a:t>studying</a:t>
            </a:r>
            <a:r>
              <a:rPr lang="fr-FR" dirty="0" smtClean="0"/>
              <a:t> a </a:t>
            </a:r>
            <a:r>
              <a:rPr lang="fr-FR" dirty="0" err="1" smtClean="0"/>
              <a:t>gene</a:t>
            </a:r>
            <a:r>
              <a:rPr lang="fr-FR" dirty="0" smtClean="0"/>
              <a:t> </a:t>
            </a:r>
            <a:r>
              <a:rPr lang="fr-FR" dirty="0" err="1" smtClean="0"/>
              <a:t>which</a:t>
            </a:r>
            <a:r>
              <a:rPr lang="fr-FR" dirty="0" smtClean="0"/>
              <a:t> </a:t>
            </a:r>
            <a:r>
              <a:rPr lang="fr-FR" dirty="0" err="1" smtClean="0"/>
              <a:t>may</a:t>
            </a:r>
            <a:r>
              <a:rPr lang="fr-FR" dirty="0" smtClean="0"/>
              <a:t> or </a:t>
            </a:r>
            <a:r>
              <a:rPr lang="fr-FR" dirty="0" err="1" smtClean="0"/>
              <a:t>may</a:t>
            </a:r>
            <a:r>
              <a:rPr lang="fr-FR" dirty="0" smtClean="0"/>
              <a:t> not </a:t>
            </a:r>
            <a:r>
              <a:rPr lang="fr-FR" dirty="0" err="1" smtClean="0"/>
              <a:t>lead</a:t>
            </a:r>
            <a:r>
              <a:rPr lang="fr-FR" dirty="0" smtClean="0"/>
              <a:t> to a </a:t>
            </a:r>
            <a:r>
              <a:rPr lang="fr-FR" dirty="0" err="1" smtClean="0"/>
              <a:t>particular</a:t>
            </a:r>
            <a:r>
              <a:rPr lang="fr-FR" dirty="0" smtClean="0"/>
              <a:t> </a:t>
            </a:r>
            <a:r>
              <a:rPr lang="fr-FR" dirty="0" err="1" smtClean="0"/>
              <a:t>effect</a:t>
            </a:r>
            <a:r>
              <a:rPr lang="fr-FR" dirty="0" smtClean="0"/>
              <a:t> </a:t>
            </a:r>
            <a:r>
              <a:rPr lang="fr-FR" dirty="0" err="1" smtClean="0"/>
              <a:t>now</a:t>
            </a:r>
            <a:r>
              <a:rPr lang="fr-FR" dirty="0" smtClean="0"/>
              <a:t> or in future</a:t>
            </a:r>
          </a:p>
          <a:p>
            <a:endParaRPr lang="fr-FR" dirty="0"/>
          </a:p>
        </p:txBody>
      </p:sp>
      <p:sp>
        <p:nvSpPr>
          <p:cNvPr id="2" name="Titre 1"/>
          <p:cNvSpPr>
            <a:spLocks noGrp="1"/>
          </p:cNvSpPr>
          <p:nvPr>
            <p:ph type="title"/>
          </p:nvPr>
        </p:nvSpPr>
        <p:spPr/>
        <p:txBody>
          <a:bodyPr/>
          <a:lstStyle/>
          <a:p>
            <a:r>
              <a:rPr lang="fr-FR" dirty="0" err="1" smtClean="0"/>
              <a:t>Yes</a:t>
            </a:r>
            <a:r>
              <a:rPr lang="fr-FR" dirty="0" smtClean="0"/>
              <a:t> </a:t>
            </a:r>
            <a:r>
              <a:rPr lang="fr-FR" dirty="0" err="1" smtClean="0"/>
              <a:t>there</a:t>
            </a:r>
            <a:r>
              <a:rPr lang="fr-FR" dirty="0" smtClean="0"/>
              <a:t> </a:t>
            </a:r>
            <a:r>
              <a:rPr lang="fr-FR" dirty="0" err="1" smtClean="0"/>
              <a:t>is</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95536" y="1484784"/>
            <a:ext cx="8748464" cy="5373216"/>
          </a:xfrm>
        </p:spPr>
        <p:txBody>
          <a:bodyPr>
            <a:normAutofit/>
          </a:bodyPr>
          <a:lstStyle/>
          <a:p>
            <a:pPr>
              <a:lnSpc>
                <a:spcPct val="150000"/>
              </a:lnSpc>
            </a:pPr>
            <a:r>
              <a:rPr lang="en-US" dirty="0" smtClean="0"/>
              <a:t>For: </a:t>
            </a:r>
          </a:p>
          <a:p>
            <a:pPr lvl="1">
              <a:lnSpc>
                <a:spcPct val="150000"/>
              </a:lnSpc>
            </a:pPr>
            <a:r>
              <a:rPr lang="en-US" dirty="0" smtClean="0"/>
              <a:t>If </a:t>
            </a:r>
            <a:r>
              <a:rPr lang="en-US" dirty="0"/>
              <a:t>such results are not shared </a:t>
            </a:r>
            <a:r>
              <a:rPr lang="en-US" dirty="0" smtClean="0"/>
              <a:t>they </a:t>
            </a:r>
            <a:r>
              <a:rPr lang="en-US" dirty="0"/>
              <a:t>may be </a:t>
            </a:r>
            <a:r>
              <a:rPr lang="en-US" dirty="0" smtClean="0"/>
              <a:t>lost/ forgotten</a:t>
            </a:r>
          </a:p>
          <a:p>
            <a:pPr lvl="1">
              <a:lnSpc>
                <a:spcPct val="150000"/>
              </a:lnSpc>
            </a:pPr>
            <a:r>
              <a:rPr lang="en-US" dirty="0" smtClean="0"/>
              <a:t>IFs may </a:t>
            </a:r>
            <a:r>
              <a:rPr lang="en-US" dirty="0"/>
              <a:t>have implications for one of the </a:t>
            </a:r>
            <a:r>
              <a:rPr lang="en-US" dirty="0" smtClean="0"/>
              <a:t>parents, - it </a:t>
            </a:r>
            <a:r>
              <a:rPr lang="en-US" dirty="0"/>
              <a:t>is in the child’s best interests to have a healthy </a:t>
            </a:r>
            <a:r>
              <a:rPr lang="en-US" dirty="0" smtClean="0"/>
              <a:t>parent</a:t>
            </a:r>
          </a:p>
          <a:p>
            <a:pPr>
              <a:lnSpc>
                <a:spcPct val="150000"/>
              </a:lnSpc>
            </a:pPr>
            <a:endParaRPr lang="en-US" dirty="0" smtClean="0"/>
          </a:p>
          <a:p>
            <a:pPr>
              <a:lnSpc>
                <a:spcPct val="150000"/>
              </a:lnSpc>
            </a:pPr>
            <a:r>
              <a:rPr lang="en-US" dirty="0" smtClean="0"/>
              <a:t>Against : </a:t>
            </a:r>
          </a:p>
          <a:p>
            <a:pPr lvl="1">
              <a:lnSpc>
                <a:spcPct val="150000"/>
              </a:lnSpc>
            </a:pPr>
            <a:r>
              <a:rPr lang="en-US" dirty="0" smtClean="0"/>
              <a:t>Sharing IF </a:t>
            </a:r>
            <a:r>
              <a:rPr lang="en-US" dirty="0"/>
              <a:t>results of adult-onset conditions does not directly benefit the child. </a:t>
            </a:r>
            <a:endParaRPr lang="en-US" dirty="0" smtClean="0"/>
          </a:p>
          <a:p>
            <a:pPr lvl="1">
              <a:lnSpc>
                <a:spcPct val="150000"/>
              </a:lnSpc>
            </a:pPr>
            <a:r>
              <a:rPr lang="en-US" dirty="0" smtClean="0"/>
              <a:t>They </a:t>
            </a:r>
            <a:r>
              <a:rPr lang="en-US" dirty="0"/>
              <a:t>should be able to participate in the </a:t>
            </a:r>
            <a:r>
              <a:rPr lang="en-US" dirty="0" smtClean="0"/>
              <a:t>decision-making</a:t>
            </a:r>
            <a:endParaRPr lang="fr-FR" dirty="0"/>
          </a:p>
        </p:txBody>
      </p:sp>
      <p:sp>
        <p:nvSpPr>
          <p:cNvPr id="3" name="Titre 2"/>
          <p:cNvSpPr>
            <a:spLocks noGrp="1"/>
          </p:cNvSpPr>
          <p:nvPr>
            <p:ph type="title" idx="4294967295"/>
          </p:nvPr>
        </p:nvSpPr>
        <p:spPr>
          <a:xfrm>
            <a:off x="611560" y="116632"/>
            <a:ext cx="8748464" cy="1252537"/>
          </a:xfrm>
        </p:spPr>
        <p:txBody>
          <a:bodyPr>
            <a:normAutofit/>
          </a:bodyPr>
          <a:lstStyle/>
          <a:p>
            <a:r>
              <a:rPr lang="fr-FR" sz="3200" dirty="0" smtClean="0"/>
              <a:t>Sharing </a:t>
            </a:r>
            <a:r>
              <a:rPr lang="fr-FR" sz="3200" dirty="0" err="1" smtClean="0"/>
              <a:t>adult-onset</a:t>
            </a:r>
            <a:r>
              <a:rPr lang="fr-FR" sz="3200" dirty="0" smtClean="0"/>
              <a:t> </a:t>
            </a:r>
            <a:r>
              <a:rPr lang="fr-FR" sz="3200" dirty="0" err="1" smtClean="0"/>
              <a:t>results</a:t>
            </a:r>
            <a:r>
              <a:rPr lang="fr-FR" sz="3200" dirty="0" smtClean="0"/>
              <a:t> </a:t>
            </a:r>
            <a:r>
              <a:rPr lang="fr-FR" sz="3200" dirty="0" err="1" smtClean="0"/>
              <a:t>with</a:t>
            </a:r>
            <a:r>
              <a:rPr lang="fr-FR" sz="3200" dirty="0" smtClean="0"/>
              <a:t> parents of			c			</a:t>
            </a:r>
            <a:r>
              <a:rPr lang="fr-FR" sz="3200" dirty="0" err="1" smtClean="0"/>
              <a:t>children</a:t>
            </a:r>
            <a:r>
              <a:rPr lang="fr-FR" sz="3200" dirty="0" smtClean="0"/>
              <a:t> </a:t>
            </a:r>
            <a:r>
              <a:rPr lang="fr-FR" sz="3200" dirty="0" err="1" smtClean="0"/>
              <a:t>having</a:t>
            </a:r>
            <a:r>
              <a:rPr lang="fr-FR" sz="3200" dirty="0" smtClean="0"/>
              <a:t> WGS</a:t>
            </a:r>
            <a:endParaRPr lang="fr-FR" sz="3200" dirty="0"/>
          </a:p>
        </p:txBody>
      </p:sp>
    </p:spTree>
    <p:extLst>
      <p:ext uri="{BB962C8B-B14F-4D97-AF65-F5344CB8AC3E}">
        <p14:creationId xmlns:p14="http://schemas.microsoft.com/office/powerpoint/2010/main" val="329074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Informed consent</a:t>
            </a:r>
            <a:endParaRPr lang="en-GB" dirty="0"/>
          </a:p>
        </p:txBody>
      </p:sp>
      <p:sp>
        <p:nvSpPr>
          <p:cNvPr id="5" name="Subtitle 4"/>
          <p:cNvSpPr>
            <a:spLocks noGrp="1"/>
          </p:cNvSpPr>
          <p:nvPr>
            <p:ph type="subTitle" idx="1"/>
          </p:nvPr>
        </p:nvSpPr>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Large </a:t>
            </a:r>
            <a:r>
              <a:rPr lang="fr-FR" dirty="0" err="1" smtClean="0"/>
              <a:t>amount</a:t>
            </a:r>
            <a:r>
              <a:rPr lang="fr-FR" dirty="0" smtClean="0"/>
              <a:t> of information to </a:t>
            </a:r>
            <a:r>
              <a:rPr lang="fr-FR" dirty="0" err="1" smtClean="0"/>
              <a:t>cover</a:t>
            </a:r>
            <a:endParaRPr lang="fr-FR" dirty="0" smtClean="0"/>
          </a:p>
          <a:p>
            <a:endParaRPr lang="fr-FR" dirty="0" smtClean="0"/>
          </a:p>
          <a:p>
            <a:r>
              <a:rPr lang="fr-FR" dirty="0" err="1" smtClean="0"/>
              <a:t>Understanding</a:t>
            </a:r>
            <a:r>
              <a:rPr lang="fr-FR" dirty="0" smtClean="0"/>
              <a:t> of issues</a:t>
            </a:r>
          </a:p>
          <a:p>
            <a:endParaRPr lang="fr-FR" dirty="0" smtClean="0"/>
          </a:p>
          <a:p>
            <a:r>
              <a:rPr lang="fr-FR" dirty="0" err="1" smtClean="0"/>
              <a:t>Spend</a:t>
            </a:r>
            <a:r>
              <a:rPr lang="fr-FR" dirty="0" smtClean="0"/>
              <a:t> </a:t>
            </a:r>
            <a:r>
              <a:rPr lang="fr-FR" dirty="0" err="1" smtClean="0"/>
              <a:t>hours</a:t>
            </a:r>
            <a:r>
              <a:rPr lang="fr-FR" dirty="0" smtClean="0"/>
              <a:t> </a:t>
            </a:r>
            <a:r>
              <a:rPr lang="fr-FR" dirty="0" err="1" smtClean="0"/>
              <a:t>obtaining</a:t>
            </a:r>
            <a:r>
              <a:rPr lang="fr-FR" dirty="0" smtClean="0"/>
              <a:t> </a:t>
            </a:r>
            <a:r>
              <a:rPr lang="fr-FR" dirty="0" err="1" smtClean="0"/>
              <a:t>specific</a:t>
            </a:r>
            <a:r>
              <a:rPr lang="fr-FR" dirty="0" smtClean="0"/>
              <a:t> consent or </a:t>
            </a:r>
            <a:r>
              <a:rPr lang="fr-FR" dirty="0" err="1" smtClean="0"/>
              <a:t>opt</a:t>
            </a:r>
            <a:r>
              <a:rPr lang="fr-FR" dirty="0" smtClean="0"/>
              <a:t> for ‘</a:t>
            </a:r>
            <a:r>
              <a:rPr lang="fr-FR" dirty="0" err="1" smtClean="0"/>
              <a:t>broad</a:t>
            </a:r>
            <a:r>
              <a:rPr lang="fr-FR" dirty="0" smtClean="0"/>
              <a:t>’ consent?</a:t>
            </a:r>
            <a:endParaRPr lang="fr-FR" dirty="0"/>
          </a:p>
        </p:txBody>
      </p:sp>
      <p:sp>
        <p:nvSpPr>
          <p:cNvPr id="2" name="Titre 1"/>
          <p:cNvSpPr>
            <a:spLocks noGrp="1"/>
          </p:cNvSpPr>
          <p:nvPr>
            <p:ph type="title"/>
          </p:nvPr>
        </p:nvSpPr>
        <p:spPr/>
        <p:txBody>
          <a:bodyPr/>
          <a:lstStyle/>
          <a:p>
            <a:r>
              <a:rPr lang="fr-FR" dirty="0" err="1" smtClean="0"/>
              <a:t>Informed</a:t>
            </a:r>
            <a:r>
              <a:rPr lang="fr-FR" dirty="0" smtClean="0"/>
              <a:t> consent</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060848"/>
            <a:ext cx="8064896" cy="4797152"/>
          </a:xfrm>
        </p:spPr>
        <p:txBody>
          <a:bodyPr>
            <a:normAutofit fontScale="70000" lnSpcReduction="20000"/>
          </a:bodyPr>
          <a:lstStyle/>
          <a:p>
            <a:pPr>
              <a:lnSpc>
                <a:spcPct val="170000"/>
              </a:lnSpc>
            </a:pPr>
            <a:r>
              <a:rPr lang="fr-FR" dirty="0" err="1" smtClean="0"/>
              <a:t>Categories</a:t>
            </a:r>
            <a:r>
              <a:rPr lang="fr-FR" dirty="0" smtClean="0"/>
              <a:t>: </a:t>
            </a:r>
          </a:p>
          <a:p>
            <a:pPr lvl="1">
              <a:lnSpc>
                <a:spcPct val="170000"/>
              </a:lnSpc>
            </a:pPr>
            <a:r>
              <a:rPr lang="fr-FR" dirty="0" err="1" smtClean="0"/>
              <a:t>IFs</a:t>
            </a:r>
            <a:r>
              <a:rPr lang="fr-FR" dirty="0" smtClean="0"/>
              <a:t> – </a:t>
            </a:r>
            <a:r>
              <a:rPr lang="fr-FR" dirty="0" err="1" smtClean="0"/>
              <a:t>clinically</a:t>
            </a:r>
            <a:r>
              <a:rPr lang="fr-FR" dirty="0" smtClean="0"/>
              <a:t> </a:t>
            </a:r>
            <a:r>
              <a:rPr lang="fr-FR" dirty="0" err="1" smtClean="0"/>
              <a:t>actionable</a:t>
            </a:r>
            <a:r>
              <a:rPr lang="fr-FR" dirty="0" smtClean="0"/>
              <a:t> in </a:t>
            </a:r>
            <a:r>
              <a:rPr lang="fr-FR" dirty="0" err="1" smtClean="0"/>
              <a:t>adulthood</a:t>
            </a:r>
            <a:endParaRPr lang="fr-FR" dirty="0" smtClean="0"/>
          </a:p>
          <a:p>
            <a:pPr lvl="1">
              <a:lnSpc>
                <a:spcPct val="170000"/>
              </a:lnSpc>
            </a:pPr>
            <a:r>
              <a:rPr lang="fr-FR" dirty="0" err="1" smtClean="0"/>
              <a:t>IFs</a:t>
            </a:r>
            <a:r>
              <a:rPr lang="fr-FR" dirty="0" smtClean="0"/>
              <a:t> – </a:t>
            </a:r>
            <a:r>
              <a:rPr lang="fr-FR" dirty="0" err="1" smtClean="0"/>
              <a:t>clinically</a:t>
            </a:r>
            <a:r>
              <a:rPr lang="fr-FR" dirty="0" smtClean="0"/>
              <a:t> </a:t>
            </a:r>
            <a:r>
              <a:rPr lang="fr-FR" dirty="0" err="1" smtClean="0"/>
              <a:t>actionable</a:t>
            </a:r>
            <a:r>
              <a:rPr lang="fr-FR" dirty="0" smtClean="0"/>
              <a:t> in </a:t>
            </a:r>
            <a:r>
              <a:rPr lang="fr-FR" dirty="0" err="1" smtClean="0"/>
              <a:t>childhood</a:t>
            </a:r>
            <a:endParaRPr lang="fr-FR" dirty="0" smtClean="0"/>
          </a:p>
          <a:p>
            <a:pPr lvl="1">
              <a:lnSpc>
                <a:spcPct val="170000"/>
              </a:lnSpc>
            </a:pPr>
            <a:r>
              <a:rPr lang="fr-FR" dirty="0" err="1" smtClean="0"/>
              <a:t>IFs</a:t>
            </a:r>
            <a:r>
              <a:rPr lang="fr-FR" dirty="0" smtClean="0"/>
              <a:t> – </a:t>
            </a:r>
            <a:r>
              <a:rPr lang="fr-FR" dirty="0" err="1" smtClean="0"/>
              <a:t>clinically</a:t>
            </a:r>
            <a:r>
              <a:rPr lang="fr-FR" dirty="0" smtClean="0"/>
              <a:t> </a:t>
            </a:r>
            <a:r>
              <a:rPr lang="fr-FR" dirty="0" err="1" smtClean="0"/>
              <a:t>significant</a:t>
            </a:r>
            <a:r>
              <a:rPr lang="fr-FR" dirty="0" smtClean="0"/>
              <a:t> but not </a:t>
            </a:r>
            <a:r>
              <a:rPr lang="fr-FR" dirty="0" err="1" smtClean="0"/>
              <a:t>actionable</a:t>
            </a:r>
            <a:endParaRPr lang="fr-FR" dirty="0" smtClean="0"/>
          </a:p>
          <a:p>
            <a:pPr lvl="1">
              <a:lnSpc>
                <a:spcPct val="170000"/>
              </a:lnSpc>
            </a:pPr>
            <a:endParaRPr lang="fr-FR" dirty="0" smtClean="0"/>
          </a:p>
          <a:p>
            <a:pPr lvl="1">
              <a:lnSpc>
                <a:spcPct val="170000"/>
              </a:lnSpc>
            </a:pPr>
            <a:r>
              <a:rPr lang="fr-FR" dirty="0" smtClean="0"/>
              <a:t>? </a:t>
            </a:r>
            <a:r>
              <a:rPr lang="fr-FR" dirty="0" err="1" smtClean="0"/>
              <a:t>Give</a:t>
            </a:r>
            <a:r>
              <a:rPr lang="fr-FR" dirty="0" smtClean="0"/>
              <a:t> </a:t>
            </a:r>
            <a:r>
              <a:rPr lang="fr-FR" dirty="0" err="1" smtClean="0"/>
              <a:t>choice</a:t>
            </a:r>
            <a:r>
              <a:rPr lang="fr-FR" dirty="0" smtClean="0"/>
              <a:t> about </a:t>
            </a:r>
            <a:r>
              <a:rPr lang="fr-FR" dirty="0" err="1" smtClean="0"/>
              <a:t>category</a:t>
            </a:r>
            <a:r>
              <a:rPr lang="fr-FR" dirty="0" smtClean="0"/>
              <a:t> of </a:t>
            </a:r>
            <a:r>
              <a:rPr lang="fr-FR" dirty="0" err="1" smtClean="0"/>
              <a:t>results</a:t>
            </a:r>
            <a:endParaRPr lang="fr-FR" dirty="0" smtClean="0"/>
          </a:p>
          <a:p>
            <a:pPr lvl="1">
              <a:lnSpc>
                <a:spcPct val="170000"/>
              </a:lnSpc>
            </a:pPr>
            <a:endParaRPr lang="fr-FR" dirty="0" smtClean="0"/>
          </a:p>
          <a:p>
            <a:pPr>
              <a:lnSpc>
                <a:spcPct val="170000"/>
              </a:lnSpc>
            </a:pPr>
            <a:r>
              <a:rPr lang="fr-FR" dirty="0" smtClean="0"/>
              <a:t>Timing</a:t>
            </a:r>
          </a:p>
          <a:p>
            <a:pPr lvl="1">
              <a:lnSpc>
                <a:spcPct val="170000"/>
              </a:lnSpc>
            </a:pPr>
            <a:r>
              <a:rPr lang="fr-FR" dirty="0" err="1" smtClean="0"/>
              <a:t>Give</a:t>
            </a:r>
            <a:r>
              <a:rPr lang="fr-FR" dirty="0" smtClean="0"/>
              <a:t> all </a:t>
            </a:r>
            <a:r>
              <a:rPr lang="fr-FR" dirty="0" err="1" smtClean="0"/>
              <a:t>results</a:t>
            </a:r>
            <a:r>
              <a:rPr lang="fr-FR" dirty="0" smtClean="0"/>
              <a:t> </a:t>
            </a:r>
            <a:r>
              <a:rPr lang="fr-FR" dirty="0" err="1" smtClean="0"/>
              <a:t>asap</a:t>
            </a:r>
            <a:r>
              <a:rPr lang="fr-FR" dirty="0" smtClean="0"/>
              <a:t>?</a:t>
            </a:r>
          </a:p>
          <a:p>
            <a:pPr lvl="1">
              <a:lnSpc>
                <a:spcPct val="170000"/>
              </a:lnSpc>
            </a:pPr>
            <a:r>
              <a:rPr lang="fr-FR" dirty="0" err="1" smtClean="0"/>
              <a:t>Staged</a:t>
            </a:r>
            <a:r>
              <a:rPr lang="fr-FR" dirty="0" smtClean="0"/>
              <a:t> return?</a:t>
            </a:r>
          </a:p>
          <a:p>
            <a:pPr lvl="1">
              <a:lnSpc>
                <a:spcPct val="170000"/>
              </a:lnSpc>
            </a:pPr>
            <a:r>
              <a:rPr lang="fr-FR" dirty="0" smtClean="0"/>
              <a:t>Patient </a:t>
            </a:r>
            <a:r>
              <a:rPr lang="fr-FR" dirty="0" err="1" smtClean="0"/>
              <a:t>held</a:t>
            </a:r>
            <a:r>
              <a:rPr lang="fr-FR" dirty="0" smtClean="0"/>
              <a:t> records?</a:t>
            </a:r>
            <a:endParaRPr lang="fr-FR" dirty="0"/>
          </a:p>
        </p:txBody>
      </p:sp>
      <p:sp>
        <p:nvSpPr>
          <p:cNvPr id="2" name="Titre 1"/>
          <p:cNvSpPr>
            <a:spLocks noGrp="1"/>
          </p:cNvSpPr>
          <p:nvPr>
            <p:ph type="title"/>
          </p:nvPr>
        </p:nvSpPr>
        <p:spPr/>
        <p:txBody>
          <a:bodyPr/>
          <a:lstStyle/>
          <a:p>
            <a:r>
              <a:rPr lang="fr-FR" dirty="0" smtClean="0"/>
              <a:t>Return of </a:t>
            </a:r>
            <a:r>
              <a:rPr lang="fr-FR" dirty="0" err="1" smtClean="0"/>
              <a:t>results</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060848"/>
            <a:ext cx="8136904" cy="4464496"/>
          </a:xfrm>
        </p:spPr>
        <p:txBody>
          <a:bodyPr>
            <a:normAutofit fontScale="85000" lnSpcReduction="20000"/>
          </a:bodyPr>
          <a:lstStyle/>
          <a:p>
            <a:pPr>
              <a:lnSpc>
                <a:spcPct val="160000"/>
              </a:lnSpc>
            </a:pPr>
            <a:r>
              <a:rPr lang="fr-FR" dirty="0" smtClean="0"/>
              <a:t>Broad consent </a:t>
            </a:r>
            <a:r>
              <a:rPr lang="fr-FR" dirty="0" err="1" smtClean="0"/>
              <a:t>sufficient</a:t>
            </a:r>
            <a:r>
              <a:rPr lang="fr-FR" dirty="0" smtClean="0"/>
              <a:t>?</a:t>
            </a:r>
          </a:p>
          <a:p>
            <a:pPr>
              <a:lnSpc>
                <a:spcPct val="160000"/>
              </a:lnSpc>
            </a:pPr>
            <a:r>
              <a:rPr lang="fr-FR" dirty="0" smtClean="0"/>
              <a:t>A </a:t>
            </a:r>
            <a:r>
              <a:rPr lang="fr-FR" dirty="0" err="1" smtClean="0"/>
              <a:t>number</a:t>
            </a:r>
            <a:r>
              <a:rPr lang="fr-FR" dirty="0" smtClean="0"/>
              <a:t> of issues to </a:t>
            </a:r>
            <a:r>
              <a:rPr lang="fr-FR" dirty="0" err="1" smtClean="0"/>
              <a:t>cover</a:t>
            </a:r>
            <a:r>
              <a:rPr lang="fr-FR" dirty="0" smtClean="0"/>
              <a:t>, </a:t>
            </a:r>
          </a:p>
          <a:p>
            <a:pPr lvl="1">
              <a:lnSpc>
                <a:spcPct val="160000"/>
              </a:lnSpc>
            </a:pPr>
            <a:r>
              <a:rPr lang="fr-FR" dirty="0" err="1" smtClean="0"/>
              <a:t>categories</a:t>
            </a:r>
            <a:r>
              <a:rPr lang="fr-FR" dirty="0" smtClean="0"/>
              <a:t> of </a:t>
            </a:r>
            <a:r>
              <a:rPr lang="fr-FR" dirty="0" err="1" smtClean="0"/>
              <a:t>IFs</a:t>
            </a:r>
            <a:endParaRPr lang="fr-FR" dirty="0" smtClean="0"/>
          </a:p>
          <a:p>
            <a:pPr lvl="1">
              <a:lnSpc>
                <a:spcPct val="160000"/>
              </a:lnSpc>
            </a:pPr>
            <a:r>
              <a:rPr lang="fr-FR" dirty="0" err="1" smtClean="0"/>
              <a:t>Uncertain</a:t>
            </a:r>
            <a:r>
              <a:rPr lang="fr-FR" dirty="0" smtClean="0"/>
              <a:t> </a:t>
            </a:r>
            <a:r>
              <a:rPr lang="fr-FR" dirty="0" err="1" smtClean="0"/>
              <a:t>results</a:t>
            </a:r>
            <a:endParaRPr lang="fr-FR" dirty="0" smtClean="0"/>
          </a:p>
          <a:p>
            <a:pPr lvl="1">
              <a:lnSpc>
                <a:spcPct val="160000"/>
              </a:lnSpc>
            </a:pPr>
            <a:r>
              <a:rPr lang="fr-FR" dirty="0" smtClean="0"/>
              <a:t>Sharing of </a:t>
            </a:r>
            <a:r>
              <a:rPr lang="fr-FR" dirty="0" err="1" smtClean="0"/>
              <a:t>results</a:t>
            </a:r>
            <a:endParaRPr lang="fr-FR" dirty="0" smtClean="0"/>
          </a:p>
          <a:p>
            <a:pPr lvl="1">
              <a:lnSpc>
                <a:spcPct val="160000"/>
              </a:lnSpc>
            </a:pPr>
            <a:r>
              <a:rPr lang="fr-FR" dirty="0" err="1" smtClean="0"/>
              <a:t>Re</a:t>
            </a:r>
            <a:r>
              <a:rPr lang="fr-FR" dirty="0" smtClean="0"/>
              <a:t>-contact</a:t>
            </a:r>
          </a:p>
          <a:p>
            <a:pPr lvl="1">
              <a:lnSpc>
                <a:spcPct val="160000"/>
              </a:lnSpc>
            </a:pPr>
            <a:r>
              <a:rPr lang="fr-FR" dirty="0" err="1" smtClean="0"/>
              <a:t>Database</a:t>
            </a:r>
            <a:r>
              <a:rPr lang="fr-FR" dirty="0" smtClean="0"/>
              <a:t> participation</a:t>
            </a:r>
          </a:p>
          <a:p>
            <a:pPr>
              <a:lnSpc>
                <a:spcPct val="160000"/>
              </a:lnSpc>
            </a:pPr>
            <a:endParaRPr lang="fr-FR" dirty="0" smtClean="0"/>
          </a:p>
          <a:p>
            <a:pPr>
              <a:lnSpc>
                <a:spcPct val="160000"/>
              </a:lnSpc>
            </a:pPr>
            <a:r>
              <a:rPr lang="fr-FR" dirty="0" smtClean="0"/>
              <a:t>? Use of web </a:t>
            </a:r>
            <a:r>
              <a:rPr lang="fr-FR" dirty="0" err="1" smtClean="0"/>
              <a:t>tools</a:t>
            </a:r>
            <a:endParaRPr lang="fr-FR" dirty="0"/>
          </a:p>
        </p:txBody>
      </p:sp>
      <p:sp>
        <p:nvSpPr>
          <p:cNvPr id="2" name="Titre 1"/>
          <p:cNvSpPr>
            <a:spLocks noGrp="1"/>
          </p:cNvSpPr>
          <p:nvPr>
            <p:ph type="title"/>
          </p:nvPr>
        </p:nvSpPr>
        <p:spPr/>
        <p:txBody>
          <a:bodyPr/>
          <a:lstStyle/>
          <a:p>
            <a:r>
              <a:rPr lang="fr-FR" dirty="0" smtClean="0"/>
              <a:t>New </a:t>
            </a:r>
            <a:r>
              <a:rPr lang="fr-FR" dirty="0" err="1" smtClean="0"/>
              <a:t>models</a:t>
            </a:r>
            <a:r>
              <a:rPr lang="fr-FR" dirty="0" smtClean="0"/>
              <a:t> of consent</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Data storage and </a:t>
            </a:r>
            <a:r>
              <a:rPr lang="en-GB" dirty="0" err="1" smtClean="0"/>
              <a:t>Recontact</a:t>
            </a:r>
            <a:endParaRPr lang="en-GB" dirty="0"/>
          </a:p>
        </p:txBody>
      </p:sp>
      <p:sp>
        <p:nvSpPr>
          <p:cNvPr id="5" name="Subtitle 4"/>
          <p:cNvSpPr>
            <a:spLocks noGrp="1"/>
          </p:cNvSpPr>
          <p:nvPr>
            <p:ph type="subTitle" idx="1"/>
          </p:nvPr>
        </p:nvSpPr>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nSpc>
                <a:spcPct val="150000"/>
              </a:lnSpc>
            </a:pPr>
            <a:r>
              <a:rPr lang="fr-FR" dirty="0" smtClean="0"/>
              <a:t>Introduction to </a:t>
            </a:r>
            <a:r>
              <a:rPr lang="fr-FR" dirty="0" err="1" smtClean="0"/>
              <a:t>whole</a:t>
            </a:r>
            <a:r>
              <a:rPr lang="fr-FR" dirty="0" smtClean="0"/>
              <a:t> </a:t>
            </a:r>
            <a:r>
              <a:rPr lang="fr-FR" dirty="0" err="1" smtClean="0"/>
              <a:t>genome</a:t>
            </a:r>
            <a:r>
              <a:rPr lang="fr-FR" dirty="0" smtClean="0"/>
              <a:t> </a:t>
            </a:r>
            <a:r>
              <a:rPr lang="fr-FR" dirty="0" err="1" smtClean="0"/>
              <a:t>sequencing</a:t>
            </a:r>
            <a:r>
              <a:rPr lang="fr-FR" dirty="0" smtClean="0"/>
              <a:t> – </a:t>
            </a:r>
            <a:r>
              <a:rPr lang="fr-FR" dirty="0" err="1" smtClean="0"/>
              <a:t>what</a:t>
            </a:r>
            <a:r>
              <a:rPr lang="fr-FR" dirty="0" smtClean="0"/>
              <a:t> </a:t>
            </a:r>
            <a:r>
              <a:rPr lang="fr-FR" dirty="0" err="1" smtClean="0"/>
              <a:t>does</a:t>
            </a:r>
            <a:r>
              <a:rPr lang="fr-FR" dirty="0" smtClean="0"/>
              <a:t> </a:t>
            </a:r>
            <a:r>
              <a:rPr lang="fr-FR" dirty="0" err="1" smtClean="0"/>
              <a:t>it</a:t>
            </a:r>
            <a:r>
              <a:rPr lang="fr-FR" dirty="0" smtClean="0"/>
              <a:t> change for </a:t>
            </a:r>
            <a:r>
              <a:rPr lang="fr-FR" dirty="0" err="1" smtClean="0"/>
              <a:t>clinical</a:t>
            </a:r>
            <a:r>
              <a:rPr lang="fr-FR" dirty="0" smtClean="0"/>
              <a:t> </a:t>
            </a:r>
            <a:r>
              <a:rPr lang="fr-FR" dirty="0" err="1" smtClean="0"/>
              <a:t>medicine</a:t>
            </a:r>
            <a:r>
              <a:rPr lang="fr-FR" dirty="0" smtClean="0"/>
              <a:t>?</a:t>
            </a:r>
          </a:p>
          <a:p>
            <a:pPr>
              <a:lnSpc>
                <a:spcPct val="150000"/>
              </a:lnSpc>
            </a:pPr>
            <a:r>
              <a:rPr lang="fr-FR" dirty="0" err="1" smtClean="0"/>
              <a:t>What</a:t>
            </a:r>
            <a:r>
              <a:rPr lang="fr-FR" dirty="0" smtClean="0"/>
              <a:t> </a:t>
            </a:r>
            <a:r>
              <a:rPr lang="fr-FR" dirty="0" err="1" smtClean="0"/>
              <a:t>ethical</a:t>
            </a:r>
            <a:r>
              <a:rPr lang="fr-FR" dirty="0" smtClean="0"/>
              <a:t> challenges are </a:t>
            </a:r>
            <a:r>
              <a:rPr lang="fr-FR" dirty="0" err="1" smtClean="0"/>
              <a:t>involved</a:t>
            </a:r>
            <a:r>
              <a:rPr lang="fr-FR" dirty="0" smtClean="0"/>
              <a:t> in WGS?</a:t>
            </a:r>
          </a:p>
          <a:p>
            <a:pPr>
              <a:lnSpc>
                <a:spcPct val="150000"/>
              </a:lnSpc>
            </a:pPr>
            <a:r>
              <a:rPr lang="fr-FR" dirty="0" err="1" smtClean="0"/>
              <a:t>Views</a:t>
            </a:r>
            <a:r>
              <a:rPr lang="fr-FR" dirty="0" smtClean="0"/>
              <a:t> of </a:t>
            </a:r>
            <a:r>
              <a:rPr lang="fr-FR" dirty="0" err="1" smtClean="0"/>
              <a:t>professionals</a:t>
            </a:r>
            <a:endParaRPr lang="fr-FR" dirty="0" smtClean="0"/>
          </a:p>
          <a:p>
            <a:pPr>
              <a:lnSpc>
                <a:spcPct val="150000"/>
              </a:lnSpc>
            </a:pPr>
            <a:r>
              <a:rPr lang="fr-FR" dirty="0" err="1" smtClean="0"/>
              <a:t>Proposals</a:t>
            </a:r>
            <a:r>
              <a:rPr lang="fr-FR" dirty="0" smtClean="0"/>
              <a:t> for </a:t>
            </a:r>
            <a:r>
              <a:rPr lang="fr-FR" dirty="0" err="1" smtClean="0"/>
              <a:t>clinical</a:t>
            </a:r>
            <a:r>
              <a:rPr lang="fr-FR" dirty="0" smtClean="0"/>
              <a:t> use of WGS</a:t>
            </a:r>
          </a:p>
          <a:p>
            <a:endParaRPr lang="fr-FR" dirty="0"/>
          </a:p>
        </p:txBody>
      </p:sp>
      <p:sp>
        <p:nvSpPr>
          <p:cNvPr id="2" name="Titre 1"/>
          <p:cNvSpPr>
            <a:spLocks noGrp="1"/>
          </p:cNvSpPr>
          <p:nvPr>
            <p:ph type="title"/>
          </p:nvPr>
        </p:nvSpPr>
        <p:spPr/>
        <p:txBody>
          <a:bodyPr/>
          <a:lstStyle/>
          <a:p>
            <a:r>
              <a:rPr lang="fr-FR" dirty="0" err="1" smtClean="0"/>
              <a:t>Outline</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492896"/>
            <a:ext cx="7776864" cy="4104456"/>
          </a:xfrm>
        </p:spPr>
        <p:txBody>
          <a:bodyPr>
            <a:normAutofit/>
          </a:bodyPr>
          <a:lstStyle/>
          <a:p>
            <a:r>
              <a:rPr lang="fr-FR" dirty="0" smtClean="0"/>
              <a:t>High volume of </a:t>
            </a:r>
            <a:r>
              <a:rPr lang="fr-FR" dirty="0" err="1" smtClean="0"/>
              <a:t>unknown</a:t>
            </a:r>
            <a:r>
              <a:rPr lang="fr-FR" dirty="0" smtClean="0"/>
              <a:t> </a:t>
            </a:r>
            <a:r>
              <a:rPr lang="fr-FR" dirty="0" err="1" smtClean="0"/>
              <a:t>variants</a:t>
            </a:r>
            <a:r>
              <a:rPr lang="fr-FR" dirty="0" smtClean="0"/>
              <a:t> </a:t>
            </a:r>
            <a:r>
              <a:rPr lang="fr-FR" dirty="0" err="1" smtClean="0"/>
              <a:t>expected</a:t>
            </a:r>
            <a:endParaRPr lang="fr-FR" dirty="0" smtClean="0"/>
          </a:p>
          <a:p>
            <a:r>
              <a:rPr lang="fr-FR" dirty="0" err="1" smtClean="0"/>
              <a:t>Technical</a:t>
            </a:r>
            <a:r>
              <a:rPr lang="fr-FR" dirty="0" smtClean="0"/>
              <a:t> and </a:t>
            </a:r>
            <a:r>
              <a:rPr lang="fr-FR" dirty="0" err="1" smtClean="0"/>
              <a:t>ethical</a:t>
            </a:r>
            <a:r>
              <a:rPr lang="fr-FR" dirty="0" smtClean="0"/>
              <a:t> </a:t>
            </a:r>
            <a:r>
              <a:rPr lang="fr-FR" dirty="0" err="1" smtClean="0"/>
              <a:t>problems</a:t>
            </a:r>
            <a:endParaRPr lang="fr-FR" dirty="0" smtClean="0"/>
          </a:p>
          <a:p>
            <a:r>
              <a:rPr lang="fr-FR" dirty="0" err="1" smtClean="0"/>
              <a:t>Guardianship</a:t>
            </a:r>
            <a:r>
              <a:rPr lang="fr-FR" dirty="0" smtClean="0"/>
              <a:t> of </a:t>
            </a:r>
            <a:r>
              <a:rPr lang="fr-FR" dirty="0" err="1" smtClean="0"/>
              <a:t>interpretable</a:t>
            </a:r>
            <a:r>
              <a:rPr lang="fr-FR" dirty="0" smtClean="0"/>
              <a:t> data</a:t>
            </a:r>
          </a:p>
          <a:p>
            <a:endParaRPr lang="fr-FR" dirty="0"/>
          </a:p>
          <a:p>
            <a:r>
              <a:rPr lang="fr-FR" dirty="0" smtClean="0"/>
              <a:t>1 </a:t>
            </a:r>
            <a:r>
              <a:rPr lang="fr-FR" dirty="0" err="1" smtClean="0"/>
              <a:t>approach</a:t>
            </a:r>
            <a:r>
              <a:rPr lang="fr-FR" dirty="0" smtClean="0"/>
              <a:t> (</a:t>
            </a:r>
            <a:r>
              <a:rPr lang="fr-FR" dirty="0" err="1" smtClean="0"/>
              <a:t>dept</a:t>
            </a:r>
            <a:r>
              <a:rPr lang="fr-FR" dirty="0" smtClean="0"/>
              <a:t> in </a:t>
            </a:r>
            <a:r>
              <a:rPr lang="fr-FR" dirty="0" err="1" smtClean="0"/>
              <a:t>Netherlands</a:t>
            </a:r>
            <a:r>
              <a:rPr lang="fr-FR" dirty="0" smtClean="0"/>
              <a:t>): </a:t>
            </a:r>
            <a:r>
              <a:rPr lang="fr-FR" dirty="0" err="1" smtClean="0"/>
              <a:t>ask</a:t>
            </a:r>
            <a:r>
              <a:rPr lang="fr-FR" dirty="0" smtClean="0"/>
              <a:t> patients to </a:t>
            </a:r>
            <a:r>
              <a:rPr lang="fr-FR" dirty="0" err="1" smtClean="0"/>
              <a:t>recontact</a:t>
            </a:r>
            <a:r>
              <a:rPr lang="fr-FR" dirty="0" smtClean="0"/>
              <a:t> </a:t>
            </a:r>
            <a:r>
              <a:rPr lang="fr-FR" dirty="0" err="1" smtClean="0"/>
              <a:t>department</a:t>
            </a:r>
            <a:r>
              <a:rPr lang="fr-FR" dirty="0" smtClean="0"/>
              <a:t> </a:t>
            </a:r>
            <a:r>
              <a:rPr lang="fr-FR" dirty="0" err="1" smtClean="0"/>
              <a:t>after</a:t>
            </a:r>
            <a:r>
              <a:rPr lang="fr-FR" dirty="0" smtClean="0"/>
              <a:t> 2 </a:t>
            </a:r>
            <a:r>
              <a:rPr lang="fr-FR" dirty="0" err="1" smtClean="0"/>
              <a:t>years</a:t>
            </a:r>
            <a:r>
              <a:rPr lang="fr-FR" dirty="0" smtClean="0"/>
              <a:t> or if new </a:t>
            </a:r>
            <a:r>
              <a:rPr lang="fr-FR" dirty="0" err="1" smtClean="0"/>
              <a:t>personal</a:t>
            </a:r>
            <a:r>
              <a:rPr lang="fr-FR" dirty="0" smtClean="0"/>
              <a:t> or </a:t>
            </a:r>
            <a:r>
              <a:rPr lang="fr-FR" dirty="0" err="1" smtClean="0"/>
              <a:t>medical</a:t>
            </a:r>
            <a:r>
              <a:rPr lang="fr-FR" dirty="0" smtClean="0"/>
              <a:t> </a:t>
            </a:r>
            <a:r>
              <a:rPr lang="fr-FR" dirty="0" err="1" smtClean="0"/>
              <a:t>history</a:t>
            </a:r>
            <a:r>
              <a:rPr lang="fr-FR" dirty="0" smtClean="0"/>
              <a:t> or if </a:t>
            </a:r>
            <a:r>
              <a:rPr lang="fr-FR" dirty="0" err="1" smtClean="0"/>
              <a:t>feel</a:t>
            </a:r>
            <a:r>
              <a:rPr lang="fr-FR" dirty="0" smtClean="0"/>
              <a:t> WGS information </a:t>
            </a:r>
            <a:r>
              <a:rPr lang="fr-FR" dirty="0" err="1" smtClean="0"/>
              <a:t>may</a:t>
            </a:r>
            <a:r>
              <a:rPr lang="fr-FR" dirty="0" smtClean="0"/>
              <a:t> </a:t>
            </a:r>
            <a:r>
              <a:rPr lang="fr-FR" dirty="0" err="1" smtClean="0"/>
              <a:t>be</a:t>
            </a:r>
            <a:r>
              <a:rPr lang="fr-FR" dirty="0" smtClean="0"/>
              <a:t> of </a:t>
            </a:r>
            <a:r>
              <a:rPr lang="fr-FR" dirty="0" err="1" smtClean="0"/>
              <a:t>benefit</a:t>
            </a:r>
            <a:endParaRPr lang="fr-FR" dirty="0" smtClean="0"/>
          </a:p>
          <a:p>
            <a:endParaRPr lang="fr-FR" dirty="0" smtClean="0"/>
          </a:p>
          <a:p>
            <a:endParaRPr lang="fr-FR" dirty="0"/>
          </a:p>
        </p:txBody>
      </p:sp>
      <p:sp>
        <p:nvSpPr>
          <p:cNvPr id="2" name="Titre 1"/>
          <p:cNvSpPr>
            <a:spLocks noGrp="1"/>
          </p:cNvSpPr>
          <p:nvPr>
            <p:ph type="title"/>
          </p:nvPr>
        </p:nvSpPr>
        <p:spPr/>
        <p:txBody>
          <a:bodyPr/>
          <a:lstStyle/>
          <a:p>
            <a:r>
              <a:rPr lang="fr-FR" dirty="0" smtClean="0"/>
              <a:t>Storage of data and </a:t>
            </a:r>
            <a:r>
              <a:rPr lang="fr-FR" dirty="0" err="1" smtClean="0"/>
              <a:t>recontact</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2067" y="2675466"/>
            <a:ext cx="7804389" cy="4182533"/>
          </a:xfrm>
        </p:spPr>
        <p:txBody>
          <a:bodyPr>
            <a:normAutofit lnSpcReduction="10000"/>
          </a:bodyPr>
          <a:lstStyle/>
          <a:p>
            <a:pPr>
              <a:lnSpc>
                <a:spcPct val="150000"/>
              </a:lnSpc>
            </a:pPr>
            <a:r>
              <a:rPr lang="en-US" dirty="0" smtClean="0"/>
              <a:t>Information changes over time</a:t>
            </a:r>
          </a:p>
          <a:p>
            <a:pPr>
              <a:lnSpc>
                <a:spcPct val="150000"/>
              </a:lnSpc>
            </a:pPr>
            <a:r>
              <a:rPr lang="en-US" dirty="0" smtClean="0"/>
              <a:t>Significance of information for an individual may change over time </a:t>
            </a:r>
          </a:p>
          <a:p>
            <a:pPr>
              <a:lnSpc>
                <a:spcPct val="150000"/>
              </a:lnSpc>
            </a:pPr>
            <a:r>
              <a:rPr lang="en-US" dirty="0" smtClean="0"/>
              <a:t>Duty of </a:t>
            </a:r>
            <a:r>
              <a:rPr lang="en-US" dirty="0" err="1" smtClean="0"/>
              <a:t>recontact</a:t>
            </a:r>
            <a:r>
              <a:rPr lang="en-US" dirty="0" smtClean="0"/>
              <a:t> – patient or genetics service?</a:t>
            </a:r>
          </a:p>
          <a:p>
            <a:pPr>
              <a:lnSpc>
                <a:spcPct val="150000"/>
              </a:lnSpc>
            </a:pPr>
            <a:r>
              <a:rPr lang="en-US" dirty="0" err="1" smtClean="0"/>
              <a:t>Recontact</a:t>
            </a:r>
            <a:r>
              <a:rPr lang="en-US" dirty="0" smtClean="0"/>
              <a:t> or </a:t>
            </a:r>
            <a:r>
              <a:rPr lang="en-US" dirty="0" err="1" smtClean="0"/>
              <a:t>resequence</a:t>
            </a:r>
            <a:r>
              <a:rPr lang="en-US" dirty="0" smtClean="0"/>
              <a:t>?</a:t>
            </a:r>
          </a:p>
          <a:p>
            <a:pPr>
              <a:lnSpc>
                <a:spcPct val="150000"/>
              </a:lnSpc>
            </a:pPr>
            <a:r>
              <a:rPr lang="en-US" dirty="0" smtClean="0"/>
              <a:t>Storage of data?</a:t>
            </a:r>
          </a:p>
          <a:p>
            <a:pPr>
              <a:lnSpc>
                <a:spcPct val="150000"/>
              </a:lnSpc>
            </a:pPr>
            <a:r>
              <a:rPr lang="en-US" dirty="0" smtClean="0"/>
              <a:t>Security and privacy</a:t>
            </a:r>
            <a:endParaRPr lang="en-US" dirty="0"/>
          </a:p>
        </p:txBody>
      </p:sp>
      <p:sp>
        <p:nvSpPr>
          <p:cNvPr id="2" name="Titre 1"/>
          <p:cNvSpPr>
            <a:spLocks noGrp="1"/>
          </p:cNvSpPr>
          <p:nvPr>
            <p:ph type="title"/>
          </p:nvPr>
        </p:nvSpPr>
        <p:spPr/>
        <p:txBody>
          <a:bodyPr/>
          <a:lstStyle/>
          <a:p>
            <a:r>
              <a:rPr lang="en-US" dirty="0" err="1" smtClean="0"/>
              <a:t>Recontact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Equity and solidarity</a:t>
            </a:r>
            <a:endParaRPr lang="en-GB" dirty="0"/>
          </a:p>
        </p:txBody>
      </p:sp>
      <p:sp>
        <p:nvSpPr>
          <p:cNvPr id="5" name="Subtitle 4"/>
          <p:cNvSpPr>
            <a:spLocks noGrp="1"/>
          </p:cNvSpPr>
          <p:nvPr>
            <p:ph type="subTitle" idx="1"/>
          </p:nvPr>
        </p:nvSpPr>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ndividual.jpg"/>
          <p:cNvPicPr>
            <a:picLocks noGrp="1" noChangeAspect="1"/>
          </p:cNvPicPr>
          <p:nvPr>
            <p:ph idx="4294967295"/>
          </p:nvPr>
        </p:nvPicPr>
        <p:blipFill>
          <a:blip r:embed="rId2" cstate="print"/>
          <a:srcRect l="7426" r="20792"/>
          <a:stretch>
            <a:fillRect/>
          </a:stretch>
        </p:blipFill>
        <p:spPr>
          <a:xfrm>
            <a:off x="395536" y="1988840"/>
            <a:ext cx="2071688" cy="1581150"/>
          </a:xfrm>
        </p:spPr>
      </p:pic>
      <p:sp>
        <p:nvSpPr>
          <p:cNvPr id="2" name="Titre 1"/>
          <p:cNvSpPr>
            <a:spLocks noGrp="1"/>
          </p:cNvSpPr>
          <p:nvPr>
            <p:ph type="title" idx="4294967295"/>
          </p:nvPr>
        </p:nvSpPr>
        <p:spPr>
          <a:xfrm>
            <a:off x="2051720" y="0"/>
            <a:ext cx="8229600" cy="1252537"/>
          </a:xfrm>
        </p:spPr>
        <p:txBody>
          <a:bodyPr/>
          <a:lstStyle/>
          <a:p>
            <a:r>
              <a:rPr lang="fr-FR" dirty="0" err="1" smtClean="0"/>
              <a:t>Paradigm</a:t>
            </a:r>
            <a:r>
              <a:rPr lang="fr-FR" dirty="0" smtClean="0"/>
              <a:t> shift</a:t>
            </a:r>
            <a:endParaRPr lang="fr-FR" dirty="0"/>
          </a:p>
        </p:txBody>
      </p:sp>
      <p:pic>
        <p:nvPicPr>
          <p:cNvPr id="5" name="Image 4" descr="Family.jpg"/>
          <p:cNvPicPr>
            <a:picLocks noChangeAspect="1"/>
          </p:cNvPicPr>
          <p:nvPr/>
        </p:nvPicPr>
        <p:blipFill>
          <a:blip r:embed="rId3" cstate="print"/>
          <a:srcRect l="4601" r="3374"/>
          <a:stretch>
            <a:fillRect/>
          </a:stretch>
        </p:blipFill>
        <p:spPr>
          <a:xfrm>
            <a:off x="3000364" y="4929198"/>
            <a:ext cx="2857520" cy="1476375"/>
          </a:xfrm>
          <a:prstGeom prst="rect">
            <a:avLst/>
          </a:prstGeom>
        </p:spPr>
      </p:pic>
      <p:pic>
        <p:nvPicPr>
          <p:cNvPr id="7" name="Image 6" descr="people.jpg"/>
          <p:cNvPicPr>
            <a:picLocks noChangeAspect="1"/>
          </p:cNvPicPr>
          <p:nvPr/>
        </p:nvPicPr>
        <p:blipFill>
          <a:blip r:embed="rId4" cstate="print"/>
          <a:stretch>
            <a:fillRect/>
          </a:stretch>
        </p:blipFill>
        <p:spPr>
          <a:xfrm>
            <a:off x="6156176" y="1772816"/>
            <a:ext cx="2695575" cy="1695450"/>
          </a:xfrm>
          <a:prstGeom prst="rect">
            <a:avLst/>
          </a:prstGeom>
        </p:spPr>
      </p:pic>
      <p:sp>
        <p:nvSpPr>
          <p:cNvPr id="8" name="Flèche droite 7"/>
          <p:cNvSpPr/>
          <p:nvPr/>
        </p:nvSpPr>
        <p:spPr>
          <a:xfrm rot="2457165">
            <a:off x="1587380" y="4029380"/>
            <a:ext cx="1000132"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18812091">
            <a:off x="6259500" y="3968398"/>
            <a:ext cx="1000132"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348880"/>
            <a:ext cx="7408333" cy="3450696"/>
          </a:xfrm>
        </p:spPr>
        <p:txBody>
          <a:bodyPr/>
          <a:lstStyle/>
          <a:p>
            <a:pPr>
              <a:lnSpc>
                <a:spcPct val="150000"/>
              </a:lnSpc>
            </a:pPr>
            <a:r>
              <a:rPr lang="fr-FR" dirty="0" smtClean="0"/>
              <a:t>Move </a:t>
            </a:r>
            <a:r>
              <a:rPr lang="fr-FR" dirty="0" err="1" smtClean="0"/>
              <a:t>away</a:t>
            </a:r>
            <a:r>
              <a:rPr lang="fr-FR" dirty="0" smtClean="0"/>
              <a:t> </a:t>
            </a:r>
            <a:r>
              <a:rPr lang="fr-FR" dirty="0" err="1" smtClean="0"/>
              <a:t>from</a:t>
            </a:r>
            <a:r>
              <a:rPr lang="fr-FR" dirty="0" smtClean="0"/>
              <a:t> patient-</a:t>
            </a:r>
            <a:r>
              <a:rPr lang="fr-FR" dirty="0" err="1" smtClean="0"/>
              <a:t>centred</a:t>
            </a:r>
            <a:r>
              <a:rPr lang="fr-FR" dirty="0" smtClean="0"/>
              <a:t> </a:t>
            </a:r>
            <a:r>
              <a:rPr lang="fr-FR" dirty="0" err="1" smtClean="0"/>
              <a:t>medicine</a:t>
            </a:r>
            <a:r>
              <a:rPr lang="fr-FR" dirty="0" smtClean="0"/>
              <a:t> to communal </a:t>
            </a:r>
            <a:r>
              <a:rPr lang="fr-FR" dirty="0" err="1" smtClean="0"/>
              <a:t>shared</a:t>
            </a:r>
            <a:r>
              <a:rPr lang="fr-FR" dirty="0" smtClean="0"/>
              <a:t> </a:t>
            </a:r>
            <a:r>
              <a:rPr lang="fr-FR" dirty="0" err="1" smtClean="0"/>
              <a:t>approach</a:t>
            </a:r>
            <a:endParaRPr lang="fr-FR" dirty="0" smtClean="0"/>
          </a:p>
          <a:p>
            <a:pPr>
              <a:lnSpc>
                <a:spcPct val="150000"/>
              </a:lnSpc>
            </a:pPr>
            <a:r>
              <a:rPr lang="fr-FR" dirty="0" smtClean="0"/>
              <a:t>Encouragement/ </a:t>
            </a:r>
            <a:r>
              <a:rPr lang="fr-FR" dirty="0" err="1" smtClean="0"/>
              <a:t>mandatory</a:t>
            </a:r>
            <a:r>
              <a:rPr lang="fr-FR" dirty="0" smtClean="0"/>
              <a:t> sharing </a:t>
            </a:r>
            <a:r>
              <a:rPr lang="fr-FR" dirty="0" err="1" smtClean="0"/>
              <a:t>within</a:t>
            </a:r>
            <a:r>
              <a:rPr lang="fr-FR" dirty="0" smtClean="0"/>
              <a:t> </a:t>
            </a:r>
            <a:r>
              <a:rPr lang="fr-FR" dirty="0" err="1" smtClean="0"/>
              <a:t>families</a:t>
            </a:r>
            <a:endParaRPr lang="fr-FR" dirty="0" smtClean="0"/>
          </a:p>
          <a:p>
            <a:pPr>
              <a:lnSpc>
                <a:spcPct val="150000"/>
              </a:lnSpc>
            </a:pPr>
            <a:r>
              <a:rPr lang="fr-FR" dirty="0" err="1" smtClean="0"/>
              <a:t>Creation</a:t>
            </a:r>
            <a:r>
              <a:rPr lang="fr-FR" dirty="0" smtClean="0"/>
              <a:t> of </a:t>
            </a:r>
            <a:r>
              <a:rPr lang="fr-FR" dirty="0" err="1" smtClean="0"/>
              <a:t>databases</a:t>
            </a:r>
            <a:r>
              <a:rPr lang="fr-FR" dirty="0" smtClean="0"/>
              <a:t> for </a:t>
            </a:r>
            <a:r>
              <a:rPr lang="fr-FR" dirty="0" err="1" smtClean="0"/>
              <a:t>variants</a:t>
            </a:r>
            <a:endParaRPr lang="fr-FR" dirty="0" smtClean="0"/>
          </a:p>
          <a:p>
            <a:pPr>
              <a:lnSpc>
                <a:spcPct val="150000"/>
              </a:lnSpc>
            </a:pPr>
            <a:r>
              <a:rPr lang="fr-FR" dirty="0" err="1" smtClean="0"/>
              <a:t>Necessity</a:t>
            </a:r>
            <a:r>
              <a:rPr lang="fr-FR" dirty="0" smtClean="0"/>
              <a:t> of </a:t>
            </a:r>
            <a:r>
              <a:rPr lang="fr-FR" dirty="0" err="1" smtClean="0"/>
              <a:t>populating</a:t>
            </a:r>
            <a:r>
              <a:rPr lang="fr-FR" dirty="0" smtClean="0"/>
              <a:t> </a:t>
            </a:r>
            <a:r>
              <a:rPr lang="fr-FR" dirty="0" err="1" smtClean="0"/>
              <a:t>databases</a:t>
            </a:r>
            <a:endParaRPr lang="fr-FR" dirty="0" smtClean="0"/>
          </a:p>
          <a:p>
            <a:pPr>
              <a:lnSpc>
                <a:spcPct val="150000"/>
              </a:lnSpc>
            </a:pPr>
            <a:endParaRPr lang="fr-FR" dirty="0"/>
          </a:p>
        </p:txBody>
      </p:sp>
      <p:sp>
        <p:nvSpPr>
          <p:cNvPr id="2" name="Titre 1"/>
          <p:cNvSpPr>
            <a:spLocks noGrp="1"/>
          </p:cNvSpPr>
          <p:nvPr>
            <p:ph type="title"/>
          </p:nvPr>
        </p:nvSpPr>
        <p:spPr/>
        <p:txBody>
          <a:bodyPr>
            <a:normAutofit fontScale="90000"/>
          </a:bodyPr>
          <a:lstStyle/>
          <a:p>
            <a:r>
              <a:rPr lang="fr-FR" dirty="0" smtClean="0"/>
              <a:t>New </a:t>
            </a:r>
            <a:r>
              <a:rPr lang="fr-FR" dirty="0" err="1" smtClean="0"/>
              <a:t>landscape</a:t>
            </a:r>
            <a:r>
              <a:rPr lang="fr-FR" dirty="0" smtClean="0"/>
              <a:t>: </a:t>
            </a:r>
            <a:r>
              <a:rPr lang="fr-FR" dirty="0" err="1" smtClean="0"/>
              <a:t>solidarity</a:t>
            </a:r>
            <a:r>
              <a:rPr lang="fr-FR" dirty="0" smtClean="0"/>
              <a:t> and </a:t>
            </a:r>
            <a:r>
              <a:rPr lang="fr-FR" dirty="0" err="1" smtClean="0"/>
              <a:t>equity</a:t>
            </a:r>
            <a:endParaRPr lang="fr-FR" dirty="0"/>
          </a:p>
        </p:txBody>
      </p:sp>
      <p:pic>
        <p:nvPicPr>
          <p:cNvPr id="4" name="Image 3" descr="solidarity.jpg"/>
          <p:cNvPicPr>
            <a:picLocks noChangeAspect="1"/>
          </p:cNvPicPr>
          <p:nvPr/>
        </p:nvPicPr>
        <p:blipFill>
          <a:blip r:embed="rId2" cstate="print"/>
          <a:stretch>
            <a:fillRect/>
          </a:stretch>
        </p:blipFill>
        <p:spPr>
          <a:xfrm>
            <a:off x="6286512" y="4429132"/>
            <a:ext cx="2619375" cy="1743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2924944"/>
            <a:ext cx="7408333" cy="3450696"/>
          </a:xfrm>
        </p:spPr>
        <p:txBody>
          <a:bodyPr/>
          <a:lstStyle/>
          <a:p>
            <a:r>
              <a:rPr lang="fr-FR" dirty="0" err="1" smtClean="0"/>
              <a:t>Harness</a:t>
            </a:r>
            <a:r>
              <a:rPr lang="fr-FR" dirty="0" smtClean="0"/>
              <a:t> the diagnostic </a:t>
            </a:r>
            <a:r>
              <a:rPr lang="fr-FR" dirty="0" err="1" smtClean="0"/>
              <a:t>benefits</a:t>
            </a:r>
            <a:r>
              <a:rPr lang="fr-FR" dirty="0" smtClean="0"/>
              <a:t> of </a:t>
            </a:r>
            <a:r>
              <a:rPr lang="fr-FR" dirty="0" err="1" smtClean="0"/>
              <a:t>this</a:t>
            </a:r>
            <a:r>
              <a:rPr lang="fr-FR" dirty="0" smtClean="0"/>
              <a:t> </a:t>
            </a:r>
            <a:r>
              <a:rPr lang="fr-FR" dirty="0" err="1" smtClean="0"/>
              <a:t>technology</a:t>
            </a:r>
            <a:endParaRPr lang="fr-FR" dirty="0" smtClean="0"/>
          </a:p>
          <a:p>
            <a:endParaRPr lang="fr-FR" dirty="0" smtClean="0"/>
          </a:p>
          <a:p>
            <a:r>
              <a:rPr lang="fr-FR" dirty="0" smtClean="0"/>
              <a:t>Minimise the </a:t>
            </a:r>
            <a:r>
              <a:rPr lang="fr-FR" dirty="0" err="1" smtClean="0"/>
              <a:t>harms</a:t>
            </a:r>
            <a:endParaRPr lang="fr-FR" dirty="0"/>
          </a:p>
        </p:txBody>
      </p:sp>
      <p:sp>
        <p:nvSpPr>
          <p:cNvPr id="2" name="Titre 1"/>
          <p:cNvSpPr>
            <a:spLocks noGrp="1"/>
          </p:cNvSpPr>
          <p:nvPr>
            <p:ph type="title"/>
          </p:nvPr>
        </p:nvSpPr>
        <p:spPr/>
        <p:txBody>
          <a:bodyPr/>
          <a:lstStyle/>
          <a:p>
            <a:r>
              <a:rPr lang="fr-FR" dirty="0" smtClean="0"/>
              <a:t>Challenge</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GB" dirty="0"/>
          </a:p>
        </p:txBody>
      </p:sp>
      <p:sp>
        <p:nvSpPr>
          <p:cNvPr id="2" name="Titre 1"/>
          <p:cNvSpPr>
            <a:spLocks noGrp="1"/>
          </p:cNvSpPr>
          <p:nvPr>
            <p:ph type="title"/>
          </p:nvPr>
        </p:nvSpPr>
        <p:spPr/>
        <p:txBody>
          <a:bodyPr>
            <a:normAutofit fontScale="90000"/>
          </a:bodyPr>
          <a:lstStyle/>
          <a:p>
            <a:r>
              <a:rPr lang="fr-FR" dirty="0" smtClean="0"/>
              <a:t>The challenge of </a:t>
            </a:r>
            <a:r>
              <a:rPr lang="fr-FR" dirty="0" err="1" smtClean="0"/>
              <a:t>developing</a:t>
            </a:r>
            <a:r>
              <a:rPr lang="fr-FR" dirty="0" smtClean="0"/>
              <a:t> </a:t>
            </a:r>
            <a:r>
              <a:rPr lang="fr-FR" dirty="0" err="1" smtClean="0"/>
              <a:t>ethical</a:t>
            </a:r>
            <a:r>
              <a:rPr lang="fr-FR" dirty="0" smtClean="0"/>
              <a:t> guidelines</a:t>
            </a:r>
            <a:endParaRPr lang="fr-FR" dirty="0"/>
          </a:p>
        </p:txBody>
      </p:sp>
      <p:pic>
        <p:nvPicPr>
          <p:cNvPr id="5" name="Image 4" descr="negativity.gif"/>
          <p:cNvPicPr>
            <a:picLocks noChangeAspect="1"/>
          </p:cNvPicPr>
          <p:nvPr/>
        </p:nvPicPr>
        <p:blipFill>
          <a:blip r:embed="rId2" cstate="print"/>
          <a:stretch>
            <a:fillRect/>
          </a:stretch>
        </p:blipFill>
        <p:spPr>
          <a:xfrm>
            <a:off x="321793" y="3214686"/>
            <a:ext cx="3656327" cy="2286016"/>
          </a:xfrm>
          <a:prstGeom prst="rect">
            <a:avLst/>
          </a:prstGeom>
        </p:spPr>
      </p:pic>
      <p:pic>
        <p:nvPicPr>
          <p:cNvPr id="14338" name="Picture 2" descr="http://3.bp.blogspot.com/_9-uSugHobaI/S-VNjpwl6II/AAAAAAAACzk/nQN74g_--1o/s1600/stable-door.jpg"/>
          <p:cNvPicPr>
            <a:picLocks noChangeAspect="1" noChangeArrowheads="1"/>
          </p:cNvPicPr>
          <p:nvPr/>
        </p:nvPicPr>
        <p:blipFill>
          <a:blip r:embed="rId3" cstate="print"/>
          <a:srcRect/>
          <a:stretch>
            <a:fillRect/>
          </a:stretch>
        </p:blipFill>
        <p:spPr bwMode="auto">
          <a:xfrm>
            <a:off x="5868144" y="3068960"/>
            <a:ext cx="2486025" cy="33337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nSpc>
                <a:spcPct val="150000"/>
              </a:lnSpc>
            </a:pPr>
            <a:r>
              <a:rPr lang="fr-FR" dirty="0" smtClean="0"/>
              <a:t>Guidelines </a:t>
            </a:r>
            <a:r>
              <a:rPr lang="fr-FR" dirty="0" err="1" smtClean="0"/>
              <a:t>too</a:t>
            </a:r>
            <a:r>
              <a:rPr lang="fr-FR" dirty="0" smtClean="0"/>
              <a:t> </a:t>
            </a:r>
            <a:r>
              <a:rPr lang="fr-FR" dirty="0" err="1" smtClean="0"/>
              <a:t>proscriptive</a:t>
            </a:r>
            <a:r>
              <a:rPr lang="fr-FR" dirty="0" smtClean="0"/>
              <a:t>/ not </a:t>
            </a:r>
            <a:r>
              <a:rPr lang="fr-FR" dirty="0" err="1" smtClean="0"/>
              <a:t>well</a:t>
            </a:r>
            <a:r>
              <a:rPr lang="fr-FR" dirty="0" smtClean="0"/>
              <a:t> </a:t>
            </a:r>
            <a:r>
              <a:rPr lang="fr-FR" dirty="0" err="1" smtClean="0"/>
              <a:t>adapted</a:t>
            </a:r>
            <a:endParaRPr lang="fr-FR" dirty="0" smtClean="0"/>
          </a:p>
          <a:p>
            <a:pPr>
              <a:lnSpc>
                <a:spcPct val="150000"/>
              </a:lnSpc>
            </a:pPr>
            <a:r>
              <a:rPr lang="fr-FR" dirty="0" smtClean="0"/>
              <a:t>Guidelines </a:t>
            </a:r>
            <a:r>
              <a:rPr lang="fr-FR" dirty="0" err="1" smtClean="0"/>
              <a:t>too</a:t>
            </a:r>
            <a:r>
              <a:rPr lang="fr-FR" dirty="0" smtClean="0"/>
              <a:t> </a:t>
            </a:r>
            <a:r>
              <a:rPr lang="fr-FR" dirty="0" err="1" smtClean="0"/>
              <a:t>general</a:t>
            </a:r>
            <a:r>
              <a:rPr lang="fr-FR" dirty="0" smtClean="0"/>
              <a:t> (guidelines about </a:t>
            </a:r>
            <a:r>
              <a:rPr lang="fr-FR" dirty="0" err="1" smtClean="0"/>
              <a:t>research</a:t>
            </a:r>
            <a:r>
              <a:rPr lang="fr-FR" dirty="0" smtClean="0"/>
              <a:t> </a:t>
            </a:r>
            <a:r>
              <a:rPr lang="fr-FR" dirty="0" err="1" smtClean="0"/>
              <a:t>needed</a:t>
            </a:r>
            <a:r>
              <a:rPr lang="fr-FR" dirty="0" smtClean="0"/>
              <a:t> to </a:t>
            </a:r>
            <a:r>
              <a:rPr lang="fr-FR" dirty="0" err="1" smtClean="0"/>
              <a:t>formulate</a:t>
            </a:r>
            <a:r>
              <a:rPr lang="fr-FR" dirty="0" smtClean="0"/>
              <a:t> guidelines). </a:t>
            </a:r>
            <a:endParaRPr lang="fr-FR" dirty="0"/>
          </a:p>
        </p:txBody>
      </p:sp>
      <p:sp>
        <p:nvSpPr>
          <p:cNvPr id="2" name="Titre 1"/>
          <p:cNvSpPr>
            <a:spLocks noGrp="1"/>
          </p:cNvSpPr>
          <p:nvPr>
            <p:ph type="title"/>
          </p:nvPr>
        </p:nvSpPr>
        <p:spPr/>
        <p:txBody>
          <a:bodyPr/>
          <a:lstStyle/>
          <a:p>
            <a:r>
              <a:rPr lang="fr-FR" dirty="0" err="1" smtClean="0"/>
              <a:t>Consequences</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3688" y="5105400"/>
            <a:ext cx="6400800" cy="1752600"/>
          </a:xfrm>
        </p:spPr>
        <p:txBody>
          <a:bodyPr/>
          <a:lstStyle/>
          <a:p>
            <a:endParaRPr lang="en-GB" dirty="0"/>
          </a:p>
        </p:txBody>
      </p:sp>
      <p:sp>
        <p:nvSpPr>
          <p:cNvPr id="6" name="TextBox 5"/>
          <p:cNvSpPr txBox="1"/>
          <p:nvPr/>
        </p:nvSpPr>
        <p:spPr>
          <a:xfrm>
            <a:off x="1285852" y="2000240"/>
            <a:ext cx="6912768" cy="1938992"/>
          </a:xfrm>
          <a:prstGeom prst="rect">
            <a:avLst/>
          </a:prstGeom>
          <a:noFill/>
        </p:spPr>
        <p:txBody>
          <a:bodyPr wrap="square" rtlCol="0">
            <a:spAutoFit/>
          </a:bodyPr>
          <a:lstStyle/>
          <a:p>
            <a:pPr algn="ctr"/>
            <a:r>
              <a:rPr lang="en-GB" sz="4000" dirty="0" smtClean="0">
                <a:solidFill>
                  <a:schemeClr val="bg1"/>
                </a:solidFill>
                <a:latin typeface="Aharoni" pitchFamily="2" charset="-79"/>
                <a:cs typeface="Aharoni" pitchFamily="2" charset="-79"/>
              </a:rPr>
              <a:t>Views of genetics health professionals towards diagnostic use of NGS</a:t>
            </a:r>
            <a:endParaRPr lang="en-GB" sz="4000"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564904"/>
            <a:ext cx="7408333" cy="3450696"/>
          </a:xfrm>
        </p:spPr>
        <p:txBody>
          <a:bodyPr/>
          <a:lstStyle/>
          <a:p>
            <a:r>
              <a:rPr lang="en-GB" dirty="0" smtClean="0"/>
              <a:t>Area of convergence: maximising benefit, minimising harm</a:t>
            </a:r>
          </a:p>
          <a:p>
            <a:pPr>
              <a:buNone/>
            </a:pPr>
            <a:endParaRPr lang="en-GB" dirty="0" smtClean="0"/>
          </a:p>
          <a:p>
            <a:r>
              <a:rPr lang="en-GB" dirty="0" smtClean="0"/>
              <a:t>Area of divergence: how this should be accomplished</a:t>
            </a:r>
          </a:p>
          <a:p>
            <a:pPr>
              <a:buNone/>
            </a:pPr>
            <a:endParaRPr lang="en-GB" dirty="0" smtClean="0"/>
          </a:p>
        </p:txBody>
      </p:sp>
      <p:sp>
        <p:nvSpPr>
          <p:cNvPr id="2" name="Title 1"/>
          <p:cNvSpPr>
            <a:spLocks noGrp="1"/>
          </p:cNvSpPr>
          <p:nvPr>
            <p:ph type="title"/>
          </p:nvPr>
        </p:nvSpPr>
        <p:spPr/>
        <p:txBody>
          <a:bodyPr/>
          <a:lstStyle/>
          <a:p>
            <a:r>
              <a:rPr lang="en-GB" dirty="0" smtClean="0"/>
              <a:t>Incidental findings</a:t>
            </a:r>
            <a:endParaRPr lang="en-GB"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7222" t="24928" r="2231" b="22571"/>
          <a:stretch/>
        </p:blipFill>
        <p:spPr>
          <a:xfrm>
            <a:off x="5148064" y="4797152"/>
            <a:ext cx="3829203" cy="18252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07" y="2276872"/>
            <a:ext cx="7408333" cy="3450696"/>
          </a:xfrm>
        </p:spPr>
        <p:txBody>
          <a:bodyPr/>
          <a:lstStyle/>
          <a:p>
            <a:r>
              <a:rPr lang="en-GB" dirty="0" smtClean="0"/>
              <a:t>Clinical diagnosis – Downs syndrome</a:t>
            </a:r>
          </a:p>
          <a:p>
            <a:r>
              <a:rPr lang="en-GB" dirty="0" smtClean="0"/>
              <a:t>Chromosomes</a:t>
            </a:r>
          </a:p>
          <a:p>
            <a:endParaRPr lang="en-GB" dirty="0"/>
          </a:p>
        </p:txBody>
      </p:sp>
      <p:sp>
        <p:nvSpPr>
          <p:cNvPr id="2" name="Title 1"/>
          <p:cNvSpPr>
            <a:spLocks noGrp="1"/>
          </p:cNvSpPr>
          <p:nvPr>
            <p:ph type="title"/>
          </p:nvPr>
        </p:nvSpPr>
        <p:spPr/>
        <p:txBody>
          <a:bodyPr>
            <a:normAutofit fontScale="90000"/>
          </a:bodyPr>
          <a:lstStyle/>
          <a:p>
            <a:r>
              <a:rPr lang="en-GB" dirty="0" smtClean="0"/>
              <a:t>Progress of Genetics in Medicine-</a:t>
            </a:r>
            <a:br>
              <a:rPr lang="en-GB" dirty="0" smtClean="0"/>
            </a:br>
            <a:r>
              <a:rPr lang="en-GB" dirty="0" smtClean="0"/>
              <a:t>then</a:t>
            </a:r>
            <a:endParaRPr lang="en-GB" dirty="0"/>
          </a:p>
        </p:txBody>
      </p:sp>
      <p:pic>
        <p:nvPicPr>
          <p:cNvPr id="5" name="Image 4" descr="Down syndrome.jpg"/>
          <p:cNvPicPr>
            <a:picLocks noChangeAspect="1"/>
          </p:cNvPicPr>
          <p:nvPr/>
        </p:nvPicPr>
        <p:blipFill>
          <a:blip r:embed="rId2" cstate="print"/>
          <a:stretch>
            <a:fillRect/>
          </a:stretch>
        </p:blipFill>
        <p:spPr>
          <a:xfrm>
            <a:off x="179512" y="3763115"/>
            <a:ext cx="2160240" cy="2246649"/>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3482285"/>
            <a:ext cx="2774780" cy="2808312"/>
          </a:xfrm>
          <a:prstGeom prst="rect">
            <a:avLst/>
          </a:prstGeom>
          <a:ln>
            <a:solidFill>
              <a:schemeClr val="tx2"/>
            </a:solidFill>
          </a:ln>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572" y="3544931"/>
            <a:ext cx="3487924" cy="2683019"/>
          </a:xfrm>
          <a:prstGeom prst="rect">
            <a:avLst/>
          </a:prstGeom>
          <a:ln>
            <a:solidFill>
              <a:schemeClr val="tx2"/>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dirty="0" smtClean="0"/>
              <a:t>ACMG: opportunistic screening</a:t>
            </a:r>
          </a:p>
          <a:p>
            <a:pPr>
              <a:lnSpc>
                <a:spcPct val="150000"/>
              </a:lnSpc>
            </a:pPr>
            <a:r>
              <a:rPr lang="en-GB" dirty="0" smtClean="0"/>
              <a:t>ESHG: targeted screening</a:t>
            </a:r>
          </a:p>
          <a:p>
            <a:pPr>
              <a:lnSpc>
                <a:spcPct val="150000"/>
              </a:lnSpc>
            </a:pPr>
            <a:endParaRPr lang="en-GB" dirty="0" smtClean="0"/>
          </a:p>
          <a:p>
            <a:pPr>
              <a:lnSpc>
                <a:spcPct val="150000"/>
              </a:lnSpc>
            </a:pPr>
            <a:r>
              <a:rPr lang="en-GB" dirty="0" smtClean="0"/>
              <a:t>But – evidence that members are less divergent than the recommendations committees</a:t>
            </a:r>
          </a:p>
          <a:p>
            <a:endParaRPr lang="en-GB" dirty="0"/>
          </a:p>
        </p:txBody>
      </p:sp>
      <p:sp>
        <p:nvSpPr>
          <p:cNvPr id="2" name="Title 1"/>
          <p:cNvSpPr>
            <a:spLocks noGrp="1"/>
          </p:cNvSpPr>
          <p:nvPr>
            <p:ph type="title"/>
          </p:nvPr>
        </p:nvSpPr>
        <p:spPr>
          <a:xfrm>
            <a:off x="395536" y="332656"/>
            <a:ext cx="8534400" cy="758952"/>
          </a:xfrm>
        </p:spPr>
        <p:txBody>
          <a:bodyPr>
            <a:noAutofit/>
          </a:bodyPr>
          <a:lstStyle/>
          <a:p>
            <a:r>
              <a:rPr lang="en-GB" sz="2800" dirty="0" smtClean="0"/>
              <a:t>Area of divergence: maximising benefit/ minimising harm</a:t>
            </a:r>
            <a:endParaRPr lang="en-GB"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75467"/>
            <a:ext cx="8020413" cy="4182533"/>
          </a:xfrm>
        </p:spPr>
        <p:txBody>
          <a:bodyPr>
            <a:normAutofit/>
          </a:bodyPr>
          <a:lstStyle/>
          <a:p>
            <a:r>
              <a:rPr lang="en-GB" dirty="0" smtClean="0"/>
              <a:t>Emerging consensus that patient preference should be taken into account</a:t>
            </a:r>
          </a:p>
          <a:p>
            <a:endParaRPr lang="en-GB" dirty="0" smtClean="0"/>
          </a:p>
          <a:p>
            <a:r>
              <a:rPr lang="en-GB" dirty="0" smtClean="0"/>
              <a:t>Divergence on issue of what options should be offered </a:t>
            </a:r>
          </a:p>
          <a:p>
            <a:pPr lvl="1"/>
            <a:r>
              <a:rPr lang="en-GB" dirty="0" smtClean="0"/>
              <a:t>96% would return clinically actionable findings </a:t>
            </a:r>
          </a:p>
          <a:p>
            <a:pPr lvl="1"/>
            <a:r>
              <a:rPr lang="en-GB" dirty="0" smtClean="0"/>
              <a:t>52% of clinical genetics professionals would disclose adult onset conditions that are not clinically actionable (Lemke et al 2013). </a:t>
            </a:r>
            <a:endParaRPr lang="en-GB" dirty="0"/>
          </a:p>
        </p:txBody>
      </p:sp>
      <p:sp>
        <p:nvSpPr>
          <p:cNvPr id="2" name="Title 1"/>
          <p:cNvSpPr>
            <a:spLocks noGrp="1"/>
          </p:cNvSpPr>
          <p:nvPr>
            <p:ph type="title"/>
          </p:nvPr>
        </p:nvSpPr>
        <p:spPr/>
        <p:txBody>
          <a:bodyPr>
            <a:normAutofit fontScale="90000"/>
          </a:bodyPr>
          <a:lstStyle/>
          <a:p>
            <a:r>
              <a:rPr lang="en-GB" dirty="0" smtClean="0"/>
              <a:t>Return of incidental findings to adult patients</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Consensus regarding return of clinically actionable childhood illness</a:t>
            </a:r>
          </a:p>
          <a:p>
            <a:r>
              <a:rPr lang="en-GB" dirty="0" smtClean="0"/>
              <a:t>Divergence regarding adult onset clinically actionable disorders</a:t>
            </a:r>
          </a:p>
          <a:p>
            <a:endParaRPr lang="en-GB" dirty="0" smtClean="0"/>
          </a:p>
          <a:p>
            <a:r>
              <a:rPr lang="en-GB" dirty="0" smtClean="0"/>
              <a:t>Traditional stance: Don’t test child for adult onset disorders</a:t>
            </a:r>
          </a:p>
          <a:p>
            <a:r>
              <a:rPr lang="en-GB" dirty="0" smtClean="0"/>
              <a:t>Strong arguments that context and avoidable harms in WGS may warrant a different approach</a:t>
            </a:r>
            <a:endParaRPr lang="en-GB" dirty="0"/>
          </a:p>
        </p:txBody>
      </p:sp>
      <p:sp>
        <p:nvSpPr>
          <p:cNvPr id="2" name="Title 1"/>
          <p:cNvSpPr>
            <a:spLocks noGrp="1"/>
          </p:cNvSpPr>
          <p:nvPr>
            <p:ph type="title"/>
          </p:nvPr>
        </p:nvSpPr>
        <p:spPr/>
        <p:txBody>
          <a:bodyPr>
            <a:normAutofit fontScale="90000"/>
          </a:bodyPr>
          <a:lstStyle/>
          <a:p>
            <a:r>
              <a:rPr lang="en-GB" dirty="0" smtClean="0"/>
              <a:t>Return of results to parents of </a:t>
            </a:r>
            <a:r>
              <a:rPr lang="en-GB" smtClean="0"/>
              <a:t>children undergoing WGS</a:t>
            </a: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36096" y="332656"/>
            <a:ext cx="3024336" cy="646331"/>
          </a:xfrm>
          <a:prstGeom prst="rect">
            <a:avLst/>
          </a:prstGeom>
          <a:noFill/>
        </p:spPr>
        <p:txBody>
          <a:bodyPr wrap="square" rtlCol="0">
            <a:spAutoFit/>
          </a:bodyPr>
          <a:lstStyle/>
          <a:p>
            <a:r>
              <a:rPr lang="fr-FR" sz="3600" dirty="0" err="1" smtClean="0">
                <a:solidFill>
                  <a:schemeClr val="bg1"/>
                </a:solidFill>
              </a:rPr>
              <a:t>Recontact</a:t>
            </a:r>
            <a:endParaRPr lang="fr-FR" sz="3600" dirty="0">
              <a:solidFill>
                <a:schemeClr val="bg1"/>
              </a:solidFill>
            </a:endParaRPr>
          </a:p>
        </p:txBody>
      </p:sp>
      <p:sp>
        <p:nvSpPr>
          <p:cNvPr id="5" name="Espace réservé du contenu 4"/>
          <p:cNvSpPr>
            <a:spLocks noGrp="1"/>
          </p:cNvSpPr>
          <p:nvPr>
            <p:ph idx="4294967295"/>
          </p:nvPr>
        </p:nvSpPr>
        <p:spPr>
          <a:xfrm>
            <a:off x="323528" y="2348880"/>
            <a:ext cx="7408862" cy="3451225"/>
          </a:xfrm>
        </p:spPr>
        <p:txBody>
          <a:bodyPr/>
          <a:lstStyle/>
          <a:p>
            <a:pPr>
              <a:lnSpc>
                <a:spcPct val="150000"/>
              </a:lnSpc>
            </a:pPr>
            <a:r>
              <a:rPr lang="fr-FR" dirty="0" err="1" smtClean="0"/>
              <a:t>Empirical</a:t>
            </a:r>
            <a:r>
              <a:rPr lang="fr-FR" dirty="0" smtClean="0"/>
              <a:t> </a:t>
            </a:r>
            <a:r>
              <a:rPr lang="fr-FR" dirty="0" err="1" smtClean="0"/>
              <a:t>evidence</a:t>
            </a:r>
            <a:r>
              <a:rPr lang="fr-FR" dirty="0" smtClean="0"/>
              <a:t> </a:t>
            </a:r>
            <a:r>
              <a:rPr lang="fr-FR" dirty="0" err="1" smtClean="0"/>
              <a:t>that</a:t>
            </a:r>
            <a:r>
              <a:rPr lang="fr-FR" dirty="0" smtClean="0"/>
              <a:t> </a:t>
            </a:r>
            <a:r>
              <a:rPr lang="fr-FR" dirty="0" err="1" smtClean="0"/>
              <a:t>most</a:t>
            </a:r>
            <a:r>
              <a:rPr lang="fr-FR" dirty="0" smtClean="0"/>
              <a:t> patients value </a:t>
            </a:r>
            <a:r>
              <a:rPr lang="fr-FR" dirty="0" err="1" smtClean="0"/>
              <a:t>being</a:t>
            </a:r>
            <a:r>
              <a:rPr lang="fr-FR" dirty="0" smtClean="0"/>
              <a:t> </a:t>
            </a:r>
            <a:r>
              <a:rPr lang="fr-FR" dirty="0" err="1" smtClean="0"/>
              <a:t>recontacted</a:t>
            </a:r>
            <a:endParaRPr lang="fr-FR" dirty="0" smtClean="0"/>
          </a:p>
          <a:p>
            <a:pPr>
              <a:lnSpc>
                <a:spcPct val="150000"/>
              </a:lnSpc>
            </a:pPr>
            <a:r>
              <a:rPr lang="fr-FR" dirty="0" smtClean="0"/>
              <a:t>Most </a:t>
            </a:r>
            <a:r>
              <a:rPr lang="fr-FR" dirty="0" err="1" smtClean="0"/>
              <a:t>authors</a:t>
            </a:r>
            <a:r>
              <a:rPr lang="fr-FR" dirty="0" smtClean="0"/>
              <a:t> </a:t>
            </a:r>
            <a:r>
              <a:rPr lang="fr-FR" dirty="0" err="1" smtClean="0"/>
              <a:t>consider</a:t>
            </a:r>
            <a:r>
              <a:rPr lang="fr-FR" dirty="0" smtClean="0"/>
              <a:t> </a:t>
            </a:r>
            <a:r>
              <a:rPr lang="fr-FR" dirty="0" err="1" smtClean="0"/>
              <a:t>recontact</a:t>
            </a:r>
            <a:r>
              <a:rPr lang="fr-FR" dirty="0" smtClean="0"/>
              <a:t> to </a:t>
            </a:r>
            <a:r>
              <a:rPr lang="fr-FR" dirty="0" err="1" smtClean="0"/>
              <a:t>be</a:t>
            </a:r>
            <a:r>
              <a:rPr lang="fr-FR" dirty="0" smtClean="0"/>
              <a:t> </a:t>
            </a:r>
            <a:r>
              <a:rPr lang="fr-FR" dirty="0" err="1" smtClean="0"/>
              <a:t>ethically</a:t>
            </a:r>
            <a:r>
              <a:rPr lang="fr-FR" dirty="0" smtClean="0"/>
              <a:t> </a:t>
            </a:r>
            <a:r>
              <a:rPr lang="fr-FR" dirty="0" err="1" smtClean="0"/>
              <a:t>desirable</a:t>
            </a:r>
            <a:r>
              <a:rPr lang="fr-FR" dirty="0" smtClean="0"/>
              <a:t> but </a:t>
            </a:r>
            <a:r>
              <a:rPr lang="fr-FR" dirty="0" err="1" smtClean="0"/>
              <a:t>practically</a:t>
            </a:r>
            <a:r>
              <a:rPr lang="fr-FR" dirty="0" smtClean="0"/>
              <a:t> </a:t>
            </a:r>
            <a:r>
              <a:rPr lang="fr-FR" dirty="0" err="1" smtClean="0"/>
              <a:t>unfeasible</a:t>
            </a:r>
            <a:endParaRPr lang="fr-FR" dirty="0"/>
          </a:p>
          <a:p>
            <a:pPr lvl="8">
              <a:lnSpc>
                <a:spcPct val="150000"/>
              </a:lnSpc>
            </a:pPr>
            <a:r>
              <a:rPr lang="fr-FR" i="1" dirty="0" smtClean="0"/>
              <a:t>Otten et al </a:t>
            </a:r>
            <a:r>
              <a:rPr lang="fr-FR" i="1" dirty="0" err="1" smtClean="0"/>
              <a:t>Genetics</a:t>
            </a:r>
            <a:r>
              <a:rPr lang="fr-FR" i="1" dirty="0" smtClean="0"/>
              <a:t> in </a:t>
            </a:r>
            <a:r>
              <a:rPr lang="fr-FR" i="1" dirty="0" err="1" smtClean="0"/>
              <a:t>Medicine</a:t>
            </a:r>
            <a:r>
              <a:rPr lang="fr-FR" i="1" dirty="0" smtClean="0"/>
              <a:t> 2014</a:t>
            </a:r>
            <a:endParaRPr lang="fr-FR" i="1" dirty="0"/>
          </a:p>
        </p:txBody>
      </p:sp>
    </p:spTree>
    <p:extLst>
      <p:ext uri="{BB962C8B-B14F-4D97-AF65-F5344CB8AC3E}">
        <p14:creationId xmlns:p14="http://schemas.microsoft.com/office/powerpoint/2010/main" val="1920603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147 </a:t>
            </a:r>
            <a:r>
              <a:rPr lang="en-GB" dirty="0" err="1" smtClean="0"/>
              <a:t>respondants</a:t>
            </a:r>
            <a:r>
              <a:rPr lang="en-GB" dirty="0" smtClean="0"/>
              <a:t> from 21 countries</a:t>
            </a:r>
          </a:p>
          <a:p>
            <a:endParaRPr lang="en-GB" dirty="0" smtClean="0"/>
          </a:p>
          <a:p>
            <a:r>
              <a:rPr lang="en-GB" dirty="0" smtClean="0"/>
              <a:t>54.7% female</a:t>
            </a:r>
          </a:p>
          <a:p>
            <a:endParaRPr lang="en-GB" dirty="0" smtClean="0"/>
          </a:p>
          <a:p>
            <a:r>
              <a:rPr lang="en-GB" dirty="0" smtClean="0"/>
              <a:t>28.3% clinical geneticists, 4.1% counsellors</a:t>
            </a:r>
          </a:p>
          <a:p>
            <a:r>
              <a:rPr lang="en-GB" dirty="0" smtClean="0"/>
              <a:t>33.1% clinical laboratory</a:t>
            </a:r>
          </a:p>
          <a:p>
            <a:r>
              <a:rPr lang="en-GB" dirty="0" smtClean="0"/>
              <a:t>6.2% students/ trainees</a:t>
            </a:r>
            <a:endParaRPr lang="en-GB" dirty="0"/>
          </a:p>
        </p:txBody>
      </p:sp>
      <p:sp>
        <p:nvSpPr>
          <p:cNvPr id="2" name="Title 1"/>
          <p:cNvSpPr>
            <a:spLocks noGrp="1"/>
          </p:cNvSpPr>
          <p:nvPr>
            <p:ph type="title"/>
          </p:nvPr>
        </p:nvSpPr>
        <p:spPr>
          <a:xfrm>
            <a:off x="467544" y="188640"/>
            <a:ext cx="8229600" cy="1252728"/>
          </a:xfrm>
        </p:spPr>
        <p:txBody>
          <a:bodyPr>
            <a:normAutofit fontScale="90000"/>
          </a:bodyPr>
          <a:lstStyle/>
          <a:p>
            <a:r>
              <a:rPr lang="en-GB" dirty="0" smtClean="0"/>
              <a:t/>
            </a:r>
            <a:br>
              <a:rPr lang="en-GB" dirty="0" smtClean="0"/>
            </a:br>
            <a:r>
              <a:rPr lang="en-GB" dirty="0" smtClean="0"/>
              <a:t> Survey of European professional stakeholders</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rveyGizmo"/>
          <p:cNvPicPr>
            <a:picLocks noChangeAspect="1"/>
          </p:cNvPicPr>
          <p:nvPr/>
        </p:nvPicPr>
        <p:blipFill>
          <a:blip r:embed="rId2" cstate="print"/>
          <a:stretch>
            <a:fillRect/>
          </a:stretch>
        </p:blipFill>
        <p:spPr>
          <a:xfrm>
            <a:off x="95250" y="6381750"/>
            <a:ext cx="304800" cy="381000"/>
          </a:xfrm>
          <a:prstGeom prst="rect">
            <a:avLst/>
          </a:prstGeom>
        </p:spPr>
      </p:pic>
      <p:sp>
        <p:nvSpPr>
          <p:cNvPr id="2" name="TextBox 1"/>
          <p:cNvSpPr txBox="1"/>
          <p:nvPr/>
        </p:nvSpPr>
        <p:spPr>
          <a:xfrm>
            <a:off x="279191" y="260647"/>
            <a:ext cx="8858250" cy="1246495"/>
          </a:xfrm>
          <a:prstGeom prst="rect">
            <a:avLst/>
          </a:prstGeom>
        </p:spPr>
        <p:txBody>
          <a:bodyPr vertOverflow="overflow" horzOverflow="overflow" wrap="square" lIns="91440" tIns="45720" rIns="91440" bIns="45720" numCol="1" rtlCol="0">
            <a:spAutoFit/>
          </a:bodyPr>
          <a:lstStyle/>
          <a:p>
            <a:pPr marL="0" marR="0" lvl="0" indent="0" algn="l" fontAlgn="base"/>
            <a:r>
              <a:rPr sz="2500" b="1" i="0" u="none" strike="noStrike" dirty="0" smtClean="0">
                <a:solidFill>
                  <a:schemeClr val="bg1"/>
                </a:solidFill>
                <a:latin typeface="Calibri"/>
              </a:rPr>
              <a:t>Do </a:t>
            </a:r>
            <a:r>
              <a:rPr sz="2500" b="1" i="0" u="none" strike="noStrike" dirty="0">
                <a:solidFill>
                  <a:schemeClr val="bg1"/>
                </a:solidFill>
                <a:latin typeface="Calibri"/>
              </a:rPr>
              <a:t>you agree that all competent adult patients undergoing WGS should have screening of a predetermined panel of genes for clinically actionable disorders?</a:t>
            </a:r>
          </a:p>
        </p:txBody>
      </p:sp>
      <p:graphicFrame>
        <p:nvGraphicFramePr>
          <p:cNvPr id="6" name="Chart 5"/>
          <p:cNvGraphicFramePr/>
          <p:nvPr>
            <p:extLst>
              <p:ext uri="{D42A27DB-BD31-4B8C-83A1-F6EECF244321}">
                <p14:modId xmlns:p14="http://schemas.microsoft.com/office/powerpoint/2010/main" val="3782118284"/>
              </p:ext>
            </p:extLst>
          </p:nvPr>
        </p:nvGraphicFramePr>
        <p:xfrm>
          <a:off x="1043608" y="2420888"/>
          <a:ext cx="6336704" cy="41162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rveyGizmo"/>
          <p:cNvPicPr>
            <a:picLocks noChangeAspect="1"/>
          </p:cNvPicPr>
          <p:nvPr/>
        </p:nvPicPr>
        <p:blipFill>
          <a:blip r:embed="rId2" cstate="print"/>
          <a:stretch>
            <a:fillRect/>
          </a:stretch>
        </p:blipFill>
        <p:spPr>
          <a:xfrm>
            <a:off x="95250" y="6381750"/>
            <a:ext cx="304800" cy="381000"/>
          </a:xfrm>
          <a:prstGeom prst="rect">
            <a:avLst/>
          </a:prstGeom>
        </p:spPr>
      </p:pic>
      <p:sp>
        <p:nvSpPr>
          <p:cNvPr id="2" name="TextBox 1"/>
          <p:cNvSpPr txBox="1"/>
          <p:nvPr/>
        </p:nvSpPr>
        <p:spPr>
          <a:xfrm>
            <a:off x="400050" y="404664"/>
            <a:ext cx="8858250" cy="861774"/>
          </a:xfrm>
          <a:prstGeom prst="rect">
            <a:avLst/>
          </a:prstGeom>
        </p:spPr>
        <p:txBody>
          <a:bodyPr vertOverflow="overflow" horzOverflow="overflow" wrap="square" lIns="91440" tIns="45720" rIns="91440" bIns="45720" numCol="1" rtlCol="0">
            <a:spAutoFit/>
          </a:bodyPr>
          <a:lstStyle/>
          <a:p>
            <a:pPr marL="0" marR="0" lvl="0" indent="0" algn="l" fontAlgn="base"/>
            <a:r>
              <a:rPr sz="2500" b="1" i="0" u="none" strike="noStrike" dirty="0" smtClean="0">
                <a:solidFill>
                  <a:schemeClr val="bg1"/>
                </a:solidFill>
                <a:latin typeface="Calibri"/>
              </a:rPr>
              <a:t>Regarding </a:t>
            </a:r>
            <a:r>
              <a:rPr sz="2500" b="1" i="0" u="none" strike="noStrike" dirty="0">
                <a:solidFill>
                  <a:schemeClr val="bg1"/>
                </a:solidFill>
                <a:latin typeface="Calibri"/>
              </a:rPr>
              <a:t>incidental findings, which of the following result options should be offered to the competent adult patient?:</a:t>
            </a:r>
          </a:p>
        </p:txBody>
      </p:sp>
      <p:graphicFrame>
        <p:nvGraphicFramePr>
          <p:cNvPr id="3" name="Bar Chart Regarding incidental findings, which of the following result options should be offered to the competent adult patient?:"/>
          <p:cNvGraphicFramePr/>
          <p:nvPr>
            <p:extLst>
              <p:ext uri="{D42A27DB-BD31-4B8C-83A1-F6EECF244321}">
                <p14:modId xmlns:p14="http://schemas.microsoft.com/office/powerpoint/2010/main" val="149787081"/>
              </p:ext>
            </p:extLst>
          </p:nvPr>
        </p:nvGraphicFramePr>
        <p:xfrm>
          <a:off x="247650" y="1844824"/>
          <a:ext cx="8424936" cy="44644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rveyGizmo"/>
          <p:cNvPicPr>
            <a:picLocks noChangeAspect="1"/>
          </p:cNvPicPr>
          <p:nvPr/>
        </p:nvPicPr>
        <p:blipFill>
          <a:blip r:embed="rId2" cstate="print"/>
          <a:stretch>
            <a:fillRect/>
          </a:stretch>
        </p:blipFill>
        <p:spPr>
          <a:xfrm>
            <a:off x="95250" y="6381750"/>
            <a:ext cx="304800" cy="381000"/>
          </a:xfrm>
          <a:prstGeom prst="rect">
            <a:avLst/>
          </a:prstGeom>
        </p:spPr>
      </p:pic>
      <p:sp>
        <p:nvSpPr>
          <p:cNvPr id="2" name="TextBox 1"/>
          <p:cNvSpPr txBox="1"/>
          <p:nvPr/>
        </p:nvSpPr>
        <p:spPr>
          <a:xfrm>
            <a:off x="285750" y="332656"/>
            <a:ext cx="8462714" cy="1246495"/>
          </a:xfrm>
          <a:prstGeom prst="rect">
            <a:avLst/>
          </a:prstGeom>
        </p:spPr>
        <p:txBody>
          <a:bodyPr vertOverflow="overflow" horzOverflow="overflow" wrap="square" lIns="91440" tIns="45720" rIns="91440" bIns="45720" numCol="1" rtlCol="0">
            <a:spAutoFit/>
          </a:bodyPr>
          <a:lstStyle/>
          <a:p>
            <a:pPr marL="0" marR="0" lvl="0" indent="0" algn="l" fontAlgn="base"/>
            <a:r>
              <a:rPr sz="2500" b="1" i="0" u="none" strike="noStrike" dirty="0" smtClean="0">
                <a:solidFill>
                  <a:schemeClr val="bg1"/>
                </a:solidFill>
                <a:latin typeface="Calibri"/>
              </a:rPr>
              <a:t>In </a:t>
            </a:r>
            <a:r>
              <a:rPr sz="2500" b="1" i="0" u="none" strike="noStrike" dirty="0">
                <a:solidFill>
                  <a:schemeClr val="bg1"/>
                </a:solidFill>
                <a:latin typeface="Calibri"/>
              </a:rPr>
              <a:t>addition to </a:t>
            </a:r>
            <a:r>
              <a:rPr sz="2500" b="1" i="0" u="none" strike="noStrike" dirty="0" smtClean="0">
                <a:solidFill>
                  <a:schemeClr val="bg1"/>
                </a:solidFill>
                <a:latin typeface="Calibri"/>
              </a:rPr>
              <a:t>results </a:t>
            </a:r>
            <a:r>
              <a:rPr sz="2500" b="1" i="0" u="none" strike="noStrike" dirty="0">
                <a:solidFill>
                  <a:schemeClr val="bg1"/>
                </a:solidFill>
                <a:latin typeface="Calibri"/>
              </a:rPr>
              <a:t>related to the indication for testing, options for return of a child's results to their parents should include the following:</a:t>
            </a:r>
          </a:p>
        </p:txBody>
      </p:sp>
      <p:graphicFrame>
        <p:nvGraphicFramePr>
          <p:cNvPr id="3" name="Bar Chart In addition to results related to the indication for testing, options for return of a child's results to their parents should include the following:"/>
          <p:cNvGraphicFramePr/>
          <p:nvPr>
            <p:extLst>
              <p:ext uri="{D42A27DB-BD31-4B8C-83A1-F6EECF244321}">
                <p14:modId xmlns:p14="http://schemas.microsoft.com/office/powerpoint/2010/main" val="3207255256"/>
              </p:ext>
            </p:extLst>
          </p:nvPr>
        </p:nvGraphicFramePr>
        <p:xfrm>
          <a:off x="-396552" y="2060848"/>
          <a:ext cx="9540552" cy="47971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rveyGizmo"/>
          <p:cNvPicPr>
            <a:picLocks noChangeAspect="1"/>
          </p:cNvPicPr>
          <p:nvPr/>
        </p:nvPicPr>
        <p:blipFill>
          <a:blip r:embed="rId2" cstate="print"/>
          <a:stretch>
            <a:fillRect/>
          </a:stretch>
        </p:blipFill>
        <p:spPr>
          <a:xfrm>
            <a:off x="95250" y="6381750"/>
            <a:ext cx="304800" cy="381000"/>
          </a:xfrm>
          <a:prstGeom prst="rect">
            <a:avLst/>
          </a:prstGeom>
        </p:spPr>
      </p:pic>
      <p:sp>
        <p:nvSpPr>
          <p:cNvPr id="2" name="TextBox 1"/>
          <p:cNvSpPr txBox="1"/>
          <p:nvPr/>
        </p:nvSpPr>
        <p:spPr>
          <a:xfrm>
            <a:off x="247650" y="490758"/>
            <a:ext cx="8858250" cy="861774"/>
          </a:xfrm>
          <a:prstGeom prst="rect">
            <a:avLst/>
          </a:prstGeom>
        </p:spPr>
        <p:txBody>
          <a:bodyPr vertOverflow="overflow" horzOverflow="overflow" wrap="square" lIns="91440" tIns="45720" rIns="91440" bIns="45720" numCol="1" rtlCol="0">
            <a:spAutoFit/>
          </a:bodyPr>
          <a:lstStyle/>
          <a:p>
            <a:pPr marL="0" marR="0" lvl="0" indent="0" algn="l" fontAlgn="base"/>
            <a:r>
              <a:rPr sz="2500" b="1" i="0" u="none" strike="noStrike" dirty="0" smtClean="0">
                <a:solidFill>
                  <a:schemeClr val="bg1"/>
                </a:solidFill>
                <a:latin typeface="Calibri"/>
              </a:rPr>
              <a:t>Do </a:t>
            </a:r>
            <a:r>
              <a:rPr sz="2500" b="1" i="0" u="none" strike="noStrike" dirty="0">
                <a:solidFill>
                  <a:schemeClr val="bg1"/>
                </a:solidFill>
                <a:latin typeface="Calibri"/>
              </a:rPr>
              <a:t>you think that WGS in the clinic requires a more in-depth consent procedure than </a:t>
            </a:r>
            <a:r>
              <a:rPr lang="en-GB" sz="2500" b="1" i="0" u="none" strike="noStrike" dirty="0" smtClean="0">
                <a:solidFill>
                  <a:schemeClr val="bg1"/>
                </a:solidFill>
                <a:latin typeface="Calibri"/>
              </a:rPr>
              <a:t>array CGH?</a:t>
            </a:r>
            <a:endParaRPr sz="2500" b="1" i="0" u="none" strike="noStrike" dirty="0">
              <a:solidFill>
                <a:schemeClr val="bg1"/>
              </a:solidFill>
              <a:latin typeface="Calibri"/>
            </a:endParaRPr>
          </a:p>
        </p:txBody>
      </p:sp>
      <p:graphicFrame>
        <p:nvGraphicFramePr>
          <p:cNvPr id="3" name="Pie Chart Do you think that WGS in the clinic requires a more in-depth consent procedure than array-CGH (for example a more in-depth explanation of potential results, a longer consent form or more than one consultation to obtain consent)?"/>
          <p:cNvGraphicFramePr/>
          <p:nvPr/>
        </p:nvGraphicFramePr>
        <p:xfrm>
          <a:off x="539552" y="2492896"/>
          <a:ext cx="7488832" cy="38164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rveyGizmo"/>
          <p:cNvPicPr>
            <a:picLocks noChangeAspect="1"/>
          </p:cNvPicPr>
          <p:nvPr/>
        </p:nvPicPr>
        <p:blipFill>
          <a:blip r:embed="rId2" cstate="print"/>
          <a:stretch>
            <a:fillRect/>
          </a:stretch>
        </p:blipFill>
        <p:spPr>
          <a:xfrm>
            <a:off x="95250" y="6381750"/>
            <a:ext cx="304800" cy="381000"/>
          </a:xfrm>
          <a:prstGeom prst="rect">
            <a:avLst/>
          </a:prstGeom>
        </p:spPr>
      </p:pic>
      <p:sp>
        <p:nvSpPr>
          <p:cNvPr id="2" name="TextBox 1"/>
          <p:cNvSpPr txBox="1"/>
          <p:nvPr/>
        </p:nvSpPr>
        <p:spPr>
          <a:xfrm>
            <a:off x="611560" y="332656"/>
            <a:ext cx="8858250" cy="1246495"/>
          </a:xfrm>
          <a:prstGeom prst="rect">
            <a:avLst/>
          </a:prstGeom>
        </p:spPr>
        <p:txBody>
          <a:bodyPr vertOverflow="overflow" horzOverflow="overflow" wrap="square" lIns="91440" tIns="45720" rIns="91440" bIns="45720" numCol="1" rtlCol="0">
            <a:spAutoFit/>
          </a:bodyPr>
          <a:lstStyle/>
          <a:p>
            <a:pPr marL="0" marR="0" lvl="0" indent="0" algn="l" fontAlgn="base"/>
            <a:r>
              <a:rPr sz="2500" b="1" i="0" u="none" strike="noStrike" dirty="0" smtClean="0">
                <a:solidFill>
                  <a:schemeClr val="bg1"/>
                </a:solidFill>
                <a:latin typeface="Calibri"/>
              </a:rPr>
              <a:t>Does </a:t>
            </a:r>
            <a:r>
              <a:rPr sz="2500" b="1" i="0" u="none" strike="noStrike" dirty="0">
                <a:solidFill>
                  <a:schemeClr val="bg1"/>
                </a:solidFill>
                <a:latin typeface="Calibri"/>
              </a:rPr>
              <a:t>the clinical service ordering WGS have a duty to review previous results in light of new information and re-contact patients (assuming consent has been obtained)?</a:t>
            </a:r>
          </a:p>
        </p:txBody>
      </p:sp>
      <p:graphicFrame>
        <p:nvGraphicFramePr>
          <p:cNvPr id="3" name="Pie Chart Does the clinical service ordering WGS have a duty to review previous results in light of new information and re-contact patients (assuming consent has been obtained)?"/>
          <p:cNvGraphicFramePr/>
          <p:nvPr>
            <p:extLst>
              <p:ext uri="{D42A27DB-BD31-4B8C-83A1-F6EECF244321}">
                <p14:modId xmlns:p14="http://schemas.microsoft.com/office/powerpoint/2010/main" val="317005579"/>
              </p:ext>
            </p:extLst>
          </p:nvPr>
        </p:nvGraphicFramePr>
        <p:xfrm>
          <a:off x="323528" y="1628800"/>
          <a:ext cx="8568952"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5337" y="2392051"/>
            <a:ext cx="7408333" cy="3450696"/>
          </a:xfrm>
        </p:spPr>
        <p:txBody>
          <a:bodyPr/>
          <a:lstStyle/>
          <a:p>
            <a:pPr>
              <a:lnSpc>
                <a:spcPct val="150000"/>
              </a:lnSpc>
            </a:pPr>
            <a:r>
              <a:rPr lang="en-GB" dirty="0"/>
              <a:t>Single gene tests </a:t>
            </a:r>
            <a:r>
              <a:rPr lang="en-GB" dirty="0" err="1"/>
              <a:t>eg</a:t>
            </a:r>
            <a:r>
              <a:rPr lang="en-GB" dirty="0"/>
              <a:t> Cystic Fibrosis (CFTR)</a:t>
            </a:r>
          </a:p>
          <a:p>
            <a:pPr>
              <a:lnSpc>
                <a:spcPct val="150000"/>
              </a:lnSpc>
            </a:pPr>
            <a:r>
              <a:rPr lang="en-GB" dirty="0"/>
              <a:t>Investigation of intellectual deficit – chromosomes – telomeres – </a:t>
            </a:r>
            <a:r>
              <a:rPr lang="en-GB" dirty="0" err="1"/>
              <a:t>aCGH</a:t>
            </a:r>
            <a:endParaRPr lang="en-GB" dirty="0"/>
          </a:p>
          <a:p>
            <a:pPr>
              <a:lnSpc>
                <a:spcPct val="150000"/>
              </a:lnSpc>
            </a:pPr>
            <a:r>
              <a:rPr lang="en-GB" dirty="0"/>
              <a:t>Future: whole genome sequencing</a:t>
            </a:r>
          </a:p>
          <a:p>
            <a:pPr>
              <a:lnSpc>
                <a:spcPct val="150000"/>
              </a:lnSpc>
            </a:pPr>
            <a:endParaRPr lang="fr-FR" dirty="0"/>
          </a:p>
        </p:txBody>
      </p:sp>
      <p:sp>
        <p:nvSpPr>
          <p:cNvPr id="3" name="Titre 2"/>
          <p:cNvSpPr>
            <a:spLocks noGrp="1"/>
          </p:cNvSpPr>
          <p:nvPr>
            <p:ph type="title"/>
          </p:nvPr>
        </p:nvSpPr>
        <p:spPr/>
        <p:txBody>
          <a:bodyPr>
            <a:normAutofit fontScale="90000"/>
          </a:bodyPr>
          <a:lstStyle/>
          <a:p>
            <a:r>
              <a:rPr lang="en-GB" dirty="0"/>
              <a:t>Progress of Genetics in Medicine-</a:t>
            </a:r>
            <a:br>
              <a:rPr lang="en-GB" dirty="0"/>
            </a:br>
            <a:r>
              <a:rPr lang="en-GB" dirty="0" smtClean="0"/>
              <a:t>now</a:t>
            </a:r>
            <a:endParaRPr lang="fr-FR" dirty="0"/>
          </a:p>
        </p:txBody>
      </p:sp>
      <p:pic>
        <p:nvPicPr>
          <p:cNvPr id="4" name="Image 3" descr="whole genome sequencing.png"/>
          <p:cNvPicPr>
            <a:picLocks noChangeAspect="1"/>
          </p:cNvPicPr>
          <p:nvPr/>
        </p:nvPicPr>
        <p:blipFill>
          <a:blip r:embed="rId2" cstate="print"/>
          <a:stretch>
            <a:fillRect/>
          </a:stretch>
        </p:blipFill>
        <p:spPr>
          <a:xfrm>
            <a:off x="6372200" y="5076382"/>
            <a:ext cx="2502940" cy="1532730"/>
          </a:xfrm>
          <a:prstGeom prst="rect">
            <a:avLst/>
          </a:prstGeom>
        </p:spPr>
      </p:pic>
    </p:spTree>
    <p:extLst>
      <p:ext uri="{BB962C8B-B14F-4D97-AF65-F5344CB8AC3E}">
        <p14:creationId xmlns:p14="http://schemas.microsoft.com/office/powerpoint/2010/main" val="54516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Requirement for longer consent process for WGS</a:t>
            </a:r>
          </a:p>
          <a:p>
            <a:endParaRPr lang="en-GB" dirty="0" smtClean="0"/>
          </a:p>
          <a:p>
            <a:pPr lvl="1"/>
            <a:r>
              <a:rPr lang="en-GB" dirty="0" smtClean="0"/>
              <a:t>86.1%</a:t>
            </a:r>
          </a:p>
          <a:p>
            <a:pPr lvl="1"/>
            <a:endParaRPr lang="en-GB" dirty="0" smtClean="0"/>
          </a:p>
          <a:p>
            <a:r>
              <a:rPr lang="en-GB" dirty="0" smtClean="0"/>
              <a:t>Sharing of IF results of preventable/ treatable disorders</a:t>
            </a:r>
          </a:p>
          <a:p>
            <a:pPr lvl="1"/>
            <a:r>
              <a:rPr lang="en-GB" dirty="0" smtClean="0"/>
              <a:t>For adults: 96.5%</a:t>
            </a:r>
          </a:p>
          <a:p>
            <a:pPr lvl="1"/>
            <a:r>
              <a:rPr lang="en-GB" dirty="0" smtClean="0"/>
              <a:t>For children: 96.5%</a:t>
            </a:r>
            <a:endParaRPr lang="en-GB" dirty="0"/>
          </a:p>
        </p:txBody>
      </p:sp>
      <p:sp>
        <p:nvSpPr>
          <p:cNvPr id="2" name="Title 1"/>
          <p:cNvSpPr>
            <a:spLocks noGrp="1"/>
          </p:cNvSpPr>
          <p:nvPr>
            <p:ph type="title"/>
          </p:nvPr>
        </p:nvSpPr>
        <p:spPr/>
        <p:txBody>
          <a:bodyPr/>
          <a:lstStyle/>
          <a:p>
            <a:r>
              <a:rPr lang="en-GB" dirty="0" smtClean="0"/>
              <a:t>Areas of convergence</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3140968"/>
            <a:ext cx="7408333" cy="3450696"/>
          </a:xfrm>
        </p:spPr>
        <p:txBody>
          <a:bodyPr/>
          <a:lstStyle/>
          <a:p>
            <a:r>
              <a:rPr lang="en-GB" dirty="0" smtClean="0"/>
              <a:t>Return of other IFs for children and adults (untreatable disorders)</a:t>
            </a:r>
          </a:p>
          <a:p>
            <a:endParaRPr lang="en-GB" dirty="0" smtClean="0"/>
          </a:p>
          <a:p>
            <a:r>
              <a:rPr lang="en-GB" dirty="0" smtClean="0"/>
              <a:t>Duty to </a:t>
            </a:r>
            <a:r>
              <a:rPr lang="en-GB" dirty="0" err="1" smtClean="0"/>
              <a:t>recontact</a:t>
            </a:r>
            <a:endParaRPr lang="en-GB" dirty="0" smtClean="0"/>
          </a:p>
          <a:p>
            <a:endParaRPr lang="en-GB" dirty="0" smtClean="0"/>
          </a:p>
          <a:p>
            <a:r>
              <a:rPr lang="en-GB" dirty="0" smtClean="0"/>
              <a:t>Use of opportunistic screening</a:t>
            </a:r>
            <a:endParaRPr lang="en-GB" dirty="0"/>
          </a:p>
        </p:txBody>
      </p:sp>
      <p:sp>
        <p:nvSpPr>
          <p:cNvPr id="2" name="Title 1"/>
          <p:cNvSpPr>
            <a:spLocks noGrp="1"/>
          </p:cNvSpPr>
          <p:nvPr>
            <p:ph type="title"/>
          </p:nvPr>
        </p:nvSpPr>
        <p:spPr/>
        <p:txBody>
          <a:bodyPr/>
          <a:lstStyle/>
          <a:p>
            <a:r>
              <a:rPr lang="en-GB" dirty="0" smtClean="0"/>
              <a:t>Areas of divergence</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Divergence may be less marked when seen in light of common goal of maximising benefit and minimising harm</a:t>
            </a:r>
          </a:p>
          <a:p>
            <a:pPr>
              <a:buNone/>
            </a:pPr>
            <a:endParaRPr lang="en-GB" sz="1600" dirty="0" smtClean="0"/>
          </a:p>
          <a:p>
            <a:r>
              <a:rPr lang="en-GB" dirty="0" smtClean="0"/>
              <a:t>Need for exploration of practical options for return of incidental findings (when/ how)</a:t>
            </a:r>
          </a:p>
          <a:p>
            <a:endParaRPr lang="en-GB" sz="1400" dirty="0" smtClean="0"/>
          </a:p>
          <a:p>
            <a:r>
              <a:rPr lang="en-GB" dirty="0" smtClean="0"/>
              <a:t>More work to come to a consensus view</a:t>
            </a:r>
          </a:p>
          <a:p>
            <a:endParaRPr lang="en-GB" sz="1600" dirty="0" smtClean="0"/>
          </a:p>
          <a:p>
            <a:r>
              <a:rPr lang="en-GB" dirty="0" smtClean="0"/>
              <a:t>Regular revision of guidelines</a:t>
            </a:r>
            <a:endParaRPr lang="en-GB" dirty="0"/>
          </a:p>
        </p:txBody>
      </p:sp>
      <p:sp>
        <p:nvSpPr>
          <p:cNvPr id="2" name="Title 1"/>
          <p:cNvSpPr>
            <a:spLocks noGrp="1"/>
          </p:cNvSpPr>
          <p:nvPr>
            <p:ph type="title"/>
          </p:nvPr>
        </p:nvSpPr>
        <p:spPr/>
        <p:txBody>
          <a:bodyPr/>
          <a:lstStyle/>
          <a:p>
            <a:r>
              <a:rPr lang="en-GB" dirty="0" smtClean="0"/>
              <a:t>A way forward?</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636912"/>
            <a:ext cx="7408333" cy="3450696"/>
          </a:xfrm>
        </p:spPr>
        <p:txBody>
          <a:bodyPr>
            <a:normAutofit fontScale="85000" lnSpcReduction="20000"/>
          </a:bodyPr>
          <a:lstStyle/>
          <a:p>
            <a:r>
              <a:rPr lang="en-US" sz="3000" i="1" dirty="0" smtClean="0"/>
              <a:t>Tests </a:t>
            </a:r>
            <a:r>
              <a:rPr lang="en-US" sz="3000" i="1" dirty="0"/>
              <a:t>should be targeted wherever </a:t>
            </a:r>
            <a:r>
              <a:rPr lang="en-US" sz="3000" i="1" dirty="0" smtClean="0"/>
              <a:t>possible-opportunistic </a:t>
            </a:r>
            <a:r>
              <a:rPr lang="en-US" sz="3000" i="1" dirty="0"/>
              <a:t>screening </a:t>
            </a:r>
            <a:r>
              <a:rPr lang="en-US" sz="3000" i="1" dirty="0" smtClean="0"/>
              <a:t>should not be offered </a:t>
            </a:r>
            <a:r>
              <a:rPr lang="en-US" sz="3000" i="1" dirty="0"/>
              <a:t>at this time. </a:t>
            </a:r>
            <a:endParaRPr lang="en-US" sz="3000" i="1" dirty="0" smtClean="0"/>
          </a:p>
          <a:p>
            <a:endParaRPr lang="en-US" dirty="0"/>
          </a:p>
          <a:p>
            <a:r>
              <a:rPr lang="en-US" dirty="0" smtClean="0"/>
              <a:t>Justification: </a:t>
            </a:r>
          </a:p>
          <a:p>
            <a:pPr lvl="1"/>
            <a:r>
              <a:rPr lang="en-US" dirty="0" smtClean="0"/>
              <a:t>difficulties </a:t>
            </a:r>
            <a:r>
              <a:rPr lang="en-US" dirty="0"/>
              <a:t>of interpretation </a:t>
            </a:r>
            <a:endParaRPr lang="en-US" dirty="0" smtClean="0"/>
          </a:p>
          <a:p>
            <a:pPr lvl="1"/>
            <a:r>
              <a:rPr lang="en-US" dirty="0" smtClean="0"/>
              <a:t>lack </a:t>
            </a:r>
            <a:r>
              <a:rPr lang="en-US" dirty="0"/>
              <a:t>of an infrastructure for long-term follow up of healthy patients with predictions of future disease </a:t>
            </a:r>
            <a:endParaRPr lang="en-US" dirty="0" smtClean="0"/>
          </a:p>
          <a:p>
            <a:pPr lvl="1"/>
            <a:r>
              <a:rPr lang="en-US" dirty="0" smtClean="0"/>
              <a:t>in </a:t>
            </a:r>
            <a:r>
              <a:rPr lang="en-US" dirty="0"/>
              <a:t>such healthy patients without a family history penetrance of the known pathogenic mutations may well be decreased owing to selection bias of initial cases) </a:t>
            </a:r>
            <a:endParaRPr lang="fr-FR" dirty="0"/>
          </a:p>
          <a:p>
            <a:endParaRPr lang="fr-FR" dirty="0"/>
          </a:p>
        </p:txBody>
      </p:sp>
      <p:sp>
        <p:nvSpPr>
          <p:cNvPr id="3" name="Titre 2"/>
          <p:cNvSpPr>
            <a:spLocks noGrp="1"/>
          </p:cNvSpPr>
          <p:nvPr>
            <p:ph type="title"/>
          </p:nvPr>
        </p:nvSpPr>
        <p:spPr/>
        <p:txBody>
          <a:bodyPr>
            <a:normAutofit fontScale="90000"/>
          </a:bodyPr>
          <a:lstStyle/>
          <a:p>
            <a:r>
              <a:rPr lang="fr-FR" dirty="0" err="1" smtClean="0"/>
              <a:t>Proposals</a:t>
            </a:r>
            <a:r>
              <a:rPr lang="fr-FR" dirty="0" smtClean="0"/>
              <a:t>: </a:t>
            </a:r>
            <a:r>
              <a:rPr lang="fr-FR" dirty="0" err="1" smtClean="0"/>
              <a:t>Opportunistic</a:t>
            </a:r>
            <a:r>
              <a:rPr lang="fr-FR" dirty="0" smtClean="0"/>
              <a:t> screening</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8075" y="5638800"/>
            <a:ext cx="1685925" cy="1219200"/>
          </a:xfrm>
          <a:prstGeom prst="rect">
            <a:avLst/>
          </a:prstGeom>
        </p:spPr>
      </p:pic>
    </p:spTree>
    <p:extLst>
      <p:ext uri="{BB962C8B-B14F-4D97-AF65-F5344CB8AC3E}">
        <p14:creationId xmlns:p14="http://schemas.microsoft.com/office/powerpoint/2010/main" val="2901378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2454533"/>
            <a:ext cx="7408333" cy="3450696"/>
          </a:xfrm>
        </p:spPr>
        <p:txBody>
          <a:bodyPr/>
          <a:lstStyle/>
          <a:p>
            <a:r>
              <a:rPr lang="en-US" i="1" dirty="0" smtClean="0"/>
              <a:t>Each </a:t>
            </a:r>
            <a:r>
              <a:rPr lang="en-US" i="1" dirty="0"/>
              <a:t>laboratory and clinical department will need to decide (if there are no national guidelines) which results will be offered. </a:t>
            </a:r>
            <a:endParaRPr lang="en-US" i="1" dirty="0" smtClean="0"/>
          </a:p>
          <a:p>
            <a:endParaRPr lang="en-US" i="1" dirty="0" smtClean="0"/>
          </a:p>
          <a:p>
            <a:r>
              <a:rPr lang="en-US" i="1" dirty="0" smtClean="0"/>
              <a:t>If </a:t>
            </a:r>
            <a:r>
              <a:rPr lang="en-US" i="1" dirty="0"/>
              <a:t>more than just the “results related to clinical indication” will be </a:t>
            </a:r>
            <a:r>
              <a:rPr lang="en-US" i="1" dirty="0" smtClean="0"/>
              <a:t>given, </a:t>
            </a:r>
            <a:r>
              <a:rPr lang="en-US" i="1" dirty="0"/>
              <a:t>t</a:t>
            </a:r>
            <a:r>
              <a:rPr lang="en-US" i="1" dirty="0" smtClean="0"/>
              <a:t>he </a:t>
            </a:r>
            <a:r>
              <a:rPr lang="en-US" i="1" dirty="0"/>
              <a:t>patient should be given options for which categories they would like to receive </a:t>
            </a:r>
            <a:endParaRPr lang="fr-FR" i="1" dirty="0"/>
          </a:p>
          <a:p>
            <a:endParaRPr lang="fr-FR" dirty="0"/>
          </a:p>
        </p:txBody>
      </p:sp>
      <p:sp>
        <p:nvSpPr>
          <p:cNvPr id="3" name="Titre 2"/>
          <p:cNvSpPr>
            <a:spLocks noGrp="1"/>
          </p:cNvSpPr>
          <p:nvPr>
            <p:ph type="title"/>
          </p:nvPr>
        </p:nvSpPr>
        <p:spPr/>
        <p:txBody>
          <a:bodyPr>
            <a:normAutofit fontScale="90000"/>
          </a:bodyPr>
          <a:lstStyle/>
          <a:p>
            <a:r>
              <a:rPr lang="en-US" b="1" dirty="0"/>
              <a:t>Proposal: </a:t>
            </a:r>
            <a:r>
              <a:rPr lang="en-US" b="1" dirty="0" smtClean="0"/>
              <a:t>Return of incidental findings results</a:t>
            </a:r>
            <a:endParaRPr lang="fr-FR" dirty="0"/>
          </a:p>
        </p:txBody>
      </p:sp>
      <p:pic>
        <p:nvPicPr>
          <p:cNvPr id="4" name="Picture 3" descr="incidental findings.jpg"/>
          <p:cNvPicPr>
            <a:picLocks noChangeAspect="1"/>
          </p:cNvPicPr>
          <p:nvPr/>
        </p:nvPicPr>
        <p:blipFill>
          <a:blip r:embed="rId2" cstate="print"/>
          <a:stretch>
            <a:fillRect/>
          </a:stretch>
        </p:blipFill>
        <p:spPr>
          <a:xfrm>
            <a:off x="7380312" y="5193566"/>
            <a:ext cx="1763688" cy="1664433"/>
          </a:xfrm>
          <a:prstGeom prst="rect">
            <a:avLst/>
          </a:prstGeom>
        </p:spPr>
      </p:pic>
    </p:spTree>
    <p:extLst>
      <p:ext uri="{BB962C8B-B14F-4D97-AF65-F5344CB8AC3E}">
        <p14:creationId xmlns:p14="http://schemas.microsoft.com/office/powerpoint/2010/main" val="4270873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lnSpc>
                <a:spcPct val="150000"/>
              </a:lnSpc>
            </a:pPr>
            <a:r>
              <a:rPr lang="en-US" i="1" dirty="0" smtClean="0"/>
              <a:t>Until </a:t>
            </a:r>
            <a:r>
              <a:rPr lang="en-US" i="1" dirty="0"/>
              <a:t>such time as the ability to interpret variants and to prevent adult onset conditions advances </a:t>
            </a:r>
            <a:r>
              <a:rPr lang="en-US" i="1" dirty="0" smtClean="0"/>
              <a:t>significantly, results </a:t>
            </a:r>
            <a:r>
              <a:rPr lang="en-US" i="1" dirty="0"/>
              <a:t>for genes known to be associated with adult-onset conditions but unrelated to the condition being tested for </a:t>
            </a:r>
            <a:r>
              <a:rPr lang="en-US" i="1" dirty="0" smtClean="0"/>
              <a:t>should be </a:t>
            </a:r>
            <a:r>
              <a:rPr lang="en-US" i="1" dirty="0"/>
              <a:t>masked. </a:t>
            </a:r>
            <a:endParaRPr lang="en-US" i="1" dirty="0" smtClean="0"/>
          </a:p>
          <a:p>
            <a:endParaRPr lang="fr-FR" dirty="0"/>
          </a:p>
          <a:p>
            <a:endParaRPr lang="fr-FR" dirty="0"/>
          </a:p>
        </p:txBody>
      </p:sp>
      <p:sp>
        <p:nvSpPr>
          <p:cNvPr id="3" name="Titre 2"/>
          <p:cNvSpPr>
            <a:spLocks noGrp="1"/>
          </p:cNvSpPr>
          <p:nvPr>
            <p:ph type="title"/>
          </p:nvPr>
        </p:nvSpPr>
        <p:spPr/>
        <p:txBody>
          <a:bodyPr/>
          <a:lstStyle/>
          <a:p>
            <a:r>
              <a:rPr lang="en-US" b="1" dirty="0"/>
              <a:t>Proposal:</a:t>
            </a:r>
            <a:r>
              <a:rPr lang="en-US" dirty="0"/>
              <a:t> </a:t>
            </a:r>
            <a:r>
              <a:rPr lang="en-US" dirty="0" smtClean="0"/>
              <a:t>children and WGS</a:t>
            </a:r>
            <a:endParaRPr lang="fr-FR" dirty="0"/>
          </a:p>
        </p:txBody>
      </p:sp>
    </p:spTree>
    <p:extLst>
      <p:ext uri="{BB962C8B-B14F-4D97-AF65-F5344CB8AC3E}">
        <p14:creationId xmlns:p14="http://schemas.microsoft.com/office/powerpoint/2010/main" val="1787754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539552" y="1628800"/>
            <a:ext cx="8064896" cy="4608512"/>
          </a:xfrm>
        </p:spPr>
        <p:txBody>
          <a:bodyPr>
            <a:normAutofit lnSpcReduction="10000"/>
          </a:bodyPr>
          <a:lstStyle/>
          <a:p>
            <a:r>
              <a:rPr lang="en-US" dirty="0" smtClean="0"/>
              <a:t>Laboratories </a:t>
            </a:r>
            <a:r>
              <a:rPr lang="en-US" dirty="0"/>
              <a:t>should not be expected to issue new reports related to variants outside of the indication for testing. </a:t>
            </a:r>
            <a:endParaRPr lang="en-US" dirty="0" smtClean="0"/>
          </a:p>
          <a:p>
            <a:endParaRPr lang="en-US" dirty="0" smtClean="0"/>
          </a:p>
          <a:p>
            <a:r>
              <a:rPr lang="en-US" dirty="0"/>
              <a:t>I</a:t>
            </a:r>
            <a:r>
              <a:rPr lang="en-US" dirty="0" smtClean="0"/>
              <a:t>f </a:t>
            </a:r>
            <a:r>
              <a:rPr lang="en-US" dirty="0"/>
              <a:t>the change is related to a variant reported in connection with the indication for testing then the laboratory could potentially be considered to have a duty to update the report. </a:t>
            </a:r>
            <a:endParaRPr lang="en-US" dirty="0" smtClean="0"/>
          </a:p>
          <a:p>
            <a:endParaRPr lang="en-US" dirty="0" smtClean="0"/>
          </a:p>
          <a:p>
            <a:r>
              <a:rPr lang="en-US" dirty="0" smtClean="0"/>
              <a:t>The patient </a:t>
            </a:r>
            <a:r>
              <a:rPr lang="en-US" dirty="0"/>
              <a:t>must be informed at the time of testing whether their result is a ‘snapshot’ </a:t>
            </a:r>
            <a:r>
              <a:rPr lang="en-US" dirty="0" smtClean="0"/>
              <a:t>or an </a:t>
            </a:r>
            <a:r>
              <a:rPr lang="en-US" dirty="0"/>
              <a:t>ongoing, evolving process liable to give rise to changing interpretations as knowledge advances. </a:t>
            </a:r>
            <a:endParaRPr lang="fr-FR" dirty="0"/>
          </a:p>
          <a:p>
            <a:endParaRPr lang="fr-FR" dirty="0"/>
          </a:p>
        </p:txBody>
      </p:sp>
      <p:sp>
        <p:nvSpPr>
          <p:cNvPr id="3" name="Titre 2"/>
          <p:cNvSpPr>
            <a:spLocks noGrp="1"/>
          </p:cNvSpPr>
          <p:nvPr>
            <p:ph type="title" idx="4294967295"/>
          </p:nvPr>
        </p:nvSpPr>
        <p:spPr>
          <a:xfrm>
            <a:off x="2411760" y="188640"/>
            <a:ext cx="8229600" cy="1252537"/>
          </a:xfrm>
        </p:spPr>
        <p:txBody>
          <a:bodyPr>
            <a:normAutofit fontScale="90000"/>
          </a:bodyPr>
          <a:lstStyle/>
          <a:p>
            <a:r>
              <a:rPr lang="en-US" b="1" dirty="0" smtClean="0"/>
              <a:t>Proposal</a:t>
            </a:r>
            <a:r>
              <a:rPr lang="en-US" b="1" dirty="0"/>
              <a:t>:</a:t>
            </a:r>
            <a:r>
              <a:rPr lang="en-US" dirty="0"/>
              <a:t> </a:t>
            </a:r>
            <a:r>
              <a:rPr lang="en-US" dirty="0" err="1" smtClean="0"/>
              <a:t>Recontact</a:t>
            </a:r>
            <a:r>
              <a:rPr lang="en-US" dirty="0"/>
              <a:t/>
            </a:r>
            <a:br>
              <a:rPr lang="en-US" dirty="0"/>
            </a:b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553" y="5725074"/>
            <a:ext cx="1542558" cy="113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746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76872"/>
            <a:ext cx="7408333" cy="3450696"/>
          </a:xfrm>
        </p:spPr>
        <p:txBody>
          <a:bodyPr>
            <a:normAutofit lnSpcReduction="10000"/>
          </a:bodyPr>
          <a:lstStyle/>
          <a:p>
            <a:endParaRPr lang="en-GB" dirty="0" smtClean="0"/>
          </a:p>
          <a:p>
            <a:endParaRPr lang="en-GB" dirty="0" smtClean="0"/>
          </a:p>
          <a:p>
            <a:r>
              <a:rPr lang="en-US" i="1" dirty="0" smtClean="0"/>
              <a:t>“There is no </a:t>
            </a:r>
            <a:r>
              <a:rPr lang="en-US" dirty="0" smtClean="0"/>
              <a:t>terra incognita</a:t>
            </a:r>
            <a:r>
              <a:rPr lang="en-US" i="1" dirty="0" smtClean="0"/>
              <a:t> any more, at least geographically speaking. Our life is secured and fulfilled with guarantees and contracts. Maybe this is our last chance to live something we do not expect or something the science cannot interpret yet. (…) Maybe we do need this part of adventure as human beings” (LS1)</a:t>
            </a:r>
            <a:endParaRPr lang="en-GB" dirty="0"/>
          </a:p>
        </p:txBody>
      </p:sp>
      <p:sp>
        <p:nvSpPr>
          <p:cNvPr id="2" name="Title 1"/>
          <p:cNvSpPr>
            <a:spLocks noGrp="1"/>
          </p:cNvSpPr>
          <p:nvPr>
            <p:ph type="title"/>
          </p:nvPr>
        </p:nvSpPr>
        <p:spPr>
          <a:xfrm>
            <a:off x="-18391" y="332656"/>
            <a:ext cx="8229600" cy="1252728"/>
          </a:xfrm>
        </p:spPr>
        <p:txBody>
          <a:bodyPr/>
          <a:lstStyle/>
          <a:p>
            <a:r>
              <a:rPr lang="en-GB" dirty="0" smtClean="0"/>
              <a:t>A final thought</a:t>
            </a:r>
            <a:endParaRPr lang="en-GB" dirty="0"/>
          </a:p>
        </p:txBody>
      </p:sp>
      <p:pic>
        <p:nvPicPr>
          <p:cNvPr id="1026" name="Picture 2" descr="http://t0.gstatic.com/images?q=tbn:ANd9GcQIp8LdBULtR9sJ8Con6AwKQQdZvzQGrwzRC3s7LvErBaPgJdC5"/>
          <p:cNvPicPr>
            <a:picLocks noChangeAspect="1" noChangeArrowheads="1"/>
          </p:cNvPicPr>
          <p:nvPr/>
        </p:nvPicPr>
        <p:blipFill>
          <a:blip r:embed="rId2" cstate="print"/>
          <a:srcRect/>
          <a:stretch>
            <a:fillRect/>
          </a:stretch>
        </p:blipFill>
        <p:spPr bwMode="auto">
          <a:xfrm>
            <a:off x="6516216" y="332656"/>
            <a:ext cx="2350044" cy="11033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More </a:t>
            </a:r>
            <a:r>
              <a:rPr lang="fr-FR" dirty="0" err="1" smtClean="0"/>
              <a:t>detailed</a:t>
            </a:r>
            <a:r>
              <a:rPr lang="fr-FR" dirty="0" smtClean="0"/>
              <a:t> tests</a:t>
            </a:r>
            <a:endParaRPr lang="fr-FR" dirty="0"/>
          </a:p>
        </p:txBody>
      </p:sp>
      <p:pic>
        <p:nvPicPr>
          <p:cNvPr id="4" name="Image 3" descr="encyclopedia.jpg"/>
          <p:cNvPicPr>
            <a:picLocks noChangeAspect="1"/>
          </p:cNvPicPr>
          <p:nvPr/>
        </p:nvPicPr>
        <p:blipFill>
          <a:blip r:embed="rId3" cstate="print"/>
          <a:stretch>
            <a:fillRect/>
          </a:stretch>
        </p:blipFill>
        <p:spPr>
          <a:xfrm>
            <a:off x="1643042" y="2436104"/>
            <a:ext cx="2857520" cy="1143008"/>
          </a:xfrm>
          <a:prstGeom prst="rect">
            <a:avLst/>
          </a:prstGeom>
        </p:spPr>
      </p:pic>
      <p:pic>
        <p:nvPicPr>
          <p:cNvPr id="5" name="Image 4" descr="page.jpg"/>
          <p:cNvPicPr>
            <a:picLocks noChangeAspect="1"/>
          </p:cNvPicPr>
          <p:nvPr/>
        </p:nvPicPr>
        <p:blipFill>
          <a:blip r:embed="rId4" cstate="print"/>
          <a:srcRect r="49910"/>
          <a:stretch>
            <a:fillRect/>
          </a:stretch>
        </p:blipFill>
        <p:spPr>
          <a:xfrm>
            <a:off x="5148064" y="3611777"/>
            <a:ext cx="1254992" cy="1857388"/>
          </a:xfrm>
          <a:prstGeom prst="rect">
            <a:avLst/>
          </a:prstGeom>
        </p:spPr>
      </p:pic>
      <p:pic>
        <p:nvPicPr>
          <p:cNvPr id="6" name="Image 5" descr="page.jpg"/>
          <p:cNvPicPr>
            <a:picLocks noChangeAspect="1"/>
          </p:cNvPicPr>
          <p:nvPr/>
        </p:nvPicPr>
        <p:blipFill>
          <a:blip r:embed="rId4" cstate="print"/>
          <a:srcRect l="1758" t="62826" r="55183" b="27691"/>
          <a:stretch>
            <a:fillRect/>
          </a:stretch>
        </p:blipFill>
        <p:spPr>
          <a:xfrm>
            <a:off x="5640834" y="6125974"/>
            <a:ext cx="3500462" cy="571504"/>
          </a:xfrm>
          <a:prstGeom prst="rect">
            <a:avLst/>
          </a:prstGeom>
        </p:spPr>
      </p:pic>
      <p:sp>
        <p:nvSpPr>
          <p:cNvPr id="7" name="ZoneTexte 6"/>
          <p:cNvSpPr txBox="1"/>
          <p:nvPr/>
        </p:nvSpPr>
        <p:spPr>
          <a:xfrm>
            <a:off x="179512" y="2419336"/>
            <a:ext cx="2786082" cy="369332"/>
          </a:xfrm>
          <a:prstGeom prst="rect">
            <a:avLst/>
          </a:prstGeom>
          <a:noFill/>
        </p:spPr>
        <p:txBody>
          <a:bodyPr wrap="square" rtlCol="0">
            <a:spAutoFit/>
          </a:bodyPr>
          <a:lstStyle/>
          <a:p>
            <a:r>
              <a:rPr lang="fr-FR" dirty="0" smtClean="0"/>
              <a:t>Caryotype</a:t>
            </a:r>
            <a:endParaRPr lang="fr-FR" dirty="0"/>
          </a:p>
        </p:txBody>
      </p:sp>
      <p:sp>
        <p:nvSpPr>
          <p:cNvPr id="8" name="ZoneTexte 7"/>
          <p:cNvSpPr txBox="1"/>
          <p:nvPr/>
        </p:nvSpPr>
        <p:spPr>
          <a:xfrm>
            <a:off x="2699792" y="6059968"/>
            <a:ext cx="2786082" cy="646331"/>
          </a:xfrm>
          <a:prstGeom prst="rect">
            <a:avLst/>
          </a:prstGeom>
          <a:noFill/>
        </p:spPr>
        <p:txBody>
          <a:bodyPr wrap="square" rtlCol="0">
            <a:spAutoFit/>
          </a:bodyPr>
          <a:lstStyle/>
          <a:p>
            <a:r>
              <a:rPr lang="fr-FR" dirty="0" err="1" smtClean="0"/>
              <a:t>Whole</a:t>
            </a:r>
            <a:r>
              <a:rPr lang="fr-FR" dirty="0" smtClean="0"/>
              <a:t> </a:t>
            </a:r>
            <a:r>
              <a:rPr lang="fr-FR" dirty="0" err="1" smtClean="0"/>
              <a:t>exome</a:t>
            </a:r>
            <a:r>
              <a:rPr lang="fr-FR" dirty="0" smtClean="0"/>
              <a:t>/ </a:t>
            </a:r>
            <a:r>
              <a:rPr lang="fr-FR" dirty="0" err="1" smtClean="0"/>
              <a:t>genome</a:t>
            </a:r>
            <a:r>
              <a:rPr lang="fr-FR" dirty="0" smtClean="0"/>
              <a:t> </a:t>
            </a:r>
            <a:r>
              <a:rPr lang="fr-FR" dirty="0" err="1" smtClean="0"/>
              <a:t>sequencing</a:t>
            </a:r>
            <a:endParaRPr lang="fr-FR" dirty="0"/>
          </a:p>
        </p:txBody>
      </p:sp>
      <p:sp>
        <p:nvSpPr>
          <p:cNvPr id="9" name="ZoneTexte 8"/>
          <p:cNvSpPr txBox="1"/>
          <p:nvPr/>
        </p:nvSpPr>
        <p:spPr>
          <a:xfrm>
            <a:off x="3563888" y="4355805"/>
            <a:ext cx="1357322" cy="369332"/>
          </a:xfrm>
          <a:prstGeom prst="rect">
            <a:avLst/>
          </a:prstGeom>
          <a:noFill/>
        </p:spPr>
        <p:txBody>
          <a:bodyPr wrap="square" rtlCol="0">
            <a:spAutoFit/>
          </a:bodyPr>
          <a:lstStyle/>
          <a:p>
            <a:r>
              <a:rPr lang="fr-FR" dirty="0" err="1" smtClean="0"/>
              <a:t>Array</a:t>
            </a:r>
            <a:r>
              <a:rPr lang="fr-FR" dirty="0" smtClean="0"/>
              <a:t>- CGH</a:t>
            </a:r>
            <a:endParaRPr lang="fr-FR" dirty="0"/>
          </a:p>
        </p:txBody>
      </p:sp>
    </p:spTree>
    <p:extLst>
      <p:ext uri="{BB962C8B-B14F-4D97-AF65-F5344CB8AC3E}">
        <p14:creationId xmlns:p14="http://schemas.microsoft.com/office/powerpoint/2010/main" val="257613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979" y="2420888"/>
            <a:ext cx="7408333" cy="3450696"/>
          </a:xfrm>
        </p:spPr>
        <p:txBody>
          <a:bodyPr>
            <a:normAutofit lnSpcReduction="10000"/>
          </a:bodyPr>
          <a:lstStyle/>
          <a:p>
            <a:pPr>
              <a:lnSpc>
                <a:spcPct val="150000"/>
              </a:lnSpc>
            </a:pPr>
            <a:r>
              <a:rPr lang="en-GB" dirty="0" smtClean="0"/>
              <a:t>Changes the paradigm of clinical genetic testing (phenotype – genetic test)</a:t>
            </a:r>
          </a:p>
          <a:p>
            <a:pPr>
              <a:lnSpc>
                <a:spcPct val="150000"/>
              </a:lnSpc>
            </a:pPr>
            <a:r>
              <a:rPr lang="en-GB" dirty="0" smtClean="0"/>
              <a:t>Offers greater diagnostic capacity – speed, lower costs, higher pick-up rate</a:t>
            </a:r>
          </a:p>
          <a:p>
            <a:pPr>
              <a:lnSpc>
                <a:spcPct val="150000"/>
              </a:lnSpc>
            </a:pPr>
            <a:r>
              <a:rPr lang="en-GB" dirty="0" smtClean="0"/>
              <a:t>Disadvantages – uncertainty, data management, unwanted results</a:t>
            </a:r>
            <a:endParaRPr lang="en-GB" dirty="0"/>
          </a:p>
        </p:txBody>
      </p:sp>
      <p:sp>
        <p:nvSpPr>
          <p:cNvPr id="2" name="Title 1"/>
          <p:cNvSpPr>
            <a:spLocks noGrp="1"/>
          </p:cNvSpPr>
          <p:nvPr>
            <p:ph type="title"/>
          </p:nvPr>
        </p:nvSpPr>
        <p:spPr/>
        <p:txBody>
          <a:bodyPr>
            <a:normAutofit/>
          </a:bodyPr>
          <a:lstStyle/>
          <a:p>
            <a:r>
              <a:rPr lang="en-GB" dirty="0" smtClean="0"/>
              <a:t>Whole genome sequencing</a:t>
            </a:r>
            <a:endParaRPr lang="en-GB" dirty="0"/>
          </a:p>
        </p:txBody>
      </p:sp>
      <p:pic>
        <p:nvPicPr>
          <p:cNvPr id="4" name="Picture 3" descr="wgs.jpg"/>
          <p:cNvPicPr>
            <a:picLocks noChangeAspect="1"/>
          </p:cNvPicPr>
          <p:nvPr/>
        </p:nvPicPr>
        <p:blipFill>
          <a:blip r:embed="rId2" cstate="print"/>
          <a:stretch>
            <a:fillRect/>
          </a:stretch>
        </p:blipFill>
        <p:spPr>
          <a:xfrm>
            <a:off x="6660232" y="5183192"/>
            <a:ext cx="2483767" cy="16528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2348880"/>
            <a:ext cx="8136903" cy="4509120"/>
          </a:xfrm>
          <a:noFill/>
        </p:spPr>
        <p:txBody>
          <a:bodyPr>
            <a:normAutofit/>
          </a:bodyPr>
          <a:lstStyle/>
          <a:p>
            <a:pPr>
              <a:lnSpc>
                <a:spcPct val="150000"/>
              </a:lnSpc>
            </a:pPr>
            <a:r>
              <a:rPr lang="fr-FR" dirty="0" err="1" smtClean="0">
                <a:solidFill>
                  <a:srgbClr val="92D050"/>
                </a:solidFill>
                <a:effectLst>
                  <a:outerShdw blurRad="38100" dist="38100" dir="2700000" algn="tl">
                    <a:srgbClr val="000000">
                      <a:alpha val="43137"/>
                    </a:srgbClr>
                  </a:outerShdw>
                </a:effectLst>
              </a:rPr>
              <a:t>Testing</a:t>
            </a:r>
            <a:r>
              <a:rPr lang="fr-FR" dirty="0" smtClean="0">
                <a:solidFill>
                  <a:srgbClr val="92D050"/>
                </a:solidFill>
                <a:effectLst>
                  <a:outerShdw blurRad="38100" dist="38100" dir="2700000" algn="tl">
                    <a:srgbClr val="000000">
                      <a:alpha val="43137"/>
                    </a:srgbClr>
                  </a:outerShdw>
                </a:effectLst>
              </a:rPr>
              <a:t> </a:t>
            </a:r>
            <a:r>
              <a:rPr lang="fr-FR" dirty="0" err="1" smtClean="0">
                <a:solidFill>
                  <a:srgbClr val="92D050"/>
                </a:solidFill>
                <a:effectLst>
                  <a:outerShdw blurRad="38100" dist="38100" dir="2700000" algn="tl">
                    <a:srgbClr val="000000">
                      <a:alpha val="43137"/>
                    </a:srgbClr>
                  </a:outerShdw>
                </a:effectLst>
              </a:rPr>
              <a:t>children</a:t>
            </a:r>
            <a:endParaRPr lang="fr-FR" dirty="0" smtClean="0">
              <a:solidFill>
                <a:srgbClr val="92D050"/>
              </a:solidFill>
              <a:effectLst>
                <a:outerShdw blurRad="38100" dist="38100" dir="2700000" algn="tl">
                  <a:srgbClr val="000000">
                    <a:alpha val="43137"/>
                  </a:srgbClr>
                </a:outerShdw>
              </a:effectLst>
            </a:endParaRPr>
          </a:p>
          <a:p>
            <a:pPr>
              <a:lnSpc>
                <a:spcPct val="150000"/>
              </a:lnSpc>
            </a:pPr>
            <a:r>
              <a:rPr lang="fr-FR" dirty="0" err="1" smtClean="0">
                <a:solidFill>
                  <a:srgbClr val="92D050"/>
                </a:solidFill>
                <a:effectLst>
                  <a:outerShdw blurRad="38100" dist="38100" dir="2700000" algn="tl">
                    <a:srgbClr val="000000">
                      <a:alpha val="43137"/>
                    </a:srgbClr>
                  </a:outerShdw>
                </a:effectLst>
              </a:rPr>
              <a:t>Prenatal</a:t>
            </a:r>
            <a:r>
              <a:rPr lang="fr-FR" dirty="0" smtClean="0">
                <a:solidFill>
                  <a:srgbClr val="92D050"/>
                </a:solidFill>
                <a:effectLst>
                  <a:outerShdw blurRad="38100" dist="38100" dir="2700000" algn="tl">
                    <a:srgbClr val="000000">
                      <a:alpha val="43137"/>
                    </a:srgbClr>
                  </a:outerShdw>
                </a:effectLst>
              </a:rPr>
              <a:t> </a:t>
            </a:r>
            <a:r>
              <a:rPr lang="fr-FR" dirty="0" err="1" smtClean="0">
                <a:solidFill>
                  <a:srgbClr val="92D050"/>
                </a:solidFill>
                <a:effectLst>
                  <a:outerShdw blurRad="38100" dist="38100" dir="2700000" algn="tl">
                    <a:srgbClr val="000000">
                      <a:alpha val="43137"/>
                    </a:srgbClr>
                  </a:outerShdw>
                </a:effectLst>
              </a:rPr>
              <a:t>testing</a:t>
            </a:r>
            <a:endParaRPr lang="fr-FR" dirty="0" smtClean="0">
              <a:solidFill>
                <a:srgbClr val="92D050"/>
              </a:solidFill>
              <a:effectLst>
                <a:outerShdw blurRad="38100" dist="38100" dir="2700000" algn="tl">
                  <a:srgbClr val="000000">
                    <a:alpha val="43137"/>
                  </a:srgbClr>
                </a:outerShdw>
              </a:effectLst>
            </a:endParaRPr>
          </a:p>
          <a:p>
            <a:pPr>
              <a:lnSpc>
                <a:spcPct val="150000"/>
              </a:lnSpc>
            </a:pPr>
            <a:r>
              <a:rPr lang="fr-FR" dirty="0" err="1" smtClean="0">
                <a:solidFill>
                  <a:srgbClr val="FFC000"/>
                </a:solidFill>
                <a:effectLst>
                  <a:outerShdw blurRad="38100" dist="38100" dir="2700000" algn="tl">
                    <a:srgbClr val="000000">
                      <a:alpha val="43137"/>
                    </a:srgbClr>
                  </a:outerShdw>
                </a:effectLst>
              </a:rPr>
              <a:t>Incidental</a:t>
            </a:r>
            <a:r>
              <a:rPr lang="fr-FR" dirty="0" smtClean="0">
                <a:solidFill>
                  <a:srgbClr val="FFC000"/>
                </a:solidFill>
                <a:effectLst>
                  <a:outerShdw blurRad="38100" dist="38100" dir="2700000" algn="tl">
                    <a:srgbClr val="000000">
                      <a:alpha val="43137"/>
                    </a:srgbClr>
                  </a:outerShdw>
                </a:effectLst>
              </a:rPr>
              <a:t> </a:t>
            </a:r>
            <a:r>
              <a:rPr lang="fr-FR" dirty="0" err="1" smtClean="0">
                <a:solidFill>
                  <a:srgbClr val="FFC000"/>
                </a:solidFill>
                <a:effectLst>
                  <a:outerShdw blurRad="38100" dist="38100" dir="2700000" algn="tl">
                    <a:srgbClr val="000000">
                      <a:alpha val="43137"/>
                    </a:srgbClr>
                  </a:outerShdw>
                </a:effectLst>
              </a:rPr>
              <a:t>findings</a:t>
            </a:r>
            <a:endParaRPr lang="fr-FR" dirty="0" smtClean="0">
              <a:solidFill>
                <a:srgbClr val="FFC000"/>
              </a:solidFill>
              <a:effectLst>
                <a:outerShdw blurRad="38100" dist="38100" dir="2700000" algn="tl">
                  <a:srgbClr val="000000">
                    <a:alpha val="43137"/>
                  </a:srgbClr>
                </a:outerShdw>
              </a:effectLst>
            </a:endParaRPr>
          </a:p>
          <a:p>
            <a:pPr>
              <a:lnSpc>
                <a:spcPct val="150000"/>
              </a:lnSpc>
            </a:pPr>
            <a:r>
              <a:rPr lang="fr-FR" dirty="0" err="1" smtClean="0">
                <a:solidFill>
                  <a:srgbClr val="FFC000"/>
                </a:solidFill>
                <a:effectLst>
                  <a:outerShdw blurRad="38100" dist="38100" dir="2700000" algn="tl">
                    <a:srgbClr val="000000">
                      <a:alpha val="43137"/>
                    </a:srgbClr>
                  </a:outerShdw>
                </a:effectLst>
              </a:rPr>
              <a:t>Informed</a:t>
            </a:r>
            <a:r>
              <a:rPr lang="fr-FR" dirty="0" smtClean="0">
                <a:solidFill>
                  <a:srgbClr val="FFC000"/>
                </a:solidFill>
                <a:effectLst>
                  <a:outerShdw blurRad="38100" dist="38100" dir="2700000" algn="tl">
                    <a:srgbClr val="000000">
                      <a:alpha val="43137"/>
                    </a:srgbClr>
                  </a:outerShdw>
                </a:effectLst>
              </a:rPr>
              <a:t> consent</a:t>
            </a:r>
            <a:endParaRPr lang="fr-FR" dirty="0" smtClean="0">
              <a:solidFill>
                <a:srgbClr val="92D050"/>
              </a:solidFill>
              <a:effectLst>
                <a:outerShdw blurRad="38100" dist="38100" dir="2700000" algn="tl">
                  <a:srgbClr val="000000">
                    <a:alpha val="43137"/>
                  </a:srgbClr>
                </a:outerShdw>
              </a:effectLst>
            </a:endParaRPr>
          </a:p>
          <a:p>
            <a:pPr>
              <a:lnSpc>
                <a:spcPct val="150000"/>
              </a:lnSpc>
            </a:pPr>
            <a:r>
              <a:rPr lang="fr-FR" dirty="0" smtClean="0">
                <a:solidFill>
                  <a:srgbClr val="FF0000"/>
                </a:solidFill>
                <a:effectLst>
                  <a:outerShdw blurRad="38100" dist="38100" dir="2700000" algn="tl">
                    <a:srgbClr val="000000">
                      <a:alpha val="43137"/>
                    </a:srgbClr>
                  </a:outerShdw>
                </a:effectLst>
              </a:rPr>
              <a:t>Storage of data and </a:t>
            </a:r>
            <a:r>
              <a:rPr lang="fr-FR" dirty="0" err="1" smtClean="0">
                <a:solidFill>
                  <a:srgbClr val="FF0000"/>
                </a:solidFill>
                <a:effectLst>
                  <a:outerShdw blurRad="38100" dist="38100" dir="2700000" algn="tl">
                    <a:srgbClr val="000000">
                      <a:alpha val="43137"/>
                    </a:srgbClr>
                  </a:outerShdw>
                </a:effectLst>
              </a:rPr>
              <a:t>recontact</a:t>
            </a:r>
            <a:endParaRPr lang="fr-FR" dirty="0" smtClean="0">
              <a:solidFill>
                <a:srgbClr val="FF0000"/>
              </a:solidFill>
              <a:effectLst>
                <a:outerShdw blurRad="38100" dist="38100" dir="2700000" algn="tl">
                  <a:srgbClr val="000000">
                    <a:alpha val="43137"/>
                  </a:srgbClr>
                </a:outerShdw>
              </a:effectLst>
            </a:endParaRPr>
          </a:p>
          <a:p>
            <a:pPr>
              <a:lnSpc>
                <a:spcPct val="150000"/>
              </a:lnSpc>
            </a:pPr>
            <a:r>
              <a:rPr lang="fr-FR" dirty="0" err="1" smtClean="0">
                <a:solidFill>
                  <a:srgbClr val="FF0000"/>
                </a:solidFill>
                <a:effectLst>
                  <a:outerShdw blurRad="38100" dist="38100" dir="2700000" algn="tl">
                    <a:srgbClr val="000000">
                      <a:alpha val="43137"/>
                    </a:srgbClr>
                  </a:outerShdw>
                </a:effectLst>
              </a:rPr>
              <a:t>Solidarity</a:t>
            </a:r>
            <a:r>
              <a:rPr lang="fr-FR" dirty="0" smtClean="0">
                <a:solidFill>
                  <a:srgbClr val="FF0000"/>
                </a:solidFill>
                <a:effectLst>
                  <a:outerShdw blurRad="38100" dist="38100" dir="2700000" algn="tl">
                    <a:srgbClr val="000000">
                      <a:alpha val="43137"/>
                    </a:srgbClr>
                  </a:outerShdw>
                </a:effectLst>
              </a:rPr>
              <a:t> and </a:t>
            </a:r>
            <a:r>
              <a:rPr lang="fr-FR" dirty="0" err="1" smtClean="0">
                <a:solidFill>
                  <a:srgbClr val="FF0000"/>
                </a:solidFill>
                <a:effectLst>
                  <a:outerShdw blurRad="38100" dist="38100" dir="2700000" algn="tl">
                    <a:srgbClr val="000000">
                      <a:alpha val="43137"/>
                    </a:srgbClr>
                  </a:outerShdw>
                </a:effectLst>
              </a:rPr>
              <a:t>equity</a:t>
            </a:r>
            <a:endParaRPr lang="fr-FR" dirty="0">
              <a:solidFill>
                <a:srgbClr val="FF0000"/>
              </a:solidFill>
              <a:effectLst>
                <a:outerShdw blurRad="38100" dist="38100" dir="2700000" algn="tl">
                  <a:srgbClr val="000000">
                    <a:alpha val="43137"/>
                  </a:srgbClr>
                </a:outerShdw>
              </a:effectLst>
            </a:endParaRPr>
          </a:p>
        </p:txBody>
      </p:sp>
      <p:sp>
        <p:nvSpPr>
          <p:cNvPr id="2" name="Titre 1"/>
          <p:cNvSpPr>
            <a:spLocks noGrp="1"/>
          </p:cNvSpPr>
          <p:nvPr>
            <p:ph type="title"/>
          </p:nvPr>
        </p:nvSpPr>
        <p:spPr>
          <a:xfrm>
            <a:off x="611560" y="188640"/>
            <a:ext cx="8064896" cy="1584176"/>
          </a:xfrm>
        </p:spPr>
        <p:txBody>
          <a:bodyPr>
            <a:noAutofit/>
          </a:bodyPr>
          <a:lstStyle/>
          <a:p>
            <a:r>
              <a:rPr lang="fr-FR" sz="3600" dirty="0" smtClean="0"/>
              <a:t>Issues </a:t>
            </a:r>
            <a:r>
              <a:rPr lang="fr-FR" sz="3600" dirty="0" err="1" smtClean="0"/>
              <a:t>identified</a:t>
            </a:r>
            <a:r>
              <a:rPr lang="fr-FR" sz="3600" dirty="0" smtClean="0"/>
              <a:t> </a:t>
            </a:r>
            <a:r>
              <a:rPr lang="fr-FR" sz="3600" dirty="0" err="1" smtClean="0"/>
              <a:t>through</a:t>
            </a:r>
            <a:r>
              <a:rPr lang="fr-FR" sz="3600" dirty="0" smtClean="0"/>
              <a:t> </a:t>
            </a:r>
            <a:r>
              <a:rPr lang="fr-FR" sz="3600" dirty="0" err="1" smtClean="0"/>
              <a:t>literature</a:t>
            </a:r>
            <a:r>
              <a:rPr lang="fr-FR" sz="3600" dirty="0" smtClean="0"/>
              <a:t> </a:t>
            </a:r>
            <a:r>
              <a:rPr lang="fr-FR" sz="3600" dirty="0" err="1" smtClean="0"/>
              <a:t>search</a:t>
            </a:r>
            <a:r>
              <a:rPr lang="fr-FR" sz="3600" dirty="0" smtClean="0"/>
              <a:t> and </a:t>
            </a:r>
            <a:r>
              <a:rPr lang="fr-FR" sz="3600" dirty="0" err="1" smtClean="0"/>
              <a:t>study</a:t>
            </a:r>
            <a:r>
              <a:rPr lang="fr-FR" sz="3600" dirty="0" smtClean="0"/>
              <a:t> of </a:t>
            </a:r>
            <a:r>
              <a:rPr lang="fr-FR" sz="3600" dirty="0" err="1" smtClean="0"/>
              <a:t>related</a:t>
            </a:r>
            <a:r>
              <a:rPr lang="fr-FR" sz="3600" dirty="0" smtClean="0"/>
              <a:t> technologies</a:t>
            </a:r>
            <a:endParaRPr lang="fr-FR"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GB" dirty="0" smtClean="0"/>
              <a:t>Right to decide to accept or refuse tests</a:t>
            </a:r>
          </a:p>
          <a:p>
            <a:pPr>
              <a:lnSpc>
                <a:spcPct val="150000"/>
              </a:lnSpc>
            </a:pPr>
            <a:r>
              <a:rPr lang="en-GB" dirty="0" smtClean="0"/>
              <a:t>Maximising patient benefit</a:t>
            </a:r>
          </a:p>
          <a:p>
            <a:pPr>
              <a:lnSpc>
                <a:spcPct val="150000"/>
              </a:lnSpc>
            </a:pPr>
            <a:r>
              <a:rPr lang="en-GB" dirty="0" smtClean="0"/>
              <a:t>Minimising harm</a:t>
            </a:r>
          </a:p>
          <a:p>
            <a:pPr>
              <a:lnSpc>
                <a:spcPct val="150000"/>
              </a:lnSpc>
            </a:pPr>
            <a:r>
              <a:rPr lang="en-GB" dirty="0" smtClean="0"/>
              <a:t>Equality of care and access to care</a:t>
            </a:r>
            <a:endParaRPr lang="en-GB" dirty="0"/>
          </a:p>
        </p:txBody>
      </p:sp>
      <p:sp>
        <p:nvSpPr>
          <p:cNvPr id="3" name="Title 2"/>
          <p:cNvSpPr>
            <a:spLocks noGrp="1"/>
          </p:cNvSpPr>
          <p:nvPr>
            <p:ph type="title"/>
          </p:nvPr>
        </p:nvSpPr>
        <p:spPr/>
        <p:txBody>
          <a:bodyPr/>
          <a:lstStyle/>
          <a:p>
            <a:r>
              <a:rPr lang="en-GB" dirty="0" smtClean="0"/>
              <a:t>Key ethical principles</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The </a:t>
            </a:r>
            <a:r>
              <a:rPr lang="fr-FR" dirty="0" err="1" smtClean="0"/>
              <a:t>big</a:t>
            </a:r>
            <a:r>
              <a:rPr lang="fr-FR" dirty="0" smtClean="0"/>
              <a:t> one:</a:t>
            </a:r>
          </a:p>
          <a:p>
            <a:endParaRPr lang="fr-FR" dirty="0" smtClean="0"/>
          </a:p>
          <a:p>
            <a:endParaRPr lang="fr-FR" dirty="0" smtClean="0"/>
          </a:p>
          <a:p>
            <a:endParaRPr lang="fr-FR" dirty="0" smtClean="0"/>
          </a:p>
          <a:p>
            <a:r>
              <a:rPr lang="fr-FR" dirty="0" smtClean="0"/>
              <a:t> - </a:t>
            </a:r>
            <a:r>
              <a:rPr lang="fr-FR" dirty="0" err="1" smtClean="0"/>
              <a:t>is</a:t>
            </a:r>
            <a:r>
              <a:rPr lang="fr-FR" dirty="0" smtClean="0"/>
              <a:t> </a:t>
            </a:r>
            <a:r>
              <a:rPr lang="fr-FR" dirty="0" err="1" smtClean="0"/>
              <a:t>this</a:t>
            </a:r>
            <a:r>
              <a:rPr lang="fr-FR" dirty="0" smtClean="0"/>
              <a:t> new?</a:t>
            </a:r>
          </a:p>
          <a:p>
            <a:r>
              <a:rPr lang="fr-FR" dirty="0" smtClean="0"/>
              <a:t>- </a:t>
            </a:r>
            <a:r>
              <a:rPr lang="fr-FR" dirty="0" err="1" smtClean="0"/>
              <a:t>is</a:t>
            </a:r>
            <a:r>
              <a:rPr lang="fr-FR" dirty="0" smtClean="0"/>
              <a:t> </a:t>
            </a:r>
            <a:r>
              <a:rPr lang="fr-FR" dirty="0" err="1" smtClean="0"/>
              <a:t>this</a:t>
            </a:r>
            <a:r>
              <a:rPr lang="fr-FR" dirty="0" smtClean="0"/>
              <a:t> unique?</a:t>
            </a:r>
          </a:p>
        </p:txBody>
      </p:sp>
      <p:sp>
        <p:nvSpPr>
          <p:cNvPr id="3" name="Titre 2"/>
          <p:cNvSpPr>
            <a:spLocks noGrp="1"/>
          </p:cNvSpPr>
          <p:nvPr>
            <p:ph type="title"/>
          </p:nvPr>
        </p:nvSpPr>
        <p:spPr/>
        <p:txBody>
          <a:bodyPr/>
          <a:lstStyle/>
          <a:p>
            <a:r>
              <a:rPr lang="fr-FR" dirty="0" smtClean="0"/>
              <a:t>The </a:t>
            </a:r>
            <a:r>
              <a:rPr lang="fr-FR" dirty="0" err="1" smtClean="0"/>
              <a:t>ethical</a:t>
            </a:r>
            <a:r>
              <a:rPr lang="fr-FR" dirty="0" smtClean="0"/>
              <a:t> challenges</a:t>
            </a:r>
            <a:endParaRPr lang="fr-FR" dirty="0"/>
          </a:p>
        </p:txBody>
      </p:sp>
      <p:sp>
        <p:nvSpPr>
          <p:cNvPr id="4" name="Rectangle 3"/>
          <p:cNvSpPr/>
          <p:nvPr/>
        </p:nvSpPr>
        <p:spPr>
          <a:xfrm>
            <a:off x="539552" y="3356992"/>
            <a:ext cx="7675499" cy="923330"/>
          </a:xfrm>
          <a:prstGeom prst="rect">
            <a:avLst/>
          </a:prstGeom>
          <a:noFill/>
        </p:spPr>
        <p:txBody>
          <a:bodyPr wrap="none" lIns="91440" tIns="45720" rIns="91440" bIns="45720">
            <a:spAutoFit/>
          </a:bodyPr>
          <a:lstStyle/>
          <a:p>
            <a:pPr algn="ctr"/>
            <a:r>
              <a:rPr lang="fr-F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INCIDENTAL FINDINGS</a:t>
            </a:r>
            <a:endParaRPr lang="fr-F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2278</TotalTime>
  <Words>1420</Words>
  <Application>Microsoft Office PowerPoint</Application>
  <PresentationFormat>On-screen Show (4:3)</PresentationFormat>
  <Paragraphs>217</Paragraphs>
  <Slides>47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Aharoni</vt:lpstr>
      <vt:lpstr>Calibri</vt:lpstr>
      <vt:lpstr>Candara</vt:lpstr>
      <vt:lpstr>Symbol</vt:lpstr>
      <vt:lpstr>Vagues</vt:lpstr>
      <vt:lpstr>When Opportunity Knocks ?  A European perspective on the use of WGS in the clinic</vt:lpstr>
      <vt:lpstr>Outline</vt:lpstr>
      <vt:lpstr>Progress of Genetics in Medicine- then</vt:lpstr>
      <vt:lpstr>Progress of Genetics in Medicine- now</vt:lpstr>
      <vt:lpstr>More detailed tests</vt:lpstr>
      <vt:lpstr>Whole genome sequencing</vt:lpstr>
      <vt:lpstr>Issues identified through literature search and study of related technologies</vt:lpstr>
      <vt:lpstr>Key ethical principles</vt:lpstr>
      <vt:lpstr>The ethical challenges</vt:lpstr>
      <vt:lpstr>A big challenge: incidental findings</vt:lpstr>
      <vt:lpstr>Incidental findings in other areas</vt:lpstr>
      <vt:lpstr>No there isn’t:</vt:lpstr>
      <vt:lpstr>Yes there is</vt:lpstr>
      <vt:lpstr>Sharing adult-onset results with parents of   c   children having WGS</vt:lpstr>
      <vt:lpstr>Informed consent</vt:lpstr>
      <vt:lpstr>Informed consent</vt:lpstr>
      <vt:lpstr>Return of results</vt:lpstr>
      <vt:lpstr>New models of consent</vt:lpstr>
      <vt:lpstr>Data storage and Recontact</vt:lpstr>
      <vt:lpstr>Storage of data and recontact</vt:lpstr>
      <vt:lpstr>Recontact</vt:lpstr>
      <vt:lpstr>Equity and solidarity</vt:lpstr>
      <vt:lpstr>Paradigm shift</vt:lpstr>
      <vt:lpstr>New landscape: solidarity and equity</vt:lpstr>
      <vt:lpstr>Challenge</vt:lpstr>
      <vt:lpstr>The challenge of developing ethical guidelines</vt:lpstr>
      <vt:lpstr>Consequences</vt:lpstr>
      <vt:lpstr>PowerPoint Presentation</vt:lpstr>
      <vt:lpstr>Incidental findings</vt:lpstr>
      <vt:lpstr>Area of divergence: maximising benefit/ minimising harm</vt:lpstr>
      <vt:lpstr>Return of incidental findings to adult patients</vt:lpstr>
      <vt:lpstr>Return of results to parents of children undergoing WGS</vt:lpstr>
      <vt:lpstr>PowerPoint Presentation</vt:lpstr>
      <vt:lpstr>  Survey of European professional stakeholders</vt:lpstr>
      <vt:lpstr>PowerPoint Presentation</vt:lpstr>
      <vt:lpstr>PowerPoint Presentation</vt:lpstr>
      <vt:lpstr>PowerPoint Presentation</vt:lpstr>
      <vt:lpstr>PowerPoint Presentation</vt:lpstr>
      <vt:lpstr>PowerPoint Presentation</vt:lpstr>
      <vt:lpstr>Areas of convergence</vt:lpstr>
      <vt:lpstr>Areas of divergence</vt:lpstr>
      <vt:lpstr>A way forward?</vt:lpstr>
      <vt:lpstr>Proposals: Opportunistic screening</vt:lpstr>
      <vt:lpstr>Proposal: Return of incidental findings results</vt:lpstr>
      <vt:lpstr>Proposal: children and WGS</vt:lpstr>
      <vt:lpstr>Proposal: Recontact </vt:lpstr>
      <vt:lpstr>A final thought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 for whole genome sequencing – putting the cart before the horse?</dc:title>
  <dc:creator>PUBLIC</dc:creator>
  <cp:lastModifiedBy>Hazel Halton</cp:lastModifiedBy>
  <cp:revision>56</cp:revision>
  <dcterms:created xsi:type="dcterms:W3CDTF">2014-05-19T09:31:56Z</dcterms:created>
  <dcterms:modified xsi:type="dcterms:W3CDTF">2015-06-25T09:16:40Z</dcterms:modified>
</cp:coreProperties>
</file>