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1" r:id="rId4"/>
    <p:sldId id="262" r:id="rId5"/>
    <p:sldId id="258" r:id="rId6"/>
    <p:sldId id="263" r:id="rId7"/>
    <p:sldId id="264" r:id="rId8"/>
    <p:sldId id="265" r:id="rId9"/>
    <p:sldId id="266" r:id="rId10"/>
    <p:sldId id="267" r:id="rId11"/>
    <p:sldId id="275" r:id="rId12"/>
    <p:sldId id="268" r:id="rId13"/>
    <p:sldId id="260" r:id="rId14"/>
    <p:sldId id="269" r:id="rId15"/>
    <p:sldId id="276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13D5F-D65B-B441-805D-15D42065AF33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339ED-9A7E-1948-B3F6-F2EA89569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37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52407-7B97-A34B-94C1-C16EC9158E89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F451F-E06C-9B4A-B95E-BE3EC55F5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839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278"/>
            <a:ext cx="7772399" cy="4640322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800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5746714"/>
            <a:ext cx="9001124" cy="11112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LS_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15" y="5782765"/>
            <a:ext cx="2260184" cy="1024126"/>
          </a:xfrm>
          <a:prstGeom prst="rect">
            <a:avLst/>
          </a:prstGeom>
        </p:spPr>
      </p:pic>
      <p:pic>
        <p:nvPicPr>
          <p:cNvPr id="18" name="Picture 17" descr="wtvm050475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175" y="5958078"/>
            <a:ext cx="2484172" cy="779914"/>
          </a:xfrm>
          <a:prstGeom prst="rect">
            <a:avLst/>
          </a:prstGeom>
        </p:spPr>
      </p:pic>
      <p:pic>
        <p:nvPicPr>
          <p:cNvPr id="19" name="Picture 18" descr="UoE_Law_W.eps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874" y="5958078"/>
            <a:ext cx="2833926" cy="6578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1"/>
            <a:ext cx="7620000" cy="39310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none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1"/>
            <a:ext cx="3291840" cy="41335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1335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3873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3873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0711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07113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7620000" cy="388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746714"/>
            <a:ext cx="9144000" cy="11112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LS_logo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95094"/>
            <a:ext cx="2260184" cy="1024126"/>
          </a:xfrm>
          <a:prstGeom prst="rect">
            <a:avLst/>
          </a:prstGeom>
        </p:spPr>
      </p:pic>
      <p:pic>
        <p:nvPicPr>
          <p:cNvPr id="13" name="Picture 12" descr="wtvm050471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114068"/>
            <a:ext cx="2216298" cy="5669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none" spc="-60" baseline="0">
          <a:solidFill>
            <a:schemeClr val="tx2"/>
          </a:solidFill>
          <a:latin typeface="+mj-lt"/>
          <a:ea typeface="+mj-ea"/>
          <a:cs typeface="Adobe Arabic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Liminality</a:t>
            </a:r>
            <a:r>
              <a:rPr lang="en-US" dirty="0" smtClean="0"/>
              <a:t> and the limits of law in health research regulation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4228842"/>
            <a:ext cx="7772399" cy="1486157"/>
          </a:xfrm>
        </p:spPr>
        <p:txBody>
          <a:bodyPr/>
          <a:lstStyle/>
          <a:p>
            <a:pPr algn="ctr"/>
            <a:r>
              <a:rPr lang="en-US" dirty="0" smtClean="0"/>
              <a:t>Graeme Laurie, </a:t>
            </a:r>
          </a:p>
          <a:p>
            <a:pPr algn="ctr"/>
            <a:r>
              <a:rPr lang="en-US" dirty="0" smtClean="0"/>
              <a:t>School of Law, University of Edinburgh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286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841971" cy="1371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Liminality</a:t>
            </a:r>
            <a:r>
              <a:rPr lang="en-US" dirty="0" smtClean="0"/>
              <a:t> and (ill)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3" y="1752601"/>
            <a:ext cx="8692426" cy="388174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Becoming ill (entry into </a:t>
            </a:r>
            <a:r>
              <a:rPr lang="en-US" b="0" dirty="0" err="1" smtClean="0"/>
              <a:t>liminality</a:t>
            </a:r>
            <a:r>
              <a:rPr lang="en-US" b="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Being ill (permanent </a:t>
            </a:r>
            <a:r>
              <a:rPr lang="en-US" b="0" dirty="0" err="1" smtClean="0"/>
              <a:t>liminality</a:t>
            </a:r>
            <a:r>
              <a:rPr lang="en-US" b="0" dirty="0"/>
              <a:t>?</a:t>
            </a:r>
            <a:r>
              <a:rPr lang="en-US" b="0" dirty="0" smtClean="0"/>
              <a:t>)</a:t>
            </a:r>
            <a:endParaRPr lang="en-US" b="0" i="1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Surviving illness (reincorporation)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Donating organs (asking relatives in a narrow window: </a:t>
            </a:r>
            <a:r>
              <a:rPr lang="en-US" b="0" i="1" dirty="0" smtClean="0"/>
              <a:t>time</a:t>
            </a:r>
            <a:r>
              <a:rPr lang="en-US" b="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Hospices (somewhere outside the healthcare system: </a:t>
            </a:r>
            <a:r>
              <a:rPr lang="en-US" b="0" i="1" dirty="0" smtClean="0"/>
              <a:t>space</a:t>
            </a:r>
            <a:r>
              <a:rPr lang="en-US" b="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Patient groups (</a:t>
            </a:r>
            <a:r>
              <a:rPr lang="en-US" b="0" dirty="0" err="1" smtClean="0"/>
              <a:t>liminality</a:t>
            </a:r>
            <a:r>
              <a:rPr lang="en-US" b="0" dirty="0" smtClean="0"/>
              <a:t> can generate camaraderie: </a:t>
            </a:r>
            <a:r>
              <a:rPr lang="en-US" b="0" i="1" dirty="0" err="1" smtClean="0"/>
              <a:t>communitas</a:t>
            </a:r>
            <a:r>
              <a:rPr lang="en-US" b="0" dirty="0" smtClean="0"/>
              <a:t>) 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fr-FR" dirty="0" smtClean="0"/>
          </a:p>
          <a:p>
            <a:pPr marL="342900" indent="-342900">
              <a:buFont typeface="Arial"/>
              <a:buChar char="•"/>
            </a:pPr>
            <a:endParaRPr lang="fr-FR" dirty="0"/>
          </a:p>
          <a:p>
            <a:pPr marL="342900" indent="-342900">
              <a:buFont typeface="Arial"/>
              <a:buChar char="•"/>
            </a:pPr>
            <a:endParaRPr lang="fr-FR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90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1"/>
            <a:ext cx="8444831" cy="3881748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endParaRPr lang="en-US" i="1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fr-FR" dirty="0" smtClean="0"/>
          </a:p>
          <a:p>
            <a:pPr marL="342900" indent="-342900">
              <a:buFont typeface="Arial"/>
              <a:buChar char="•"/>
            </a:pPr>
            <a:endParaRPr lang="fr-FR" dirty="0"/>
          </a:p>
          <a:p>
            <a:pPr marL="342900" indent="-342900">
              <a:buFont typeface="Arial"/>
              <a:buChar char="•"/>
            </a:pPr>
            <a:endParaRPr lang="fr-FR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Content Placeholder 3" descr="temp-pi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8000"/>
          <a:stretch>
            <a:fillRect/>
          </a:stretch>
        </p:blipFill>
        <p:spPr>
          <a:xfrm>
            <a:off x="457199" y="246580"/>
            <a:ext cx="8062611" cy="535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0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779028" cy="1371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Liminality</a:t>
            </a:r>
            <a:r>
              <a:rPr lang="en-US" dirty="0" smtClean="0"/>
              <a:t>, community and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3" y="1752601"/>
            <a:ext cx="8692426" cy="388174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Wars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Pandemics? 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Moral and medical panics? – Bristol &amp; Alder Hey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Law as the Representative of Order? 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fr-FR" dirty="0" smtClean="0"/>
          </a:p>
          <a:p>
            <a:pPr marL="342900" indent="-342900">
              <a:buFont typeface="Arial"/>
              <a:buChar char="•"/>
            </a:pPr>
            <a:endParaRPr lang="fr-FR" dirty="0"/>
          </a:p>
          <a:p>
            <a:pPr marL="342900" indent="-342900">
              <a:buFont typeface="Arial"/>
              <a:buChar char="•"/>
            </a:pPr>
            <a:endParaRPr lang="fr-FR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67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89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Who, or what, can experience </a:t>
            </a:r>
            <a:r>
              <a:rPr lang="en-US" dirty="0" err="1" smtClean="0"/>
              <a:t>liminality</a:t>
            </a:r>
            <a:r>
              <a:rPr lang="en-US" dirty="0" smtClean="0"/>
              <a:t> (and so what?)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1"/>
            <a:ext cx="8610601" cy="3881748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Liminality</a:t>
            </a:r>
            <a:r>
              <a:rPr lang="en-US" dirty="0" smtClean="0"/>
              <a:t> is:</a:t>
            </a:r>
          </a:p>
          <a:p>
            <a:pPr marL="342900" lvl="0" indent="-342900">
              <a:buFont typeface="Arial"/>
              <a:buChar char="•"/>
            </a:pPr>
            <a:r>
              <a:rPr lang="en-GB" b="0" i="1" dirty="0" smtClean="0"/>
              <a:t>Experiential</a:t>
            </a:r>
            <a:r>
              <a:rPr lang="en-GB" b="0" dirty="0" smtClean="0"/>
              <a:t> </a:t>
            </a:r>
            <a:endParaRPr lang="en-GB" b="0" dirty="0"/>
          </a:p>
          <a:p>
            <a:pPr marL="342900" lvl="0" indent="-342900">
              <a:buFont typeface="Arial"/>
              <a:buChar char="•"/>
            </a:pPr>
            <a:r>
              <a:rPr lang="en-US" b="0" i="1" dirty="0" smtClean="0"/>
              <a:t>T</a:t>
            </a:r>
            <a:r>
              <a:rPr lang="en-GB" b="0" i="1" dirty="0" err="1" smtClean="0"/>
              <a:t>ransformative</a:t>
            </a:r>
            <a:r>
              <a:rPr lang="en-GB" b="0" dirty="0" smtClean="0"/>
              <a:t> </a:t>
            </a:r>
            <a:r>
              <a:rPr lang="en-GB" b="0" dirty="0"/>
              <a:t>and, normally, </a:t>
            </a:r>
            <a:r>
              <a:rPr lang="en-GB" b="0" i="1" dirty="0"/>
              <a:t>transitory</a:t>
            </a:r>
            <a:endParaRPr lang="en-GB" b="0" dirty="0"/>
          </a:p>
          <a:p>
            <a:pPr marL="342900" lvl="0" indent="-342900">
              <a:buFont typeface="Arial"/>
              <a:buChar char="•"/>
            </a:pPr>
            <a:r>
              <a:rPr lang="en-US" b="0" i="1" dirty="0"/>
              <a:t>P</a:t>
            </a:r>
            <a:r>
              <a:rPr lang="en-GB" b="0" i="1" dirty="0" err="1" smtClean="0"/>
              <a:t>rocessual</a:t>
            </a:r>
            <a:r>
              <a:rPr lang="en-GB" b="0" i="1" dirty="0"/>
              <a:t>,</a:t>
            </a:r>
            <a:r>
              <a:rPr lang="en-GB" b="0" dirty="0"/>
              <a:t> with both</a:t>
            </a:r>
            <a:r>
              <a:rPr lang="en-GB" b="0" i="1" dirty="0"/>
              <a:t> spatial</a:t>
            </a:r>
            <a:r>
              <a:rPr lang="en-GB" b="0" dirty="0"/>
              <a:t> and</a:t>
            </a:r>
            <a:r>
              <a:rPr lang="en-GB" b="0" i="1" dirty="0"/>
              <a:t> temporal</a:t>
            </a:r>
            <a:r>
              <a:rPr lang="en-GB" b="0" dirty="0"/>
              <a:t> dimensions </a:t>
            </a:r>
          </a:p>
          <a:p>
            <a:pPr marL="342900" lvl="0" indent="-342900">
              <a:buFont typeface="Arial"/>
              <a:buChar char="•"/>
            </a:pPr>
            <a:r>
              <a:rPr lang="en-US" b="0" dirty="0"/>
              <a:t>C</a:t>
            </a:r>
            <a:r>
              <a:rPr lang="en-GB" b="0" dirty="0" err="1" smtClean="0"/>
              <a:t>haracterised</a:t>
            </a:r>
            <a:r>
              <a:rPr lang="en-GB" b="0" dirty="0" smtClean="0"/>
              <a:t> </a:t>
            </a:r>
            <a:r>
              <a:rPr lang="en-GB" b="0" dirty="0"/>
              <a:t>by </a:t>
            </a:r>
            <a:r>
              <a:rPr lang="en-GB" b="0" i="1" dirty="0"/>
              <a:t>uncertainty</a:t>
            </a:r>
            <a:r>
              <a:rPr lang="en-GB" b="0" dirty="0"/>
              <a:t> </a:t>
            </a:r>
            <a:r>
              <a:rPr lang="en-GB" b="0" dirty="0" smtClean="0"/>
              <a:t>and it is </a:t>
            </a:r>
            <a:r>
              <a:rPr lang="en-GB" b="0" i="1" dirty="0" smtClean="0"/>
              <a:t>anti-structural</a:t>
            </a:r>
            <a:endParaRPr lang="en-GB" b="0" dirty="0"/>
          </a:p>
          <a:p>
            <a:pPr marL="342900" lvl="0" indent="-342900">
              <a:buFont typeface="Arial"/>
              <a:buChar char="•"/>
            </a:pPr>
            <a:r>
              <a:rPr lang="en-GB" b="0" i="1" dirty="0"/>
              <a:t>Rites of passage</a:t>
            </a:r>
            <a:r>
              <a:rPr lang="en-GB" b="0" dirty="0"/>
              <a:t> therefore have value </a:t>
            </a:r>
          </a:p>
          <a:p>
            <a:pPr marL="342900" lvl="0" indent="-342900">
              <a:buFont typeface="Arial"/>
              <a:buChar char="•"/>
            </a:pPr>
            <a:r>
              <a:rPr lang="en-GB" b="0" i="1" dirty="0"/>
              <a:t>Independent actors</a:t>
            </a:r>
            <a:r>
              <a:rPr lang="en-GB" b="0" dirty="0"/>
              <a:t> have a </a:t>
            </a:r>
            <a:r>
              <a:rPr lang="en-GB" b="0" dirty="0" smtClean="0"/>
              <a:t>role </a:t>
            </a:r>
            <a:r>
              <a:rPr lang="en-GB" b="0" dirty="0"/>
              <a:t>as guides through </a:t>
            </a:r>
            <a:r>
              <a:rPr lang="en-GB" b="0" dirty="0" err="1" smtClean="0"/>
              <a:t>liminality</a:t>
            </a:r>
            <a:endParaRPr lang="en-GB" b="0" dirty="0"/>
          </a:p>
          <a:p>
            <a:pPr marL="342900" lvl="0" indent="-342900">
              <a:buFont typeface="Arial"/>
              <a:buChar char="•"/>
            </a:pPr>
            <a:r>
              <a:rPr lang="en-GB" b="0" dirty="0"/>
              <a:t>W</a:t>
            </a:r>
            <a:r>
              <a:rPr lang="en-GB" b="0" dirty="0" smtClean="0"/>
              <a:t>here </a:t>
            </a:r>
            <a:r>
              <a:rPr lang="en-GB" b="0" dirty="0"/>
              <a:t>rituals &amp;</a:t>
            </a:r>
            <a:r>
              <a:rPr lang="en-GB" b="0" dirty="0" smtClean="0"/>
              <a:t> </a:t>
            </a:r>
            <a:r>
              <a:rPr lang="en-GB" b="0" dirty="0"/>
              <a:t>actors </a:t>
            </a:r>
            <a:r>
              <a:rPr lang="en-GB" b="0" dirty="0" smtClean="0"/>
              <a:t>absent </a:t>
            </a:r>
            <a:r>
              <a:rPr lang="en-GB" b="0" dirty="0"/>
              <a:t>=</a:t>
            </a:r>
            <a:r>
              <a:rPr lang="en-GB" b="0" dirty="0" smtClean="0"/>
              <a:t> </a:t>
            </a:r>
            <a:r>
              <a:rPr lang="en-GB" b="0" dirty="0"/>
              <a:t>greater risk of chaos and permanent </a:t>
            </a:r>
            <a:r>
              <a:rPr lang="en-GB" b="0" dirty="0" err="1"/>
              <a:t>liminality</a:t>
            </a:r>
            <a:endParaRPr lang="en-GB" b="0" dirty="0"/>
          </a:p>
          <a:p>
            <a:pPr marL="342900" lvl="0" indent="-342900">
              <a:buFont typeface="Arial"/>
              <a:buChar char="•"/>
            </a:pPr>
            <a:r>
              <a:rPr lang="en-GB" b="0" dirty="0"/>
              <a:t>T</a:t>
            </a:r>
            <a:r>
              <a:rPr lang="en-GB" b="0" dirty="0" smtClean="0"/>
              <a:t>o </a:t>
            </a:r>
            <a:r>
              <a:rPr lang="en-GB" b="0" dirty="0"/>
              <a:t>pass through </a:t>
            </a:r>
            <a:r>
              <a:rPr lang="en-GB" b="0" dirty="0" err="1"/>
              <a:t>liminality</a:t>
            </a:r>
            <a:r>
              <a:rPr lang="en-GB" b="0" dirty="0"/>
              <a:t> is </a:t>
            </a:r>
            <a:r>
              <a:rPr lang="en-GB" b="0" dirty="0" smtClean="0"/>
              <a:t>often to experience </a:t>
            </a:r>
            <a:r>
              <a:rPr lang="en-GB" b="0" dirty="0"/>
              <a:t>a change of </a:t>
            </a:r>
            <a:r>
              <a:rPr lang="en-GB" b="0" dirty="0" smtClean="0"/>
              <a:t>status; (</a:t>
            </a:r>
            <a:r>
              <a:rPr lang="en-GB" b="0" i="1" dirty="0" err="1" smtClean="0"/>
              <a:t>communitas</a:t>
            </a:r>
            <a:r>
              <a:rPr lang="en-GB" b="0" dirty="0" smtClean="0"/>
              <a:t>?)</a:t>
            </a:r>
            <a:endParaRPr lang="en-GB" b="0" dirty="0"/>
          </a:p>
          <a:p>
            <a:pPr marL="342900" lvl="0" indent="-342900">
              <a:buFont typeface="Arial"/>
              <a:buChar char="•"/>
            </a:pPr>
            <a:r>
              <a:rPr lang="en-GB" b="0" dirty="0"/>
              <a:t>B</a:t>
            </a:r>
            <a:r>
              <a:rPr lang="en-GB" b="0" dirty="0" smtClean="0"/>
              <a:t>oth </a:t>
            </a:r>
            <a:r>
              <a:rPr lang="en-GB" b="0" dirty="0"/>
              <a:t>challenging and empowering but </a:t>
            </a:r>
            <a:r>
              <a:rPr lang="en-GB" b="0" dirty="0" smtClean="0"/>
              <a:t>not </a:t>
            </a:r>
            <a:r>
              <a:rPr lang="en-GB" b="0" dirty="0"/>
              <a:t>easily amenable to </a:t>
            </a:r>
            <a:r>
              <a:rPr lang="en-GB" b="0" dirty="0" smtClean="0"/>
              <a:t>influence </a:t>
            </a:r>
            <a:r>
              <a:rPr lang="en-GB" b="0" dirty="0"/>
              <a:t>or </a:t>
            </a:r>
            <a:r>
              <a:rPr lang="en-GB" b="0" dirty="0" smtClean="0"/>
              <a:t>control</a:t>
            </a:r>
            <a:endParaRPr lang="en-GB" b="0" dirty="0"/>
          </a:p>
          <a:p>
            <a:pPr marL="342900" indent="-342900">
              <a:buFont typeface="Arial"/>
              <a:buChar char="•"/>
            </a:pPr>
            <a:endParaRPr lang="en-US" i="1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fr-FR" dirty="0" smtClean="0"/>
          </a:p>
          <a:p>
            <a:pPr marL="342900" indent="-342900">
              <a:buFont typeface="Arial"/>
              <a:buChar char="•"/>
            </a:pPr>
            <a:endParaRPr lang="fr-FR" dirty="0"/>
          </a:p>
          <a:p>
            <a:pPr marL="342900" indent="-342900">
              <a:buFont typeface="Arial"/>
              <a:buChar char="•"/>
            </a:pPr>
            <a:endParaRPr lang="fr-FR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7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7"/>
            <a:ext cx="7988632" cy="43227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So what does </a:t>
            </a:r>
            <a:r>
              <a:rPr lang="en-US" dirty="0" err="1" smtClean="0"/>
              <a:t>liminality</a:t>
            </a:r>
            <a:r>
              <a:rPr lang="en-US" dirty="0" smtClean="0"/>
              <a:t> suggest about the experience of </a:t>
            </a:r>
            <a:r>
              <a:rPr lang="en-US" i="1" dirty="0" smtClean="0"/>
              <a:t>becoming </a:t>
            </a:r>
            <a:r>
              <a:rPr lang="en-US" dirty="0" smtClean="0"/>
              <a:t>a participant in health research?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93177"/>
            <a:ext cx="8346193" cy="3279510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fr-FR" dirty="0" smtClean="0"/>
          </a:p>
          <a:p>
            <a:pPr marL="342900" indent="-342900">
              <a:buFont typeface="Arial"/>
              <a:buChar char="•"/>
            </a:pPr>
            <a:endParaRPr lang="fr-FR" dirty="0"/>
          </a:p>
          <a:p>
            <a:pPr marL="342900" indent="-342900">
              <a:buFont typeface="Arial"/>
              <a:buChar char="•"/>
            </a:pPr>
            <a:endParaRPr lang="fr-FR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7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care.data</a:t>
            </a:r>
            <a:r>
              <a:rPr lang="en-US" i="1" dirty="0" smtClean="0"/>
              <a:t> </a:t>
            </a:r>
            <a:r>
              <a:rPr lang="en-US" dirty="0" smtClean="0"/>
              <a:t>: an exercise in </a:t>
            </a:r>
            <a:r>
              <a:rPr lang="en-US" dirty="0" err="1" smtClean="0"/>
              <a:t>liminality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1"/>
            <a:ext cx="8346193" cy="388174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Health and Social Care Act 2012 created the liminal space</a:t>
            </a:r>
          </a:p>
          <a:p>
            <a:pPr marL="342900" indent="-342900">
              <a:buFont typeface="Arial"/>
              <a:buChar char="•"/>
            </a:pPr>
            <a:r>
              <a:rPr lang="fr-FR" b="0" dirty="0" err="1" smtClean="0"/>
              <a:t>Liminality</a:t>
            </a:r>
            <a:r>
              <a:rPr lang="fr-FR" b="0" dirty="0" smtClean="0"/>
              <a:t> </a:t>
            </a:r>
            <a:r>
              <a:rPr lang="fr-FR" b="0" dirty="0" err="1" smtClean="0"/>
              <a:t>was</a:t>
            </a:r>
            <a:r>
              <a:rPr lang="fr-FR" b="0" dirty="0" smtClean="0"/>
              <a:t> </a:t>
            </a:r>
            <a:r>
              <a:rPr lang="fr-FR" b="0" dirty="0" err="1" smtClean="0"/>
              <a:t>experienced</a:t>
            </a:r>
            <a:r>
              <a:rPr lang="fr-FR" b="0" dirty="0" smtClean="0"/>
              <a:t> by </a:t>
            </a:r>
            <a:r>
              <a:rPr lang="fr-FR" b="0" dirty="0" err="1" smtClean="0"/>
              <a:t>citizens</a:t>
            </a:r>
            <a:r>
              <a:rPr lang="fr-FR" b="0" dirty="0" smtClean="0"/>
              <a:t> and </a:t>
            </a:r>
            <a:r>
              <a:rPr lang="fr-FR" b="0" dirty="0" err="1" smtClean="0"/>
              <a:t>GPs</a:t>
            </a:r>
            <a:r>
              <a:rPr lang="fr-FR" b="0" dirty="0" smtClean="0"/>
              <a:t> </a:t>
            </a:r>
            <a:r>
              <a:rPr lang="fr-FR" b="0" dirty="0" err="1" smtClean="0"/>
              <a:t>alike</a:t>
            </a:r>
            <a:endParaRPr lang="fr-FR" b="0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“</a:t>
            </a:r>
            <a:r>
              <a:rPr lang="en-US" b="0" dirty="0" err="1" smtClean="0"/>
              <a:t>Actualising</a:t>
            </a:r>
            <a:r>
              <a:rPr lang="en-US" b="0" dirty="0" smtClean="0"/>
              <a:t> a new cross-domain identity” (</a:t>
            </a:r>
            <a:r>
              <a:rPr lang="en-US" b="0" dirty="0" err="1" smtClean="0"/>
              <a:t>Ladge</a:t>
            </a:r>
            <a:r>
              <a:rPr lang="en-US" b="0" dirty="0" smtClean="0"/>
              <a:t> et al, (2012)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Who, or what, was the Representative of Order? 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Crisis without suitable rituals or rites of passage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Was there a Trickster here?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Law as Trickster?</a:t>
            </a:r>
            <a:endParaRPr lang="en-US" b="0" i="1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fr-FR" dirty="0" smtClean="0"/>
          </a:p>
          <a:p>
            <a:pPr marL="342900" indent="-342900">
              <a:buFont typeface="Arial"/>
              <a:buChar char="•"/>
            </a:pPr>
            <a:endParaRPr lang="fr-FR" dirty="0"/>
          </a:p>
          <a:p>
            <a:pPr marL="342900" indent="-342900">
              <a:buFont typeface="Arial"/>
              <a:buChar char="•"/>
            </a:pPr>
            <a:endParaRPr lang="fr-FR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Liminality</a:t>
            </a:r>
            <a:r>
              <a:rPr lang="en-US" dirty="0" smtClean="0"/>
              <a:t> and the limits of consent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1"/>
            <a:ext cx="8346193" cy="388174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Consent as </a:t>
            </a:r>
            <a:r>
              <a:rPr lang="en-US" i="1" dirty="0" smtClean="0"/>
              <a:t>process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algn="just"/>
            <a:r>
              <a:rPr lang="en-US" b="0" dirty="0">
                <a:latin typeface="Cambria"/>
                <a:ea typeface="ＭＳ 明朝"/>
              </a:rPr>
              <a:t>“</a:t>
            </a:r>
            <a:r>
              <a:rPr lang="en-US" b="0" dirty="0" err="1">
                <a:latin typeface="Cambria"/>
                <a:ea typeface="ＭＳ 明朝"/>
              </a:rPr>
              <a:t>Liminality</a:t>
            </a:r>
            <a:r>
              <a:rPr lang="en-US" b="0" dirty="0">
                <a:latin typeface="Cambria"/>
                <a:ea typeface="ＭＳ 明朝"/>
              </a:rPr>
              <a:t> is not just a matter of knowledge and cannot be ‘informed away’, as it is germane to socio-cultural processes and structures.” </a:t>
            </a:r>
          </a:p>
          <a:p>
            <a:pPr algn="r"/>
            <a:r>
              <a:rPr lang="fr-FR" dirty="0"/>
              <a:t> </a:t>
            </a:r>
            <a:r>
              <a:rPr lang="fr-FR" dirty="0" err="1"/>
              <a:t>Ladge</a:t>
            </a:r>
            <a:r>
              <a:rPr lang="fr-FR" dirty="0"/>
              <a:t> et </a:t>
            </a:r>
            <a:r>
              <a:rPr lang="fr-FR" dirty="0" smtClean="0"/>
              <a:t>al. (2012) </a:t>
            </a:r>
            <a:endParaRPr lang="fr-FR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fr-FR" dirty="0" smtClean="0"/>
          </a:p>
          <a:p>
            <a:pPr marL="342900" indent="-342900">
              <a:buFont typeface="Arial"/>
              <a:buChar char="•"/>
            </a:pPr>
            <a:endParaRPr lang="fr-FR" dirty="0"/>
          </a:p>
          <a:p>
            <a:pPr marL="342900" indent="-342900">
              <a:buFont typeface="Arial"/>
              <a:buChar char="•"/>
            </a:pPr>
            <a:endParaRPr lang="fr-FR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7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Liminality</a:t>
            </a:r>
            <a:r>
              <a:rPr lang="en-US" dirty="0" smtClean="0"/>
              <a:t> and the Representative of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1"/>
            <a:ext cx="8518809" cy="388174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Contrast:</a:t>
            </a:r>
          </a:p>
          <a:p>
            <a:endParaRPr lang="en-US" b="0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Health Research Authority: Applications Managers for ‘complex’ cases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Farr Institute (data linkage): Research Coordinators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RECs/IRBs: gatekeepers - who is the “shaman of the liminal”? </a:t>
            </a:r>
            <a:endParaRPr lang="en-US" b="0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fr-FR" dirty="0" smtClean="0"/>
          </a:p>
          <a:p>
            <a:pPr marL="342900" indent="-342900">
              <a:buFont typeface="Arial"/>
              <a:buChar char="•"/>
            </a:pPr>
            <a:endParaRPr lang="fr-FR" dirty="0"/>
          </a:p>
          <a:p>
            <a:pPr marL="342900" indent="-342900">
              <a:buFont typeface="Arial"/>
              <a:buChar char="•"/>
            </a:pPr>
            <a:endParaRPr lang="fr-FR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5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63972" cy="1371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Liminality</a:t>
            </a:r>
            <a:r>
              <a:rPr lang="en-US" dirty="0" smtClean="0"/>
              <a:t> and the limits of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1"/>
            <a:ext cx="8346193" cy="388174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Challenging the ‘bounded object’ approach of law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Challenging the ‘consent or </a:t>
            </a:r>
            <a:r>
              <a:rPr lang="en-US" b="0" dirty="0" err="1" smtClean="0"/>
              <a:t>anonymise</a:t>
            </a:r>
            <a:r>
              <a:rPr lang="en-US" b="0" dirty="0" smtClean="0"/>
              <a:t>’ paradigm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Considering law as Representative of Order or Trickster?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Imagining </a:t>
            </a:r>
            <a:r>
              <a:rPr lang="en-US" i="1" dirty="0" smtClean="0"/>
              <a:t>liminal</a:t>
            </a:r>
            <a:r>
              <a:rPr lang="en-US" dirty="0" smtClean="0"/>
              <a:t> regulatory spaces: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Allowing or creating spaces to share experiences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Accepting and embracing uncertainty and supporting transitions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Contrasting ceremonial </a:t>
            </a:r>
            <a:r>
              <a:rPr lang="en-US" dirty="0" err="1"/>
              <a:t>liminality</a:t>
            </a:r>
            <a:r>
              <a:rPr lang="en-US" dirty="0"/>
              <a:t> v spontaneous </a:t>
            </a:r>
            <a:r>
              <a:rPr lang="en-US" dirty="0" err="1"/>
              <a:t>liminality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Capturing and reflecting </a:t>
            </a:r>
            <a:r>
              <a:rPr lang="en-US" i="1" dirty="0" smtClean="0"/>
              <a:t>how </a:t>
            </a:r>
            <a:r>
              <a:rPr lang="en-US" dirty="0" smtClean="0"/>
              <a:t>health research is experienced</a:t>
            </a:r>
            <a:r>
              <a:rPr lang="en-US" i="1" dirty="0" smtClean="0"/>
              <a:t> 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fr-FR" dirty="0" smtClean="0"/>
          </a:p>
          <a:p>
            <a:pPr marL="342900" indent="-342900">
              <a:buFont typeface="Arial"/>
              <a:buChar char="•"/>
            </a:pPr>
            <a:endParaRPr lang="fr-FR" dirty="0"/>
          </a:p>
          <a:p>
            <a:pPr marL="342900" indent="-342900">
              <a:buFont typeface="Arial"/>
              <a:buChar char="•"/>
            </a:pPr>
            <a:endParaRPr lang="fr-FR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0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1"/>
            <a:ext cx="8245475" cy="388174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The metaphors and </a:t>
            </a:r>
            <a:r>
              <a:rPr lang="en-US" b="0" i="1" dirty="0" smtClean="0"/>
              <a:t>processes</a:t>
            </a:r>
            <a:r>
              <a:rPr lang="en-US" b="0" dirty="0" smtClean="0"/>
              <a:t> of regulatory ‘space’ and ‘translation’</a:t>
            </a:r>
          </a:p>
          <a:p>
            <a:pPr marL="342900" indent="-342900">
              <a:buFont typeface="Arial"/>
              <a:buChar char="•"/>
            </a:pPr>
            <a:r>
              <a:rPr lang="en-US" b="0" i="1" dirty="0"/>
              <a:t>Regulation and transition : the value of </a:t>
            </a:r>
            <a:r>
              <a:rPr lang="en-US" b="0" i="1" dirty="0" err="1" smtClean="0"/>
              <a:t>liminality</a:t>
            </a:r>
            <a:endParaRPr lang="en-US" b="0" i="1" dirty="0" smtClean="0"/>
          </a:p>
          <a:p>
            <a:pPr marL="342900" indent="-342900">
              <a:buFont typeface="Arial"/>
              <a:buChar char="•"/>
            </a:pPr>
            <a:r>
              <a:rPr lang="en-US" b="0" i="1" dirty="0" err="1" smtClean="0"/>
              <a:t>care.data</a:t>
            </a:r>
            <a:r>
              <a:rPr lang="en-US" b="0" dirty="0" smtClean="0"/>
              <a:t> : where is the </a:t>
            </a:r>
            <a:r>
              <a:rPr lang="en-US" b="0" i="1" dirty="0" smtClean="0"/>
              <a:t>human</a:t>
            </a:r>
            <a:r>
              <a:rPr lang="en-US" b="0" dirty="0" smtClean="0"/>
              <a:t> in human health research?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Health research as a transformative </a:t>
            </a:r>
            <a:r>
              <a:rPr lang="en-US" b="0" i="1" dirty="0" smtClean="0"/>
              <a:t>experience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Who, or what, experiences </a:t>
            </a:r>
            <a:r>
              <a:rPr lang="en-US" b="0" dirty="0" err="1" smtClean="0"/>
              <a:t>liminality</a:t>
            </a:r>
            <a:r>
              <a:rPr lang="en-US" b="0" dirty="0" smtClean="0"/>
              <a:t>? (and so what?)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Imagining </a:t>
            </a:r>
            <a:r>
              <a:rPr lang="en-US" b="0" i="1" dirty="0" smtClean="0"/>
              <a:t>liminal</a:t>
            </a:r>
            <a:r>
              <a:rPr lang="en-US" b="0" dirty="0" smtClean="0"/>
              <a:t> regulatory spaces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6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63972" cy="1371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1"/>
            <a:ext cx="8346193" cy="388174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Wellcome</a:t>
            </a:r>
            <a:r>
              <a:rPr lang="en-US" dirty="0" smtClean="0"/>
              <a:t> Trust Senior Investigator Award, </a:t>
            </a:r>
            <a:r>
              <a:rPr lang="en-US" i="1" dirty="0" smtClean="0"/>
              <a:t>Confronting the Liminal Spaces of Health Research Regulation</a:t>
            </a:r>
            <a:r>
              <a:rPr lang="en-US" dirty="0"/>
              <a:t>, WT103360MA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Liminal Spaces team: Edward Dove, </a:t>
            </a:r>
            <a:r>
              <a:rPr lang="en-US" dirty="0" err="1" smtClean="0"/>
              <a:t>Agomoni</a:t>
            </a:r>
            <a:r>
              <a:rPr lang="en-US" dirty="0" smtClean="0"/>
              <a:t> </a:t>
            </a:r>
            <a:r>
              <a:rPr lang="en-US" dirty="0" err="1" smtClean="0"/>
              <a:t>Ganguli-Mittra</a:t>
            </a:r>
            <a:r>
              <a:rPr lang="en-US" dirty="0" smtClean="0"/>
              <a:t>, </a:t>
            </a:r>
            <a:r>
              <a:rPr lang="en-US" dirty="0" err="1" smtClean="0"/>
              <a:t>Catriona</a:t>
            </a:r>
            <a:r>
              <a:rPr lang="en-US" dirty="0" smtClean="0"/>
              <a:t> McMillan and Samuel Alexander-Taylor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Niamh</a:t>
            </a:r>
            <a:r>
              <a:rPr lang="en-US" dirty="0" smtClean="0"/>
              <a:t> </a:t>
            </a:r>
            <a:r>
              <a:rPr lang="en-US" dirty="0" err="1" smtClean="0"/>
              <a:t>Nic</a:t>
            </a:r>
            <a:r>
              <a:rPr lang="en-US" dirty="0" smtClean="0"/>
              <a:t> </a:t>
            </a:r>
            <a:r>
              <a:rPr lang="en-US" dirty="0" err="1" smtClean="0"/>
              <a:t>Shuibhne</a:t>
            </a:r>
            <a:r>
              <a:rPr lang="en-US" dirty="0" smtClean="0"/>
              <a:t> and Mark Taylor for continued support</a:t>
            </a: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fr-FR" dirty="0" smtClean="0"/>
          </a:p>
          <a:p>
            <a:pPr marL="342900" indent="-342900">
              <a:buFont typeface="Arial"/>
              <a:buChar char="•"/>
            </a:pPr>
            <a:endParaRPr lang="fr-FR" dirty="0"/>
          </a:p>
          <a:p>
            <a:pPr marL="342900" indent="-342900">
              <a:buFont typeface="Arial"/>
              <a:buChar char="•"/>
            </a:pPr>
            <a:endParaRPr lang="fr-FR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8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Regulatory space(s) in human health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Regulated ‘objects’: </a:t>
            </a:r>
            <a:r>
              <a:rPr lang="fr-FR" b="0" dirty="0"/>
              <a:t>‘data</a:t>
            </a:r>
            <a:r>
              <a:rPr lang="fr-FR" b="0" dirty="0" smtClean="0"/>
              <a:t>’/ </a:t>
            </a:r>
            <a:r>
              <a:rPr lang="fr-FR" b="0" dirty="0"/>
              <a:t>‘tissue</a:t>
            </a:r>
            <a:r>
              <a:rPr lang="fr-FR" b="0" dirty="0" smtClean="0"/>
              <a:t>’/ ‘</a:t>
            </a:r>
            <a:r>
              <a:rPr lang="fr-FR" b="0" dirty="0" err="1"/>
              <a:t>embryos</a:t>
            </a:r>
            <a:r>
              <a:rPr lang="fr-FR" b="0" dirty="0" smtClean="0"/>
              <a:t>’ / </a:t>
            </a:r>
            <a:r>
              <a:rPr lang="fr-FR" b="0" dirty="0"/>
              <a:t>‘</a:t>
            </a:r>
            <a:r>
              <a:rPr lang="fr-FR" b="0" dirty="0" err="1"/>
              <a:t>devices</a:t>
            </a:r>
            <a:r>
              <a:rPr lang="fr-FR" b="0" dirty="0" smtClean="0"/>
              <a:t>’ / </a:t>
            </a:r>
            <a:r>
              <a:rPr lang="fr-FR" b="0" dirty="0"/>
              <a:t>‘</a:t>
            </a:r>
            <a:r>
              <a:rPr lang="fr-FR" b="0" dirty="0" err="1"/>
              <a:t>ATMPs</a:t>
            </a:r>
            <a:r>
              <a:rPr lang="fr-FR" b="0" dirty="0" smtClean="0"/>
              <a:t>’/ ‘</a:t>
            </a:r>
            <a:r>
              <a:rPr lang="fr-FR" b="0" dirty="0" err="1" smtClean="0"/>
              <a:t>clinical</a:t>
            </a:r>
            <a:r>
              <a:rPr lang="fr-FR" b="0" dirty="0" smtClean="0"/>
              <a:t> </a:t>
            </a:r>
            <a:r>
              <a:rPr lang="fr-FR" b="0" dirty="0"/>
              <a:t>trials</a:t>
            </a:r>
            <a:r>
              <a:rPr lang="fr-FR" b="0" dirty="0" smtClean="0"/>
              <a:t>’</a:t>
            </a:r>
          </a:p>
          <a:p>
            <a:pPr marL="342900" indent="-342900">
              <a:buFont typeface="Arial"/>
              <a:buChar char="•"/>
            </a:pPr>
            <a:r>
              <a:rPr lang="fr-FR" b="0" dirty="0" err="1" smtClean="0"/>
              <a:t>Bounded</a:t>
            </a:r>
            <a:r>
              <a:rPr lang="fr-FR" b="0" dirty="0" smtClean="0"/>
              <a:t> by </a:t>
            </a:r>
            <a:r>
              <a:rPr lang="fr-FR" b="0" dirty="0" err="1" smtClean="0"/>
              <a:t>law</a:t>
            </a:r>
            <a:r>
              <a:rPr lang="fr-FR" b="0" dirty="0" smtClean="0"/>
              <a:t> and </a:t>
            </a:r>
            <a:r>
              <a:rPr lang="fr-FR" b="0" dirty="0" err="1" smtClean="0"/>
              <a:t>regulatory</a:t>
            </a:r>
            <a:r>
              <a:rPr lang="fr-FR" b="0" dirty="0" smtClean="0"/>
              <a:t> silos</a:t>
            </a:r>
          </a:p>
          <a:p>
            <a:pPr marL="342900" indent="-342900">
              <a:buFont typeface="Arial"/>
              <a:buChar char="•"/>
            </a:pPr>
            <a:r>
              <a:rPr lang="fr-FR" b="0" dirty="0" smtClean="0"/>
              <a:t>The ‘consent or </a:t>
            </a:r>
            <a:r>
              <a:rPr lang="fr-FR" b="0" dirty="0" err="1" smtClean="0"/>
              <a:t>anonymise</a:t>
            </a:r>
            <a:r>
              <a:rPr lang="fr-FR" b="0" dirty="0" smtClean="0"/>
              <a:t>’ </a:t>
            </a:r>
            <a:r>
              <a:rPr lang="fr-FR" b="0" dirty="0" err="1" smtClean="0"/>
              <a:t>paradigm</a:t>
            </a:r>
            <a:endParaRPr lang="fr-FR" b="0" dirty="0" smtClean="0"/>
          </a:p>
          <a:p>
            <a:pPr marL="342900" indent="-342900">
              <a:buFont typeface="Arial"/>
              <a:buChar char="•"/>
            </a:pPr>
            <a:r>
              <a:rPr lang="fr-FR" b="0" dirty="0" smtClean="0"/>
              <a:t>‘</a:t>
            </a:r>
            <a:r>
              <a:rPr lang="fr-FR" b="0" dirty="0" err="1" smtClean="0"/>
              <a:t>Interests</a:t>
            </a:r>
            <a:r>
              <a:rPr lang="fr-FR" b="0" dirty="0" smtClean="0"/>
              <a:t>’  » ‘inter’ + ‘esse’: </a:t>
            </a:r>
            <a:r>
              <a:rPr lang="fr-FR" b="0" i="1" dirty="0" err="1" smtClean="0"/>
              <a:t>between</a:t>
            </a:r>
            <a:r>
              <a:rPr lang="fr-FR" b="0" dirty="0" smtClean="0"/>
              <a:t> </a:t>
            </a:r>
            <a:r>
              <a:rPr lang="fr-FR" b="0" dirty="0" err="1" smtClean="0"/>
              <a:t>beings</a:t>
            </a:r>
            <a:r>
              <a:rPr lang="en-US" b="0" dirty="0" smtClean="0"/>
              <a:t>…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More public engagement, more ethics, and more law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And yet…</a:t>
            </a:r>
          </a:p>
          <a:p>
            <a:pPr marL="342900" indent="-342900">
              <a:buFont typeface="Arial"/>
              <a:buChar char="•"/>
            </a:pPr>
            <a:endParaRPr lang="fr-FR" dirty="0" smtClean="0"/>
          </a:p>
          <a:p>
            <a:pPr marL="342900" indent="-342900">
              <a:buFont typeface="Arial"/>
              <a:buChar char="•"/>
            </a:pPr>
            <a:endParaRPr lang="fr-FR" dirty="0"/>
          </a:p>
          <a:p>
            <a:pPr marL="342900" indent="-342900">
              <a:buFont typeface="Arial"/>
              <a:buChar char="•"/>
            </a:pPr>
            <a:endParaRPr lang="fr-FR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16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care.data</a:t>
            </a:r>
            <a:r>
              <a:rPr lang="en-US" i="1" dirty="0" smtClean="0"/>
              <a:t> </a:t>
            </a:r>
            <a:r>
              <a:rPr lang="en-US" dirty="0" smtClean="0"/>
              <a:t>: an exercise in regulatory failure?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0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Health and Social Care Act 2012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Individual level patient data from GPs for six purposes, including commissioning and research</a:t>
            </a:r>
            <a:endParaRPr lang="fr-FR" b="0" dirty="0" smtClean="0"/>
          </a:p>
          <a:p>
            <a:pPr marL="342900" indent="-342900">
              <a:buFont typeface="Arial"/>
              <a:buChar char="•"/>
            </a:pPr>
            <a:r>
              <a:rPr lang="fr-FR" b="0" dirty="0" smtClean="0"/>
              <a:t>The ‘consent or </a:t>
            </a:r>
            <a:r>
              <a:rPr lang="fr-FR" b="0" dirty="0" err="1" smtClean="0"/>
              <a:t>anonymise</a:t>
            </a:r>
            <a:r>
              <a:rPr lang="fr-FR" b="0" dirty="0" smtClean="0"/>
              <a:t>’ </a:t>
            </a:r>
            <a:r>
              <a:rPr lang="fr-FR" b="0" dirty="0" err="1" smtClean="0"/>
              <a:t>paradigm</a:t>
            </a:r>
            <a:r>
              <a:rPr lang="fr-FR" b="0" dirty="0"/>
              <a:t> </a:t>
            </a:r>
            <a:r>
              <a:rPr lang="fr-FR" b="0" dirty="0" smtClean="0"/>
              <a:t>» </a:t>
            </a:r>
            <a:r>
              <a:rPr lang="fr-FR" b="0" dirty="0" err="1" smtClean="0"/>
              <a:t>anonymise</a:t>
            </a:r>
            <a:endParaRPr lang="fr-FR" b="0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Leaflets to 26.5 million households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Suspended in February 2014 for want of social </a:t>
            </a:r>
            <a:r>
              <a:rPr lang="en-US" b="0" dirty="0" err="1" smtClean="0"/>
              <a:t>licence</a:t>
            </a:r>
            <a:endParaRPr lang="en-US" b="0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Legal authority does not command social legitimacy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But what is the </a:t>
            </a:r>
            <a:r>
              <a:rPr lang="en-US" b="0" i="1" dirty="0" smtClean="0"/>
              <a:t>experience </a:t>
            </a:r>
            <a:r>
              <a:rPr lang="en-US" b="0" dirty="0" smtClean="0"/>
              <a:t>for citizens and GPs?</a:t>
            </a:r>
            <a:endParaRPr lang="en-US" b="0" i="1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fr-FR" dirty="0" smtClean="0"/>
          </a:p>
          <a:p>
            <a:pPr marL="342900" indent="-342900">
              <a:buFont typeface="Arial"/>
              <a:buChar char="•"/>
            </a:pPr>
            <a:endParaRPr lang="fr-FR" dirty="0"/>
          </a:p>
          <a:p>
            <a:pPr marL="342900" indent="-342900">
              <a:buFont typeface="Arial"/>
              <a:buChar char="•"/>
            </a:pPr>
            <a:endParaRPr lang="fr-FR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2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89994" cy="1371600"/>
          </a:xfrm>
        </p:spPr>
        <p:txBody>
          <a:bodyPr/>
          <a:lstStyle/>
          <a:p>
            <a:r>
              <a:rPr lang="en-US" dirty="0" smtClean="0"/>
              <a:t>Regulation and transition: </a:t>
            </a:r>
            <a:r>
              <a:rPr lang="en-US" i="1" dirty="0" err="1" smtClean="0"/>
              <a:t>liminality</a:t>
            </a:r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51015" y="1574800"/>
            <a:ext cx="4251660" cy="4133523"/>
          </a:xfrm>
        </p:spPr>
        <p:txBody>
          <a:bodyPr>
            <a:normAutofit lnSpcReduction="10000"/>
          </a:bodyPr>
          <a:lstStyle/>
          <a:p>
            <a:r>
              <a:rPr lang="en-US" b="0" dirty="0" smtClean="0"/>
              <a:t>Humans in translation…</a:t>
            </a:r>
          </a:p>
          <a:p>
            <a:endParaRPr lang="en-US" b="0" dirty="0" smtClean="0"/>
          </a:p>
          <a:p>
            <a:r>
              <a:rPr lang="en-US" b="0" dirty="0" smtClean="0"/>
              <a:t>childhood </a:t>
            </a:r>
            <a:r>
              <a:rPr lang="fr-FR" b="0" dirty="0" smtClean="0"/>
              <a:t>» </a:t>
            </a:r>
            <a:r>
              <a:rPr lang="fr-FR" b="0" dirty="0" err="1" smtClean="0"/>
              <a:t>adulthood</a:t>
            </a:r>
            <a:endParaRPr lang="fr-FR" b="0" dirty="0" smtClean="0"/>
          </a:p>
          <a:p>
            <a:r>
              <a:rPr lang="en-US" b="0" dirty="0"/>
              <a:t>s</a:t>
            </a:r>
            <a:r>
              <a:rPr lang="fr-FR" b="0" dirty="0" err="1" smtClean="0"/>
              <a:t>ingle</a:t>
            </a:r>
            <a:r>
              <a:rPr lang="fr-FR" b="0" dirty="0" smtClean="0"/>
              <a:t> » </a:t>
            </a:r>
            <a:r>
              <a:rPr lang="fr-FR" b="0" dirty="0" err="1" smtClean="0"/>
              <a:t>married</a:t>
            </a:r>
            <a:endParaRPr lang="fr-FR" b="0" dirty="0" smtClean="0"/>
          </a:p>
          <a:p>
            <a:r>
              <a:rPr lang="en-US" b="0" dirty="0" smtClean="0"/>
              <a:t>death</a:t>
            </a:r>
            <a:r>
              <a:rPr lang="fr-FR" b="0" dirty="0" smtClean="0"/>
              <a:t> » </a:t>
            </a:r>
            <a:r>
              <a:rPr lang="fr-FR" b="0" dirty="0" err="1" smtClean="0"/>
              <a:t>burial</a:t>
            </a:r>
            <a:r>
              <a:rPr lang="fr-FR" b="0" dirty="0" smtClean="0"/>
              <a:t> </a:t>
            </a:r>
          </a:p>
          <a:p>
            <a:endParaRPr lang="fr-FR" b="0" dirty="0"/>
          </a:p>
          <a:p>
            <a:r>
              <a:rPr lang="fr-FR" b="0" dirty="0"/>
              <a:t>3</a:t>
            </a:r>
            <a:r>
              <a:rPr lang="fr-FR" b="0" dirty="0" smtClean="0"/>
              <a:t>-stage </a:t>
            </a:r>
            <a:r>
              <a:rPr lang="fr-FR" b="0" dirty="0" err="1" smtClean="0"/>
              <a:t>process</a:t>
            </a:r>
            <a:r>
              <a:rPr lang="fr-FR" b="0" dirty="0" smtClean="0"/>
              <a:t> and the crucial value of </a:t>
            </a:r>
            <a:r>
              <a:rPr lang="fr-FR" b="0" i="1" dirty="0" err="1" smtClean="0"/>
              <a:t>ritual</a:t>
            </a:r>
            <a:endParaRPr lang="en-US" b="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10735" r="2212" b="8518"/>
          <a:stretch/>
        </p:blipFill>
        <p:spPr bwMode="auto">
          <a:xfrm rot="5400000">
            <a:off x="577954" y="2057198"/>
            <a:ext cx="4133525" cy="3168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3941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Gennep’s</a:t>
            </a:r>
            <a:r>
              <a:rPr lang="en-US" dirty="0" smtClean="0"/>
              <a:t> 3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lvl="6" indent="0">
              <a:buNone/>
            </a:pPr>
            <a:endParaRPr lang="en-US" dirty="0"/>
          </a:p>
          <a:p>
            <a:pPr lvl="6" indent="0">
              <a:buNone/>
            </a:pPr>
            <a:endParaRPr lang="en-US" dirty="0" smtClean="0"/>
          </a:p>
          <a:p>
            <a:pPr lvl="6" indent="0">
              <a:buNone/>
            </a:pPr>
            <a:r>
              <a:rPr lang="fr-FR" dirty="0"/>
              <a:t>»</a:t>
            </a:r>
            <a:r>
              <a:rPr lang="en-US" dirty="0" smtClean="0"/>
              <a:t> </a:t>
            </a:r>
            <a:r>
              <a:rPr lang="fr-FR" dirty="0"/>
              <a:t>»</a:t>
            </a:r>
            <a:r>
              <a:rPr lang="en-US" dirty="0" smtClean="0"/>
              <a:t>   Transition   </a:t>
            </a:r>
            <a:r>
              <a:rPr lang="fr-FR" dirty="0" smtClean="0"/>
              <a:t>»</a:t>
            </a:r>
            <a:r>
              <a:rPr lang="fr-FR" dirty="0"/>
              <a:t> »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34330" y="2132915"/>
            <a:ext cx="1812463" cy="229524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STATE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93587" y="2132914"/>
            <a:ext cx="1886441" cy="229524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STATE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8704" y="4428161"/>
            <a:ext cx="707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Rites of separation           LIMINALITY              Rites of incorporation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59818" cy="1371600"/>
          </a:xfrm>
        </p:spPr>
        <p:txBody>
          <a:bodyPr/>
          <a:lstStyle/>
          <a:p>
            <a:r>
              <a:rPr lang="en-US" dirty="0" err="1" smtClean="0"/>
              <a:t>Stenner</a:t>
            </a:r>
            <a:r>
              <a:rPr lang="en-US" dirty="0" smtClean="0"/>
              <a:t> and Moreno-Gabriel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136588" cy="3881748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pPr algn="just"/>
            <a:r>
              <a:rPr lang="en-US" dirty="0"/>
              <a:t>“</a:t>
            </a:r>
            <a:r>
              <a:rPr lang="en-US" b="0" dirty="0"/>
              <a:t>Moments of ‘becoming’ are literally formative experiences in which subjectivity itself acquires a new pattern… </a:t>
            </a:r>
            <a:endParaRPr lang="en-US" b="0" dirty="0" smtClean="0"/>
          </a:p>
          <a:p>
            <a:pPr algn="just"/>
            <a:endParaRPr lang="en-US" b="0" dirty="0" smtClean="0"/>
          </a:p>
          <a:p>
            <a:pPr algn="just"/>
            <a:r>
              <a:rPr lang="en-US" b="0" dirty="0" smtClean="0"/>
              <a:t>…the more important and emotionally real the event, the greater </a:t>
            </a:r>
            <a:r>
              <a:rPr lang="en-US" b="0" dirty="0"/>
              <a:t>the need for a carefully staged structure to ‘occasion’ the experiences</a:t>
            </a:r>
            <a:r>
              <a:rPr lang="en-US" b="0" dirty="0" smtClean="0"/>
              <a:t>.</a:t>
            </a:r>
          </a:p>
          <a:p>
            <a:pPr algn="just"/>
            <a:r>
              <a:rPr lang="en-US" b="0" dirty="0" smtClean="0"/>
              <a:t> </a:t>
            </a:r>
          </a:p>
          <a:p>
            <a:pPr algn="just"/>
            <a:r>
              <a:rPr lang="en-US" b="0" dirty="0" smtClean="0"/>
              <a:t>In </a:t>
            </a:r>
            <a:r>
              <a:rPr lang="en-US" b="0" dirty="0"/>
              <a:t>the absence of such patterning devices, </a:t>
            </a:r>
            <a:r>
              <a:rPr lang="en-US" b="0" dirty="0" err="1"/>
              <a:t>liminality</a:t>
            </a:r>
            <a:r>
              <a:rPr lang="en-US" b="0" dirty="0"/>
              <a:t> can be chaotic, messy, dangerous and destructive. Instead of being a formative experience, emotional transitions can be de-forming</a:t>
            </a:r>
            <a:r>
              <a:rPr lang="en-US" dirty="0"/>
              <a:t>.</a:t>
            </a:r>
            <a:r>
              <a:rPr lang="en-US" dirty="0" smtClean="0"/>
              <a:t>” </a:t>
            </a:r>
          </a:p>
          <a:p>
            <a:pPr algn="just"/>
            <a:endParaRPr lang="en-US" dirty="0" smtClean="0"/>
          </a:p>
          <a:p>
            <a:pPr algn="r"/>
            <a:r>
              <a:rPr lang="en-US" i="1" dirty="0" err="1"/>
              <a:t>Liminality</a:t>
            </a:r>
            <a:r>
              <a:rPr lang="en-US" i="1" dirty="0"/>
              <a:t> and affectivity: The case of deceased organ </a:t>
            </a:r>
            <a:r>
              <a:rPr lang="en-US" i="1" dirty="0" smtClean="0"/>
              <a:t>donation</a:t>
            </a:r>
            <a:r>
              <a:rPr lang="en-US" dirty="0" smtClean="0"/>
              <a:t> (</a:t>
            </a:r>
            <a:r>
              <a:rPr lang="en-US" dirty="0"/>
              <a:t>2013)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45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152718"/>
            <a:ext cx="6632367" cy="1371600"/>
          </a:xfrm>
        </p:spPr>
        <p:txBody>
          <a:bodyPr/>
          <a:lstStyle/>
          <a:p>
            <a:r>
              <a:rPr lang="en-US" dirty="0" smtClean="0"/>
              <a:t>Turner and </a:t>
            </a:r>
            <a:r>
              <a:rPr lang="en-US" i="1" dirty="0" smtClean="0"/>
              <a:t>anti-structure</a:t>
            </a:r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38685" y="1574800"/>
            <a:ext cx="4251660" cy="4133523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GB" b="0" dirty="0"/>
              <a:t>Liminal entities are neither here nor there; they are betwixt and between the positions assigned and arrayed by law, custom, convention, and ceremonial.</a:t>
            </a:r>
            <a:r>
              <a:rPr lang="en-GB" dirty="0"/>
              <a:t>” </a:t>
            </a:r>
            <a:r>
              <a:rPr lang="en-GB" dirty="0" smtClean="0"/>
              <a:t>(1969)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3263" b="13263"/>
          <a:stretch>
            <a:fillRect/>
          </a:stretch>
        </p:blipFill>
        <p:spPr>
          <a:xfrm>
            <a:off x="457200" y="1574800"/>
            <a:ext cx="3697288" cy="4133850"/>
          </a:xfrm>
        </p:spPr>
      </p:pic>
    </p:spTree>
    <p:extLst>
      <p:ext uri="{BB962C8B-B14F-4D97-AF65-F5344CB8AC3E}">
        <p14:creationId xmlns:p14="http://schemas.microsoft.com/office/powerpoint/2010/main" val="3379035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mature minor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1"/>
            <a:ext cx="8245475" cy="3881748"/>
          </a:xfrm>
        </p:spPr>
        <p:txBody>
          <a:bodyPr>
            <a:normAutofit/>
          </a:bodyPr>
          <a:lstStyle/>
          <a:p>
            <a:endParaRPr lang="en-US" i="1" dirty="0" smtClean="0"/>
          </a:p>
          <a:p>
            <a:pPr marL="342900" indent="-342900">
              <a:buFont typeface="Arial"/>
              <a:buChar char="•"/>
            </a:pPr>
            <a:r>
              <a:rPr lang="en-US" b="0" i="1" dirty="0" err="1" smtClean="0"/>
              <a:t>Gillick</a:t>
            </a:r>
            <a:r>
              <a:rPr lang="en-US" b="0" i="1" dirty="0" smtClean="0"/>
              <a:t> </a:t>
            </a:r>
            <a:r>
              <a:rPr lang="en-US" b="0" i="1" dirty="0"/>
              <a:t>v. </a:t>
            </a:r>
            <a:r>
              <a:rPr lang="en-US" b="0" i="1" dirty="0" smtClean="0"/>
              <a:t>West </a:t>
            </a:r>
            <a:r>
              <a:rPr lang="en-US" b="0" i="1" dirty="0"/>
              <a:t>Norfolk &amp; </a:t>
            </a:r>
            <a:r>
              <a:rPr lang="en-US" b="0" i="1" dirty="0" err="1"/>
              <a:t>Wisbeck</a:t>
            </a:r>
            <a:r>
              <a:rPr lang="en-US" b="0" i="1" dirty="0"/>
              <a:t> Area Health </a:t>
            </a:r>
            <a:r>
              <a:rPr lang="en-US" b="0" i="1" dirty="0" smtClean="0"/>
              <a:t>Authority </a:t>
            </a:r>
            <a:r>
              <a:rPr lang="en-US" b="0" dirty="0" smtClean="0"/>
              <a:t>(1986)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Lord Fraser’s five-point test: autonomy </a:t>
            </a:r>
            <a:r>
              <a:rPr lang="en-US" b="0" i="1" dirty="0" smtClean="0"/>
              <a:t>and</a:t>
            </a:r>
            <a:r>
              <a:rPr lang="en-US" b="0" dirty="0" smtClean="0"/>
              <a:t> best interests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Consent v refusal: neither child </a:t>
            </a:r>
            <a:r>
              <a:rPr lang="en-US" b="0" i="1" dirty="0" smtClean="0"/>
              <a:t>nor</a:t>
            </a:r>
            <a:r>
              <a:rPr lang="en-US" b="0" dirty="0" smtClean="0"/>
              <a:t> adult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The temporary and transitory </a:t>
            </a:r>
            <a:r>
              <a:rPr lang="en-US" b="0" i="1" dirty="0" smtClean="0"/>
              <a:t>passing through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The role of health care professional as Representative of Order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Law’s attempt to give effect to the liminal experience feels unsatisfactory for its uncertainty and instability (at least to lawyers!) 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fr-FR" dirty="0" smtClean="0"/>
          </a:p>
          <a:p>
            <a:pPr marL="342900" indent="-342900">
              <a:buFont typeface="Arial"/>
              <a:buChar char="•"/>
            </a:pPr>
            <a:endParaRPr lang="fr-FR" dirty="0"/>
          </a:p>
          <a:p>
            <a:pPr marL="342900" indent="-342900">
              <a:buFont typeface="Arial"/>
              <a:buChar char="•"/>
            </a:pPr>
            <a:endParaRPr lang="fr-FR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00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8791</TotalTime>
  <Words>909</Words>
  <Application>Microsoft Office PowerPoint</Application>
  <PresentationFormat>On-screen Show (4:3)</PresentationFormat>
  <Paragraphs>211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明朝</vt:lpstr>
      <vt:lpstr>Adobe Arabic</vt:lpstr>
      <vt:lpstr>Arial</vt:lpstr>
      <vt:lpstr>Arial Black</vt:lpstr>
      <vt:lpstr>Calibri</vt:lpstr>
      <vt:lpstr>Cambria</vt:lpstr>
      <vt:lpstr>Essential</vt:lpstr>
      <vt:lpstr>Liminality and the limits of law in health research regulation</vt:lpstr>
      <vt:lpstr>Overview</vt:lpstr>
      <vt:lpstr>Regulatory space(s) in human health research</vt:lpstr>
      <vt:lpstr>care.data : an exercise in regulatory failure?</vt:lpstr>
      <vt:lpstr>Regulation and transition: liminality</vt:lpstr>
      <vt:lpstr>Van Gennep’s 3 stages</vt:lpstr>
      <vt:lpstr>Stenner and Moreno-Gabriel </vt:lpstr>
      <vt:lpstr>Turner and anti-structure</vt:lpstr>
      <vt:lpstr>The mature minor</vt:lpstr>
      <vt:lpstr>Liminality and (ill) health</vt:lpstr>
      <vt:lpstr>PowerPoint Presentation</vt:lpstr>
      <vt:lpstr>Liminality, community and crisis</vt:lpstr>
      <vt:lpstr>PowerPoint Presentation</vt:lpstr>
      <vt:lpstr>Who, or what, can experience liminality (and so what?)</vt:lpstr>
      <vt:lpstr>So what does liminality suggest about the experience of becoming a participant in health research?</vt:lpstr>
      <vt:lpstr>care.data : an exercise in liminality?</vt:lpstr>
      <vt:lpstr>Liminality and the limits of consent</vt:lpstr>
      <vt:lpstr>Liminality and the Representative of Order</vt:lpstr>
      <vt:lpstr>Liminality and the limits of law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Elisabeth Barlow</dc:creator>
  <cp:lastModifiedBy>Hazel Halton</cp:lastModifiedBy>
  <cp:revision>71</cp:revision>
  <dcterms:created xsi:type="dcterms:W3CDTF">2015-06-17T09:53:52Z</dcterms:created>
  <dcterms:modified xsi:type="dcterms:W3CDTF">2015-06-24T14:53:51Z</dcterms:modified>
</cp:coreProperties>
</file>