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73" r:id="rId2"/>
    <p:sldId id="287" r:id="rId3"/>
    <p:sldId id="274" r:id="rId4"/>
    <p:sldId id="288" r:id="rId5"/>
    <p:sldId id="289" r:id="rId6"/>
    <p:sldId id="275" r:id="rId7"/>
    <p:sldId id="297" r:id="rId8"/>
    <p:sldId id="296" r:id="rId9"/>
    <p:sldId id="280" r:id="rId10"/>
    <p:sldId id="294" r:id="rId11"/>
    <p:sldId id="295" r:id="rId12"/>
    <p:sldId id="283" r:id="rId13"/>
    <p:sldId id="300" r:id="rId14"/>
    <p:sldId id="301" r:id="rId15"/>
    <p:sldId id="302" r:id="rId16"/>
    <p:sldId id="299" r:id="rId17"/>
    <p:sldId id="298" r:id="rId18"/>
    <p:sldId id="290" r:id="rId19"/>
    <p:sldId id="304" r:id="rId20"/>
    <p:sldId id="309" r:id="rId21"/>
    <p:sldId id="303" r:id="rId22"/>
    <p:sldId id="305" r:id="rId23"/>
    <p:sldId id="307" r:id="rId24"/>
    <p:sldId id="308" r:id="rId25"/>
    <p:sldId id="323" r:id="rId26"/>
    <p:sldId id="324" r:id="rId27"/>
    <p:sldId id="311" r:id="rId28"/>
    <p:sldId id="293" r:id="rId29"/>
    <p:sldId id="310" r:id="rId30"/>
    <p:sldId id="325" r:id="rId31"/>
    <p:sldId id="312" r:id="rId32"/>
    <p:sldId id="313" r:id="rId33"/>
    <p:sldId id="314" r:id="rId34"/>
    <p:sldId id="315" r:id="rId35"/>
    <p:sldId id="318" r:id="rId36"/>
    <p:sldId id="317" r:id="rId37"/>
    <p:sldId id="322" r:id="rId38"/>
    <p:sldId id="319" r:id="rId39"/>
    <p:sldId id="320" r:id="rId40"/>
    <p:sldId id="321" r:id="rId41"/>
    <p:sldId id="291" r:id="rId4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16">
          <p15:clr>
            <a:srgbClr val="A4A3A4"/>
          </p15:clr>
        </p15:guide>
        <p15:guide id="2" pos="28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e B. Brothers" initials="KBB"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27E"/>
    <a:srgbClr val="E1167A"/>
    <a:srgbClr val="990000"/>
    <a:srgbClr val="FF0080"/>
    <a:srgbClr val="D61468"/>
    <a:srgbClr val="E8E8E8"/>
    <a:srgbClr val="F3F3F3"/>
    <a:srgbClr val="E6E6E6"/>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248" autoAdjust="0"/>
    <p:restoredTop sz="79806" autoAdjust="0"/>
  </p:normalViewPr>
  <p:slideViewPr>
    <p:cSldViewPr snapToGrid="0" snapToObjects="1" showGuides="1">
      <p:cViewPr varScale="1">
        <p:scale>
          <a:sx n="74" d="100"/>
          <a:sy n="74" d="100"/>
        </p:scale>
        <p:origin x="624" y="54"/>
      </p:cViewPr>
      <p:guideLst>
        <p:guide orient="horz" pos="4016"/>
        <p:guide pos="28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8A25D4-6DD2-304F-98EA-FD63E5870C83}" type="datetimeFigureOut">
              <a:rPr lang="de-DE" smtClean="0"/>
              <a:pPr/>
              <a:t>23.06.2015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180666-8BE7-C545-BEF2-08DCE2C8F658}" type="slidenum">
              <a:rPr lang="de-DE" smtClean="0"/>
              <a:pPr/>
              <a:t>‹#›</a:t>
            </a:fld>
            <a:endParaRPr lang="de-DE"/>
          </a:p>
        </p:txBody>
      </p:sp>
    </p:spTree>
    <p:extLst>
      <p:ext uri="{BB962C8B-B14F-4D97-AF65-F5344CB8AC3E}">
        <p14:creationId xmlns:p14="http://schemas.microsoft.com/office/powerpoint/2010/main" val="101646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C480A-7746-2C44-97D2-C32977361519}" type="datetimeFigureOut">
              <a:rPr lang="de-DE" smtClean="0"/>
              <a:pPr/>
              <a:t>23.06.2015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BD632-D883-2D42-BDDB-9EC8E0D441F1}" type="slidenum">
              <a:rPr lang="de-DE" smtClean="0"/>
              <a:pPr/>
              <a:t>‹#›</a:t>
            </a:fld>
            <a:endParaRPr lang="de-DE"/>
          </a:p>
        </p:txBody>
      </p:sp>
    </p:spTree>
    <p:extLst>
      <p:ext uri="{BB962C8B-B14F-4D97-AF65-F5344CB8AC3E}">
        <p14:creationId xmlns:p14="http://schemas.microsoft.com/office/powerpoint/2010/main" val="2594817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we define “systems medicine” as the application of systems biology to clinical practice, then a question of great – even urgent – interest is how we move from systems biology to systems medicine. What additional work is needed before we can begin applying scientific findings generated in systems biology research to medical applications?</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2</a:t>
            </a:fld>
            <a:endParaRPr lang="en-US"/>
          </a:p>
        </p:txBody>
      </p:sp>
    </p:spTree>
    <p:extLst>
      <p:ext uri="{BB962C8B-B14F-4D97-AF65-F5344CB8AC3E}">
        <p14:creationId xmlns:p14="http://schemas.microsoft.com/office/powerpoint/2010/main" val="1015772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Turing and his team were</a:t>
            </a:r>
            <a:r>
              <a:rPr lang="en-US" baseline="0" dirty="0" smtClean="0"/>
              <a:t> tasked with decrypting messages that had been encrypted using Enigma. That is, he wanted to make the Enigma machine run backwards – to recover the unknown input that had been used to generated the known output.</a:t>
            </a:r>
          </a:p>
          <a:p>
            <a:endParaRPr lang="en-US" baseline="0" dirty="0" smtClean="0"/>
          </a:p>
          <a:p>
            <a:r>
              <a:rPr lang="en-US" baseline="0" dirty="0" smtClean="0"/>
              <a:t>Although this proved to be an extraordinarily difficult challenge in a world with no digital computers, Turing proved that it was possible. Put simply, he took the “mechanistic approach”. Because British intelligence had managed to recover an enigma machine, he was able to literally “open the box” and see how it worked. Based on this understanding of how the mechanism worked, he was eventually able to build a type of computer that simulated the enigma machine running in reverse.</a:t>
            </a:r>
            <a:endParaRPr lang="en-US" dirty="0"/>
          </a:p>
        </p:txBody>
      </p:sp>
      <p:sp>
        <p:nvSpPr>
          <p:cNvPr id="4" name="Slide Number Placeholder 3"/>
          <p:cNvSpPr>
            <a:spLocks noGrp="1"/>
          </p:cNvSpPr>
          <p:nvPr>
            <p:ph type="sldNum" sz="quarter" idx="10"/>
          </p:nvPr>
        </p:nvSpPr>
        <p:spPr/>
        <p:txBody>
          <a:bodyPr/>
          <a:lstStyle/>
          <a:p>
            <a:fld id="{DC28BE41-DF6C-4F5A-865E-33566389260F}" type="slidenum">
              <a:rPr lang="en-US" smtClean="0"/>
              <a:pPr/>
              <a:t>11</a:t>
            </a:fld>
            <a:endParaRPr lang="en-US"/>
          </a:p>
        </p:txBody>
      </p:sp>
    </p:spTree>
    <p:extLst>
      <p:ext uri="{BB962C8B-B14F-4D97-AF65-F5344CB8AC3E}">
        <p14:creationId xmlns:p14="http://schemas.microsoft.com/office/powerpoint/2010/main" val="221965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tendency to treat the body as a “black box” lies at the heart of t</a:t>
            </a:r>
            <a:r>
              <a:rPr lang="en-US" smtClean="0"/>
              <a:t>he challenge of incorporating</a:t>
            </a:r>
            <a:r>
              <a:rPr lang="en-US" baseline="0" smtClean="0"/>
              <a:t> systems medicine into clinical medicine. We have here a schematic demonstrating how clinical decisions are typically made. The clinician combines expert knowledge of the general or scientific variety to specific knowledge about the circumstances of a patient. We call this process “clinical decision-making”, and it results in the development of a clinical plan.</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12</a:t>
            </a:fld>
            <a:endParaRPr lang="en-US"/>
          </a:p>
        </p:txBody>
      </p:sp>
    </p:spTree>
    <p:extLst>
      <p:ext uri="{BB962C8B-B14F-4D97-AF65-F5344CB8AC3E}">
        <p14:creationId xmlns:p14="http://schemas.microsoft.com/office/powerpoint/2010/main" val="119250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tendency to treat the body as a “black box” lies at the heart of t</a:t>
            </a:r>
            <a:r>
              <a:rPr lang="en-US" smtClean="0"/>
              <a:t>he challenge of incorporating</a:t>
            </a:r>
            <a:r>
              <a:rPr lang="en-US" baseline="0" smtClean="0"/>
              <a:t> systems medicine into clinical medicine. We have here a schematic demonstrating how clinical decisions are typically made. The clinician combines expert knowledge of the general or scientific variety to specific knowledge about the circumstances of a patient. We call this process “clinical decision-making”, and it results in the development of a clinical plan.</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13</a:t>
            </a:fld>
            <a:endParaRPr lang="en-US"/>
          </a:p>
        </p:txBody>
      </p:sp>
    </p:spTree>
    <p:extLst>
      <p:ext uri="{BB962C8B-B14F-4D97-AF65-F5344CB8AC3E}">
        <p14:creationId xmlns:p14="http://schemas.microsoft.com/office/powerpoint/2010/main" val="1192505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tendency to treat the body as a “black box” lies at the heart of t</a:t>
            </a:r>
            <a:r>
              <a:rPr lang="en-US" smtClean="0"/>
              <a:t>he challenge of incorporating</a:t>
            </a:r>
            <a:r>
              <a:rPr lang="en-US" baseline="0" smtClean="0"/>
              <a:t> systems medicine into clinical medicine. We have here a schematic demonstrating how clinical decisions are typically made. The clinician combines expert knowledge of the general or scientific variety to specific knowledge about the circumstances of a patient. We call this process “clinical decision-making”, and it results in the development of a clinical plan.</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14</a:t>
            </a:fld>
            <a:endParaRPr lang="en-US"/>
          </a:p>
        </p:txBody>
      </p:sp>
    </p:spTree>
    <p:extLst>
      <p:ext uri="{BB962C8B-B14F-4D97-AF65-F5344CB8AC3E}">
        <p14:creationId xmlns:p14="http://schemas.microsoft.com/office/powerpoint/2010/main" val="119250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tendency to treat the body as a “black box” lies at the heart of t</a:t>
            </a:r>
            <a:r>
              <a:rPr lang="en-US" smtClean="0"/>
              <a:t>he challenge of incorporating</a:t>
            </a:r>
            <a:r>
              <a:rPr lang="en-US" baseline="0" smtClean="0"/>
              <a:t> systems medicine into clinical medicine. We have here a schematic demonstrating how clinical decisions are typically made. The clinician combines expert knowledge of the general or scientific variety to specific knowledge about the circumstances of a patient. We call this process “clinical decision-making”, and it results in the development of a clinical plan.</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15</a:t>
            </a:fld>
            <a:endParaRPr lang="en-US"/>
          </a:p>
        </p:txBody>
      </p:sp>
    </p:spTree>
    <p:extLst>
      <p:ext uri="{BB962C8B-B14F-4D97-AF65-F5344CB8AC3E}">
        <p14:creationId xmlns:p14="http://schemas.microsoft.com/office/powerpoint/2010/main" val="119250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we define “systems medicine” as the application of systems biology to clinical practice, then a question of great – even urgent – interest is how we move from systems biology to systems medicine. What additional work is needed before we can begin applying scientific findings generated in systems biology research to medical applications?</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16</a:t>
            </a:fld>
            <a:endParaRPr lang="en-US"/>
          </a:p>
        </p:txBody>
      </p:sp>
    </p:spTree>
    <p:extLst>
      <p:ext uri="{BB962C8B-B14F-4D97-AF65-F5344CB8AC3E}">
        <p14:creationId xmlns:p14="http://schemas.microsoft.com/office/powerpoint/2010/main" val="101577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we define “systems medicine” as the application of systems biology to clinical practice, then a question of great – even urgent – interest is how we move from systems biology to systems medicine. What additional work is needed before we can begin applying scientific findings generated in systems biology research to medical applications?</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17</a:t>
            </a:fld>
            <a:endParaRPr lang="en-US"/>
          </a:p>
        </p:txBody>
      </p:sp>
    </p:spTree>
    <p:extLst>
      <p:ext uri="{BB962C8B-B14F-4D97-AF65-F5344CB8AC3E}">
        <p14:creationId xmlns:p14="http://schemas.microsoft.com/office/powerpoint/2010/main" val="1015772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18</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19</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20</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we define “systems medicine” as the application of systems biology to clinical practice, then a question of great – even urgent – interest is how we move from systems biology to systems medicine. What additional work is needed before we can begin applying scientific findings generated in systems biology research to medical applications?</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3</a:t>
            </a:fld>
            <a:endParaRPr lang="en-US"/>
          </a:p>
        </p:txBody>
      </p:sp>
    </p:spTree>
    <p:extLst>
      <p:ext uri="{BB962C8B-B14F-4D97-AF65-F5344CB8AC3E}">
        <p14:creationId xmlns:p14="http://schemas.microsoft.com/office/powerpoint/2010/main" val="1015772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21</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22</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23</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24</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25</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26</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we define “systems medicine” as the application of systems biology to clinical practice, then a question of great – even urgent – interest is how we move from systems biology to systems medicine. What additional work is needed before we can begin applying scientific findings generated in systems biology research to medical applications?</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27</a:t>
            </a:fld>
            <a:endParaRPr lang="en-US"/>
          </a:p>
        </p:txBody>
      </p:sp>
    </p:spTree>
    <p:extLst>
      <p:ext uri="{BB962C8B-B14F-4D97-AF65-F5344CB8AC3E}">
        <p14:creationId xmlns:p14="http://schemas.microsoft.com/office/powerpoint/2010/main" val="1015772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28</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29</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30</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we define “systems medicine” as the application of systems biology to clinical practice, then a question of great – even urgent – interest is how we move from systems biology to systems medicine. What additional work is needed before we can begin applying scientific findings generated in systems biology research to medical applications?</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4</a:t>
            </a:fld>
            <a:endParaRPr lang="en-US"/>
          </a:p>
        </p:txBody>
      </p:sp>
    </p:spTree>
    <p:extLst>
      <p:ext uri="{BB962C8B-B14F-4D97-AF65-F5344CB8AC3E}">
        <p14:creationId xmlns:p14="http://schemas.microsoft.com/office/powerpoint/2010/main" val="1015772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31</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32</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33</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34</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35</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36</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37</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38</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39</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40</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we define “systems medicine” as the application of systems biology to clinical practice, then a question of great – even urgent – interest is how we move from systems biology to systems medicine. What additional work is needed before we can begin applying scientific findings generated in systems biology research to medical applications?</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5</a:t>
            </a:fld>
            <a:endParaRPr lang="en-US"/>
          </a:p>
        </p:txBody>
      </p:sp>
    </p:spTree>
    <p:extLst>
      <p:ext uri="{BB962C8B-B14F-4D97-AF65-F5344CB8AC3E}">
        <p14:creationId xmlns:p14="http://schemas.microsoft.com/office/powerpoint/2010/main" val="1015772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 we can begin to see the deep</a:t>
            </a:r>
            <a:r>
              <a:rPr lang="en-US" baseline="0" dirty="0" smtClean="0"/>
              <a:t> challenge that Systems Medicine poses. In this model, we only have a computer algorithm, but that algorithm is a black box. It is not based on mechanistic science, and it is not based on clinical research.  It just takes the patient’s data, generates an output. Neither clinicians nor patients have a way to evaluate its predictions. We are faced with following its predictions, or ignoring them. This choice is arbitrary, and based purely on confidence in the black box.</a:t>
            </a:r>
          </a:p>
          <a:p>
            <a:endParaRPr lang="en-US" baseline="0" dirty="0" smtClean="0"/>
          </a:p>
          <a:p>
            <a:r>
              <a:rPr lang="en-US" baseline="0" dirty="0" smtClean="0"/>
              <a:t>We find this way of applying systems biology to medical practice to be untenable. Medical practice must be based on clinical decisions rooted in scientific knowledge, not on the capricious predictions of a black box. Based on this analysis, then, we argue that Systems Biology must be viewed as a basic science – as a hypothesis generator. We believe firmly in its potential, but fear the arbitrariness of its premature application to clinical care.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41</a:t>
            </a:fld>
            <a:endParaRPr lang="en-US"/>
          </a:p>
        </p:txBody>
      </p:sp>
    </p:spTree>
    <p:extLst>
      <p:ext uri="{BB962C8B-B14F-4D97-AF65-F5344CB8AC3E}">
        <p14:creationId xmlns:p14="http://schemas.microsoft.com/office/powerpoint/2010/main" val="87025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frame</a:t>
            </a:r>
            <a:r>
              <a:rPr lang="en-US" baseline="0" dirty="0" smtClean="0"/>
              <a:t> this problem is to ask whether Systems Biology should be treated as a basic science or a translational science. If it is a basic science, we will utilize its findings as a new source of knowledge that may lead, with additional research, to improvements in clinical practice. If it is a translational science, then we will view its findings as directly applicable to clinical practice. Can we begin using computer-based algorithms developed using clinical “big data” sources directly in clinical care, or are other types of research needed prior to that use?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6</a:t>
            </a:fld>
            <a:endParaRPr lang="en-US"/>
          </a:p>
        </p:txBody>
      </p:sp>
    </p:spTree>
    <p:extLst>
      <p:ext uri="{BB962C8B-B14F-4D97-AF65-F5344CB8AC3E}">
        <p14:creationId xmlns:p14="http://schemas.microsoft.com/office/powerpoint/2010/main" val="400687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Another way to frame</a:t>
            </a:r>
            <a:r>
              <a:rPr lang="en-US" baseline="0" smtClean="0"/>
              <a:t> this problem is to ask whether Systems Biology should be treated as a basic science or a translational science. If it is a basic science, we will utilize its findings as a new source of knowledge that may lead, with additional research, to improvements in clinical practice. If it is a translational science, then we will view its findings as directly applicable to clinical practice. Can we begin using computer-based algorithms developed using clinical “big data” sources directly in clinical care, or are other types of research needed prior to that use?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7</a:t>
            </a:fld>
            <a:endParaRPr lang="en-US"/>
          </a:p>
        </p:txBody>
      </p:sp>
    </p:spTree>
    <p:extLst>
      <p:ext uri="{BB962C8B-B14F-4D97-AF65-F5344CB8AC3E}">
        <p14:creationId xmlns:p14="http://schemas.microsoft.com/office/powerpoint/2010/main" val="400687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Another way to frame</a:t>
            </a:r>
            <a:r>
              <a:rPr lang="en-US" baseline="0" smtClean="0"/>
              <a:t> this problem is to ask whether Systems Biology should be treated as a basic science or a translational science. If it is a basic science, we will utilize its findings as a new source of knowledge that may lead, with additional research, to improvements in clinical practice. If it is a translational science, then we will view its findings as directly applicable to clinical practice. Can we begin using computer-based algorithms developed using clinical “big data” sources directly in clinical care, or are other types of research needed prior to that use?</a:t>
            </a:r>
          </a:p>
        </p:txBody>
      </p:sp>
      <p:sp>
        <p:nvSpPr>
          <p:cNvPr id="4" name="Slide Number Placeholder 3"/>
          <p:cNvSpPr>
            <a:spLocks noGrp="1"/>
          </p:cNvSpPr>
          <p:nvPr>
            <p:ph type="sldNum" sz="quarter" idx="10"/>
          </p:nvPr>
        </p:nvSpPr>
        <p:spPr/>
        <p:txBody>
          <a:bodyPr/>
          <a:lstStyle/>
          <a:p>
            <a:fld id="{DC28BE41-DF6C-4F5A-865E-33566389260F}" type="slidenum">
              <a:rPr lang="en-US" smtClean="0"/>
              <a:pPr/>
              <a:t>8</a:t>
            </a:fld>
            <a:endParaRPr lang="en-US"/>
          </a:p>
        </p:txBody>
      </p:sp>
    </p:spTree>
    <p:extLst>
      <p:ext uri="{BB962C8B-B14F-4D97-AF65-F5344CB8AC3E}">
        <p14:creationId xmlns:p14="http://schemas.microsoft.com/office/powerpoint/2010/main" val="400687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Turing and his team were</a:t>
            </a:r>
            <a:r>
              <a:rPr lang="en-US" baseline="0" smtClean="0"/>
              <a:t> tasked with decrypting messages that had been encrypted using Enigma. That is, he wanted to make the Enigma machine run backwards – to recover the unknown input that had been used to generated the known output.</a:t>
            </a:r>
          </a:p>
          <a:p>
            <a:endParaRPr lang="en-US" baseline="0" smtClean="0"/>
          </a:p>
          <a:p>
            <a:r>
              <a:rPr lang="en-US" baseline="0" smtClean="0"/>
              <a:t>Although this proved to be an extraordinarily difficult challenge in a world with no digital computers, Turing proved that it was possible. Put simply, he took the “mechanistic approach”. Because British intelligence had managed to recover an enigma machine, he was able to literally “open the box” and see how it worked. Based on this understanding of how the mechanism worked, he was eventually able to build a type of computer that simulated the enigma machine running in reverse.</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9</a:t>
            </a:fld>
            <a:endParaRPr lang="en-US"/>
          </a:p>
        </p:txBody>
      </p:sp>
    </p:spTree>
    <p:extLst>
      <p:ext uri="{BB962C8B-B14F-4D97-AF65-F5344CB8AC3E}">
        <p14:creationId xmlns:p14="http://schemas.microsoft.com/office/powerpoint/2010/main" val="221965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Turing and his team were</a:t>
            </a:r>
            <a:r>
              <a:rPr lang="en-US" baseline="0" smtClean="0"/>
              <a:t> tasked with decrypting messages that had been encrypted using Enigma. That is, he wanted to make the Enigma machine run backwards – to recover the unknown input that had been used to generated the known output.</a:t>
            </a:r>
          </a:p>
          <a:p>
            <a:endParaRPr lang="en-US" baseline="0" smtClean="0"/>
          </a:p>
          <a:p>
            <a:r>
              <a:rPr lang="en-US" baseline="0" smtClean="0"/>
              <a:t>Although this proved to be an extraordinarily difficult challenge in a world with no digital computers, Turing proved that it was possible. Put simply, he took the “mechanistic approach”. Because British intelligence had managed to recover an enigma machine, he was able to literally “open the box” and see how it worked. Based on this understanding of how the mechanism worked, he was eventually able to build a type of computer that simulated the enigma machine running in reverse.</a:t>
            </a:r>
            <a:endParaRPr lang="en-US"/>
          </a:p>
        </p:txBody>
      </p:sp>
      <p:sp>
        <p:nvSpPr>
          <p:cNvPr id="4" name="Slide Number Placeholder 3"/>
          <p:cNvSpPr>
            <a:spLocks noGrp="1"/>
          </p:cNvSpPr>
          <p:nvPr>
            <p:ph type="sldNum" sz="quarter" idx="10"/>
          </p:nvPr>
        </p:nvSpPr>
        <p:spPr/>
        <p:txBody>
          <a:bodyPr/>
          <a:lstStyle/>
          <a:p>
            <a:fld id="{DC28BE41-DF6C-4F5A-865E-33566389260F}" type="slidenum">
              <a:rPr lang="en-US" smtClean="0"/>
              <a:pPr/>
              <a:t>10</a:t>
            </a:fld>
            <a:endParaRPr lang="en-US"/>
          </a:p>
        </p:txBody>
      </p:sp>
    </p:spTree>
    <p:extLst>
      <p:ext uri="{BB962C8B-B14F-4D97-AF65-F5344CB8AC3E}">
        <p14:creationId xmlns:p14="http://schemas.microsoft.com/office/powerpoint/2010/main" val="221965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3600" b="0" i="0">
                <a:latin typeface="Frutiger LT Std 55 Roman"/>
                <a:cs typeface="Frutiger LT Std 55 Roman"/>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800" b="0" i="0">
                <a:solidFill>
                  <a:srgbClr val="2E527E"/>
                </a:solidFill>
                <a:latin typeface="Frutiger LT Std 55 Roman"/>
                <a:cs typeface="Frutige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2400"/>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a:xfrm>
            <a:off x="457200" y="1828800"/>
            <a:ext cx="8229600" cy="4297363"/>
          </a:xfrm>
        </p:spPr>
        <p:txBody>
          <a:bodyPr vert="eaVert"/>
          <a:lstStyle>
            <a:lvl1pPr>
              <a:defRPr>
                <a:solidFill>
                  <a:srgbClr val="2E527E"/>
                </a:solidFill>
              </a:defRPr>
            </a:lvl1pPr>
            <a:lvl2pPr>
              <a:defRPr>
                <a:solidFill>
                  <a:srgbClr val="2E527E"/>
                </a:solidFill>
              </a:defRPr>
            </a:lvl2pPr>
            <a:lvl3pPr>
              <a:defRPr>
                <a:solidFill>
                  <a:srgbClr val="2E527E"/>
                </a:solidFill>
              </a:defRPr>
            </a:lvl3pPr>
            <a:lvl4pPr>
              <a:defRPr>
                <a:solidFill>
                  <a:srgbClr val="2E527E"/>
                </a:solidFill>
              </a:defRPr>
            </a:lvl4pPr>
            <a:lvl5pPr>
              <a:defRPr>
                <a:solidFill>
                  <a:srgbClr val="2E527E"/>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94933"/>
            <a:ext cx="1498600" cy="4331230"/>
          </a:xfrm>
        </p:spPr>
        <p:txBody>
          <a:bodyPr vert="eaVert" anchor="ctr">
            <a:normAutofit/>
          </a:bodyPr>
          <a:lstStyle>
            <a:lvl1pPr>
              <a:defRPr sz="2400"/>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a:xfrm>
            <a:off x="457200" y="1794933"/>
            <a:ext cx="6019800" cy="4331230"/>
          </a:xfrm>
        </p:spPr>
        <p:txBody>
          <a:bodyPr vert="eaVert"/>
          <a:lstStyle>
            <a:lvl1pPr>
              <a:defRPr>
                <a:solidFill>
                  <a:srgbClr val="2E527E"/>
                </a:solidFill>
              </a:defRPr>
            </a:lvl1pPr>
            <a:lvl2pPr>
              <a:defRPr>
                <a:solidFill>
                  <a:srgbClr val="2E527E"/>
                </a:solidFill>
              </a:defRPr>
            </a:lvl2pPr>
            <a:lvl3pPr>
              <a:defRPr>
                <a:solidFill>
                  <a:srgbClr val="2E527E"/>
                </a:solidFill>
              </a:defRPr>
            </a:lvl3pPr>
            <a:lvl4pPr>
              <a:defRPr>
                <a:solidFill>
                  <a:srgbClr val="2E527E"/>
                </a:solidFill>
              </a:defRPr>
            </a:lvl4pPr>
            <a:lvl5pPr>
              <a:defRPr>
                <a:solidFill>
                  <a:srgbClr val="2E527E"/>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55F11E3-C33F-4A11-8D5D-8CE0616F74F0}" type="datetimeFigureOut">
              <a:rPr lang="en-US" smtClean="0"/>
              <a:pPr/>
              <a:t>6/23/2015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4B97E6E-4366-4197-961E-09F9B7D1809F}" type="slidenum">
              <a:rPr lang="en-US" smtClean="0"/>
              <a:pPr/>
              <a:t>‹#›</a:t>
            </a:fld>
            <a:endParaRPr lang="en-US"/>
          </a:p>
        </p:txBody>
      </p:sp>
    </p:spTree>
    <p:extLst>
      <p:ext uri="{BB962C8B-B14F-4D97-AF65-F5344CB8AC3E}">
        <p14:creationId xmlns:p14="http://schemas.microsoft.com/office/powerpoint/2010/main" val="272327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828800"/>
            <a:ext cx="8229600" cy="4297363"/>
          </a:xfrm>
        </p:spPr>
        <p:txBody>
          <a:bodyPr/>
          <a:lstStyle>
            <a:lvl1pPr>
              <a:defRPr>
                <a:solidFill>
                  <a:srgbClr val="2E527E"/>
                </a:solidFill>
              </a:defRPr>
            </a:lvl1pPr>
            <a:lvl2pPr>
              <a:defRPr>
                <a:solidFill>
                  <a:srgbClr val="2E527E"/>
                </a:solidFill>
              </a:defRPr>
            </a:lvl2pPr>
            <a:lvl3pPr>
              <a:defRPr>
                <a:solidFill>
                  <a:srgbClr val="2E527E"/>
                </a:solidFill>
              </a:defRPr>
            </a:lvl3pPr>
            <a:lvl4pPr>
              <a:defRPr>
                <a:solidFill>
                  <a:srgbClr val="2E527E"/>
                </a:solidFill>
              </a:defRPr>
            </a:lvl4pPr>
            <a:lvl5pPr>
              <a:defRPr>
                <a:solidFill>
                  <a:srgbClr val="2E527E"/>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 1"/>
          <p:cNvSpPr>
            <a:spLocks noGrp="1"/>
          </p:cNvSpPr>
          <p:nvPr>
            <p:ph type="title"/>
          </p:nvPr>
        </p:nvSpPr>
        <p:spPr>
          <a:xfrm>
            <a:off x="457200" y="274638"/>
            <a:ext cx="6766666" cy="681962"/>
          </a:xfrm>
        </p:spPr>
        <p:txBody>
          <a:bodyPr>
            <a:normAutofit/>
          </a:bodyPr>
          <a:lstStyle>
            <a:lvl1pPr algn="l">
              <a:defRPr sz="2400"/>
            </a:lvl1pPr>
          </a:lstStyle>
          <a:p>
            <a:r>
              <a:rPr lang="de-DE" dirty="0" smtClean="0"/>
              <a:t>Titelmasterformat durch Klicken bearbeiten</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b="0" i="0">
                <a:solidFill>
                  <a:srgbClr val="2E527E"/>
                </a:solidFill>
                <a:latin typeface="+mn-lt"/>
                <a:cs typeface="Frutiger LT Std 55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2400"/>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828800"/>
            <a:ext cx="4038600" cy="4297363"/>
          </a:xfrm>
        </p:spPr>
        <p:txBody>
          <a:bodyPr/>
          <a:lstStyle>
            <a:lvl1pPr>
              <a:defRPr sz="2800" b="0" i="0">
                <a:solidFill>
                  <a:srgbClr val="2E527E"/>
                </a:solidFill>
                <a:latin typeface="+mn-lt"/>
                <a:cs typeface="Frutiger LT Std 55 Roman"/>
              </a:defRPr>
            </a:lvl1pPr>
            <a:lvl2pPr>
              <a:defRPr sz="2400" b="0" i="0">
                <a:solidFill>
                  <a:srgbClr val="2E527E"/>
                </a:solidFill>
                <a:latin typeface="+mn-lt"/>
                <a:cs typeface="Frutiger LT Std 55 Roman"/>
              </a:defRPr>
            </a:lvl2pPr>
            <a:lvl3pPr>
              <a:defRPr sz="2000" b="0" i="0">
                <a:solidFill>
                  <a:srgbClr val="2E527E"/>
                </a:solidFill>
                <a:latin typeface="+mn-lt"/>
                <a:cs typeface="Frutiger LT Std 55 Roman"/>
              </a:defRPr>
            </a:lvl3pPr>
            <a:lvl4pPr>
              <a:defRPr sz="1800" b="0" i="0">
                <a:solidFill>
                  <a:srgbClr val="2E527E"/>
                </a:solidFill>
                <a:latin typeface="+mn-lt"/>
                <a:cs typeface="Frutiger LT Std 55 Roman"/>
              </a:defRPr>
            </a:lvl4pPr>
            <a:lvl5pPr>
              <a:defRPr sz="1800" b="0" i="0">
                <a:solidFill>
                  <a:srgbClr val="2E527E"/>
                </a:solidFill>
                <a:latin typeface="+mn-lt"/>
                <a:cs typeface="Frutiger LT Std 55 Roman"/>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828800"/>
            <a:ext cx="4038600" cy="4297363"/>
          </a:xfrm>
        </p:spPr>
        <p:txBody>
          <a:bodyPr/>
          <a:lstStyle>
            <a:lvl1pPr>
              <a:defRPr sz="2800" b="0" i="0">
                <a:solidFill>
                  <a:srgbClr val="2E527E"/>
                </a:solidFill>
                <a:latin typeface="+mn-lt"/>
                <a:cs typeface="Frutiger LT Std 55 Roman"/>
              </a:defRPr>
            </a:lvl1pPr>
            <a:lvl2pPr>
              <a:defRPr sz="2400" b="0" i="0">
                <a:solidFill>
                  <a:srgbClr val="2E527E"/>
                </a:solidFill>
                <a:latin typeface="+mn-lt"/>
                <a:cs typeface="Frutiger LT Std 55 Roman"/>
              </a:defRPr>
            </a:lvl2pPr>
            <a:lvl3pPr>
              <a:defRPr sz="2000" b="0" i="0">
                <a:solidFill>
                  <a:srgbClr val="2E527E"/>
                </a:solidFill>
                <a:latin typeface="+mn-lt"/>
                <a:cs typeface="Frutiger LT Std 55 Roman"/>
              </a:defRPr>
            </a:lvl3pPr>
            <a:lvl4pPr>
              <a:defRPr sz="1800" b="0" i="0">
                <a:solidFill>
                  <a:srgbClr val="2E527E"/>
                </a:solidFill>
                <a:latin typeface="+mn-lt"/>
                <a:cs typeface="Frutiger LT Std 55 Roman"/>
              </a:defRPr>
            </a:lvl4pPr>
            <a:lvl5pPr>
              <a:defRPr sz="1800" b="0" i="0">
                <a:solidFill>
                  <a:srgbClr val="2E527E"/>
                </a:solidFill>
                <a:latin typeface="+mn-lt"/>
                <a:cs typeface="Frutiger LT Std 55 Roman"/>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2400"/>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794933"/>
            <a:ext cx="4040188" cy="379942"/>
          </a:xfrm>
        </p:spPr>
        <p:txBody>
          <a:bodyPr anchor="b"/>
          <a:lstStyle>
            <a:lvl1pPr marL="0" indent="0">
              <a:buNone/>
              <a:defRPr sz="2400" b="0" i="0">
                <a:solidFill>
                  <a:srgbClr val="2E527E"/>
                </a:solidFill>
                <a:latin typeface="+mn-lt"/>
                <a:cs typeface="Frutiger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b="0" i="0">
                <a:solidFill>
                  <a:srgbClr val="2E527E"/>
                </a:solidFill>
                <a:latin typeface="+mn-lt"/>
                <a:cs typeface="Frutiger LT Std 55 Roman"/>
              </a:defRPr>
            </a:lvl1pPr>
            <a:lvl2pPr>
              <a:defRPr sz="2000" b="0" i="0">
                <a:solidFill>
                  <a:srgbClr val="2E527E"/>
                </a:solidFill>
                <a:latin typeface="+mn-lt"/>
                <a:cs typeface="Frutiger LT Std 55 Roman"/>
              </a:defRPr>
            </a:lvl2pPr>
            <a:lvl3pPr>
              <a:defRPr sz="1800" b="0" i="0">
                <a:solidFill>
                  <a:srgbClr val="2E527E"/>
                </a:solidFill>
                <a:latin typeface="+mn-lt"/>
                <a:cs typeface="Frutiger LT Std 55 Roman"/>
              </a:defRPr>
            </a:lvl3pPr>
            <a:lvl4pPr>
              <a:defRPr sz="1600" b="0" i="0">
                <a:solidFill>
                  <a:srgbClr val="2E527E"/>
                </a:solidFill>
                <a:latin typeface="+mn-lt"/>
                <a:cs typeface="Frutiger LT Std 55 Roman"/>
              </a:defRPr>
            </a:lvl4pPr>
            <a:lvl5pPr>
              <a:defRPr sz="1600" b="0" i="0">
                <a:solidFill>
                  <a:srgbClr val="2E527E"/>
                </a:solidFill>
                <a:latin typeface="+mn-lt"/>
                <a:cs typeface="Frutiger LT Std 55 Roman"/>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1794933"/>
            <a:ext cx="4041775" cy="379942"/>
          </a:xfrm>
        </p:spPr>
        <p:txBody>
          <a:bodyPr anchor="b"/>
          <a:lstStyle>
            <a:lvl1pPr marL="0" indent="0">
              <a:buNone/>
              <a:defRPr sz="2400" b="0" i="0">
                <a:solidFill>
                  <a:srgbClr val="2E527E"/>
                </a:solidFill>
                <a:latin typeface="+mn-lt"/>
                <a:cs typeface="Frutiger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b="0" i="0">
                <a:solidFill>
                  <a:srgbClr val="2E527E"/>
                </a:solidFill>
                <a:latin typeface="+mn-lt"/>
                <a:cs typeface="Frutiger LT Std 55 Roman"/>
              </a:defRPr>
            </a:lvl1pPr>
            <a:lvl2pPr>
              <a:defRPr sz="2000" b="0" i="0">
                <a:solidFill>
                  <a:srgbClr val="2E527E"/>
                </a:solidFill>
                <a:latin typeface="+mn-lt"/>
                <a:cs typeface="Frutiger LT Std 55 Roman"/>
              </a:defRPr>
            </a:lvl2pPr>
            <a:lvl3pPr>
              <a:defRPr sz="1800" b="0" i="0">
                <a:solidFill>
                  <a:srgbClr val="2E527E"/>
                </a:solidFill>
                <a:latin typeface="+mn-lt"/>
                <a:cs typeface="Frutiger LT Std 55 Roman"/>
              </a:defRPr>
            </a:lvl3pPr>
            <a:lvl4pPr>
              <a:defRPr sz="1600" b="0" i="0">
                <a:solidFill>
                  <a:srgbClr val="2E527E"/>
                </a:solidFill>
                <a:latin typeface="+mn-lt"/>
                <a:cs typeface="Frutiger LT Std 55 Roman"/>
              </a:defRPr>
            </a:lvl4pPr>
            <a:lvl5pPr>
              <a:defRPr sz="1600" b="0" i="0">
                <a:solidFill>
                  <a:srgbClr val="2E527E"/>
                </a:solidFill>
                <a:latin typeface="+mn-lt"/>
                <a:cs typeface="Frutiger LT Std 55 Roman"/>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2400"/>
            </a:lvl1pPr>
          </a:lstStyle>
          <a:p>
            <a:r>
              <a:rPr lang="de-DE" dirty="0" smtClean="0"/>
              <a:t>Titelmasterformat durch Klicken bearbeiten</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3" name="Inhaltsplatzhalter 2"/>
          <p:cNvSpPr>
            <a:spLocks noGrp="1"/>
          </p:cNvSpPr>
          <p:nvPr>
            <p:ph idx="1"/>
          </p:nvPr>
        </p:nvSpPr>
        <p:spPr>
          <a:xfrm>
            <a:off x="3575050" y="1811867"/>
            <a:ext cx="5111750" cy="4314296"/>
          </a:xfrm>
        </p:spPr>
        <p:txBody>
          <a:bodyPr/>
          <a:lstStyle>
            <a:lvl1pPr>
              <a:defRPr sz="3200" b="0" i="0">
                <a:solidFill>
                  <a:srgbClr val="2E527E"/>
                </a:solidFill>
                <a:latin typeface="+mn-lt"/>
                <a:cs typeface="Frutiger LT Std 55 Roman"/>
              </a:defRPr>
            </a:lvl1pPr>
            <a:lvl2pPr>
              <a:defRPr sz="2800" b="0" i="0">
                <a:solidFill>
                  <a:srgbClr val="2E527E"/>
                </a:solidFill>
                <a:latin typeface="+mn-lt"/>
                <a:cs typeface="Frutiger LT Std 55 Roman"/>
              </a:defRPr>
            </a:lvl2pPr>
            <a:lvl3pPr>
              <a:defRPr sz="2400" b="0" i="0">
                <a:solidFill>
                  <a:srgbClr val="2E527E"/>
                </a:solidFill>
                <a:latin typeface="+mn-lt"/>
                <a:cs typeface="Frutiger LT Std 55 Roman"/>
              </a:defRPr>
            </a:lvl3pPr>
            <a:lvl4pPr>
              <a:defRPr sz="2000" b="0" i="0">
                <a:solidFill>
                  <a:srgbClr val="2E527E"/>
                </a:solidFill>
                <a:latin typeface="+mn-lt"/>
                <a:cs typeface="Frutiger LT Std 55 Roman"/>
              </a:defRPr>
            </a:lvl4pPr>
            <a:lvl5pPr>
              <a:defRPr sz="2000" b="0" i="0">
                <a:solidFill>
                  <a:srgbClr val="2E527E"/>
                </a:solidFill>
                <a:latin typeface="+mn-lt"/>
                <a:cs typeface="Frutiger LT Std 55 Roman"/>
              </a:defRPr>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811867"/>
            <a:ext cx="3008313" cy="4314296"/>
          </a:xfrm>
        </p:spPr>
        <p:txBody>
          <a:bodyPr/>
          <a:lstStyle>
            <a:lvl1pPr marL="0" indent="0">
              <a:buNone/>
              <a:defRPr sz="1400">
                <a:solidFill>
                  <a:srgbClr val="2E527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8" name="Titel 1"/>
          <p:cNvSpPr>
            <a:spLocks noGrp="1"/>
          </p:cNvSpPr>
          <p:nvPr>
            <p:ph type="title"/>
          </p:nvPr>
        </p:nvSpPr>
        <p:spPr>
          <a:xfrm>
            <a:off x="457200" y="274638"/>
            <a:ext cx="6766666" cy="681962"/>
          </a:xfrm>
        </p:spPr>
        <p:txBody>
          <a:bodyPr>
            <a:normAutofit/>
          </a:bodyPr>
          <a:lstStyle>
            <a:lvl1pPr algn="l">
              <a:defRPr sz="2200" b="1"/>
            </a:lvl1pPr>
          </a:lstStyle>
          <a:p>
            <a:r>
              <a:rPr lang="de-DE" dirty="0" smtClean="0"/>
              <a:t>Titelmasterformat durch Klicken bearbeiten</a:t>
            </a: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noAutofit/>
          </a:bodyPr>
          <a:lstStyle>
            <a:lvl1pPr algn="l">
              <a:defRPr sz="2000" b="1"/>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1792288" y="1354667"/>
            <a:ext cx="5486400" cy="3372908"/>
          </a:xfrm>
        </p:spPr>
        <p:txBody>
          <a:bodyPr/>
          <a:lstStyle>
            <a:lvl1pPr marL="0" indent="0">
              <a:buNone/>
              <a:defRPr sz="3200" b="0" i="0">
                <a:solidFill>
                  <a:srgbClr val="2E527E"/>
                </a:solidFill>
                <a:latin typeface="+mn-lt"/>
                <a:cs typeface="Frutiger LT Std 55 Roma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solidFill>
                  <a:srgbClr val="2E527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Bild 19" descr="menon_graphik_schlange.png"/>
          <p:cNvPicPr>
            <a:picLocks noChangeAspect="1"/>
          </p:cNvPicPr>
          <p:nvPr userDrawn="1"/>
        </p:nvPicPr>
        <p:blipFill>
          <a:blip r:embed="rId14">
            <a:alphaModFix amt="55000"/>
            <a:lum bright="40000"/>
          </a:blip>
          <a:stretch>
            <a:fillRect/>
          </a:stretch>
        </p:blipFill>
        <p:spPr>
          <a:xfrm rot="1929089">
            <a:off x="2245500" y="1041292"/>
            <a:ext cx="4020303" cy="5940000"/>
          </a:xfrm>
          <a:prstGeom prst="rect">
            <a:avLst/>
          </a:prstGeom>
        </p:spPr>
      </p:pic>
      <p:pic>
        <p:nvPicPr>
          <p:cNvPr id="12" name="Bild 11" descr="menon-assym.png"/>
          <p:cNvPicPr>
            <a:picLocks noChangeAspect="1"/>
          </p:cNvPicPr>
          <p:nvPr userDrawn="1"/>
        </p:nvPicPr>
        <p:blipFill>
          <a:blip r:embed="rId15"/>
          <a:stretch>
            <a:fillRect/>
          </a:stretch>
        </p:blipFill>
        <p:spPr>
          <a:xfrm>
            <a:off x="7320960" y="235058"/>
            <a:ext cx="1672756" cy="1553153"/>
          </a:xfrm>
          <a:prstGeom prst="rect">
            <a:avLst/>
          </a:prstGeom>
        </p:spPr>
      </p:pic>
      <p:sp>
        <p:nvSpPr>
          <p:cNvPr id="2" name="Titelplatzhalter 1"/>
          <p:cNvSpPr>
            <a:spLocks noGrp="1"/>
          </p:cNvSpPr>
          <p:nvPr>
            <p:ph type="title"/>
          </p:nvPr>
        </p:nvSpPr>
        <p:spPr>
          <a:xfrm>
            <a:off x="457200" y="274638"/>
            <a:ext cx="6730666" cy="681962"/>
          </a:xfrm>
          <a:prstGeom prst="rect">
            <a:avLst/>
          </a:prstGeom>
        </p:spPr>
        <p:txBody>
          <a:bodyPr vert="horz" lIns="91440" tIns="45720" rIns="91440" bIns="45720" rtlCol="0" anchor="ctr">
            <a:normAutofit/>
          </a:bodyPr>
          <a:lstStyle/>
          <a:p>
            <a:r>
              <a:rPr lang="de-DE" dirty="0" smtClean="0"/>
              <a:t>Mastertitelform</a:t>
            </a:r>
            <a:endParaRPr lang="de-DE" dirty="0"/>
          </a:p>
        </p:txBody>
      </p:sp>
      <p:sp>
        <p:nvSpPr>
          <p:cNvPr id="3" name="Textplatzhalter 2"/>
          <p:cNvSpPr>
            <a:spLocks noGrp="1"/>
          </p:cNvSpPr>
          <p:nvPr>
            <p:ph type="body" idx="1"/>
          </p:nvPr>
        </p:nvSpPr>
        <p:spPr>
          <a:xfrm>
            <a:off x="538406" y="1619047"/>
            <a:ext cx="8229600" cy="4525963"/>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Rechteck 7"/>
          <p:cNvSpPr/>
          <p:nvPr userDrawn="1"/>
        </p:nvSpPr>
        <p:spPr>
          <a:xfrm>
            <a:off x="812" y="6299192"/>
            <a:ext cx="9144000" cy="9718"/>
          </a:xfrm>
          <a:prstGeom prst="rect">
            <a:avLst/>
          </a:prstGeom>
          <a:solidFill>
            <a:srgbClr val="E1167A"/>
          </a:solidFill>
          <a:ln>
            <a:solidFill>
              <a:srgbClr val="D614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Bild 8" descr="Gefîrdert vom BMBF.eps"/>
          <p:cNvPicPr>
            <a:picLocks noChangeAspect="1"/>
          </p:cNvPicPr>
          <p:nvPr userDrawn="1"/>
        </p:nvPicPr>
        <p:blipFill>
          <a:blip r:embed="rId16"/>
          <a:stretch>
            <a:fillRect/>
          </a:stretch>
        </p:blipFill>
        <p:spPr>
          <a:xfrm>
            <a:off x="8222462" y="6195809"/>
            <a:ext cx="818182" cy="753137"/>
          </a:xfrm>
          <a:prstGeom prst="rect">
            <a:avLst/>
          </a:prstGeom>
        </p:spPr>
      </p:pic>
      <p:pic>
        <p:nvPicPr>
          <p:cNvPr id="10" name="Bild 9" descr="newsimage.jpeg"/>
          <p:cNvPicPr>
            <a:picLocks noChangeAspect="1"/>
          </p:cNvPicPr>
          <p:nvPr userDrawn="1"/>
        </p:nvPicPr>
        <p:blipFill>
          <a:blip r:embed="rId17"/>
          <a:stretch>
            <a:fillRect/>
          </a:stretch>
        </p:blipFill>
        <p:spPr>
          <a:xfrm>
            <a:off x="538406" y="6412204"/>
            <a:ext cx="992333" cy="356248"/>
          </a:xfrm>
          <a:prstGeom prst="rect">
            <a:avLst/>
          </a:prstGeom>
        </p:spPr>
      </p:pic>
      <p:pic>
        <p:nvPicPr>
          <p:cNvPr id="11" name="Bild 10" descr="unihgw.jpg"/>
          <p:cNvPicPr>
            <a:picLocks noChangeAspect="1"/>
          </p:cNvPicPr>
          <p:nvPr userDrawn="1"/>
        </p:nvPicPr>
        <p:blipFill>
          <a:blip r:embed="rId18"/>
          <a:stretch>
            <a:fillRect/>
          </a:stretch>
        </p:blipFill>
        <p:spPr>
          <a:xfrm>
            <a:off x="1797929" y="6407854"/>
            <a:ext cx="1621500" cy="405375"/>
          </a:xfrm>
          <a:prstGeom prst="rect">
            <a:avLst/>
          </a:prstGeom>
        </p:spPr>
      </p:pic>
      <p:cxnSp>
        <p:nvCxnSpPr>
          <p:cNvPr id="14" name="Gerade Verbindung 13"/>
          <p:cNvCxnSpPr/>
          <p:nvPr userDrawn="1"/>
        </p:nvCxnSpPr>
        <p:spPr>
          <a:xfrm rot="10800000" flipV="1">
            <a:off x="-6402" y="956601"/>
            <a:ext cx="7230268" cy="2"/>
          </a:xfrm>
          <a:prstGeom prst="line">
            <a:avLst/>
          </a:prstGeom>
          <a:ln w="101600" cap="flat" cmpd="sng" algn="ctr">
            <a:solidFill>
              <a:schemeClr val="accent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rot="10800000" flipV="1">
            <a:off x="-6399" y="1037036"/>
            <a:ext cx="7230268" cy="2"/>
          </a:xfrm>
          <a:prstGeom prst="line">
            <a:avLst/>
          </a:prstGeom>
          <a:ln w="63500" cap="flat" cmpd="sng" algn="ctr">
            <a:solidFill>
              <a:srgbClr val="D6146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0" i="0" kern="1200">
          <a:solidFill>
            <a:srgbClr val="E1167A"/>
          </a:solidFill>
          <a:latin typeface="Frutiger LT Std 55 Roman"/>
          <a:ea typeface="+mj-ea"/>
          <a:cs typeface="Frutiger LT Std 55 Roman"/>
        </a:defRPr>
      </a:lvl1pPr>
    </p:titleStyle>
    <p:bodyStyle>
      <a:lvl1pPr marL="342900" indent="-342900" algn="l" defTabSz="457200" rtl="0" eaLnBrk="1" latinLnBrk="0" hangingPunct="1">
        <a:spcBef>
          <a:spcPct val="20000"/>
        </a:spcBef>
        <a:buFont typeface="Arial"/>
        <a:buChar char="•"/>
        <a:defRPr sz="3200" kern="1200">
          <a:solidFill>
            <a:srgbClr val="2E527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E527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E527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E527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E527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6.png"/><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2.tiff"/><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3.tiff"/><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3" name="Rechteck 2"/>
          <p:cNvSpPr/>
          <p:nvPr/>
        </p:nvSpPr>
        <p:spPr>
          <a:xfrm>
            <a:off x="1397000" y="1603376"/>
            <a:ext cx="6172200" cy="4606389"/>
          </a:xfrm>
          <a:prstGeom prst="rect">
            <a:avLst/>
          </a:prstGeom>
        </p:spPr>
        <p:txBody>
          <a:bodyPr wrap="square">
            <a:spAutoFit/>
          </a:bodyPr>
          <a:lstStyle/>
          <a:p>
            <a:pPr algn="ctr"/>
            <a:r>
              <a:rPr lang="en-US" sz="4400" b="1" dirty="0">
                <a:solidFill>
                  <a:srgbClr val="2E527E"/>
                </a:solidFill>
              </a:rPr>
              <a:t>Clinical Decision-Making and Secondary Findings </a:t>
            </a:r>
            <a:endParaRPr lang="en-US" sz="4400" b="1" dirty="0" smtClean="0">
              <a:solidFill>
                <a:srgbClr val="2E527E"/>
              </a:solidFill>
            </a:endParaRPr>
          </a:p>
          <a:p>
            <a:pPr algn="ctr"/>
            <a:r>
              <a:rPr lang="en-US" sz="4400" b="1" dirty="0" smtClean="0">
                <a:solidFill>
                  <a:srgbClr val="2E527E"/>
                </a:solidFill>
              </a:rPr>
              <a:t>in </a:t>
            </a:r>
            <a:r>
              <a:rPr lang="en-US" sz="4400" b="1" dirty="0">
                <a:solidFill>
                  <a:srgbClr val="2E527E"/>
                </a:solidFill>
              </a:rPr>
              <a:t>Systems </a:t>
            </a:r>
            <a:r>
              <a:rPr lang="en-US" sz="4400" b="1" dirty="0" smtClean="0">
                <a:solidFill>
                  <a:srgbClr val="2E527E"/>
                </a:solidFill>
              </a:rPr>
              <a:t>Medicine</a:t>
            </a:r>
          </a:p>
          <a:p>
            <a:pPr algn="ctr"/>
            <a:endParaRPr lang="en-US" sz="4400" b="1" dirty="0" smtClean="0">
              <a:solidFill>
                <a:srgbClr val="2E527E"/>
              </a:solidFill>
            </a:endParaRPr>
          </a:p>
          <a:p>
            <a:pPr algn="ctr"/>
            <a:r>
              <a:rPr lang="en-US" sz="1600" b="1" dirty="0" smtClean="0">
                <a:solidFill>
                  <a:srgbClr val="2E527E"/>
                </a:solidFill>
              </a:rPr>
              <a:t>T. Fischer</a:t>
            </a:r>
            <a:r>
              <a:rPr lang="en-US" sz="1600" b="1" baseline="30000" dirty="0" smtClean="0">
                <a:solidFill>
                  <a:srgbClr val="2E527E"/>
                </a:solidFill>
              </a:rPr>
              <a:t>1</a:t>
            </a:r>
            <a:r>
              <a:rPr lang="en-US" sz="1600" b="1" dirty="0" smtClean="0">
                <a:solidFill>
                  <a:srgbClr val="2E527E"/>
                </a:solidFill>
              </a:rPr>
              <a:t>, M. Langanke</a:t>
            </a:r>
            <a:r>
              <a:rPr lang="en-US" sz="1600" b="1" baseline="30000" dirty="0" smtClean="0">
                <a:solidFill>
                  <a:srgbClr val="2E527E"/>
                </a:solidFill>
              </a:rPr>
              <a:t>2</a:t>
            </a:r>
            <a:r>
              <a:rPr lang="en-US" sz="1600" b="1" dirty="0" smtClean="0">
                <a:solidFill>
                  <a:srgbClr val="2E527E"/>
                </a:solidFill>
              </a:rPr>
              <a:t>, P. Erdmann</a:t>
            </a:r>
            <a:r>
              <a:rPr lang="en-US" sz="1600" b="1" baseline="30000" dirty="0" smtClean="0">
                <a:solidFill>
                  <a:srgbClr val="2E527E"/>
                </a:solidFill>
              </a:rPr>
              <a:t>2</a:t>
            </a:r>
            <a:r>
              <a:rPr lang="en-US" sz="1600" b="1" dirty="0" smtClean="0">
                <a:solidFill>
                  <a:srgbClr val="2E527E"/>
                </a:solidFill>
              </a:rPr>
              <a:t>, K. Brothers</a:t>
            </a:r>
            <a:r>
              <a:rPr lang="en-US" sz="1600" b="1" baseline="30000" dirty="0" smtClean="0">
                <a:solidFill>
                  <a:srgbClr val="2E527E"/>
                </a:solidFill>
              </a:rPr>
              <a:t>3</a:t>
            </a:r>
          </a:p>
          <a:p>
            <a:pPr algn="ctr"/>
            <a:endParaRPr lang="en-US" sz="1600" b="1" baseline="30000" dirty="0" smtClean="0">
              <a:solidFill>
                <a:srgbClr val="2E527E"/>
              </a:solidFill>
            </a:endParaRPr>
          </a:p>
          <a:p>
            <a:pPr algn="ctr"/>
            <a:endParaRPr lang="en-US" sz="1600" b="1" baseline="30000" dirty="0">
              <a:solidFill>
                <a:srgbClr val="2E527E"/>
              </a:solidFill>
            </a:endParaRPr>
          </a:p>
          <a:p>
            <a:pPr algn="ctr"/>
            <a:r>
              <a:rPr lang="en-US" sz="1200" baseline="30000" dirty="0" smtClean="0">
                <a:solidFill>
                  <a:srgbClr val="2E527E"/>
                </a:solidFill>
              </a:rPr>
              <a:t>1 </a:t>
            </a:r>
            <a:r>
              <a:rPr lang="en-US" sz="1200" dirty="0" smtClean="0">
                <a:solidFill>
                  <a:srgbClr val="2E527E"/>
                </a:solidFill>
              </a:rPr>
              <a:t>University Medicine Greifswald, Greifswald, Germany</a:t>
            </a:r>
          </a:p>
          <a:p>
            <a:pPr algn="ctr"/>
            <a:r>
              <a:rPr lang="en-US" sz="1200" baseline="30000" dirty="0" smtClean="0">
                <a:solidFill>
                  <a:srgbClr val="2E527E"/>
                </a:solidFill>
              </a:rPr>
              <a:t>2</a:t>
            </a:r>
            <a:r>
              <a:rPr lang="en-US" sz="1200" dirty="0" smtClean="0">
                <a:solidFill>
                  <a:srgbClr val="2E527E"/>
                </a:solidFill>
              </a:rPr>
              <a:t> Greifswald University, Faculty of Theology, Greifswald, Germany</a:t>
            </a:r>
          </a:p>
          <a:p>
            <a:pPr algn="ctr"/>
            <a:r>
              <a:rPr lang="en-US" sz="1200" baseline="30000" dirty="0" smtClean="0">
                <a:solidFill>
                  <a:srgbClr val="2E527E"/>
                </a:solidFill>
              </a:rPr>
              <a:t>3</a:t>
            </a:r>
            <a:r>
              <a:rPr lang="en-US" sz="1200" dirty="0" smtClean="0">
                <a:solidFill>
                  <a:srgbClr val="2E527E"/>
                </a:solidFill>
              </a:rPr>
              <a:t> University of Louisville, School of Medicine, Louisville KY, United States</a:t>
            </a:r>
          </a:p>
          <a:p>
            <a:pPr algn="ctr"/>
            <a:endParaRPr lang="en-US" sz="1200" dirty="0">
              <a:solidFill>
                <a:srgbClr val="2E527E"/>
              </a:solidFill>
            </a:endParaRPr>
          </a:p>
          <a:p>
            <a:pPr algn="ctr"/>
            <a:endParaRPr lang="en-US" sz="1600" b="1" dirty="0" smtClean="0">
              <a:solidFill>
                <a:srgbClr val="2E527E"/>
              </a:solidFill>
            </a:endParaRPr>
          </a:p>
          <a:p>
            <a:pPr algn="ctr"/>
            <a:r>
              <a:rPr lang="en-US" sz="1600" b="1" dirty="0" smtClean="0">
                <a:solidFill>
                  <a:srgbClr val="2E527E"/>
                </a:solidFill>
              </a:rPr>
              <a:t>Oxford, 24 June 2015</a:t>
            </a:r>
            <a:endParaRPr lang="de-DE" sz="1600" b="1" dirty="0">
              <a:solidFill>
                <a:srgbClr val="2E527E"/>
              </a:solidFill>
            </a:endParaRPr>
          </a:p>
        </p:txBody>
      </p:sp>
    </p:spTree>
    <p:extLst>
      <p:ext uri="{BB962C8B-B14F-4D97-AF65-F5344CB8AC3E}">
        <p14:creationId xmlns:p14="http://schemas.microsoft.com/office/powerpoint/2010/main" val="79963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2608" y="3428998"/>
            <a:ext cx="1958400" cy="1152000"/>
          </a:xfrm>
          <a:prstGeom prst="rect">
            <a:avLst/>
          </a:prstGeom>
          <a:solidFill>
            <a:srgbClr val="2E5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Output</a:t>
            </a:r>
          </a:p>
        </p:txBody>
      </p:sp>
      <p:sp>
        <p:nvSpPr>
          <p:cNvPr id="3" name="Rectangle 2"/>
          <p:cNvSpPr/>
          <p:nvPr/>
        </p:nvSpPr>
        <p:spPr>
          <a:xfrm>
            <a:off x="225424" y="3431381"/>
            <a:ext cx="1958400" cy="1152000"/>
          </a:xfrm>
          <a:prstGeom prst="rect">
            <a:avLst/>
          </a:prstGeom>
          <a:solidFill>
            <a:srgbClr val="2E5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Input</a:t>
            </a:r>
          </a:p>
        </p:txBody>
      </p:sp>
      <p:cxnSp>
        <p:nvCxnSpPr>
          <p:cNvPr id="7" name="Straight Arrow Connector 6"/>
          <p:cNvCxnSpPr>
            <a:stCxn id="3" idx="3"/>
            <a:endCxn id="2" idx="1"/>
          </p:cNvCxnSpPr>
          <p:nvPr/>
        </p:nvCxnSpPr>
        <p:spPr>
          <a:xfrm flipV="1">
            <a:off x="2183824" y="4004998"/>
            <a:ext cx="4738784" cy="2383"/>
          </a:xfrm>
          <a:prstGeom prst="straightConnector1">
            <a:avLst/>
          </a:prstGeom>
          <a:ln w="28575">
            <a:solidFill>
              <a:srgbClr val="2E527E"/>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85371" y="3431381"/>
            <a:ext cx="1958400" cy="115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Human Body</a:t>
            </a:r>
            <a:endParaRPr lang="en-US" sz="2800" dirty="0">
              <a:solidFill>
                <a:schemeClr val="bg1"/>
              </a:solidFill>
            </a:endParaRPr>
          </a:p>
        </p:txBody>
      </p:sp>
      <p:grpSp>
        <p:nvGrpSpPr>
          <p:cNvPr id="9" name="Gruppieren 8"/>
          <p:cNvGrpSpPr/>
          <p:nvPr/>
        </p:nvGrpSpPr>
        <p:grpSpPr>
          <a:xfrm>
            <a:off x="250825" y="498475"/>
            <a:ext cx="1520825" cy="358775"/>
            <a:chOff x="250825" y="536575"/>
            <a:chExt cx="1520825" cy="358775"/>
          </a:xfrm>
        </p:grpSpPr>
        <p:sp>
          <p:nvSpPr>
            <p:cNvPr id="11" name="Rechteck 10"/>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2" name="Rechteck 11"/>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3" name="Rechteck 12"/>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4" name="Rechteck 13"/>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6"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7" name="Rechteck 16"/>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spTree>
    <p:extLst>
      <p:ext uri="{BB962C8B-B14F-4D97-AF65-F5344CB8AC3E}">
        <p14:creationId xmlns:p14="http://schemas.microsoft.com/office/powerpoint/2010/main" val="1046115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2608" y="3428998"/>
            <a:ext cx="1958400" cy="1152000"/>
          </a:xfrm>
          <a:prstGeom prst="rect">
            <a:avLst/>
          </a:prstGeom>
          <a:solidFill>
            <a:srgbClr val="2E5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Output</a:t>
            </a:r>
          </a:p>
          <a:p>
            <a:pPr algn="ctr"/>
            <a:r>
              <a:rPr lang="en-US" sz="2000" dirty="0" smtClean="0"/>
              <a:t>(Data</a:t>
            </a:r>
            <a:r>
              <a:rPr lang="en-US" sz="2000" smtClean="0"/>
              <a:t>, Scores, Prediction)</a:t>
            </a:r>
            <a:endParaRPr lang="en-US" sz="2000" dirty="0"/>
          </a:p>
        </p:txBody>
      </p:sp>
      <p:sp>
        <p:nvSpPr>
          <p:cNvPr id="3" name="Rectangle 2"/>
          <p:cNvSpPr/>
          <p:nvPr/>
        </p:nvSpPr>
        <p:spPr>
          <a:xfrm>
            <a:off x="225424" y="3431381"/>
            <a:ext cx="1958400" cy="1152000"/>
          </a:xfrm>
          <a:prstGeom prst="rect">
            <a:avLst/>
          </a:prstGeom>
          <a:solidFill>
            <a:srgbClr val="2E5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Input</a:t>
            </a:r>
          </a:p>
          <a:p>
            <a:pPr algn="ctr"/>
            <a:r>
              <a:rPr lang="en-US" sz="2000" dirty="0" smtClean="0"/>
              <a:t>(Big Data)</a:t>
            </a:r>
            <a:endParaRPr lang="en-US" sz="2000" dirty="0"/>
          </a:p>
        </p:txBody>
      </p:sp>
      <p:cxnSp>
        <p:nvCxnSpPr>
          <p:cNvPr id="7" name="Straight Arrow Connector 6"/>
          <p:cNvCxnSpPr>
            <a:stCxn id="3" idx="3"/>
            <a:endCxn id="2" idx="1"/>
          </p:cNvCxnSpPr>
          <p:nvPr/>
        </p:nvCxnSpPr>
        <p:spPr>
          <a:xfrm flipV="1">
            <a:off x="2183824" y="4004998"/>
            <a:ext cx="4738784" cy="2383"/>
          </a:xfrm>
          <a:prstGeom prst="straightConnector1">
            <a:avLst/>
          </a:prstGeom>
          <a:ln w="28575">
            <a:solidFill>
              <a:srgbClr val="2E527E"/>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85371" y="3431381"/>
            <a:ext cx="1958400" cy="1152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2E527E"/>
              </a:solidFill>
            </a:endParaRPr>
          </a:p>
        </p:txBody>
      </p:sp>
      <p:grpSp>
        <p:nvGrpSpPr>
          <p:cNvPr id="9" name="Gruppieren 8"/>
          <p:cNvGrpSpPr/>
          <p:nvPr/>
        </p:nvGrpSpPr>
        <p:grpSpPr>
          <a:xfrm>
            <a:off x="250825" y="498475"/>
            <a:ext cx="1520825" cy="358775"/>
            <a:chOff x="250825" y="536575"/>
            <a:chExt cx="1520825" cy="358775"/>
          </a:xfrm>
        </p:grpSpPr>
        <p:sp>
          <p:nvSpPr>
            <p:cNvPr id="11" name="Rechteck 10"/>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2" name="Rechteck 11"/>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3" name="Rechteck 12"/>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4" name="Rechteck 13"/>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6"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7" name="Rechteck 16"/>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spTree>
    <p:extLst>
      <p:ext uri="{BB962C8B-B14F-4D97-AF65-F5344CB8AC3E}">
        <p14:creationId xmlns:p14="http://schemas.microsoft.com/office/powerpoint/2010/main" val="233528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30288" y="2264227"/>
            <a:ext cx="7852441" cy="394788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2E527E"/>
              </a:solidFill>
            </a:endParaRPr>
          </a:p>
        </p:txBody>
      </p:sp>
      <p:sp>
        <p:nvSpPr>
          <p:cNvPr id="6" name="Rectangle 5"/>
          <p:cNvSpPr/>
          <p:nvPr/>
        </p:nvSpPr>
        <p:spPr>
          <a:xfrm>
            <a:off x="1682300" y="2568302"/>
            <a:ext cx="1800000" cy="720000"/>
          </a:xfrm>
          <a:prstGeom prst="rect">
            <a:avLst/>
          </a:prstGeom>
          <a:solidFill>
            <a:schemeClr val="tx2">
              <a:lumMod val="20000"/>
              <a:lumOff val="8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E527E"/>
                </a:solidFill>
              </a:rPr>
              <a:t>Patient-Specific</a:t>
            </a:r>
          </a:p>
          <a:p>
            <a:pPr algn="ctr"/>
            <a:r>
              <a:rPr lang="en-US" sz="1600" dirty="0" smtClean="0">
                <a:solidFill>
                  <a:srgbClr val="2E527E"/>
                </a:solidFill>
              </a:rPr>
              <a:t>Knowledge</a:t>
            </a:r>
          </a:p>
        </p:txBody>
      </p:sp>
      <p:sp>
        <p:nvSpPr>
          <p:cNvPr id="7" name="Rectangle 6"/>
          <p:cNvSpPr/>
          <p:nvPr/>
        </p:nvSpPr>
        <p:spPr>
          <a:xfrm>
            <a:off x="1681391" y="5277031"/>
            <a:ext cx="1800000" cy="720000"/>
          </a:xfrm>
          <a:prstGeom prst="rect">
            <a:avLst/>
          </a:prstGeom>
          <a:solidFill>
            <a:schemeClr val="tx2">
              <a:lumMod val="20000"/>
              <a:lumOff val="8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E527E"/>
                </a:solidFill>
              </a:rPr>
              <a:t>General (Scientific)</a:t>
            </a:r>
          </a:p>
          <a:p>
            <a:pPr algn="ctr"/>
            <a:r>
              <a:rPr lang="en-US" sz="1600" dirty="0" smtClean="0">
                <a:solidFill>
                  <a:srgbClr val="2E527E"/>
                </a:solidFill>
              </a:rPr>
              <a:t>Knowledge</a:t>
            </a:r>
          </a:p>
        </p:txBody>
      </p:sp>
      <p:sp>
        <p:nvSpPr>
          <p:cNvPr id="9" name="Rectangle 8"/>
          <p:cNvSpPr/>
          <p:nvPr/>
        </p:nvSpPr>
        <p:spPr>
          <a:xfrm>
            <a:off x="3709972" y="3758848"/>
            <a:ext cx="1800000" cy="720000"/>
          </a:xfrm>
          <a:prstGeom prst="rect">
            <a:avLst/>
          </a:prstGeom>
          <a:solidFill>
            <a:schemeClr val="tx2">
              <a:lumMod val="60000"/>
              <a:lumOff val="4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Clinical</a:t>
            </a:r>
          </a:p>
          <a:p>
            <a:pPr algn="ctr"/>
            <a:r>
              <a:rPr lang="en-US" sz="1600" dirty="0" smtClean="0">
                <a:solidFill>
                  <a:schemeClr val="bg1"/>
                </a:solidFill>
              </a:rPr>
              <a:t>Decision-Making</a:t>
            </a:r>
          </a:p>
        </p:txBody>
      </p:sp>
      <p:sp>
        <p:nvSpPr>
          <p:cNvPr id="10" name="Rectangle 9"/>
          <p:cNvSpPr/>
          <p:nvPr/>
        </p:nvSpPr>
        <p:spPr>
          <a:xfrm>
            <a:off x="6799946" y="3753195"/>
            <a:ext cx="1800000" cy="720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bg1"/>
                </a:solidFill>
              </a:rPr>
              <a:t>Clinical</a:t>
            </a:r>
          </a:p>
          <a:p>
            <a:pPr algn="ctr"/>
            <a:r>
              <a:rPr lang="en-US" sz="1600" smtClean="0">
                <a:solidFill>
                  <a:schemeClr val="bg1"/>
                </a:solidFill>
              </a:rPr>
              <a:t>Plan</a:t>
            </a:r>
          </a:p>
        </p:txBody>
      </p:sp>
      <p:cxnSp>
        <p:nvCxnSpPr>
          <p:cNvPr id="16" name="Straight Arrow Connector 15"/>
          <p:cNvCxnSpPr>
            <a:stCxn id="9" idx="3"/>
            <a:endCxn id="10" idx="1"/>
          </p:cNvCxnSpPr>
          <p:nvPr/>
        </p:nvCxnSpPr>
        <p:spPr>
          <a:xfrm flipV="1">
            <a:off x="5509972" y="4113195"/>
            <a:ext cx="1289974" cy="5653"/>
          </a:xfrm>
          <a:prstGeom prst="straightConnector1">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2"/>
            <a:endCxn id="9" idx="0"/>
          </p:cNvCxnSpPr>
          <p:nvPr/>
        </p:nvCxnSpPr>
        <p:spPr>
          <a:xfrm rot="16200000" flipH="1">
            <a:off x="3360863" y="2509739"/>
            <a:ext cx="470546" cy="2027672"/>
          </a:xfrm>
          <a:prstGeom prst="bentConnector3">
            <a:avLst>
              <a:gd name="adj1" fmla="val 50000"/>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0"/>
            <a:endCxn id="9" idx="2"/>
          </p:cNvCxnSpPr>
          <p:nvPr/>
        </p:nvCxnSpPr>
        <p:spPr>
          <a:xfrm rot="5400000" flipH="1" flipV="1">
            <a:off x="3196590" y="3863650"/>
            <a:ext cx="798183" cy="2028581"/>
          </a:xfrm>
          <a:prstGeom prst="bentConnector3">
            <a:avLst>
              <a:gd name="adj1" fmla="val 50000"/>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 name="Gruppieren 10"/>
          <p:cNvGrpSpPr/>
          <p:nvPr/>
        </p:nvGrpSpPr>
        <p:grpSpPr>
          <a:xfrm>
            <a:off x="250825" y="498475"/>
            <a:ext cx="1520825" cy="358775"/>
            <a:chOff x="250825" y="536575"/>
            <a:chExt cx="1520825" cy="358775"/>
          </a:xfrm>
        </p:grpSpPr>
        <p:sp>
          <p:nvSpPr>
            <p:cNvPr id="12" name="Rechteck 11"/>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3" name="Rechteck 12"/>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4" name="Rechteck 13"/>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5" name="Rechteck 14"/>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8"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9" name="Rechteck 18"/>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sp>
        <p:nvSpPr>
          <p:cNvPr id="23" name="Rechteck 22"/>
          <p:cNvSpPr/>
          <p:nvPr/>
        </p:nvSpPr>
        <p:spPr>
          <a:xfrm rot="16200000">
            <a:off x="-1436177" y="3951229"/>
            <a:ext cx="3947887" cy="573879"/>
          </a:xfrm>
          <a:prstGeom prst="rect">
            <a:avLst/>
          </a:prstGeom>
          <a:solidFill>
            <a:srgbClr val="2E527E"/>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Basic </a:t>
            </a:r>
            <a:r>
              <a:rPr lang="de-DE" b="1" dirty="0" err="1" smtClean="0"/>
              <a:t>principle</a:t>
            </a:r>
            <a:endParaRPr lang="de-DE" b="1" dirty="0"/>
          </a:p>
        </p:txBody>
      </p:sp>
    </p:spTree>
    <p:extLst>
      <p:ext uri="{BB962C8B-B14F-4D97-AF65-F5344CB8AC3E}">
        <p14:creationId xmlns:p14="http://schemas.microsoft.com/office/powerpoint/2010/main" val="2604887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30288" y="2264227"/>
            <a:ext cx="7852441" cy="394788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2E527E"/>
              </a:solidFill>
            </a:endParaRPr>
          </a:p>
        </p:txBody>
      </p:sp>
      <p:sp>
        <p:nvSpPr>
          <p:cNvPr id="6" name="Rectangle 5"/>
          <p:cNvSpPr/>
          <p:nvPr/>
        </p:nvSpPr>
        <p:spPr>
          <a:xfrm>
            <a:off x="1682300" y="2568302"/>
            <a:ext cx="1800000" cy="720000"/>
          </a:xfrm>
          <a:prstGeom prst="rect">
            <a:avLst/>
          </a:prstGeom>
          <a:solidFill>
            <a:schemeClr val="tx2">
              <a:lumMod val="20000"/>
              <a:lumOff val="8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E527E"/>
                </a:solidFill>
              </a:rPr>
              <a:t>Patient</a:t>
            </a:r>
          </a:p>
          <a:p>
            <a:pPr algn="ctr"/>
            <a:r>
              <a:rPr lang="en-US" sz="1600" dirty="0">
                <a:solidFill>
                  <a:srgbClr val="2E527E"/>
                </a:solidFill>
              </a:rPr>
              <a:t>Characteristics</a:t>
            </a:r>
          </a:p>
        </p:txBody>
      </p:sp>
      <p:sp>
        <p:nvSpPr>
          <p:cNvPr id="7" name="Rectangle 6"/>
          <p:cNvSpPr/>
          <p:nvPr/>
        </p:nvSpPr>
        <p:spPr>
          <a:xfrm>
            <a:off x="1681391" y="5277031"/>
            <a:ext cx="1800000" cy="720000"/>
          </a:xfrm>
          <a:prstGeom prst="rect">
            <a:avLst/>
          </a:prstGeom>
          <a:solidFill>
            <a:schemeClr val="tx2">
              <a:lumMod val="20000"/>
              <a:lumOff val="8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E527E"/>
                </a:solidFill>
              </a:rPr>
              <a:t>Comparative Effectiveness </a:t>
            </a:r>
            <a:r>
              <a:rPr lang="en-US" sz="1600" dirty="0" smtClean="0">
                <a:solidFill>
                  <a:srgbClr val="2E527E"/>
                </a:solidFill>
              </a:rPr>
              <a:t>Research</a:t>
            </a:r>
            <a:endParaRPr lang="en-US" sz="1600" dirty="0">
              <a:solidFill>
                <a:srgbClr val="2E527E"/>
              </a:solidFill>
            </a:endParaRPr>
          </a:p>
        </p:txBody>
      </p:sp>
      <p:sp>
        <p:nvSpPr>
          <p:cNvPr id="9" name="Rectangle 8"/>
          <p:cNvSpPr/>
          <p:nvPr/>
        </p:nvSpPr>
        <p:spPr>
          <a:xfrm>
            <a:off x="3709972" y="3758848"/>
            <a:ext cx="1800000" cy="720000"/>
          </a:xfrm>
          <a:prstGeom prst="rect">
            <a:avLst/>
          </a:prstGeom>
          <a:solidFill>
            <a:schemeClr val="tx2">
              <a:lumMod val="60000"/>
              <a:lumOff val="4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Evidence-Based Decision-Making</a:t>
            </a:r>
          </a:p>
        </p:txBody>
      </p:sp>
      <p:sp>
        <p:nvSpPr>
          <p:cNvPr id="10" name="Rectangle 9"/>
          <p:cNvSpPr/>
          <p:nvPr/>
        </p:nvSpPr>
        <p:spPr>
          <a:xfrm>
            <a:off x="6799946" y="3753195"/>
            <a:ext cx="1800000" cy="720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bg1"/>
                </a:solidFill>
              </a:rPr>
              <a:t>Clinical</a:t>
            </a:r>
          </a:p>
          <a:p>
            <a:pPr algn="ctr"/>
            <a:r>
              <a:rPr lang="en-US" sz="1600" smtClean="0">
                <a:solidFill>
                  <a:schemeClr val="bg1"/>
                </a:solidFill>
              </a:rPr>
              <a:t>Plan</a:t>
            </a:r>
          </a:p>
        </p:txBody>
      </p:sp>
      <p:cxnSp>
        <p:nvCxnSpPr>
          <p:cNvPr id="16" name="Straight Arrow Connector 15"/>
          <p:cNvCxnSpPr>
            <a:stCxn id="9" idx="3"/>
            <a:endCxn id="10" idx="1"/>
          </p:cNvCxnSpPr>
          <p:nvPr/>
        </p:nvCxnSpPr>
        <p:spPr>
          <a:xfrm flipV="1">
            <a:off x="5509972" y="4113195"/>
            <a:ext cx="1289974" cy="5653"/>
          </a:xfrm>
          <a:prstGeom prst="straightConnector1">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2"/>
            <a:endCxn id="9" idx="0"/>
          </p:cNvCxnSpPr>
          <p:nvPr/>
        </p:nvCxnSpPr>
        <p:spPr>
          <a:xfrm rot="16200000" flipH="1">
            <a:off x="3360863" y="2509739"/>
            <a:ext cx="470546" cy="2027672"/>
          </a:xfrm>
          <a:prstGeom prst="bentConnector3">
            <a:avLst>
              <a:gd name="adj1" fmla="val 50000"/>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0"/>
            <a:endCxn id="9" idx="2"/>
          </p:cNvCxnSpPr>
          <p:nvPr/>
        </p:nvCxnSpPr>
        <p:spPr>
          <a:xfrm rot="5400000" flipH="1" flipV="1">
            <a:off x="3196590" y="3863650"/>
            <a:ext cx="798183" cy="2028581"/>
          </a:xfrm>
          <a:prstGeom prst="bentConnector3">
            <a:avLst>
              <a:gd name="adj1" fmla="val 50000"/>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 name="Gruppieren 10"/>
          <p:cNvGrpSpPr/>
          <p:nvPr/>
        </p:nvGrpSpPr>
        <p:grpSpPr>
          <a:xfrm>
            <a:off x="250825" y="498475"/>
            <a:ext cx="1520825" cy="358775"/>
            <a:chOff x="250825" y="536575"/>
            <a:chExt cx="1520825" cy="358775"/>
          </a:xfrm>
        </p:grpSpPr>
        <p:sp>
          <p:nvSpPr>
            <p:cNvPr id="12" name="Rechteck 11"/>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3" name="Rechteck 12"/>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4" name="Rechteck 13"/>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5" name="Rechteck 14"/>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8"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9" name="Rechteck 18"/>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sp>
        <p:nvSpPr>
          <p:cNvPr id="23" name="Rechteck 22"/>
          <p:cNvSpPr/>
          <p:nvPr/>
        </p:nvSpPr>
        <p:spPr>
          <a:xfrm rot="16200000">
            <a:off x="-1436177" y="3951229"/>
            <a:ext cx="3947887" cy="573879"/>
          </a:xfrm>
          <a:prstGeom prst="rect">
            <a:avLst/>
          </a:prstGeom>
          <a:solidFill>
            <a:srgbClr val="2E527E"/>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Evidence</a:t>
            </a:r>
            <a:r>
              <a:rPr lang="de-DE" b="1" dirty="0"/>
              <a:t>-</a:t>
            </a:r>
            <a:r>
              <a:rPr lang="de-DE" b="1" dirty="0" smtClean="0"/>
              <a:t>Based Medicine</a:t>
            </a:r>
            <a:endParaRPr lang="de-DE" b="1" dirty="0"/>
          </a:p>
        </p:txBody>
      </p:sp>
    </p:spTree>
    <p:extLst>
      <p:ext uri="{BB962C8B-B14F-4D97-AF65-F5344CB8AC3E}">
        <p14:creationId xmlns:p14="http://schemas.microsoft.com/office/powerpoint/2010/main" val="753607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30288" y="2264227"/>
            <a:ext cx="7852441" cy="394788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2E527E"/>
              </a:solidFill>
            </a:endParaRPr>
          </a:p>
        </p:txBody>
      </p:sp>
      <p:sp>
        <p:nvSpPr>
          <p:cNvPr id="6" name="Rectangle 5"/>
          <p:cNvSpPr/>
          <p:nvPr/>
        </p:nvSpPr>
        <p:spPr>
          <a:xfrm>
            <a:off x="1682300" y="2568302"/>
            <a:ext cx="1800000" cy="720000"/>
          </a:xfrm>
          <a:prstGeom prst="rect">
            <a:avLst/>
          </a:prstGeom>
          <a:solidFill>
            <a:schemeClr val="tx2">
              <a:lumMod val="20000"/>
              <a:lumOff val="8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E527E"/>
                </a:solidFill>
              </a:rPr>
              <a:t>Patient</a:t>
            </a:r>
          </a:p>
          <a:p>
            <a:pPr algn="ctr"/>
            <a:r>
              <a:rPr lang="en-US" sz="1600" dirty="0">
                <a:solidFill>
                  <a:srgbClr val="2E527E"/>
                </a:solidFill>
              </a:rPr>
              <a:t>Physiological Markers</a:t>
            </a:r>
          </a:p>
        </p:txBody>
      </p:sp>
      <p:sp>
        <p:nvSpPr>
          <p:cNvPr id="7" name="Rectangle 6"/>
          <p:cNvSpPr/>
          <p:nvPr/>
        </p:nvSpPr>
        <p:spPr>
          <a:xfrm>
            <a:off x="1681391" y="5277031"/>
            <a:ext cx="1800000" cy="720000"/>
          </a:xfrm>
          <a:prstGeom prst="rect">
            <a:avLst/>
          </a:prstGeom>
          <a:solidFill>
            <a:schemeClr val="tx2">
              <a:lumMod val="20000"/>
              <a:lumOff val="8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E527E"/>
                </a:solidFill>
              </a:rPr>
              <a:t>Mechanistic Understanding</a:t>
            </a:r>
          </a:p>
        </p:txBody>
      </p:sp>
      <p:sp>
        <p:nvSpPr>
          <p:cNvPr id="9" name="Rectangle 8"/>
          <p:cNvSpPr/>
          <p:nvPr/>
        </p:nvSpPr>
        <p:spPr>
          <a:xfrm>
            <a:off x="3709972" y="3758848"/>
            <a:ext cx="1800000" cy="720000"/>
          </a:xfrm>
          <a:prstGeom prst="rect">
            <a:avLst/>
          </a:prstGeom>
          <a:solidFill>
            <a:schemeClr val="tx2">
              <a:lumMod val="60000"/>
              <a:lumOff val="4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Mechanistic Reasoning</a:t>
            </a:r>
          </a:p>
        </p:txBody>
      </p:sp>
      <p:sp>
        <p:nvSpPr>
          <p:cNvPr id="10" name="Rectangle 9"/>
          <p:cNvSpPr/>
          <p:nvPr/>
        </p:nvSpPr>
        <p:spPr>
          <a:xfrm>
            <a:off x="6799946" y="3753195"/>
            <a:ext cx="1800000" cy="720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bg1"/>
                </a:solidFill>
              </a:rPr>
              <a:t>Clinical</a:t>
            </a:r>
          </a:p>
          <a:p>
            <a:pPr algn="ctr"/>
            <a:r>
              <a:rPr lang="en-US" sz="1600" smtClean="0">
                <a:solidFill>
                  <a:schemeClr val="bg1"/>
                </a:solidFill>
              </a:rPr>
              <a:t>Plan</a:t>
            </a:r>
          </a:p>
        </p:txBody>
      </p:sp>
      <p:cxnSp>
        <p:nvCxnSpPr>
          <p:cNvPr id="16" name="Straight Arrow Connector 15"/>
          <p:cNvCxnSpPr>
            <a:stCxn id="9" idx="3"/>
            <a:endCxn id="10" idx="1"/>
          </p:cNvCxnSpPr>
          <p:nvPr/>
        </p:nvCxnSpPr>
        <p:spPr>
          <a:xfrm flipV="1">
            <a:off x="5509972" y="4113195"/>
            <a:ext cx="1289974" cy="5653"/>
          </a:xfrm>
          <a:prstGeom prst="straightConnector1">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2"/>
            <a:endCxn id="9" idx="0"/>
          </p:cNvCxnSpPr>
          <p:nvPr/>
        </p:nvCxnSpPr>
        <p:spPr>
          <a:xfrm rot="16200000" flipH="1">
            <a:off x="3360863" y="2509739"/>
            <a:ext cx="470546" cy="2027672"/>
          </a:xfrm>
          <a:prstGeom prst="bentConnector3">
            <a:avLst>
              <a:gd name="adj1" fmla="val 50000"/>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0"/>
            <a:endCxn id="9" idx="2"/>
          </p:cNvCxnSpPr>
          <p:nvPr/>
        </p:nvCxnSpPr>
        <p:spPr>
          <a:xfrm rot="5400000" flipH="1" flipV="1">
            <a:off x="3196590" y="3863650"/>
            <a:ext cx="798183" cy="2028581"/>
          </a:xfrm>
          <a:prstGeom prst="bentConnector3">
            <a:avLst>
              <a:gd name="adj1" fmla="val 50000"/>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 name="Gruppieren 10"/>
          <p:cNvGrpSpPr/>
          <p:nvPr/>
        </p:nvGrpSpPr>
        <p:grpSpPr>
          <a:xfrm>
            <a:off x="250825" y="498475"/>
            <a:ext cx="1520825" cy="358775"/>
            <a:chOff x="250825" y="536575"/>
            <a:chExt cx="1520825" cy="358775"/>
          </a:xfrm>
        </p:grpSpPr>
        <p:sp>
          <p:nvSpPr>
            <p:cNvPr id="12" name="Rechteck 11"/>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3" name="Rechteck 12"/>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4" name="Rechteck 13"/>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5" name="Rechteck 14"/>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8"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9" name="Rechteck 18"/>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sp>
        <p:nvSpPr>
          <p:cNvPr id="23" name="Rechteck 22"/>
          <p:cNvSpPr/>
          <p:nvPr/>
        </p:nvSpPr>
        <p:spPr>
          <a:xfrm rot="16200000">
            <a:off x="-1436177" y="3951229"/>
            <a:ext cx="3947887" cy="573879"/>
          </a:xfrm>
          <a:prstGeom prst="rect">
            <a:avLst/>
          </a:prstGeom>
          <a:solidFill>
            <a:srgbClr val="2E527E"/>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Experimental  </a:t>
            </a:r>
            <a:r>
              <a:rPr lang="de-DE" b="1" dirty="0" err="1" smtClean="0"/>
              <a:t>Medicine</a:t>
            </a:r>
            <a:endParaRPr lang="de-DE" b="1" dirty="0"/>
          </a:p>
        </p:txBody>
      </p:sp>
    </p:spTree>
    <p:extLst>
      <p:ext uri="{BB962C8B-B14F-4D97-AF65-F5344CB8AC3E}">
        <p14:creationId xmlns:p14="http://schemas.microsoft.com/office/powerpoint/2010/main" val="1648690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30288" y="2264227"/>
            <a:ext cx="7852441" cy="394788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2E527E"/>
              </a:solidFill>
            </a:endParaRPr>
          </a:p>
        </p:txBody>
      </p:sp>
      <p:sp>
        <p:nvSpPr>
          <p:cNvPr id="6" name="Rectangle 5"/>
          <p:cNvSpPr/>
          <p:nvPr/>
        </p:nvSpPr>
        <p:spPr>
          <a:xfrm>
            <a:off x="1682300" y="2568302"/>
            <a:ext cx="1800000" cy="720000"/>
          </a:xfrm>
          <a:prstGeom prst="rect">
            <a:avLst/>
          </a:prstGeom>
          <a:solidFill>
            <a:schemeClr val="tx2">
              <a:lumMod val="20000"/>
              <a:lumOff val="8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E527E"/>
                </a:solidFill>
              </a:rPr>
              <a:t>Patient</a:t>
            </a:r>
          </a:p>
          <a:p>
            <a:pPr algn="ctr"/>
            <a:r>
              <a:rPr lang="en-US" sz="1600" dirty="0">
                <a:solidFill>
                  <a:srgbClr val="2E527E"/>
                </a:solidFill>
              </a:rPr>
              <a:t>Data</a:t>
            </a:r>
          </a:p>
        </p:txBody>
      </p:sp>
      <p:sp>
        <p:nvSpPr>
          <p:cNvPr id="7" name="Rectangle 6"/>
          <p:cNvSpPr/>
          <p:nvPr/>
        </p:nvSpPr>
        <p:spPr>
          <a:xfrm>
            <a:off x="1681391" y="5277031"/>
            <a:ext cx="1800000" cy="720000"/>
          </a:xfrm>
          <a:prstGeom prst="rect">
            <a:avLst/>
          </a:prstGeom>
          <a:solidFill>
            <a:schemeClr val="bg2">
              <a:lumMod val="1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Computer </a:t>
            </a:r>
            <a:r>
              <a:rPr lang="en-US" sz="1600" dirty="0" smtClean="0">
                <a:solidFill>
                  <a:schemeClr val="bg1"/>
                </a:solidFill>
              </a:rPr>
              <a:t>Algorithms</a:t>
            </a:r>
            <a:endParaRPr lang="en-US" sz="1600" dirty="0">
              <a:solidFill>
                <a:schemeClr val="bg1"/>
              </a:solidFill>
            </a:endParaRPr>
          </a:p>
        </p:txBody>
      </p:sp>
      <p:sp>
        <p:nvSpPr>
          <p:cNvPr id="9" name="Rectangle 8"/>
          <p:cNvSpPr/>
          <p:nvPr/>
        </p:nvSpPr>
        <p:spPr>
          <a:xfrm>
            <a:off x="3709972" y="3758848"/>
            <a:ext cx="1800000" cy="720000"/>
          </a:xfrm>
          <a:prstGeom prst="rect">
            <a:avLst/>
          </a:prstGeom>
          <a:solidFill>
            <a:schemeClr val="tx2">
              <a:lumMod val="60000"/>
              <a:lumOff val="4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Algorithm based </a:t>
            </a:r>
          </a:p>
          <a:p>
            <a:pPr algn="ctr"/>
            <a:r>
              <a:rPr lang="en-US" sz="1600" dirty="0" smtClean="0">
                <a:solidFill>
                  <a:schemeClr val="bg1"/>
                </a:solidFill>
              </a:rPr>
              <a:t>Decision-Making</a:t>
            </a:r>
            <a:endParaRPr lang="en-US" sz="1600" dirty="0">
              <a:solidFill>
                <a:schemeClr val="bg1"/>
              </a:solidFill>
            </a:endParaRPr>
          </a:p>
        </p:txBody>
      </p:sp>
      <p:sp>
        <p:nvSpPr>
          <p:cNvPr id="10" name="Rectangle 9"/>
          <p:cNvSpPr/>
          <p:nvPr/>
        </p:nvSpPr>
        <p:spPr>
          <a:xfrm>
            <a:off x="6799946" y="3753195"/>
            <a:ext cx="1800000" cy="720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bg1"/>
                </a:solidFill>
              </a:rPr>
              <a:t>Clinical</a:t>
            </a:r>
          </a:p>
          <a:p>
            <a:pPr algn="ctr"/>
            <a:r>
              <a:rPr lang="en-US" sz="1600" smtClean="0">
                <a:solidFill>
                  <a:schemeClr val="bg1"/>
                </a:solidFill>
              </a:rPr>
              <a:t>Plan</a:t>
            </a:r>
          </a:p>
        </p:txBody>
      </p:sp>
      <p:cxnSp>
        <p:nvCxnSpPr>
          <p:cNvPr id="16" name="Straight Arrow Connector 15"/>
          <p:cNvCxnSpPr>
            <a:stCxn id="9" idx="3"/>
            <a:endCxn id="10" idx="1"/>
          </p:cNvCxnSpPr>
          <p:nvPr/>
        </p:nvCxnSpPr>
        <p:spPr>
          <a:xfrm flipV="1">
            <a:off x="5509972" y="4113195"/>
            <a:ext cx="1289974" cy="5653"/>
          </a:xfrm>
          <a:prstGeom prst="straightConnector1">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2"/>
            <a:endCxn id="9" idx="0"/>
          </p:cNvCxnSpPr>
          <p:nvPr/>
        </p:nvCxnSpPr>
        <p:spPr>
          <a:xfrm rot="16200000" flipH="1">
            <a:off x="3360863" y="2509739"/>
            <a:ext cx="470546" cy="2027672"/>
          </a:xfrm>
          <a:prstGeom prst="bentConnector3">
            <a:avLst>
              <a:gd name="adj1" fmla="val 50000"/>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0"/>
            <a:endCxn id="9" idx="2"/>
          </p:cNvCxnSpPr>
          <p:nvPr/>
        </p:nvCxnSpPr>
        <p:spPr>
          <a:xfrm rot="5400000" flipH="1" flipV="1">
            <a:off x="3196590" y="3863650"/>
            <a:ext cx="798183" cy="2028581"/>
          </a:xfrm>
          <a:prstGeom prst="bentConnector3">
            <a:avLst>
              <a:gd name="adj1" fmla="val 50000"/>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 name="Gruppieren 10"/>
          <p:cNvGrpSpPr/>
          <p:nvPr/>
        </p:nvGrpSpPr>
        <p:grpSpPr>
          <a:xfrm>
            <a:off x="250825" y="498475"/>
            <a:ext cx="1520825" cy="358775"/>
            <a:chOff x="250825" y="536575"/>
            <a:chExt cx="1520825" cy="358775"/>
          </a:xfrm>
        </p:grpSpPr>
        <p:sp>
          <p:nvSpPr>
            <p:cNvPr id="12" name="Rechteck 11"/>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3" name="Rechteck 12"/>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4" name="Rechteck 13"/>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5" name="Rechteck 14"/>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8"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9" name="Rechteck 18"/>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sp>
        <p:nvSpPr>
          <p:cNvPr id="23" name="Rechteck 22"/>
          <p:cNvSpPr/>
          <p:nvPr/>
        </p:nvSpPr>
        <p:spPr>
          <a:xfrm rot="16200000">
            <a:off x="-1436177" y="3951229"/>
            <a:ext cx="3947887" cy="573879"/>
          </a:xfrm>
          <a:prstGeom prst="rect">
            <a:avLst/>
          </a:prstGeom>
          <a:solidFill>
            <a:srgbClr val="2E527E"/>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Systems  </a:t>
            </a:r>
            <a:r>
              <a:rPr lang="de-DE" b="1" dirty="0" err="1" smtClean="0"/>
              <a:t>Medicine</a:t>
            </a:r>
            <a:endParaRPr lang="de-DE" b="1" dirty="0"/>
          </a:p>
        </p:txBody>
      </p:sp>
    </p:spTree>
    <p:extLst>
      <p:ext uri="{BB962C8B-B14F-4D97-AF65-F5344CB8AC3E}">
        <p14:creationId xmlns:p14="http://schemas.microsoft.com/office/powerpoint/2010/main" val="848212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rot="16200000">
            <a:off x="-1376164" y="3618906"/>
            <a:ext cx="3758804" cy="504825"/>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Systems </a:t>
            </a:r>
            <a:r>
              <a:rPr lang="de-DE" dirty="0" err="1" smtClean="0"/>
              <a:t>Medicine</a:t>
            </a:r>
            <a:endParaRPr lang="de-DE" dirty="0"/>
          </a:p>
        </p:txBody>
      </p:sp>
      <p:sp>
        <p:nvSpPr>
          <p:cNvPr id="11" name="Rechteck 10"/>
          <p:cNvSpPr/>
          <p:nvPr/>
        </p:nvSpPr>
        <p:spPr>
          <a:xfrm>
            <a:off x="934244" y="1991916"/>
            <a:ext cx="7733506" cy="79771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rgbClr val="2E527E"/>
                </a:solidFill>
              </a:rPr>
              <a:t>Basic </a:t>
            </a:r>
            <a:r>
              <a:rPr lang="de-DE" sz="1600" dirty="0" err="1" smtClean="0">
                <a:solidFill>
                  <a:srgbClr val="2E527E"/>
                </a:solidFill>
              </a:rPr>
              <a:t>research</a:t>
            </a:r>
            <a:endParaRPr lang="de-DE" sz="1600" dirty="0">
              <a:solidFill>
                <a:srgbClr val="2E527E"/>
              </a:solidFill>
            </a:endParaRPr>
          </a:p>
        </p:txBody>
      </p:sp>
      <p:sp>
        <p:nvSpPr>
          <p:cNvPr id="20" name="Gleichschenkliges Dreieck 19"/>
          <p:cNvSpPr/>
          <p:nvPr/>
        </p:nvSpPr>
        <p:spPr>
          <a:xfrm rot="16200000">
            <a:off x="4406504" y="3652836"/>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8"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9" name="Rechteck 18"/>
          <p:cNvSpPr/>
          <p:nvPr/>
        </p:nvSpPr>
        <p:spPr>
          <a:xfrm>
            <a:off x="934244" y="4957992"/>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Streamlining</a:t>
            </a:r>
            <a:r>
              <a:rPr lang="de-DE" sz="1600" dirty="0" smtClean="0"/>
              <a:t> </a:t>
            </a:r>
            <a:r>
              <a:rPr lang="de-DE" sz="1600" dirty="0" err="1" smtClean="0"/>
              <a:t>clinical</a:t>
            </a:r>
            <a:r>
              <a:rPr lang="de-DE" sz="1600" dirty="0" smtClean="0"/>
              <a:t> </a:t>
            </a:r>
            <a:r>
              <a:rPr lang="de-DE" sz="1600" dirty="0" err="1" smtClean="0"/>
              <a:t>workflows</a:t>
            </a:r>
            <a:endParaRPr lang="de-DE" sz="1600" dirty="0" smtClean="0"/>
          </a:p>
          <a:p>
            <a:pPr algn="ctr"/>
            <a:r>
              <a:rPr lang="de-DE" sz="1600" dirty="0" err="1" smtClean="0"/>
              <a:t>using</a:t>
            </a:r>
            <a:r>
              <a:rPr lang="de-DE" sz="1600" dirty="0" smtClean="0"/>
              <a:t> </a:t>
            </a:r>
            <a:r>
              <a:rPr lang="de-DE" sz="1600" dirty="0" err="1" smtClean="0"/>
              <a:t>tools</a:t>
            </a:r>
            <a:r>
              <a:rPr lang="de-DE" sz="1600" dirty="0" smtClean="0"/>
              <a:t> </a:t>
            </a:r>
            <a:r>
              <a:rPr lang="de-DE" sz="1600" dirty="0" err="1" smtClean="0"/>
              <a:t>from</a:t>
            </a:r>
            <a:endParaRPr lang="de-DE" sz="1600" dirty="0" smtClean="0"/>
          </a:p>
          <a:p>
            <a:pPr algn="ctr"/>
            <a:r>
              <a:rPr lang="de-DE" sz="1600" dirty="0" err="1" smtClean="0"/>
              <a:t>biomedical</a:t>
            </a:r>
            <a:r>
              <a:rPr lang="de-DE" sz="1600" dirty="0" smtClean="0"/>
              <a:t> </a:t>
            </a:r>
            <a:r>
              <a:rPr lang="de-DE" sz="1600" dirty="0" err="1" smtClean="0"/>
              <a:t>informatics</a:t>
            </a:r>
            <a:r>
              <a:rPr lang="de-DE" sz="1600" dirty="0" smtClean="0"/>
              <a:t> </a:t>
            </a:r>
            <a:endParaRPr lang="de-DE" sz="1600" dirty="0"/>
          </a:p>
        </p:txBody>
      </p:sp>
      <p:sp>
        <p:nvSpPr>
          <p:cNvPr id="21" name="Rechteck 20"/>
          <p:cNvSpPr/>
          <p:nvPr/>
        </p:nvSpPr>
        <p:spPr>
          <a:xfrm>
            <a:off x="5125244" y="3472459"/>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Personalized</a:t>
            </a:r>
            <a:r>
              <a:rPr lang="de-DE" sz="1600" dirty="0" smtClean="0"/>
              <a:t> </a:t>
            </a:r>
            <a:r>
              <a:rPr lang="de-DE" sz="1600" dirty="0" err="1" smtClean="0"/>
              <a:t>Medicine</a:t>
            </a:r>
            <a:r>
              <a:rPr lang="de-DE" sz="1600" dirty="0" smtClean="0"/>
              <a:t>/4P </a:t>
            </a:r>
            <a:r>
              <a:rPr lang="de-DE" sz="1600" dirty="0" err="1" smtClean="0"/>
              <a:t>Medicine</a:t>
            </a:r>
            <a:endParaRPr lang="de-DE" sz="1600" dirty="0" smtClean="0"/>
          </a:p>
          <a:p>
            <a:pPr algn="ctr"/>
            <a:r>
              <a:rPr lang="de-DE" sz="1600" dirty="0" smtClean="0"/>
              <a:t>“minus“ </a:t>
            </a:r>
            <a:r>
              <a:rPr lang="de-DE" sz="1600" dirty="0" err="1" smtClean="0"/>
              <a:t>mechanistic</a:t>
            </a:r>
            <a:r>
              <a:rPr lang="de-DE" sz="1600" dirty="0" smtClean="0"/>
              <a:t> </a:t>
            </a:r>
            <a:r>
              <a:rPr lang="de-DE" sz="1600" dirty="0" err="1" smtClean="0"/>
              <a:t>reasoning</a:t>
            </a:r>
            <a:r>
              <a:rPr lang="de-DE" sz="1600" dirty="0" smtClean="0"/>
              <a:t> </a:t>
            </a:r>
          </a:p>
          <a:p>
            <a:pPr algn="ctr"/>
            <a:r>
              <a:rPr lang="de-DE" sz="1600" dirty="0" smtClean="0"/>
              <a:t>(</a:t>
            </a:r>
            <a:r>
              <a:rPr lang="de-DE" sz="1600" dirty="0" err="1" smtClean="0"/>
              <a:t>Association</a:t>
            </a:r>
            <a:r>
              <a:rPr lang="de-DE" sz="1600" dirty="0" smtClean="0"/>
              <a:t> </a:t>
            </a:r>
            <a:r>
              <a:rPr lang="de-DE" sz="1600" dirty="0" err="1" smtClean="0"/>
              <a:t>studies</a:t>
            </a:r>
            <a:r>
              <a:rPr lang="de-DE" sz="1600" dirty="0" smtClean="0"/>
              <a:t> </a:t>
            </a:r>
            <a:r>
              <a:rPr lang="de-DE" sz="1600" dirty="0" err="1" smtClean="0"/>
              <a:t>with</a:t>
            </a:r>
            <a:r>
              <a:rPr lang="de-DE" sz="1600" dirty="0" smtClean="0"/>
              <a:t> </a:t>
            </a:r>
            <a:r>
              <a:rPr lang="de-DE" sz="1600" dirty="0"/>
              <a:t>-</a:t>
            </a:r>
            <a:r>
              <a:rPr lang="de-DE" sz="1600" dirty="0" err="1" smtClean="0"/>
              <a:t>omics</a:t>
            </a:r>
            <a:r>
              <a:rPr lang="de-DE" sz="1600" dirty="0" smtClean="0"/>
              <a:t> </a:t>
            </a:r>
            <a:r>
              <a:rPr lang="de-DE" sz="1600" dirty="0" err="1" smtClean="0"/>
              <a:t>data</a:t>
            </a:r>
            <a:r>
              <a:rPr lang="de-DE" sz="1600" dirty="0" smtClean="0"/>
              <a:t>) </a:t>
            </a:r>
            <a:endParaRPr lang="de-DE" sz="1600" dirty="0"/>
          </a:p>
        </p:txBody>
      </p:sp>
      <p:sp>
        <p:nvSpPr>
          <p:cNvPr id="22" name="Rechteck 21"/>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sp>
        <p:nvSpPr>
          <p:cNvPr id="16" name="Rechteck 15"/>
          <p:cNvSpPr/>
          <p:nvPr/>
        </p:nvSpPr>
        <p:spPr>
          <a:xfrm>
            <a:off x="934244" y="3477816"/>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“Big </a:t>
            </a:r>
            <a:r>
              <a:rPr lang="de-DE" sz="1600" dirty="0" err="1" smtClean="0"/>
              <a:t>data</a:t>
            </a:r>
            <a:r>
              <a:rPr lang="de-DE" sz="1600" dirty="0" smtClean="0"/>
              <a:t> </a:t>
            </a:r>
            <a:r>
              <a:rPr lang="de-DE" sz="1600" dirty="0" err="1" smtClean="0"/>
              <a:t>medicine</a:t>
            </a:r>
            <a:r>
              <a:rPr lang="de-DE" sz="1600" dirty="0" smtClean="0"/>
              <a:t>“ </a:t>
            </a:r>
          </a:p>
          <a:p>
            <a:pPr algn="ctr"/>
            <a:r>
              <a:rPr lang="de-DE" sz="1600" dirty="0" err="1" smtClean="0"/>
              <a:t>using</a:t>
            </a:r>
            <a:r>
              <a:rPr lang="de-DE" sz="1600" dirty="0" smtClean="0"/>
              <a:t> </a:t>
            </a:r>
            <a:r>
              <a:rPr lang="de-DE" sz="1600" dirty="0" err="1" smtClean="0"/>
              <a:t>methods</a:t>
            </a:r>
            <a:r>
              <a:rPr lang="de-DE" sz="1600" dirty="0" smtClean="0"/>
              <a:t> </a:t>
            </a:r>
            <a:r>
              <a:rPr lang="de-DE" sz="1600" dirty="0" err="1" smtClean="0"/>
              <a:t>from</a:t>
            </a:r>
            <a:endParaRPr lang="de-DE" sz="1600" dirty="0" smtClean="0"/>
          </a:p>
          <a:p>
            <a:pPr algn="ctr"/>
            <a:r>
              <a:rPr lang="de-DE" sz="1600" dirty="0" err="1" smtClean="0"/>
              <a:t>biostatistics</a:t>
            </a:r>
            <a:r>
              <a:rPr lang="de-DE" sz="1600" dirty="0" smtClean="0"/>
              <a:t> </a:t>
            </a:r>
            <a:r>
              <a:rPr lang="de-DE" sz="1600" dirty="0" err="1" smtClean="0"/>
              <a:t>and</a:t>
            </a:r>
            <a:r>
              <a:rPr lang="de-DE" sz="1600" dirty="0" smtClean="0"/>
              <a:t> </a:t>
            </a:r>
            <a:r>
              <a:rPr lang="de-DE" sz="1600" dirty="0" err="1" smtClean="0"/>
              <a:t>biomathematics</a:t>
            </a:r>
            <a:endParaRPr lang="de-DE" sz="1600" dirty="0"/>
          </a:p>
        </p:txBody>
      </p:sp>
      <p:grpSp>
        <p:nvGrpSpPr>
          <p:cNvPr id="23" name="Gruppieren 22"/>
          <p:cNvGrpSpPr/>
          <p:nvPr/>
        </p:nvGrpSpPr>
        <p:grpSpPr>
          <a:xfrm>
            <a:off x="250825" y="498475"/>
            <a:ext cx="1520825" cy="358775"/>
            <a:chOff x="250825" y="536575"/>
            <a:chExt cx="1520825" cy="358775"/>
          </a:xfrm>
        </p:grpSpPr>
        <p:sp>
          <p:nvSpPr>
            <p:cNvPr id="24" name="Rechteck 23"/>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25" name="Rechteck 24"/>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26" name="Rechteck 25"/>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27" name="Rechteck 2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sp>
        <p:nvSpPr>
          <p:cNvPr id="28" name="Gleichschenkliges Dreieck 27"/>
          <p:cNvSpPr/>
          <p:nvPr/>
        </p:nvSpPr>
        <p:spPr>
          <a:xfrm rot="16200000">
            <a:off x="4406504" y="5148261"/>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echteck 28"/>
          <p:cNvSpPr/>
          <p:nvPr/>
        </p:nvSpPr>
        <p:spPr>
          <a:xfrm>
            <a:off x="5125244" y="4967884"/>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e.g. </a:t>
            </a:r>
            <a:r>
              <a:rPr lang="de-DE" sz="1600" dirty="0" err="1" smtClean="0"/>
              <a:t>debate</a:t>
            </a:r>
            <a:r>
              <a:rPr lang="de-DE" sz="1600" dirty="0" smtClean="0"/>
              <a:t> on </a:t>
            </a:r>
          </a:p>
          <a:p>
            <a:pPr algn="ctr"/>
            <a:r>
              <a:rPr lang="de-DE" sz="1600" dirty="0" smtClean="0"/>
              <a:t>Electronic </a:t>
            </a:r>
            <a:r>
              <a:rPr lang="de-DE" sz="1600" dirty="0" err="1" smtClean="0"/>
              <a:t>Health</a:t>
            </a:r>
            <a:r>
              <a:rPr lang="de-DE" sz="1600" dirty="0" smtClean="0"/>
              <a:t> Records (EHRs) </a:t>
            </a:r>
            <a:endParaRPr lang="de-DE" sz="1600" dirty="0"/>
          </a:p>
        </p:txBody>
      </p:sp>
    </p:spTree>
    <p:extLst>
      <p:ext uri="{BB962C8B-B14F-4D97-AF65-F5344CB8AC3E}">
        <p14:creationId xmlns:p14="http://schemas.microsoft.com/office/powerpoint/2010/main" val="817436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rot="16200000">
            <a:off x="-1376164" y="3618906"/>
            <a:ext cx="3758804" cy="504825"/>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Systems </a:t>
            </a:r>
            <a:r>
              <a:rPr lang="de-DE" dirty="0" err="1" smtClean="0"/>
              <a:t>Medicine</a:t>
            </a:r>
            <a:endParaRPr lang="de-DE" dirty="0"/>
          </a:p>
        </p:txBody>
      </p:sp>
      <p:sp>
        <p:nvSpPr>
          <p:cNvPr id="11" name="Rechteck 10"/>
          <p:cNvSpPr/>
          <p:nvPr/>
        </p:nvSpPr>
        <p:spPr>
          <a:xfrm>
            <a:off x="934244" y="1991916"/>
            <a:ext cx="7733506" cy="79771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rgbClr val="2E527E"/>
                </a:solidFill>
              </a:rPr>
              <a:t>Basic </a:t>
            </a:r>
            <a:r>
              <a:rPr lang="de-DE" sz="1600" dirty="0" err="1" smtClean="0">
                <a:solidFill>
                  <a:srgbClr val="2E527E"/>
                </a:solidFill>
              </a:rPr>
              <a:t>research</a:t>
            </a:r>
            <a:endParaRPr lang="de-DE" sz="1600" dirty="0">
              <a:solidFill>
                <a:srgbClr val="2E527E"/>
              </a:solidFill>
            </a:endParaRPr>
          </a:p>
        </p:txBody>
      </p:sp>
      <p:pic>
        <p:nvPicPr>
          <p:cNvPr id="1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8"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9" name="Rechteck 18"/>
          <p:cNvSpPr/>
          <p:nvPr/>
        </p:nvSpPr>
        <p:spPr>
          <a:xfrm>
            <a:off x="934244" y="4957992"/>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Streamlining</a:t>
            </a:r>
            <a:r>
              <a:rPr lang="de-DE" sz="1600" dirty="0" smtClean="0"/>
              <a:t> </a:t>
            </a:r>
            <a:r>
              <a:rPr lang="de-DE" sz="1600" dirty="0" err="1" smtClean="0"/>
              <a:t>clinical</a:t>
            </a:r>
            <a:r>
              <a:rPr lang="de-DE" sz="1600" dirty="0" smtClean="0"/>
              <a:t> </a:t>
            </a:r>
            <a:r>
              <a:rPr lang="de-DE" sz="1600" dirty="0" err="1" smtClean="0"/>
              <a:t>workflows</a:t>
            </a:r>
            <a:endParaRPr lang="de-DE" sz="1600" dirty="0" smtClean="0"/>
          </a:p>
          <a:p>
            <a:pPr algn="ctr"/>
            <a:r>
              <a:rPr lang="de-DE" sz="1600" dirty="0" err="1" smtClean="0"/>
              <a:t>using</a:t>
            </a:r>
            <a:r>
              <a:rPr lang="de-DE" sz="1600" dirty="0" smtClean="0"/>
              <a:t> </a:t>
            </a:r>
            <a:r>
              <a:rPr lang="de-DE" sz="1600" dirty="0" err="1" smtClean="0"/>
              <a:t>tools</a:t>
            </a:r>
            <a:r>
              <a:rPr lang="de-DE" sz="1600" dirty="0" smtClean="0"/>
              <a:t> </a:t>
            </a:r>
            <a:r>
              <a:rPr lang="de-DE" sz="1600" dirty="0" err="1" smtClean="0"/>
              <a:t>from</a:t>
            </a:r>
            <a:endParaRPr lang="de-DE" sz="1600" dirty="0" smtClean="0"/>
          </a:p>
          <a:p>
            <a:pPr algn="ctr"/>
            <a:r>
              <a:rPr lang="de-DE" sz="1600" dirty="0" err="1" smtClean="0"/>
              <a:t>biomedical</a:t>
            </a:r>
            <a:r>
              <a:rPr lang="de-DE" sz="1600" dirty="0" smtClean="0"/>
              <a:t> </a:t>
            </a:r>
            <a:r>
              <a:rPr lang="de-DE" sz="1600" dirty="0" err="1" smtClean="0"/>
              <a:t>informatics</a:t>
            </a:r>
            <a:r>
              <a:rPr lang="de-DE" sz="1600" dirty="0" smtClean="0"/>
              <a:t> </a:t>
            </a:r>
            <a:endParaRPr lang="de-DE" sz="1600" dirty="0"/>
          </a:p>
        </p:txBody>
      </p:sp>
      <p:sp>
        <p:nvSpPr>
          <p:cNvPr id="23" name="Rechteck 22"/>
          <p:cNvSpPr/>
          <p:nvPr/>
        </p:nvSpPr>
        <p:spPr>
          <a:xfrm>
            <a:off x="928057" y="3479604"/>
            <a:ext cx="7733506" cy="79771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rgbClr val="2E527E"/>
                </a:solidFill>
              </a:rPr>
              <a:t>Basic </a:t>
            </a:r>
            <a:r>
              <a:rPr lang="de-DE" sz="1600" dirty="0" err="1" smtClean="0">
                <a:solidFill>
                  <a:srgbClr val="2E527E"/>
                </a:solidFill>
              </a:rPr>
              <a:t>research</a:t>
            </a:r>
            <a:endParaRPr lang="de-DE" sz="1600" dirty="0">
              <a:solidFill>
                <a:srgbClr val="2E527E"/>
              </a:solidFill>
            </a:endParaRPr>
          </a:p>
        </p:txBody>
      </p:sp>
      <p:sp>
        <p:nvSpPr>
          <p:cNvPr id="24" name="Rechteck 23"/>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grpSp>
        <p:nvGrpSpPr>
          <p:cNvPr id="14" name="Gruppieren 13"/>
          <p:cNvGrpSpPr/>
          <p:nvPr/>
        </p:nvGrpSpPr>
        <p:grpSpPr>
          <a:xfrm>
            <a:off x="250825" y="498475"/>
            <a:ext cx="1520825" cy="358775"/>
            <a:chOff x="250825" y="536575"/>
            <a:chExt cx="1520825" cy="358775"/>
          </a:xfrm>
        </p:grpSpPr>
        <p:sp>
          <p:nvSpPr>
            <p:cNvPr id="15" name="Rechteck 14"/>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6" name="Rechteck 15"/>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20" name="Rechteck 19"/>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21" name="Rechteck 20"/>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sp>
        <p:nvSpPr>
          <p:cNvPr id="22" name="Gleichschenkliges Dreieck 21"/>
          <p:cNvSpPr/>
          <p:nvPr/>
        </p:nvSpPr>
        <p:spPr>
          <a:xfrm rot="16200000">
            <a:off x="4406504" y="5148261"/>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5125244" y="4967884"/>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e.g. </a:t>
            </a:r>
            <a:r>
              <a:rPr lang="de-DE" sz="1600" dirty="0" err="1" smtClean="0"/>
              <a:t>debate</a:t>
            </a:r>
            <a:r>
              <a:rPr lang="de-DE" sz="1600" dirty="0" smtClean="0"/>
              <a:t> on </a:t>
            </a:r>
          </a:p>
          <a:p>
            <a:pPr algn="ctr"/>
            <a:r>
              <a:rPr lang="de-DE" sz="1600" dirty="0" smtClean="0"/>
              <a:t>Electronic </a:t>
            </a:r>
            <a:r>
              <a:rPr lang="de-DE" sz="1600" dirty="0" err="1" smtClean="0"/>
              <a:t>Health</a:t>
            </a:r>
            <a:r>
              <a:rPr lang="de-DE" sz="1600" dirty="0" smtClean="0"/>
              <a:t> Records (EHRs) </a:t>
            </a:r>
            <a:endParaRPr lang="de-DE" sz="1600" dirty="0"/>
          </a:p>
        </p:txBody>
      </p:sp>
    </p:spTree>
    <p:extLst>
      <p:ext uri="{BB962C8B-B14F-4D97-AF65-F5344CB8AC3E}">
        <p14:creationId xmlns:p14="http://schemas.microsoft.com/office/powerpoint/2010/main" val="2934859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33362" y="1257985"/>
            <a:ext cx="7215188" cy="707886"/>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Translation </a:t>
            </a:r>
            <a:r>
              <a:rPr lang="en-US" sz="2000" dirty="0">
                <a:solidFill>
                  <a:srgbClr val="E1167A"/>
                </a:solidFill>
                <a:ea typeface="ＭＳ Ｐゴシック" pitchFamily="-112" charset="-128"/>
              </a:rPr>
              <a:t>of scoring systems into clinical practice – the </a:t>
            </a:r>
            <a:r>
              <a:rPr lang="en-US" sz="2000" dirty="0" smtClean="0">
                <a:solidFill>
                  <a:srgbClr val="E1167A"/>
                </a:solidFill>
                <a:ea typeface="ＭＳ Ｐゴシック" pitchFamily="-112" charset="-128"/>
              </a:rPr>
              <a:t>Riyadh- </a:t>
            </a:r>
            <a:r>
              <a:rPr lang="en-US" sz="2000" dirty="0">
                <a:solidFill>
                  <a:srgbClr val="E1167A"/>
                </a:solidFill>
                <a:ea typeface="ＭＳ Ｐゴシック" pitchFamily="-112" charset="-128"/>
              </a:rPr>
              <a:t>algorithm as a </a:t>
            </a:r>
            <a:r>
              <a:rPr lang="en-US" sz="2000" dirty="0" smtClean="0">
                <a:solidFill>
                  <a:srgbClr val="E1167A"/>
                </a:solidFill>
                <a:ea typeface="ＭＳ Ｐゴシック" pitchFamily="-112" charset="-128"/>
              </a:rPr>
              <a:t>case study</a:t>
            </a:r>
            <a:endParaRPr lang="en-US" sz="2000" dirty="0">
              <a:solidFill>
                <a:srgbClr val="E1167A"/>
              </a:solidFill>
              <a:ea typeface="ＭＳ Ｐゴシック" pitchFamily="-112" charset="-128"/>
            </a:endParaRPr>
          </a:p>
        </p:txBody>
      </p:sp>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0" name="Rechteck 9"/>
          <p:cNvSpPr/>
          <p:nvPr/>
        </p:nvSpPr>
        <p:spPr>
          <a:xfrm rot="16200000">
            <a:off x="-1376164" y="3618906"/>
            <a:ext cx="3758804" cy="504825"/>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Systems </a:t>
            </a:r>
            <a:r>
              <a:rPr lang="de-DE" dirty="0" err="1" smtClean="0"/>
              <a:t>Medicine</a:t>
            </a:r>
            <a:endParaRPr lang="de-DE" dirty="0"/>
          </a:p>
        </p:txBody>
      </p:sp>
      <p:sp>
        <p:nvSpPr>
          <p:cNvPr id="21" name="Rechteck 20"/>
          <p:cNvSpPr/>
          <p:nvPr/>
        </p:nvSpPr>
        <p:spPr>
          <a:xfrm>
            <a:off x="928057" y="3479604"/>
            <a:ext cx="7733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But even if we </a:t>
            </a:r>
            <a:r>
              <a:rPr lang="de-DE" sz="1600" dirty="0"/>
              <a:t>c</a:t>
            </a:r>
            <a:r>
              <a:rPr lang="de-DE" sz="1600" dirty="0" smtClean="0"/>
              <a:t>ould have functional scoring systems from </a:t>
            </a:r>
            <a:r>
              <a:rPr lang="de-DE" sz="1600" dirty="0" err="1" smtClean="0"/>
              <a:t>the</a:t>
            </a:r>
            <a:r>
              <a:rPr lang="de-DE" sz="1600" dirty="0" smtClean="0"/>
              <a:t> “</a:t>
            </a:r>
            <a:r>
              <a:rPr lang="de-DE" sz="1600" dirty="0" err="1" smtClean="0"/>
              <a:t>big</a:t>
            </a:r>
            <a:r>
              <a:rPr lang="de-DE" sz="1600" dirty="0" smtClean="0"/>
              <a:t> data“-approach…</a:t>
            </a:r>
            <a:endParaRPr lang="de-DE" sz="1600" dirty="0"/>
          </a:p>
        </p:txBody>
      </p:sp>
    </p:spTree>
    <p:extLst>
      <p:ext uri="{BB962C8B-B14F-4D97-AF65-F5344CB8AC3E}">
        <p14:creationId xmlns:p14="http://schemas.microsoft.com/office/powerpoint/2010/main" val="1112042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1" name="Rechteck 10"/>
          <p:cNvSpPr/>
          <p:nvPr/>
        </p:nvSpPr>
        <p:spPr>
          <a:xfrm>
            <a:off x="233362" y="1257985"/>
            <a:ext cx="7215188" cy="707886"/>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Translation </a:t>
            </a:r>
            <a:r>
              <a:rPr lang="en-US" sz="2000" dirty="0">
                <a:solidFill>
                  <a:srgbClr val="E1167A"/>
                </a:solidFill>
                <a:ea typeface="ＭＳ Ｐゴシック" pitchFamily="-112" charset="-128"/>
              </a:rPr>
              <a:t>of scoring systems into clinical practice – the </a:t>
            </a:r>
            <a:r>
              <a:rPr lang="en-US" sz="2000" dirty="0" smtClean="0">
                <a:solidFill>
                  <a:srgbClr val="E1167A"/>
                </a:solidFill>
                <a:ea typeface="ＭＳ Ｐゴシック" pitchFamily="-112" charset="-128"/>
              </a:rPr>
              <a:t>Riyadh- </a:t>
            </a:r>
            <a:r>
              <a:rPr lang="en-US" sz="2000" dirty="0">
                <a:solidFill>
                  <a:srgbClr val="E1167A"/>
                </a:solidFill>
                <a:ea typeface="ＭＳ Ｐゴシック" pitchFamily="-112" charset="-128"/>
              </a:rPr>
              <a:t>algorithm as a </a:t>
            </a:r>
            <a:r>
              <a:rPr lang="en-US" sz="2000" dirty="0" smtClean="0">
                <a:solidFill>
                  <a:srgbClr val="E1167A"/>
                </a:solidFill>
                <a:ea typeface="ＭＳ Ｐゴシック" pitchFamily="-112" charset="-128"/>
              </a:rPr>
              <a:t>case study</a:t>
            </a:r>
            <a:endParaRPr lang="en-US" sz="2000" dirty="0">
              <a:solidFill>
                <a:srgbClr val="E1167A"/>
              </a:solidFill>
              <a:ea typeface="ＭＳ Ｐゴシック" pitchFamily="-112" charset="-128"/>
            </a:endParaRPr>
          </a:p>
        </p:txBody>
      </p:sp>
      <p:sp>
        <p:nvSpPr>
          <p:cNvPr id="2" name="Rechteck 1"/>
          <p:cNvSpPr/>
          <p:nvPr/>
        </p:nvSpPr>
        <p:spPr>
          <a:xfrm>
            <a:off x="250549" y="2721377"/>
            <a:ext cx="8646432" cy="584775"/>
          </a:xfrm>
          <a:prstGeom prst="rect">
            <a:avLst/>
          </a:prstGeom>
          <a:solidFill>
            <a:schemeClr val="tx2">
              <a:lumMod val="20000"/>
              <a:lumOff val="80000"/>
            </a:schemeClr>
          </a:solidFill>
        </p:spPr>
        <p:txBody>
          <a:bodyPr wrap="square">
            <a:spAutoFit/>
          </a:bodyPr>
          <a:lstStyle/>
          <a:p>
            <a:pPr lvl="0"/>
            <a:r>
              <a:rPr lang="en-US" sz="1600" dirty="0" smtClean="0">
                <a:solidFill>
                  <a:srgbClr val="2E527E"/>
                </a:solidFill>
              </a:rPr>
              <a:t>APACHE </a:t>
            </a:r>
            <a:r>
              <a:rPr lang="en-US" sz="1600" dirty="0">
                <a:solidFill>
                  <a:srgbClr val="2E527E"/>
                </a:solidFill>
              </a:rPr>
              <a:t>II was designed to measure the severity of disease for adult patients admitted to intensive care units</a:t>
            </a:r>
            <a:r>
              <a:rPr lang="en-US" sz="1600" dirty="0" smtClean="0">
                <a:solidFill>
                  <a:srgbClr val="2E527E"/>
                </a:solidFill>
              </a:rPr>
              <a:t>.</a:t>
            </a:r>
            <a:endParaRPr lang="en-US" sz="1600" dirty="0">
              <a:solidFill>
                <a:srgbClr val="2E527E"/>
              </a:solidFill>
            </a:endParaRPr>
          </a:p>
        </p:txBody>
      </p:sp>
      <p:sp>
        <p:nvSpPr>
          <p:cNvPr id="16" name="Rechteck 15"/>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Scoring systems (ICU) –</a:t>
            </a:r>
            <a:r>
              <a:rPr lang="en-US" sz="1600" dirty="0">
                <a:solidFill>
                  <a:srgbClr val="E1167A"/>
                </a:solidFill>
                <a:ea typeface="ＭＳ Ｐゴシック" pitchFamily="-112" charset="-128"/>
              </a:rPr>
              <a:t> </a:t>
            </a:r>
            <a:r>
              <a:rPr lang="en-US" sz="1600" dirty="0" smtClean="0">
                <a:solidFill>
                  <a:srgbClr val="E1167A"/>
                </a:solidFill>
                <a:ea typeface="ＭＳ Ｐゴシック" pitchFamily="-112" charset="-128"/>
              </a:rPr>
              <a:t>APACHE II as an example</a:t>
            </a:r>
          </a:p>
        </p:txBody>
      </p:sp>
      <p:sp>
        <p:nvSpPr>
          <p:cNvPr id="20" name="Rechteck 19"/>
          <p:cNvSpPr/>
          <p:nvPr/>
        </p:nvSpPr>
        <p:spPr>
          <a:xfrm>
            <a:off x="238630" y="3480222"/>
            <a:ext cx="8646432" cy="830997"/>
          </a:xfrm>
          <a:prstGeom prst="rect">
            <a:avLst/>
          </a:prstGeom>
          <a:solidFill>
            <a:schemeClr val="tx2">
              <a:lumMod val="20000"/>
              <a:lumOff val="80000"/>
            </a:schemeClr>
          </a:solidFill>
        </p:spPr>
        <p:txBody>
          <a:bodyPr wrap="square">
            <a:spAutoFit/>
          </a:bodyPr>
          <a:lstStyle/>
          <a:p>
            <a:r>
              <a:rPr lang="en-US" sz="1600" dirty="0" smtClean="0">
                <a:solidFill>
                  <a:srgbClr val="2E527E"/>
                </a:solidFill>
              </a:rPr>
              <a:t>Calculation:</a:t>
            </a:r>
            <a:endParaRPr lang="en-US" sz="1600" dirty="0">
              <a:solidFill>
                <a:srgbClr val="2E527E"/>
              </a:solidFill>
            </a:endParaRPr>
          </a:p>
          <a:p>
            <a:pPr lvl="0"/>
            <a:r>
              <a:rPr lang="en-US" sz="1600" dirty="0">
                <a:solidFill>
                  <a:srgbClr val="2E527E"/>
                </a:solidFill>
              </a:rPr>
              <a:t>The point score is calculated from a patient's age and 12 routine physiological </a:t>
            </a:r>
            <a:r>
              <a:rPr lang="en-US" sz="1600" dirty="0" smtClean="0">
                <a:solidFill>
                  <a:srgbClr val="2E527E"/>
                </a:solidFill>
              </a:rPr>
              <a:t>measurements </a:t>
            </a:r>
            <a:r>
              <a:rPr lang="en-US" sz="1600" dirty="0">
                <a:solidFill>
                  <a:srgbClr val="2E527E"/>
                </a:solidFill>
              </a:rPr>
              <a:t> </a:t>
            </a:r>
            <a:r>
              <a:rPr lang="en-US" sz="1600" dirty="0" smtClean="0">
                <a:solidFill>
                  <a:srgbClr val="2E527E"/>
                </a:solidFill>
              </a:rPr>
              <a:t>              (i.e. </a:t>
            </a:r>
            <a:r>
              <a:rPr lang="en-US" sz="1600" dirty="0">
                <a:solidFill>
                  <a:srgbClr val="2E527E"/>
                </a:solidFill>
              </a:rPr>
              <a:t>t</a:t>
            </a:r>
            <a:r>
              <a:rPr lang="en-US" sz="1600" dirty="0" smtClean="0">
                <a:solidFill>
                  <a:srgbClr val="2E527E"/>
                </a:solidFill>
              </a:rPr>
              <a:t>emperature, mean </a:t>
            </a:r>
            <a:r>
              <a:rPr lang="en-US" sz="1600" dirty="0">
                <a:solidFill>
                  <a:srgbClr val="2E527E"/>
                </a:solidFill>
              </a:rPr>
              <a:t>arterial pressure, </a:t>
            </a:r>
            <a:r>
              <a:rPr lang="en-US" sz="1600" dirty="0" smtClean="0">
                <a:solidFill>
                  <a:srgbClr val="2E527E"/>
                </a:solidFill>
              </a:rPr>
              <a:t>heart </a:t>
            </a:r>
            <a:r>
              <a:rPr lang="en-US" sz="1600" dirty="0">
                <a:solidFill>
                  <a:srgbClr val="2E527E"/>
                </a:solidFill>
              </a:rPr>
              <a:t>rate, </a:t>
            </a:r>
            <a:r>
              <a:rPr lang="en-US" sz="1600" dirty="0" smtClean="0">
                <a:solidFill>
                  <a:srgbClr val="2E527E"/>
                </a:solidFill>
              </a:rPr>
              <a:t>respiratory </a:t>
            </a:r>
            <a:r>
              <a:rPr lang="en-US" sz="1600" dirty="0">
                <a:solidFill>
                  <a:srgbClr val="2E527E"/>
                </a:solidFill>
              </a:rPr>
              <a:t>rate, </a:t>
            </a:r>
            <a:r>
              <a:rPr lang="en-US" sz="1600" dirty="0" smtClean="0">
                <a:solidFill>
                  <a:srgbClr val="2E527E"/>
                </a:solidFill>
              </a:rPr>
              <a:t>creatinine</a:t>
            </a:r>
            <a:r>
              <a:rPr lang="en-US" sz="1600" dirty="0">
                <a:solidFill>
                  <a:srgbClr val="2E527E"/>
                </a:solidFill>
              </a:rPr>
              <a:t>, </a:t>
            </a:r>
            <a:r>
              <a:rPr lang="en-US" sz="1600" dirty="0" smtClean="0">
                <a:solidFill>
                  <a:srgbClr val="2E527E"/>
                </a:solidFill>
              </a:rPr>
              <a:t>hematocrit)</a:t>
            </a:r>
            <a:endParaRPr lang="en-US" sz="1600" dirty="0">
              <a:solidFill>
                <a:srgbClr val="2E527E"/>
              </a:solidFill>
            </a:endParaRPr>
          </a:p>
        </p:txBody>
      </p:sp>
      <p:sp>
        <p:nvSpPr>
          <p:cNvPr id="21" name="Rechteck 20"/>
          <p:cNvSpPr/>
          <p:nvPr/>
        </p:nvSpPr>
        <p:spPr>
          <a:xfrm>
            <a:off x="255135" y="4908776"/>
            <a:ext cx="8646432" cy="338554"/>
          </a:xfrm>
          <a:prstGeom prst="rect">
            <a:avLst/>
          </a:prstGeom>
          <a:solidFill>
            <a:schemeClr val="tx2">
              <a:lumMod val="60000"/>
              <a:lumOff val="40000"/>
            </a:schemeClr>
          </a:solidFill>
        </p:spPr>
        <p:txBody>
          <a:bodyPr wrap="square">
            <a:spAutoFit/>
          </a:bodyPr>
          <a:lstStyle/>
          <a:p>
            <a:r>
              <a:rPr lang="en-US" sz="1600" dirty="0" smtClean="0">
                <a:solidFill>
                  <a:schemeClr val="bg1"/>
                </a:solidFill>
              </a:rPr>
              <a:t>The </a:t>
            </a:r>
            <a:r>
              <a:rPr lang="en-US" sz="1600" dirty="0">
                <a:solidFill>
                  <a:schemeClr val="bg1"/>
                </a:solidFill>
              </a:rPr>
              <a:t>calculation method results in a predicted </a:t>
            </a:r>
            <a:r>
              <a:rPr lang="en-US" sz="1600" dirty="0" smtClean="0">
                <a:solidFill>
                  <a:schemeClr val="bg1"/>
                </a:solidFill>
              </a:rPr>
              <a:t>mortality </a:t>
            </a:r>
            <a:r>
              <a:rPr lang="en-US" sz="1600" dirty="0">
                <a:solidFill>
                  <a:schemeClr val="bg1"/>
                </a:solidFill>
              </a:rPr>
              <a:t>that is </a:t>
            </a:r>
            <a:r>
              <a:rPr lang="en-US" sz="1600" dirty="0" smtClean="0">
                <a:solidFill>
                  <a:schemeClr val="bg1"/>
                </a:solidFill>
              </a:rPr>
              <a:t>purely statistical.</a:t>
            </a:r>
            <a:endParaRPr lang="en-US" sz="1600" dirty="0">
              <a:solidFill>
                <a:schemeClr val="bg1"/>
              </a:solidFill>
            </a:endParaRPr>
          </a:p>
        </p:txBody>
      </p:sp>
      <p:sp>
        <p:nvSpPr>
          <p:cNvPr id="22" name="Gleichschenkliges Dreieck 21"/>
          <p:cNvSpPr/>
          <p:nvPr/>
        </p:nvSpPr>
        <p:spPr>
          <a:xfrm rot="10800000">
            <a:off x="255135" y="4430849"/>
            <a:ext cx="8650742" cy="348580"/>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9174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5"/>
          <p:cNvGraphicFramePr>
            <a:graphicFrameLocks noGrp="1"/>
          </p:cNvGraphicFramePr>
          <p:nvPr>
            <p:extLst>
              <p:ext uri="{D42A27DB-BD31-4B8C-83A1-F6EECF244321}">
                <p14:modId xmlns:p14="http://schemas.microsoft.com/office/powerpoint/2010/main" val="3486599717"/>
              </p:ext>
            </p:extLst>
          </p:nvPr>
        </p:nvGraphicFramePr>
        <p:xfrm>
          <a:off x="238125" y="1989138"/>
          <a:ext cx="8180388" cy="2047875"/>
        </p:xfrm>
        <a:graphic>
          <a:graphicData uri="http://schemas.openxmlformats.org/drawingml/2006/table">
            <a:tbl>
              <a:tblPr/>
              <a:tblGrid>
                <a:gridCol w="483805"/>
                <a:gridCol w="7696583"/>
              </a:tblGrid>
              <a:tr h="4095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mn-lt"/>
                          <a:ea typeface="ＭＳ Ｐゴシック" pitchFamily="-112" charset="-128"/>
                        </a:rPr>
                        <a:t>I</a:t>
                      </a:r>
                    </a:p>
                  </a:txBody>
                  <a:tcPr marL="91442" marR="91442" marT="45701" marB="45701" horzOverflow="overflow">
                    <a:lnL cap="flat">
                      <a:noFill/>
                    </a:lnL>
                    <a:lnR w="38100" cap="flat" cmpd="sng" algn="ctr">
                      <a:solidFill>
                        <a:sysClr val="window" lastClr="FFFFFF"/>
                      </a:solidFill>
                      <a:prstDash val="solid"/>
                      <a:round/>
                      <a:headEnd type="none" w="med" len="med"/>
                      <a:tailEnd type="none" w="med" len="med"/>
                    </a:lnR>
                    <a:lnT cap="flat">
                      <a:noFill/>
                    </a:lnT>
                    <a:lnB w="38100" cap="flat" cmpd="sng" algn="ctr">
                      <a:solidFill>
                        <a:sysClr val="window" lastClr="FFFFFF"/>
                      </a:solidFill>
                      <a:prstDash val="solid"/>
                      <a:round/>
                      <a:headEnd type="none" w="med" len="med"/>
                      <a:tailEnd type="none" w="med" len="med"/>
                    </a:lnB>
                    <a:lnTlToBr>
                      <a:noFill/>
                    </a:lnTlToBr>
                    <a:lnBlToTr>
                      <a:noFill/>
                    </a:lnBlToTr>
                    <a:solidFill>
                      <a:srgbClr val="2E527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50000"/>
                            </a:schemeClr>
                          </a:solidFill>
                          <a:effectLst/>
                          <a:latin typeface="+mn-lt"/>
                          <a:ea typeface="ＭＳ Ｐゴシック" pitchFamily="-112" charset="-128"/>
                        </a:rPr>
                        <a:t>Systems </a:t>
                      </a:r>
                      <a:r>
                        <a:rPr kumimoji="0" lang="en-US" sz="1400" b="0" i="0" u="none" strike="noStrike" cap="none" normalizeH="0" baseline="0" noProof="0" dirty="0" smtClean="0">
                          <a:ln>
                            <a:noFill/>
                          </a:ln>
                          <a:solidFill>
                            <a:schemeClr val="tx2">
                              <a:lumMod val="50000"/>
                            </a:schemeClr>
                          </a:solidFill>
                          <a:effectLst/>
                          <a:latin typeface="+mn-lt"/>
                          <a:ea typeface="ＭＳ Ｐゴシック" pitchFamily="-112" charset="-128"/>
                        </a:rPr>
                        <a:t>Medicine</a:t>
                      </a:r>
                      <a:r>
                        <a:rPr kumimoji="0" lang="en-US" sz="1400" b="0" i="0" u="none" strike="noStrike" cap="none" normalizeH="0" baseline="0" dirty="0" smtClean="0">
                          <a:ln>
                            <a:noFill/>
                          </a:ln>
                          <a:solidFill>
                            <a:schemeClr val="tx2">
                              <a:lumMod val="50000"/>
                            </a:schemeClr>
                          </a:solidFill>
                          <a:effectLst/>
                          <a:latin typeface="+mn-lt"/>
                          <a:ea typeface="ＭＳ Ｐゴシック" pitchFamily="-112" charset="-128"/>
                        </a:rPr>
                        <a:t> – one label for different methodologies</a:t>
                      </a:r>
                    </a:p>
                  </a:txBody>
                  <a:tcPr marL="91442" marR="91442" marT="45701" marB="45701" horzOverflow="overflow">
                    <a:lnL w="38100" cap="flat" cmpd="sng" algn="ctr">
                      <a:solidFill>
                        <a:sysClr val="window" lastClr="FFFFFF"/>
                      </a:solidFill>
                      <a:prstDash val="solid"/>
                      <a:round/>
                      <a:headEnd type="none" w="med" len="med"/>
                      <a:tailEnd type="none" w="med" len="med"/>
                    </a:lnL>
                    <a:lnR cap="flat">
                      <a:noFill/>
                    </a:lnR>
                    <a:lnT cap="flat">
                      <a:noFill/>
                    </a:lnT>
                    <a:lnB w="38100" cap="flat" cmpd="sng" algn="ctr">
                      <a:solidFill>
                        <a:sysClr val="window" lastClr="FFFFFF"/>
                      </a:solidFill>
                      <a:prstDash val="solid"/>
                      <a:round/>
                      <a:headEnd type="none" w="med" len="med"/>
                      <a:tailEnd type="none" w="med" len="med"/>
                    </a:lnB>
                    <a:lnTlToBr>
                      <a:noFill/>
                    </a:lnTlToBr>
                    <a:lnBlToTr>
                      <a:noFill/>
                    </a:lnBlToTr>
                    <a:solidFill>
                      <a:schemeClr val="tx2">
                        <a:lumMod val="20000"/>
                        <a:lumOff val="80000"/>
                      </a:schemeClr>
                    </a:solidFill>
                  </a:tcPr>
                </a:tc>
              </a:tr>
              <a:tr h="4095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mn-lt"/>
                          <a:ea typeface="ＭＳ Ｐゴシック" pitchFamily="-112" charset="-128"/>
                        </a:rPr>
                        <a:t>II</a:t>
                      </a:r>
                    </a:p>
                  </a:txBody>
                  <a:tcPr marL="91442" marR="91442" marT="45701" marB="45701" horzOverflow="overflow">
                    <a:lnL cap="flat">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2E527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50000"/>
                            </a:schemeClr>
                          </a:solidFill>
                          <a:effectLst/>
                          <a:latin typeface="+mn-lt"/>
                          <a:ea typeface="ＭＳ Ｐゴシック" pitchFamily="-112" charset="-128"/>
                        </a:rPr>
                        <a:t>Systems Medicine and clinical decision-making – epistemological considerations</a:t>
                      </a:r>
                    </a:p>
                  </a:txBody>
                  <a:tcPr marL="91442" marR="91442" marT="45701" marB="45701" horzOverflow="overflow">
                    <a:lnL w="38100" cap="flat" cmpd="sng" algn="ctr">
                      <a:solidFill>
                        <a:sysClr val="window" lastClr="FFFFFF"/>
                      </a:solidFill>
                      <a:prstDash val="solid"/>
                      <a:round/>
                      <a:headEnd type="none" w="med" len="med"/>
                      <a:tailEnd type="none" w="med" len="med"/>
                    </a:lnL>
                    <a:lnR cap="flat">
                      <a:no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tx2">
                        <a:lumMod val="20000"/>
                        <a:lumOff val="80000"/>
                      </a:schemeClr>
                    </a:solidFill>
                  </a:tcPr>
                </a:tc>
              </a:tr>
              <a:tr h="4095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mn-lt"/>
                          <a:ea typeface="ＭＳ Ｐゴシック" pitchFamily="-112" charset="-128"/>
                        </a:rPr>
                        <a:t>III</a:t>
                      </a:r>
                    </a:p>
                  </a:txBody>
                  <a:tcPr marL="91442" marR="91442" marT="45701" marB="45701" horzOverflow="overflow">
                    <a:lnL cap="flat">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2E527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50000"/>
                            </a:schemeClr>
                          </a:solidFill>
                          <a:effectLst/>
                          <a:latin typeface="+mn-lt"/>
                          <a:ea typeface="ＭＳ Ｐゴシック" pitchFamily="-112" charset="-128"/>
                        </a:rPr>
                        <a:t>Translation of scoring systems into clinical practice – the Riyadh-algorithm as a case study</a:t>
                      </a:r>
                    </a:p>
                  </a:txBody>
                  <a:tcPr marL="91442" marR="91442" marT="45701" marB="45701" horzOverflow="overflow">
                    <a:lnL w="38100" cap="flat" cmpd="sng" algn="ctr">
                      <a:solidFill>
                        <a:sysClr val="window" lastClr="FFFFFF"/>
                      </a:solidFill>
                      <a:prstDash val="solid"/>
                      <a:round/>
                      <a:headEnd type="none" w="med" len="med"/>
                      <a:tailEnd type="none" w="med" len="med"/>
                    </a:lnL>
                    <a:lnR cap="flat">
                      <a:no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tx2">
                        <a:lumMod val="20000"/>
                        <a:lumOff val="80000"/>
                      </a:schemeClr>
                    </a:solidFill>
                  </a:tcPr>
                </a:tc>
              </a:tr>
              <a:tr h="4095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mn-lt"/>
                          <a:ea typeface="ＭＳ Ｐゴシック" pitchFamily="-112" charset="-128"/>
                        </a:rPr>
                        <a:t>IV</a:t>
                      </a:r>
                    </a:p>
                  </a:txBody>
                  <a:tcPr marL="91442" marR="91442" marT="45701" marB="45701" horzOverflow="overflow">
                    <a:lnL cap="flat">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2E527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b="0" dirty="0" smtClean="0">
                          <a:solidFill>
                            <a:schemeClr val="tx2">
                              <a:lumMod val="50000"/>
                            </a:schemeClr>
                          </a:solidFill>
                          <a:latin typeface="+mn-lt"/>
                        </a:rPr>
                        <a:t>Unsolicited findings in a future</a:t>
                      </a:r>
                      <a:r>
                        <a:rPr lang="en-US" sz="1400" b="0" baseline="0" dirty="0" smtClean="0">
                          <a:solidFill>
                            <a:schemeClr val="tx2">
                              <a:lumMod val="50000"/>
                            </a:schemeClr>
                          </a:solidFill>
                          <a:latin typeface="+mn-lt"/>
                        </a:rPr>
                        <a:t> Systems M</a:t>
                      </a:r>
                      <a:r>
                        <a:rPr lang="en-US" sz="1400" b="0" dirty="0" smtClean="0">
                          <a:solidFill>
                            <a:schemeClr val="tx2">
                              <a:lumMod val="50000"/>
                            </a:schemeClr>
                          </a:solidFill>
                          <a:latin typeface="+mn-lt"/>
                        </a:rPr>
                        <a:t>edicine </a:t>
                      </a:r>
                    </a:p>
                  </a:txBody>
                  <a:tcPr marL="91442" marR="91442" marT="45701" marB="45701" horzOverflow="overflow">
                    <a:lnL w="38100" cap="flat" cmpd="sng" algn="ctr">
                      <a:solidFill>
                        <a:sysClr val="window" lastClr="FFFFFF"/>
                      </a:solidFill>
                      <a:prstDash val="solid"/>
                      <a:round/>
                      <a:headEnd type="none" w="med" len="med"/>
                      <a:tailEnd type="none" w="med" len="med"/>
                    </a:lnL>
                    <a:lnR cap="flat">
                      <a:no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tx2">
                        <a:lumMod val="20000"/>
                        <a:lumOff val="80000"/>
                      </a:schemeClr>
                    </a:solidFill>
                  </a:tcPr>
                </a:tc>
              </a:tr>
              <a:tr h="4095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mn-lt"/>
                        <a:ea typeface="ＭＳ Ｐゴシック" pitchFamily="-112" charset="-128"/>
                      </a:endParaRPr>
                    </a:p>
                  </a:txBody>
                  <a:tcPr marL="91442" marR="91442" marT="45701" marB="45701" horzOverflow="overflow">
                    <a:lnL cap="flat">
                      <a:no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2E527E"/>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b="0" dirty="0" smtClean="0">
                          <a:solidFill>
                            <a:schemeClr val="tx2">
                              <a:lumMod val="50000"/>
                            </a:schemeClr>
                          </a:solidFill>
                          <a:latin typeface="+mn-lt"/>
                        </a:rPr>
                        <a:t>Contact details</a:t>
                      </a:r>
                    </a:p>
                  </a:txBody>
                  <a:tcPr marL="91442" marR="91442" marT="45701" marB="45701" horzOverflow="overflow">
                    <a:lnL w="38100" cap="flat" cmpd="sng" algn="ctr">
                      <a:solidFill>
                        <a:sysClr val="window" lastClr="FFFFFF"/>
                      </a:solidFill>
                      <a:prstDash val="solid"/>
                      <a:round/>
                      <a:headEnd type="none" w="med" len="med"/>
                      <a:tailEnd type="none" w="med" len="med"/>
                    </a:lnL>
                    <a:lnR cap="flat">
                      <a:no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pSp>
        <p:nvGrpSpPr>
          <p:cNvPr id="3" name="Gruppieren 2"/>
          <p:cNvGrpSpPr/>
          <p:nvPr/>
        </p:nvGrpSpPr>
        <p:grpSpPr>
          <a:xfrm>
            <a:off x="250825" y="498475"/>
            <a:ext cx="1520825" cy="358775"/>
            <a:chOff x="250825" y="536575"/>
            <a:chExt cx="1520825" cy="358775"/>
          </a:xfrm>
        </p:grpSpPr>
        <p:sp>
          <p:nvSpPr>
            <p:cNvPr id="8" name="Rechteck 7"/>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a:solidFill>
                    <a:schemeClr val="bg1"/>
                  </a:solidFill>
                </a:rPr>
                <a:t>II</a:t>
              </a:r>
            </a:p>
          </p:txBody>
        </p:sp>
        <p:sp>
          <p:nvSpPr>
            <p:cNvPr id="9" name="Rechteck 8"/>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a:solidFill>
                    <a:schemeClr val="bg1"/>
                  </a:solidFill>
                </a:rPr>
                <a:t>III</a:t>
              </a:r>
            </a:p>
          </p:txBody>
        </p:sp>
        <p:sp>
          <p:nvSpPr>
            <p:cNvPr id="10" name="Rechteck 9"/>
            <p:cNvSpPr/>
            <p:nvPr/>
          </p:nvSpPr>
          <p:spPr bwMode="auto">
            <a:xfrm>
              <a:off x="2508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a:solidFill>
                    <a:schemeClr val="bg1"/>
                  </a:solidFill>
                </a:rPr>
                <a:t>I</a:t>
              </a:r>
            </a:p>
          </p:txBody>
        </p:sp>
        <p:sp>
          <p:nvSpPr>
            <p:cNvPr id="11" name="Rechteck 10"/>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smtClean="0">
                  <a:solidFill>
                    <a:schemeClr val="bg1"/>
                  </a:solidFill>
                </a:rPr>
                <a:t>IV</a:t>
              </a:r>
              <a:endParaRPr lang="de-DE" sz="1200">
                <a:solidFill>
                  <a:schemeClr val="bg1"/>
                </a:solidFill>
              </a:endParaRPr>
            </a:p>
          </p:txBody>
        </p:sp>
      </p:grpSp>
      <p:sp>
        <p:nvSpPr>
          <p:cNvPr id="12" name="Rechteck 11"/>
          <p:cNvSpPr/>
          <p:nvPr/>
        </p:nvSpPr>
        <p:spPr>
          <a:xfrm>
            <a:off x="233362" y="1257985"/>
            <a:ext cx="64912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Agenda</a:t>
            </a:r>
            <a:endParaRPr lang="en-US" sz="2000" dirty="0">
              <a:solidFill>
                <a:srgbClr val="E1167A"/>
              </a:solidFill>
              <a:ea typeface="ＭＳ Ｐゴシック" pitchFamily="-112" charset="-128"/>
            </a:endParaRPr>
          </a:p>
        </p:txBody>
      </p:sp>
      <p:pic>
        <p:nvPicPr>
          <p:cNvPr id="13"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4"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Tree>
    <p:extLst>
      <p:ext uri="{BB962C8B-B14F-4D97-AF65-F5344CB8AC3E}">
        <p14:creationId xmlns:p14="http://schemas.microsoft.com/office/powerpoint/2010/main" val="1099719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1" name="Rechteck 10"/>
          <p:cNvSpPr/>
          <p:nvPr/>
        </p:nvSpPr>
        <p:spPr>
          <a:xfrm>
            <a:off x="233362" y="1257985"/>
            <a:ext cx="7215188" cy="707886"/>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Translation </a:t>
            </a:r>
            <a:r>
              <a:rPr lang="en-US" sz="2000" dirty="0">
                <a:solidFill>
                  <a:srgbClr val="E1167A"/>
                </a:solidFill>
                <a:ea typeface="ＭＳ Ｐゴシック" pitchFamily="-112" charset="-128"/>
              </a:rPr>
              <a:t>of scoring systems into clinical practice – the </a:t>
            </a:r>
            <a:r>
              <a:rPr lang="en-US" sz="2000" dirty="0" smtClean="0">
                <a:solidFill>
                  <a:srgbClr val="E1167A"/>
                </a:solidFill>
                <a:ea typeface="ＭＳ Ｐゴシック" pitchFamily="-112" charset="-128"/>
              </a:rPr>
              <a:t>Riyadh- </a:t>
            </a:r>
            <a:r>
              <a:rPr lang="en-US" sz="2000" dirty="0">
                <a:solidFill>
                  <a:srgbClr val="E1167A"/>
                </a:solidFill>
                <a:ea typeface="ＭＳ Ｐゴシック" pitchFamily="-112" charset="-128"/>
              </a:rPr>
              <a:t>algorithm as a </a:t>
            </a:r>
            <a:r>
              <a:rPr lang="en-US" sz="2000" dirty="0" smtClean="0">
                <a:solidFill>
                  <a:srgbClr val="E1167A"/>
                </a:solidFill>
                <a:ea typeface="ＭＳ Ｐゴシック" pitchFamily="-112" charset="-128"/>
              </a:rPr>
              <a:t>case study</a:t>
            </a:r>
            <a:endParaRPr lang="en-US" sz="2000" dirty="0">
              <a:solidFill>
                <a:srgbClr val="E1167A"/>
              </a:solidFill>
              <a:ea typeface="ＭＳ Ｐゴシック" pitchFamily="-112" charset="-128"/>
            </a:endParaRPr>
          </a:p>
        </p:txBody>
      </p:sp>
      <p:sp>
        <p:nvSpPr>
          <p:cNvPr id="2" name="Rechteck 1"/>
          <p:cNvSpPr/>
          <p:nvPr/>
        </p:nvSpPr>
        <p:spPr>
          <a:xfrm>
            <a:off x="246881" y="3114880"/>
            <a:ext cx="4237200" cy="1569660"/>
          </a:xfrm>
          <a:prstGeom prst="rect">
            <a:avLst/>
          </a:prstGeom>
          <a:solidFill>
            <a:schemeClr val="tx2">
              <a:lumMod val="20000"/>
              <a:lumOff val="80000"/>
            </a:schemeClr>
          </a:solidFill>
        </p:spPr>
        <p:txBody>
          <a:bodyPr wrap="square">
            <a:spAutoFit/>
          </a:bodyPr>
          <a:lstStyle/>
          <a:p>
            <a:pPr marL="285750" lvl="0" indent="-285750">
              <a:buFont typeface="Arial" panose="020B0604020202020204" pitchFamily="34" charset="0"/>
              <a:buChar char="•"/>
            </a:pPr>
            <a:r>
              <a:rPr lang="en-US" sz="1600" dirty="0" smtClean="0">
                <a:solidFill>
                  <a:srgbClr val="2E527E"/>
                </a:solidFill>
              </a:rPr>
              <a:t>Scores </a:t>
            </a:r>
            <a:r>
              <a:rPr lang="en-US" sz="1600" dirty="0">
                <a:solidFill>
                  <a:srgbClr val="2E527E"/>
                </a:solidFill>
              </a:rPr>
              <a:t>can be used to describe the morbidity of a patient when comparing the outcome with other patients.</a:t>
            </a:r>
          </a:p>
          <a:p>
            <a:pPr marL="285750" lvl="0" indent="-285750">
              <a:buFont typeface="Arial" panose="020B0604020202020204" pitchFamily="34" charset="0"/>
              <a:buChar char="•"/>
            </a:pPr>
            <a:r>
              <a:rPr lang="en-US" sz="1600" dirty="0">
                <a:solidFill>
                  <a:srgbClr val="2E527E"/>
                </a:solidFill>
              </a:rPr>
              <a:t>Predicted mortalities are averaged for groups of patients in order to specify the group's morbidity. </a:t>
            </a:r>
          </a:p>
        </p:txBody>
      </p:sp>
      <p:sp>
        <p:nvSpPr>
          <p:cNvPr id="16" name="Rechteck 15"/>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Use of scoring systems</a:t>
            </a:r>
            <a:endParaRPr lang="en-US" sz="1600" dirty="0">
              <a:solidFill>
                <a:srgbClr val="E1167A"/>
              </a:solidFill>
              <a:ea typeface="ＭＳ Ｐゴシック" pitchFamily="-112" charset="-128"/>
            </a:endParaRPr>
          </a:p>
        </p:txBody>
      </p:sp>
      <p:sp>
        <p:nvSpPr>
          <p:cNvPr id="20" name="Rechteck 19"/>
          <p:cNvSpPr/>
          <p:nvPr/>
        </p:nvSpPr>
        <p:spPr>
          <a:xfrm>
            <a:off x="4661368" y="3114879"/>
            <a:ext cx="4238727" cy="1569600"/>
          </a:xfrm>
          <a:prstGeom prst="rect">
            <a:avLst/>
          </a:prstGeom>
          <a:solidFill>
            <a:schemeClr val="tx2">
              <a:lumMod val="20000"/>
              <a:lumOff val="80000"/>
            </a:schemeClr>
          </a:solidFill>
        </p:spPr>
        <p:txBody>
          <a:bodyPr wrap="square">
            <a:spAutoFit/>
          </a:bodyPr>
          <a:lstStyle/>
          <a:p>
            <a:pPr lvl="0"/>
            <a:r>
              <a:rPr lang="en-US" sz="1600" dirty="0" smtClean="0">
                <a:solidFill>
                  <a:srgbClr val="2E527E"/>
                </a:solidFill>
              </a:rPr>
              <a:t>It </a:t>
            </a:r>
            <a:r>
              <a:rPr lang="en-US" sz="1600" dirty="0">
                <a:solidFill>
                  <a:srgbClr val="2E527E"/>
                </a:solidFill>
              </a:rPr>
              <a:t>does not tell the individual patient's chance of survival. </a:t>
            </a:r>
            <a:endParaRPr lang="en-US" sz="1600" dirty="0" smtClean="0">
              <a:solidFill>
                <a:srgbClr val="2E527E"/>
              </a:solidFill>
            </a:endParaRPr>
          </a:p>
        </p:txBody>
      </p:sp>
      <p:sp>
        <p:nvSpPr>
          <p:cNvPr id="21" name="Rechteck 20"/>
          <p:cNvSpPr/>
          <p:nvPr/>
        </p:nvSpPr>
        <p:spPr>
          <a:xfrm>
            <a:off x="246882" y="5261100"/>
            <a:ext cx="8631918" cy="584775"/>
          </a:xfrm>
          <a:prstGeom prst="rect">
            <a:avLst/>
          </a:prstGeom>
          <a:solidFill>
            <a:schemeClr val="tx2">
              <a:lumMod val="60000"/>
              <a:lumOff val="40000"/>
            </a:schemeClr>
          </a:solidFill>
        </p:spPr>
        <p:txBody>
          <a:bodyPr wrap="square">
            <a:spAutoFit/>
          </a:bodyPr>
          <a:lstStyle/>
          <a:p>
            <a:pPr lvl="0"/>
            <a:r>
              <a:rPr lang="en-US" sz="1600" dirty="0" smtClean="0">
                <a:solidFill>
                  <a:schemeClr val="bg1"/>
                </a:solidFill>
              </a:rPr>
              <a:t>No </a:t>
            </a:r>
            <a:r>
              <a:rPr lang="en-US" sz="1600" dirty="0">
                <a:solidFill>
                  <a:schemeClr val="bg1"/>
                </a:solidFill>
              </a:rPr>
              <a:t>matter </a:t>
            </a:r>
            <a:r>
              <a:rPr lang="en-US" sz="1600" dirty="0" smtClean="0">
                <a:solidFill>
                  <a:schemeClr val="bg1"/>
                </a:solidFill>
              </a:rPr>
              <a:t>on how much data a </a:t>
            </a:r>
            <a:r>
              <a:rPr lang="en-US" sz="1600" dirty="0">
                <a:solidFill>
                  <a:schemeClr val="bg1"/>
                </a:solidFill>
              </a:rPr>
              <a:t>projection is </a:t>
            </a:r>
            <a:r>
              <a:rPr lang="en-US" sz="1600" dirty="0" smtClean="0">
                <a:solidFill>
                  <a:schemeClr val="bg1"/>
                </a:solidFill>
              </a:rPr>
              <a:t>based: scoring </a:t>
            </a:r>
            <a:r>
              <a:rPr lang="en-US" sz="1600" dirty="0">
                <a:solidFill>
                  <a:schemeClr val="bg1"/>
                </a:solidFill>
              </a:rPr>
              <a:t>systems are not intended to estimate the individual prognosis, but </a:t>
            </a:r>
            <a:r>
              <a:rPr lang="en-US" sz="1600" dirty="0" smtClean="0">
                <a:solidFill>
                  <a:schemeClr val="bg1"/>
                </a:solidFill>
              </a:rPr>
              <a:t>to assess a </a:t>
            </a:r>
            <a:r>
              <a:rPr lang="en-US" sz="1600" dirty="0">
                <a:solidFill>
                  <a:schemeClr val="bg1"/>
                </a:solidFill>
              </a:rPr>
              <a:t>particular group.</a:t>
            </a:r>
          </a:p>
        </p:txBody>
      </p:sp>
      <p:sp>
        <p:nvSpPr>
          <p:cNvPr id="22" name="Gleichschenkliges Dreieck 21"/>
          <p:cNvSpPr/>
          <p:nvPr/>
        </p:nvSpPr>
        <p:spPr>
          <a:xfrm rot="10800000">
            <a:off x="255135" y="4808213"/>
            <a:ext cx="8650742" cy="348580"/>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254141" y="2715748"/>
            <a:ext cx="4237200" cy="338554"/>
          </a:xfrm>
          <a:prstGeom prst="rect">
            <a:avLst/>
          </a:prstGeom>
          <a:solidFill>
            <a:schemeClr val="tx2">
              <a:lumMod val="60000"/>
              <a:lumOff val="40000"/>
            </a:schemeClr>
          </a:solidFill>
        </p:spPr>
        <p:txBody>
          <a:bodyPr wrap="square">
            <a:spAutoFit/>
          </a:bodyPr>
          <a:lstStyle/>
          <a:p>
            <a:pPr lvl="0" algn="ctr"/>
            <a:r>
              <a:rPr lang="de-DE" sz="1600" b="1" dirty="0" smtClean="0">
                <a:solidFill>
                  <a:schemeClr val="bg1"/>
                </a:solidFill>
              </a:rPr>
              <a:t>Yes</a:t>
            </a:r>
            <a:endParaRPr lang="en-US" sz="1600" b="1" dirty="0">
              <a:solidFill>
                <a:schemeClr val="bg1"/>
              </a:solidFill>
            </a:endParaRPr>
          </a:p>
        </p:txBody>
      </p:sp>
      <p:sp>
        <p:nvSpPr>
          <p:cNvPr id="24" name="Rechteck 23"/>
          <p:cNvSpPr/>
          <p:nvPr/>
        </p:nvSpPr>
        <p:spPr>
          <a:xfrm>
            <a:off x="4646335" y="2715748"/>
            <a:ext cx="4237200" cy="338554"/>
          </a:xfrm>
          <a:prstGeom prst="rect">
            <a:avLst/>
          </a:prstGeom>
          <a:solidFill>
            <a:schemeClr val="tx2">
              <a:lumMod val="60000"/>
              <a:lumOff val="40000"/>
            </a:schemeClr>
          </a:solidFill>
        </p:spPr>
        <p:txBody>
          <a:bodyPr wrap="square">
            <a:spAutoFit/>
          </a:bodyPr>
          <a:lstStyle/>
          <a:p>
            <a:pPr lvl="0" algn="ctr"/>
            <a:r>
              <a:rPr lang="de-DE" sz="1600" b="1" dirty="0" err="1" smtClean="0">
                <a:solidFill>
                  <a:schemeClr val="bg1"/>
                </a:solidFill>
              </a:rPr>
              <a:t>No</a:t>
            </a:r>
            <a:endParaRPr lang="en-US" sz="1600" b="1" dirty="0">
              <a:solidFill>
                <a:schemeClr val="bg1"/>
              </a:solidFill>
            </a:endParaRPr>
          </a:p>
        </p:txBody>
      </p:sp>
    </p:spTree>
    <p:extLst>
      <p:ext uri="{BB962C8B-B14F-4D97-AF65-F5344CB8AC3E}">
        <p14:creationId xmlns:p14="http://schemas.microsoft.com/office/powerpoint/2010/main" val="1919761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Lang\Desktop\art_10.1007_BF01213329 ti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76" y="1991902"/>
            <a:ext cx="3003668" cy="4248000"/>
          </a:xfrm>
          <a:prstGeom prst="rect">
            <a:avLst/>
          </a:prstGeom>
          <a:noFill/>
          <a:ln>
            <a:solidFill>
              <a:srgbClr val="2E527E"/>
            </a:solidFill>
          </a:ln>
          <a:extLst>
            <a:ext uri="{909E8E84-426E-40DD-AFC4-6F175D3DCCD1}">
              <a14:hiddenFill xmlns:a14="http://schemas.microsoft.com/office/drawing/2010/main">
                <a:solidFill>
                  <a:srgbClr val="FFFFFF"/>
                </a:solidFill>
              </a14:hiddenFill>
            </a:ext>
          </a:extLst>
        </p:spPr>
      </p:pic>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5">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pic>
        <p:nvPicPr>
          <p:cNvPr id="1033" name="Picture 9" descr="C:\Users\Lang\Desktop\art_10.1007_s00011-004-0350-9 tit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3686" y="1992517"/>
            <a:ext cx="2860482" cy="4247777"/>
          </a:xfrm>
          <a:prstGeom prst="rect">
            <a:avLst/>
          </a:prstGeom>
          <a:noFill/>
          <a:ln>
            <a:solidFill>
              <a:srgbClr val="2E527E"/>
            </a:solidFill>
          </a:ln>
          <a:extLst>
            <a:ext uri="{909E8E84-426E-40DD-AFC4-6F175D3DCCD1}">
              <a14:hiddenFill xmlns:a14="http://schemas.microsoft.com/office/drawing/2010/main">
                <a:solidFill>
                  <a:srgbClr val="FFFFFF"/>
                </a:solidFill>
              </a14:hiddenFill>
            </a:ext>
          </a:extLst>
        </p:spPr>
      </p:pic>
      <p:pic>
        <p:nvPicPr>
          <p:cNvPr id="1034" name="Picture 10" descr="C:\Users\Lang\Desktop\art_10.1007_s003500050242 tit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326" y="1992518"/>
            <a:ext cx="3004375" cy="4248000"/>
          </a:xfrm>
          <a:prstGeom prst="rect">
            <a:avLst/>
          </a:prstGeom>
          <a:noFill/>
          <a:ln>
            <a:solidFill>
              <a:srgbClr val="2E527E"/>
            </a:solidFill>
          </a:ln>
          <a:extLst>
            <a:ext uri="{909E8E84-426E-40DD-AFC4-6F175D3DCCD1}">
              <a14:hiddenFill xmlns:a14="http://schemas.microsoft.com/office/drawing/2010/main">
                <a:solidFill>
                  <a:srgbClr val="FFFFFF"/>
                </a:solidFill>
              </a14:hiddenFill>
            </a:ext>
          </a:extLst>
        </p:spPr>
      </p:pic>
      <p:pic>
        <p:nvPicPr>
          <p:cNvPr id="1035" name="Picture 11" descr="C:\Users\Lang\Desktop\chp_10.1007_978-3-540-75820-4_14 tite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895" y="1992294"/>
            <a:ext cx="3003668" cy="4248000"/>
          </a:xfrm>
          <a:prstGeom prst="rect">
            <a:avLst/>
          </a:prstGeom>
          <a:noFill/>
          <a:ln>
            <a:solidFill>
              <a:srgbClr val="2E527E"/>
            </a:solidFill>
          </a:ln>
          <a:extLst>
            <a:ext uri="{909E8E84-426E-40DD-AFC4-6F175D3DCCD1}">
              <a14:hiddenFill xmlns:a14="http://schemas.microsoft.com/office/drawing/2010/main">
                <a:solidFill>
                  <a:srgbClr val="FFFFFF"/>
                </a:solidFill>
              </a14:hiddenFill>
            </a:ext>
          </a:extLst>
        </p:spPr>
      </p:pic>
      <p:pic>
        <p:nvPicPr>
          <p:cNvPr id="1036" name="Picture 12" descr="C:\Users\Lang\Desktop\j.1365-2044.1993.tb0696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60" y="1991338"/>
            <a:ext cx="3047478" cy="4248000"/>
          </a:xfrm>
          <a:prstGeom prst="rect">
            <a:avLst/>
          </a:prstGeom>
          <a:noFill/>
          <a:ln>
            <a:solidFill>
              <a:srgbClr val="2E527E"/>
            </a:solidFill>
          </a:ln>
          <a:extLst>
            <a:ext uri="{909E8E84-426E-40DD-AFC4-6F175D3DCCD1}">
              <a14:hiddenFill xmlns:a14="http://schemas.microsoft.com/office/drawing/2010/main">
                <a:solidFill>
                  <a:srgbClr val="FFFFFF"/>
                </a:solidFill>
              </a14:hiddenFill>
            </a:ext>
          </a:extLst>
        </p:spPr>
      </p:pic>
      <p:pic>
        <p:nvPicPr>
          <p:cNvPr id="1037" name="Picture 13" descr="C:\Users\Lang\Desktop\j.1365-2044.1995.tb15089.x tite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8800" y="1992518"/>
            <a:ext cx="3003668" cy="4248000"/>
          </a:xfrm>
          <a:prstGeom prst="rect">
            <a:avLst/>
          </a:prstGeom>
          <a:noFill/>
          <a:ln>
            <a:solidFill>
              <a:srgbClr val="2E527E"/>
            </a:solidFill>
          </a:ln>
          <a:extLst>
            <a:ext uri="{909E8E84-426E-40DD-AFC4-6F175D3DCCD1}">
              <a14:hiddenFill xmlns:a14="http://schemas.microsoft.com/office/drawing/2010/main">
                <a:solidFill>
                  <a:srgbClr val="FFFFFF"/>
                </a:solidFill>
              </a14:hiddenFill>
            </a:ext>
          </a:extLst>
        </p:spPr>
      </p:pic>
      <p:sp>
        <p:nvSpPr>
          <p:cNvPr id="20" name="Rechteck 19"/>
          <p:cNvSpPr/>
          <p:nvPr/>
        </p:nvSpPr>
        <p:spPr>
          <a:xfrm>
            <a:off x="233362" y="1257985"/>
            <a:ext cx="7215188" cy="707886"/>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Translation </a:t>
            </a:r>
            <a:r>
              <a:rPr lang="en-US" sz="2000" dirty="0">
                <a:solidFill>
                  <a:srgbClr val="E1167A"/>
                </a:solidFill>
                <a:ea typeface="ＭＳ Ｐゴシック" pitchFamily="-112" charset="-128"/>
              </a:rPr>
              <a:t>of scoring systems into clinical practice – the </a:t>
            </a:r>
            <a:r>
              <a:rPr lang="en-US" sz="2000" dirty="0" smtClean="0">
                <a:solidFill>
                  <a:srgbClr val="E1167A"/>
                </a:solidFill>
                <a:ea typeface="ＭＳ Ｐゴシック" pitchFamily="-112" charset="-128"/>
              </a:rPr>
              <a:t>Riyadh- </a:t>
            </a:r>
            <a:r>
              <a:rPr lang="en-US" sz="2000" dirty="0">
                <a:solidFill>
                  <a:srgbClr val="E1167A"/>
                </a:solidFill>
                <a:ea typeface="ＭＳ Ｐゴシック" pitchFamily="-112" charset="-128"/>
              </a:rPr>
              <a:t>algorithm as a </a:t>
            </a:r>
            <a:r>
              <a:rPr lang="en-US" sz="2000" dirty="0" smtClean="0">
                <a:solidFill>
                  <a:srgbClr val="E1167A"/>
                </a:solidFill>
                <a:ea typeface="ＭＳ Ｐゴシック" pitchFamily="-112" charset="-128"/>
              </a:rPr>
              <a:t>case study</a:t>
            </a:r>
            <a:endParaRPr lang="en-US" sz="2000" dirty="0">
              <a:solidFill>
                <a:srgbClr val="E1167A"/>
              </a:solidFill>
              <a:ea typeface="ＭＳ Ｐゴシック" pitchFamily="-112" charset="-128"/>
            </a:endParaRPr>
          </a:p>
        </p:txBody>
      </p:sp>
    </p:spTree>
    <p:extLst>
      <p:ext uri="{BB962C8B-B14F-4D97-AF65-F5344CB8AC3E}">
        <p14:creationId xmlns:p14="http://schemas.microsoft.com/office/powerpoint/2010/main" val="14405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1" name="Rechteck 10"/>
          <p:cNvSpPr/>
          <p:nvPr/>
        </p:nvSpPr>
        <p:spPr>
          <a:xfrm>
            <a:off x="233362" y="1257985"/>
            <a:ext cx="7215188" cy="707886"/>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Translation </a:t>
            </a:r>
            <a:r>
              <a:rPr lang="en-US" sz="2000" dirty="0">
                <a:solidFill>
                  <a:srgbClr val="E1167A"/>
                </a:solidFill>
                <a:ea typeface="ＭＳ Ｐゴシック" pitchFamily="-112" charset="-128"/>
              </a:rPr>
              <a:t>of scoring systems into clinical practice – the </a:t>
            </a:r>
            <a:r>
              <a:rPr lang="en-US" sz="2000" dirty="0" smtClean="0">
                <a:solidFill>
                  <a:srgbClr val="E1167A"/>
                </a:solidFill>
                <a:ea typeface="ＭＳ Ｐゴシック" pitchFamily="-112" charset="-128"/>
              </a:rPr>
              <a:t>Riyadh- </a:t>
            </a:r>
            <a:r>
              <a:rPr lang="en-US" sz="2000" dirty="0">
                <a:solidFill>
                  <a:srgbClr val="E1167A"/>
                </a:solidFill>
                <a:ea typeface="ＭＳ Ｐゴシック" pitchFamily="-112" charset="-128"/>
              </a:rPr>
              <a:t>algorithm as a </a:t>
            </a:r>
            <a:r>
              <a:rPr lang="en-US" sz="2000" dirty="0" smtClean="0">
                <a:solidFill>
                  <a:srgbClr val="E1167A"/>
                </a:solidFill>
                <a:ea typeface="ＭＳ Ｐゴシック" pitchFamily="-112" charset="-128"/>
              </a:rPr>
              <a:t>case study</a:t>
            </a:r>
            <a:endParaRPr lang="en-US" sz="2000" dirty="0">
              <a:solidFill>
                <a:srgbClr val="E1167A"/>
              </a:solidFill>
              <a:ea typeface="ＭＳ Ｐゴシック" pitchFamily="-112" charset="-128"/>
            </a:endParaRPr>
          </a:p>
        </p:txBody>
      </p:sp>
      <p:sp>
        <p:nvSpPr>
          <p:cNvPr id="2" name="Rechteck 1"/>
          <p:cNvSpPr/>
          <p:nvPr/>
        </p:nvSpPr>
        <p:spPr>
          <a:xfrm>
            <a:off x="253144" y="2719131"/>
            <a:ext cx="8646432" cy="1477328"/>
          </a:xfrm>
          <a:prstGeom prst="rect">
            <a:avLst/>
          </a:prstGeom>
          <a:solidFill>
            <a:schemeClr val="tx2">
              <a:lumMod val="20000"/>
              <a:lumOff val="80000"/>
            </a:schemeClr>
          </a:solidFill>
        </p:spPr>
        <p:txBody>
          <a:bodyPr wrap="square">
            <a:spAutoFit/>
          </a:bodyPr>
          <a:lstStyle/>
          <a:p>
            <a:pPr marL="342900" indent="-342900">
              <a:spcAft>
                <a:spcPts val="600"/>
              </a:spcAft>
              <a:buFont typeface="+mj-lt"/>
              <a:buAutoNum type="arabicPeriod"/>
            </a:pPr>
            <a:r>
              <a:rPr lang="en-US" sz="1600" dirty="0" smtClean="0">
                <a:solidFill>
                  <a:srgbClr val="2E527E"/>
                </a:solidFill>
              </a:rPr>
              <a:t>The Riyadh </a:t>
            </a:r>
            <a:r>
              <a:rPr lang="en-US" sz="1600" dirty="0">
                <a:solidFill>
                  <a:srgbClr val="2E527E"/>
                </a:solidFill>
              </a:rPr>
              <a:t>program </a:t>
            </a:r>
            <a:r>
              <a:rPr lang="en-US" sz="1600" dirty="0" smtClean="0">
                <a:solidFill>
                  <a:srgbClr val="2E527E"/>
                </a:solidFill>
              </a:rPr>
              <a:t>converted the daily </a:t>
            </a:r>
            <a:r>
              <a:rPr lang="en-US" sz="1600" dirty="0">
                <a:solidFill>
                  <a:srgbClr val="2E527E"/>
                </a:solidFill>
              </a:rPr>
              <a:t>therapeutic effort based on the Therapeutic Intervention Scoring System (TISS) </a:t>
            </a:r>
            <a:r>
              <a:rPr lang="en-US" sz="1600" dirty="0" smtClean="0">
                <a:solidFill>
                  <a:srgbClr val="2E527E"/>
                </a:solidFill>
              </a:rPr>
              <a:t>into </a:t>
            </a:r>
            <a:r>
              <a:rPr lang="en-US" sz="1600" dirty="0">
                <a:solidFill>
                  <a:srgbClr val="2E527E"/>
                </a:solidFill>
              </a:rPr>
              <a:t>so-called "cost-performance profile". </a:t>
            </a:r>
          </a:p>
          <a:p>
            <a:pPr marL="342900" lvl="0" indent="-342900">
              <a:spcAft>
                <a:spcPts val="600"/>
              </a:spcAft>
              <a:buFont typeface="+mj-lt"/>
              <a:buAutoNum type="arabicPeriod"/>
            </a:pPr>
            <a:r>
              <a:rPr lang="en-US" sz="1600" dirty="0">
                <a:solidFill>
                  <a:srgbClr val="2E527E"/>
                </a:solidFill>
              </a:rPr>
              <a:t>Not only </a:t>
            </a:r>
            <a:r>
              <a:rPr lang="en-US" sz="1600" dirty="0" smtClean="0">
                <a:solidFill>
                  <a:srgbClr val="2E527E"/>
                </a:solidFill>
              </a:rPr>
              <a:t>the </a:t>
            </a:r>
            <a:r>
              <a:rPr lang="en-US" sz="1600" dirty="0">
                <a:solidFill>
                  <a:srgbClr val="2E527E"/>
                </a:solidFill>
              </a:rPr>
              <a:t>performance overhead </a:t>
            </a:r>
            <a:r>
              <a:rPr lang="en-US" sz="1600" dirty="0" smtClean="0">
                <a:solidFill>
                  <a:srgbClr val="2E527E"/>
                </a:solidFill>
              </a:rPr>
              <a:t>can be </a:t>
            </a:r>
            <a:r>
              <a:rPr lang="en-US" sz="1600" dirty="0">
                <a:solidFill>
                  <a:srgbClr val="2E527E"/>
                </a:solidFill>
              </a:rPr>
              <a:t>documented, but the cost can be determined in relation to the </a:t>
            </a:r>
            <a:r>
              <a:rPr lang="en-US" sz="1600" dirty="0" smtClean="0">
                <a:solidFill>
                  <a:srgbClr val="2E527E"/>
                </a:solidFill>
              </a:rPr>
              <a:t>“outcome</a:t>
            </a:r>
            <a:r>
              <a:rPr lang="en-US" sz="1600" dirty="0">
                <a:solidFill>
                  <a:srgbClr val="2E527E"/>
                </a:solidFill>
              </a:rPr>
              <a:t>". </a:t>
            </a:r>
          </a:p>
          <a:p>
            <a:pPr marL="342900" lvl="0" indent="-342900">
              <a:spcAft>
                <a:spcPts val="600"/>
              </a:spcAft>
              <a:buFont typeface="+mj-lt"/>
              <a:buAutoNum type="arabicPeriod"/>
            </a:pPr>
            <a:r>
              <a:rPr lang="en-US" sz="1600" dirty="0" smtClean="0">
                <a:solidFill>
                  <a:srgbClr val="2E527E"/>
                </a:solidFill>
              </a:rPr>
              <a:t>By the inclusion of non-medical data, Riyadh becomes a cost-benefit analysis</a:t>
            </a:r>
            <a:endParaRPr lang="en-US" sz="1600" dirty="0">
              <a:solidFill>
                <a:srgbClr val="2E527E"/>
              </a:solidFill>
            </a:endParaRPr>
          </a:p>
        </p:txBody>
      </p:sp>
      <p:sp>
        <p:nvSpPr>
          <p:cNvPr id="16" name="Rechteck 15"/>
          <p:cNvSpPr/>
          <p:nvPr/>
        </p:nvSpPr>
        <p:spPr>
          <a:xfrm>
            <a:off x="238630" y="4872834"/>
            <a:ext cx="8646432" cy="1077218"/>
          </a:xfrm>
          <a:prstGeom prst="rect">
            <a:avLst/>
          </a:prstGeom>
          <a:solidFill>
            <a:schemeClr val="tx2">
              <a:lumMod val="20000"/>
              <a:lumOff val="80000"/>
            </a:schemeClr>
          </a:solidFill>
        </p:spPr>
        <p:txBody>
          <a:bodyPr wrap="square">
            <a:spAutoFit/>
          </a:bodyPr>
          <a:lstStyle/>
          <a:p>
            <a:r>
              <a:rPr lang="en-US" sz="1600" smtClean="0">
                <a:solidFill>
                  <a:srgbClr val="2E527E"/>
                </a:solidFill>
              </a:rPr>
              <a:t>Riyadh </a:t>
            </a:r>
            <a:endParaRPr lang="en-US" sz="1600" dirty="0" smtClean="0">
              <a:solidFill>
                <a:srgbClr val="2E527E"/>
              </a:solidFill>
            </a:endParaRPr>
          </a:p>
          <a:p>
            <a:pPr marL="285750" indent="-285750">
              <a:buFont typeface="Arial" panose="020B0604020202020204" pitchFamily="34" charset="0"/>
              <a:buChar char="•"/>
            </a:pPr>
            <a:r>
              <a:rPr lang="en-US" sz="1600" dirty="0" smtClean="0">
                <a:solidFill>
                  <a:srgbClr val="2E527E"/>
                </a:solidFill>
              </a:rPr>
              <a:t>should </a:t>
            </a:r>
            <a:r>
              <a:rPr lang="en-US" sz="1600" dirty="0">
                <a:solidFill>
                  <a:srgbClr val="2E527E"/>
                </a:solidFill>
              </a:rPr>
              <a:t>reliably predict the course of a disease and at the same time make a prediction about the cost of </a:t>
            </a:r>
            <a:r>
              <a:rPr lang="en-US" sz="1600" dirty="0" smtClean="0">
                <a:solidFill>
                  <a:srgbClr val="2E527E"/>
                </a:solidFill>
              </a:rPr>
              <a:t>treatment and</a:t>
            </a:r>
            <a:endParaRPr lang="en-US" sz="1600" dirty="0">
              <a:solidFill>
                <a:srgbClr val="2E527E"/>
              </a:solidFill>
            </a:endParaRPr>
          </a:p>
          <a:p>
            <a:pPr marL="285750" lvl="0" indent="-285750">
              <a:buFont typeface="Arial" panose="020B0604020202020204" pitchFamily="34" charset="0"/>
              <a:buChar char="•"/>
            </a:pPr>
            <a:r>
              <a:rPr lang="en-US" sz="1600" dirty="0" smtClean="0">
                <a:solidFill>
                  <a:srgbClr val="2E527E"/>
                </a:solidFill>
              </a:rPr>
              <a:t>was </a:t>
            </a:r>
            <a:r>
              <a:rPr lang="en-US" sz="1600" dirty="0">
                <a:solidFill>
                  <a:srgbClr val="2E527E"/>
                </a:solidFill>
              </a:rPr>
              <a:t>said to be highly </a:t>
            </a:r>
            <a:r>
              <a:rPr lang="en-US" sz="1600" dirty="0" smtClean="0">
                <a:solidFill>
                  <a:srgbClr val="2E527E"/>
                </a:solidFill>
              </a:rPr>
              <a:t>correct with </a:t>
            </a:r>
            <a:r>
              <a:rPr lang="en-US" sz="1600" dirty="0">
                <a:solidFill>
                  <a:srgbClr val="2E527E"/>
                </a:solidFill>
              </a:rPr>
              <a:t>its </a:t>
            </a:r>
            <a:r>
              <a:rPr lang="en-US" sz="1600" dirty="0" smtClean="0">
                <a:solidFill>
                  <a:srgbClr val="2E527E"/>
                </a:solidFill>
              </a:rPr>
              <a:t>outcome-predictions (99,9%). </a:t>
            </a:r>
            <a:endParaRPr lang="en-US" sz="1600" dirty="0">
              <a:solidFill>
                <a:srgbClr val="2E527E"/>
              </a:solidFill>
            </a:endParaRPr>
          </a:p>
        </p:txBody>
      </p:sp>
      <p:sp>
        <p:nvSpPr>
          <p:cNvPr id="20" name="Rechteck 19"/>
          <p:cNvSpPr/>
          <p:nvPr/>
        </p:nvSpPr>
        <p:spPr>
          <a:xfrm>
            <a:off x="255135" y="2136085"/>
            <a:ext cx="8615413" cy="634020"/>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Riyadh – Intensive </a:t>
            </a:r>
            <a:r>
              <a:rPr lang="en-US" sz="1600" dirty="0">
                <a:solidFill>
                  <a:srgbClr val="E1167A"/>
                </a:solidFill>
                <a:ea typeface="ＭＳ Ｐゴシック" pitchFamily="-112" charset="-128"/>
              </a:rPr>
              <a:t>Care Unit Program </a:t>
            </a:r>
          </a:p>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  </a:t>
            </a:r>
            <a:endParaRPr lang="en-US" sz="1600" dirty="0">
              <a:solidFill>
                <a:srgbClr val="E1167A"/>
              </a:solidFill>
              <a:ea typeface="ＭＳ Ｐゴシック" pitchFamily="-112" charset="-128"/>
            </a:endParaRPr>
          </a:p>
        </p:txBody>
      </p:sp>
      <p:sp>
        <p:nvSpPr>
          <p:cNvPr id="21" name="Gleichschenkliges Dreieck 20"/>
          <p:cNvSpPr/>
          <p:nvPr/>
        </p:nvSpPr>
        <p:spPr>
          <a:xfrm>
            <a:off x="255135" y="4359770"/>
            <a:ext cx="8650742" cy="348580"/>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5810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1" name="Rechteck 10"/>
          <p:cNvSpPr/>
          <p:nvPr/>
        </p:nvSpPr>
        <p:spPr>
          <a:xfrm>
            <a:off x="233362" y="1257985"/>
            <a:ext cx="7215188" cy="707886"/>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Translation </a:t>
            </a:r>
            <a:r>
              <a:rPr lang="en-US" sz="2000" dirty="0">
                <a:solidFill>
                  <a:srgbClr val="E1167A"/>
                </a:solidFill>
                <a:ea typeface="ＭＳ Ｐゴシック" pitchFamily="-112" charset="-128"/>
              </a:rPr>
              <a:t>of scoring systems into clinical practice – the </a:t>
            </a:r>
            <a:r>
              <a:rPr lang="en-US" sz="2000" dirty="0" smtClean="0">
                <a:solidFill>
                  <a:srgbClr val="E1167A"/>
                </a:solidFill>
                <a:ea typeface="ＭＳ Ｐゴシック" pitchFamily="-112" charset="-128"/>
              </a:rPr>
              <a:t>Riyadh- </a:t>
            </a:r>
            <a:r>
              <a:rPr lang="en-US" sz="2000" dirty="0">
                <a:solidFill>
                  <a:srgbClr val="E1167A"/>
                </a:solidFill>
                <a:ea typeface="ＭＳ Ｐゴシック" pitchFamily="-112" charset="-128"/>
              </a:rPr>
              <a:t>algorithm as a </a:t>
            </a:r>
            <a:r>
              <a:rPr lang="en-US" sz="2000" dirty="0" smtClean="0">
                <a:solidFill>
                  <a:srgbClr val="E1167A"/>
                </a:solidFill>
                <a:ea typeface="ＭＳ Ｐゴシック" pitchFamily="-112" charset="-128"/>
              </a:rPr>
              <a:t>case study</a:t>
            </a:r>
            <a:endParaRPr lang="en-US" sz="2000" dirty="0">
              <a:solidFill>
                <a:srgbClr val="E1167A"/>
              </a:solidFill>
              <a:ea typeface="ＭＳ Ｐゴシック" pitchFamily="-112" charset="-128"/>
            </a:endParaRPr>
          </a:p>
        </p:txBody>
      </p:sp>
      <p:sp>
        <p:nvSpPr>
          <p:cNvPr id="2" name="Rechteck 1"/>
          <p:cNvSpPr/>
          <p:nvPr/>
        </p:nvSpPr>
        <p:spPr>
          <a:xfrm>
            <a:off x="233360" y="2894755"/>
            <a:ext cx="4193498" cy="2539157"/>
          </a:xfrm>
          <a:prstGeom prst="rect">
            <a:avLst/>
          </a:prstGeom>
          <a:solidFill>
            <a:schemeClr val="tx2">
              <a:lumMod val="20000"/>
              <a:lumOff val="80000"/>
            </a:schemeClr>
          </a:solidFill>
        </p:spPr>
        <p:txBody>
          <a:bodyPr wrap="square">
            <a:spAutoFit/>
          </a:bodyPr>
          <a:lstStyle/>
          <a:p>
            <a:pPr>
              <a:spcAft>
                <a:spcPts val="600"/>
              </a:spcAft>
            </a:pPr>
            <a:r>
              <a:rPr lang="de-DE" sz="1600" dirty="0" smtClean="0">
                <a:solidFill>
                  <a:srgbClr val="2E527E"/>
                </a:solidFill>
              </a:rPr>
              <a:t>Based on the premise that Riyadh is a 99,9% reliable scoring system:</a:t>
            </a:r>
            <a:endParaRPr lang="en-US" sz="1600" dirty="0">
              <a:solidFill>
                <a:srgbClr val="2E527E"/>
              </a:solidFill>
            </a:endParaRPr>
          </a:p>
          <a:p>
            <a:pPr marL="268288" lvl="0" indent="-268288">
              <a:spcAft>
                <a:spcPts val="600"/>
              </a:spcAft>
              <a:buFont typeface="+mj-lt"/>
              <a:buAutoNum type="arabicPeriod"/>
            </a:pPr>
            <a:r>
              <a:rPr lang="de-DE" sz="1600" dirty="0" smtClean="0">
                <a:solidFill>
                  <a:srgbClr val="2E527E"/>
                </a:solidFill>
              </a:rPr>
              <a:t>“Big </a:t>
            </a:r>
            <a:r>
              <a:rPr lang="de-DE" sz="1600" dirty="0" err="1" smtClean="0">
                <a:solidFill>
                  <a:srgbClr val="2E527E"/>
                </a:solidFill>
              </a:rPr>
              <a:t>data</a:t>
            </a:r>
            <a:r>
              <a:rPr lang="de-DE" sz="1600" dirty="0" smtClean="0">
                <a:solidFill>
                  <a:srgbClr val="2E527E"/>
                </a:solidFill>
              </a:rPr>
              <a:t>“: </a:t>
            </a:r>
            <a:r>
              <a:rPr lang="en-US" sz="1600" dirty="0" smtClean="0">
                <a:solidFill>
                  <a:srgbClr val="2E527E"/>
                </a:solidFill>
              </a:rPr>
              <a:t>Integrating </a:t>
            </a:r>
            <a:r>
              <a:rPr lang="en-US" sz="1600" dirty="0">
                <a:solidFill>
                  <a:srgbClr val="2E527E"/>
                </a:solidFill>
              </a:rPr>
              <a:t>economic </a:t>
            </a:r>
            <a:r>
              <a:rPr lang="en-US" sz="1600" dirty="0" smtClean="0">
                <a:solidFill>
                  <a:srgbClr val="2E527E"/>
                </a:solidFill>
              </a:rPr>
              <a:t>data </a:t>
            </a:r>
            <a:r>
              <a:rPr lang="en-US" sz="1600" dirty="0">
                <a:solidFill>
                  <a:srgbClr val="2E527E"/>
                </a:solidFill>
              </a:rPr>
              <a:t>allows the abuse or at least the merging of </a:t>
            </a:r>
            <a:r>
              <a:rPr lang="en-US" sz="1600" dirty="0" smtClean="0">
                <a:solidFill>
                  <a:srgbClr val="2E527E"/>
                </a:solidFill>
              </a:rPr>
              <a:t>medical and non-medical </a:t>
            </a:r>
            <a:r>
              <a:rPr lang="en-US" sz="1600" dirty="0">
                <a:solidFill>
                  <a:srgbClr val="2E527E"/>
                </a:solidFill>
              </a:rPr>
              <a:t>reasons for a decision. </a:t>
            </a:r>
            <a:endParaRPr lang="en-US" sz="1600" dirty="0" smtClean="0">
              <a:solidFill>
                <a:srgbClr val="2E527E"/>
              </a:solidFill>
            </a:endParaRPr>
          </a:p>
          <a:p>
            <a:pPr marL="268288" lvl="0" indent="-268288">
              <a:spcAft>
                <a:spcPts val="600"/>
              </a:spcAft>
              <a:buFont typeface="+mj-lt"/>
              <a:buAutoNum type="arabicPeriod"/>
            </a:pPr>
            <a:r>
              <a:rPr lang="en-US" sz="1600" dirty="0" smtClean="0">
                <a:solidFill>
                  <a:srgbClr val="2E527E"/>
                </a:solidFill>
              </a:rPr>
              <a:t>Should a (expensive) therapy be withheld from patients </a:t>
            </a:r>
            <a:r>
              <a:rPr lang="en-US" sz="1600" dirty="0">
                <a:solidFill>
                  <a:srgbClr val="2E527E"/>
                </a:solidFill>
              </a:rPr>
              <a:t>with low survival </a:t>
            </a:r>
            <a:r>
              <a:rPr lang="en-US" sz="1600" dirty="0" smtClean="0">
                <a:solidFill>
                  <a:srgbClr val="2E527E"/>
                </a:solidFill>
              </a:rPr>
              <a:t>rates?</a:t>
            </a:r>
          </a:p>
          <a:p>
            <a:pPr marL="268288" lvl="0" indent="-268288">
              <a:spcAft>
                <a:spcPts val="600"/>
              </a:spcAft>
              <a:buFont typeface="+mj-lt"/>
              <a:buAutoNum type="arabicPeriod"/>
            </a:pPr>
            <a:r>
              <a:rPr lang="en-US" sz="1600" dirty="0" smtClean="0">
                <a:solidFill>
                  <a:srgbClr val="2E527E"/>
                </a:solidFill>
              </a:rPr>
              <a:t>Should a computer/algorithm determine or at least influence the </a:t>
            </a:r>
            <a:r>
              <a:rPr lang="en-US" sz="1600" dirty="0">
                <a:solidFill>
                  <a:srgbClr val="2E527E"/>
                </a:solidFill>
              </a:rPr>
              <a:t>fate of </a:t>
            </a:r>
            <a:r>
              <a:rPr lang="en-US" sz="1600" dirty="0" smtClean="0">
                <a:solidFill>
                  <a:srgbClr val="2E527E"/>
                </a:solidFill>
              </a:rPr>
              <a:t>the critically ill?</a:t>
            </a:r>
          </a:p>
        </p:txBody>
      </p:sp>
      <p:sp>
        <p:nvSpPr>
          <p:cNvPr id="20" name="Rechteck 19"/>
          <p:cNvSpPr/>
          <p:nvPr/>
        </p:nvSpPr>
        <p:spPr>
          <a:xfrm>
            <a:off x="4704390" y="2894754"/>
            <a:ext cx="4185557" cy="2539157"/>
          </a:xfrm>
          <a:prstGeom prst="rect">
            <a:avLst/>
          </a:prstGeom>
          <a:solidFill>
            <a:schemeClr val="tx2">
              <a:lumMod val="20000"/>
              <a:lumOff val="80000"/>
            </a:schemeClr>
          </a:solidFill>
        </p:spPr>
        <p:txBody>
          <a:bodyPr wrap="square">
            <a:spAutoFit/>
          </a:bodyPr>
          <a:lstStyle/>
          <a:p>
            <a:pPr marL="268288" indent="-268288">
              <a:spcAft>
                <a:spcPts val="600"/>
              </a:spcAft>
              <a:buFont typeface="+mj-lt"/>
              <a:buAutoNum type="arabicPeriod"/>
            </a:pPr>
            <a:r>
              <a:rPr lang="en-US" sz="1600" dirty="0" smtClean="0">
                <a:solidFill>
                  <a:srgbClr val="2E527E"/>
                </a:solidFill>
              </a:rPr>
              <a:t>Riyadh has never achieved the 99.9</a:t>
            </a:r>
            <a:r>
              <a:rPr lang="en-US" sz="1600" dirty="0">
                <a:solidFill>
                  <a:srgbClr val="2E527E"/>
                </a:solidFill>
              </a:rPr>
              <a:t>% reliability </a:t>
            </a:r>
            <a:r>
              <a:rPr lang="en-US" sz="1600" dirty="0" smtClean="0">
                <a:solidFill>
                  <a:srgbClr val="2E527E"/>
                </a:solidFill>
              </a:rPr>
              <a:t>which gave it the name "Death Computer”. </a:t>
            </a:r>
          </a:p>
          <a:p>
            <a:pPr marL="268288" indent="-268288">
              <a:spcAft>
                <a:spcPts val="600"/>
              </a:spcAft>
              <a:buFont typeface="+mj-lt"/>
              <a:buAutoNum type="arabicPeriod"/>
            </a:pPr>
            <a:r>
              <a:rPr lang="en-US" sz="1600" dirty="0" smtClean="0">
                <a:solidFill>
                  <a:srgbClr val="2E527E"/>
                </a:solidFill>
              </a:rPr>
              <a:t>One study has </a:t>
            </a:r>
            <a:r>
              <a:rPr lang="en-US" sz="1600" dirty="0">
                <a:solidFill>
                  <a:srgbClr val="2E527E"/>
                </a:solidFill>
              </a:rPr>
              <a:t>shown that the prognosis of experienced clinicians is at least as </a:t>
            </a:r>
            <a:r>
              <a:rPr lang="en-US" sz="1600" dirty="0" smtClean="0">
                <a:solidFill>
                  <a:srgbClr val="2E527E"/>
                </a:solidFill>
              </a:rPr>
              <a:t>good as the Riyadh prognosis</a:t>
            </a:r>
          </a:p>
          <a:p>
            <a:pPr marL="268288" indent="-268288">
              <a:spcAft>
                <a:spcPts val="600"/>
              </a:spcAft>
              <a:buFont typeface="+mj-lt"/>
              <a:buAutoNum type="arabicPeriod"/>
            </a:pPr>
            <a:r>
              <a:rPr lang="en-US" sz="1600" dirty="0" smtClean="0">
                <a:solidFill>
                  <a:srgbClr val="2E527E"/>
                </a:solidFill>
              </a:rPr>
              <a:t>Another study has shown: of </a:t>
            </a:r>
            <a:r>
              <a:rPr lang="en-US" sz="1600" dirty="0">
                <a:solidFill>
                  <a:srgbClr val="2E527E"/>
                </a:solidFill>
              </a:rPr>
              <a:t>53 patients </a:t>
            </a:r>
            <a:r>
              <a:rPr lang="en-US" sz="1600" dirty="0" smtClean="0">
                <a:solidFill>
                  <a:srgbClr val="2E527E"/>
                </a:solidFill>
              </a:rPr>
              <a:t>with high probability </a:t>
            </a:r>
            <a:r>
              <a:rPr lang="en-US" sz="1600" dirty="0">
                <a:solidFill>
                  <a:srgbClr val="2E527E"/>
                </a:solidFill>
              </a:rPr>
              <a:t>of death </a:t>
            </a:r>
            <a:r>
              <a:rPr lang="en-US" sz="1600" dirty="0" smtClean="0">
                <a:solidFill>
                  <a:srgbClr val="2E527E"/>
                </a:solidFill>
              </a:rPr>
              <a:t>1/3</a:t>
            </a:r>
            <a:r>
              <a:rPr lang="en-US" sz="1600" dirty="0">
                <a:solidFill>
                  <a:srgbClr val="2E527E"/>
                </a:solidFill>
              </a:rPr>
              <a:t> </a:t>
            </a:r>
            <a:r>
              <a:rPr lang="en-US" sz="1600" dirty="0" smtClean="0">
                <a:solidFill>
                  <a:srgbClr val="2E527E"/>
                </a:solidFill>
              </a:rPr>
              <a:t>survived</a:t>
            </a:r>
          </a:p>
          <a:p>
            <a:pPr marL="342900" indent="-342900">
              <a:spcAft>
                <a:spcPts val="600"/>
              </a:spcAft>
              <a:buFont typeface="+mj-lt"/>
              <a:buAutoNum type="arabicPeriod"/>
            </a:pPr>
            <a:endParaRPr lang="de-DE" sz="1600" dirty="0" smtClean="0">
              <a:solidFill>
                <a:srgbClr val="2E527E"/>
              </a:solidFill>
            </a:endParaRPr>
          </a:p>
        </p:txBody>
      </p:sp>
      <p:sp>
        <p:nvSpPr>
          <p:cNvPr id="4" name="Rechteck 3"/>
          <p:cNvSpPr/>
          <p:nvPr/>
        </p:nvSpPr>
        <p:spPr>
          <a:xfrm>
            <a:off x="250824" y="2444833"/>
            <a:ext cx="4176034" cy="369332"/>
          </a:xfrm>
          <a:prstGeom prst="rect">
            <a:avLst/>
          </a:prstGeom>
          <a:solidFill>
            <a:schemeClr val="tx2">
              <a:lumMod val="60000"/>
              <a:lumOff val="40000"/>
            </a:schemeClr>
          </a:solidFill>
        </p:spPr>
        <p:txBody>
          <a:bodyPr wrap="square">
            <a:spAutoFit/>
          </a:bodyPr>
          <a:lstStyle/>
          <a:p>
            <a:pPr algn="ctr">
              <a:spcAft>
                <a:spcPts val="600"/>
              </a:spcAft>
            </a:pPr>
            <a:r>
              <a:rPr lang="en-US" b="1" dirty="0" smtClean="0">
                <a:solidFill>
                  <a:schemeClr val="bg1"/>
                </a:solidFill>
              </a:rPr>
              <a:t>Fear</a:t>
            </a:r>
            <a:endParaRPr lang="en-US" b="1" dirty="0">
              <a:solidFill>
                <a:schemeClr val="bg1"/>
              </a:solidFill>
            </a:endParaRPr>
          </a:p>
        </p:txBody>
      </p:sp>
      <p:sp>
        <p:nvSpPr>
          <p:cNvPr id="5" name="Rechteck 4"/>
          <p:cNvSpPr/>
          <p:nvPr/>
        </p:nvSpPr>
        <p:spPr>
          <a:xfrm>
            <a:off x="4704390" y="2442301"/>
            <a:ext cx="4185557" cy="369332"/>
          </a:xfrm>
          <a:prstGeom prst="rect">
            <a:avLst/>
          </a:prstGeom>
          <a:solidFill>
            <a:schemeClr val="tx2">
              <a:lumMod val="60000"/>
              <a:lumOff val="40000"/>
            </a:schemeClr>
          </a:solidFill>
        </p:spPr>
        <p:txBody>
          <a:bodyPr wrap="square">
            <a:spAutoFit/>
          </a:bodyPr>
          <a:lstStyle/>
          <a:p>
            <a:pPr algn="ctr">
              <a:spcAft>
                <a:spcPts val="600"/>
              </a:spcAft>
            </a:pPr>
            <a:r>
              <a:rPr lang="de-DE" b="1" dirty="0">
                <a:solidFill>
                  <a:schemeClr val="bg1"/>
                </a:solidFill>
              </a:rPr>
              <a:t>Reality</a:t>
            </a:r>
            <a:endParaRPr lang="en-US" b="1" dirty="0">
              <a:solidFill>
                <a:schemeClr val="bg1"/>
              </a:solidFill>
            </a:endParaRPr>
          </a:p>
        </p:txBody>
      </p:sp>
      <p:sp>
        <p:nvSpPr>
          <p:cNvPr id="22" name="Rechteck 21"/>
          <p:cNvSpPr/>
          <p:nvPr/>
        </p:nvSpPr>
        <p:spPr>
          <a:xfrm rot="19352528">
            <a:off x="4100853" y="3834056"/>
            <a:ext cx="5392629" cy="4937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b="1" dirty="0" smtClean="0">
                <a:solidFill>
                  <a:srgbClr val="FFFFFF"/>
                </a:solidFill>
              </a:rPr>
              <a:t>Show </a:t>
            </a:r>
            <a:r>
              <a:rPr lang="de-DE" sz="1400" b="1" dirty="0" err="1" smtClean="0">
                <a:solidFill>
                  <a:srgbClr val="FFFFFF"/>
                </a:solidFill>
              </a:rPr>
              <a:t>stopper</a:t>
            </a:r>
            <a:endParaRPr lang="de-DE" sz="1400" b="1" dirty="0">
              <a:solidFill>
                <a:srgbClr val="FFFFFF"/>
              </a:solidFill>
            </a:endParaRPr>
          </a:p>
        </p:txBody>
      </p:sp>
    </p:spTree>
    <p:extLst>
      <p:ext uri="{BB962C8B-B14F-4D97-AF65-F5344CB8AC3E}">
        <p14:creationId xmlns:p14="http://schemas.microsoft.com/office/powerpoint/2010/main" val="174583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1" name="Rechteck 10"/>
          <p:cNvSpPr/>
          <p:nvPr/>
        </p:nvSpPr>
        <p:spPr>
          <a:xfrm>
            <a:off x="233362" y="1257985"/>
            <a:ext cx="7215188" cy="707886"/>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Translation </a:t>
            </a:r>
            <a:r>
              <a:rPr lang="en-US" sz="2000" dirty="0">
                <a:solidFill>
                  <a:srgbClr val="E1167A"/>
                </a:solidFill>
                <a:ea typeface="ＭＳ Ｐゴシック" pitchFamily="-112" charset="-128"/>
              </a:rPr>
              <a:t>of scoring systems into clinical practice – the </a:t>
            </a:r>
            <a:r>
              <a:rPr lang="en-US" sz="2000" dirty="0" smtClean="0">
                <a:solidFill>
                  <a:srgbClr val="E1167A"/>
                </a:solidFill>
                <a:ea typeface="ＭＳ Ｐゴシック" pitchFamily="-112" charset="-128"/>
              </a:rPr>
              <a:t>Riyadh- </a:t>
            </a:r>
            <a:r>
              <a:rPr lang="en-US" sz="2000" dirty="0">
                <a:solidFill>
                  <a:srgbClr val="E1167A"/>
                </a:solidFill>
                <a:ea typeface="ＭＳ Ｐゴシック" pitchFamily="-112" charset="-128"/>
              </a:rPr>
              <a:t>algorithm as a </a:t>
            </a:r>
            <a:r>
              <a:rPr lang="en-US" sz="2000" dirty="0" smtClean="0">
                <a:solidFill>
                  <a:srgbClr val="E1167A"/>
                </a:solidFill>
                <a:ea typeface="ＭＳ Ｐゴシック" pitchFamily="-112" charset="-128"/>
              </a:rPr>
              <a:t>case study</a:t>
            </a:r>
            <a:endParaRPr lang="en-US" sz="2000" dirty="0">
              <a:solidFill>
                <a:srgbClr val="E1167A"/>
              </a:solidFill>
              <a:ea typeface="ＭＳ Ｐゴシック" pitchFamily="-112" charset="-128"/>
            </a:endParaRPr>
          </a:p>
        </p:txBody>
      </p:sp>
      <p:sp>
        <p:nvSpPr>
          <p:cNvPr id="2" name="Rechteck 1"/>
          <p:cNvSpPr/>
          <p:nvPr/>
        </p:nvSpPr>
        <p:spPr>
          <a:xfrm>
            <a:off x="250825" y="2715244"/>
            <a:ext cx="8617404" cy="369332"/>
          </a:xfrm>
          <a:prstGeom prst="rect">
            <a:avLst/>
          </a:prstGeom>
          <a:solidFill>
            <a:schemeClr val="tx2">
              <a:lumMod val="60000"/>
              <a:lumOff val="40000"/>
            </a:schemeClr>
          </a:solidFill>
        </p:spPr>
        <p:txBody>
          <a:bodyPr wrap="square">
            <a:spAutoFit/>
          </a:bodyPr>
          <a:lstStyle/>
          <a:p>
            <a:r>
              <a:rPr lang="en-US" dirty="0">
                <a:solidFill>
                  <a:schemeClr val="bg1"/>
                </a:solidFill>
              </a:rPr>
              <a:t>The big excitement </a:t>
            </a:r>
            <a:r>
              <a:rPr lang="en-US" dirty="0" smtClean="0">
                <a:solidFill>
                  <a:schemeClr val="bg1"/>
                </a:solidFill>
              </a:rPr>
              <a:t>was: </a:t>
            </a:r>
            <a:r>
              <a:rPr lang="en-US" dirty="0">
                <a:solidFill>
                  <a:schemeClr val="bg1"/>
                </a:solidFill>
              </a:rPr>
              <a:t>W</a:t>
            </a:r>
            <a:r>
              <a:rPr lang="en-US" dirty="0" smtClean="0">
                <a:solidFill>
                  <a:schemeClr val="bg1"/>
                </a:solidFill>
              </a:rPr>
              <a:t>hen </a:t>
            </a:r>
            <a:r>
              <a:rPr lang="en-US" dirty="0">
                <a:solidFill>
                  <a:schemeClr val="bg1"/>
                </a:solidFill>
              </a:rPr>
              <a:t>it </a:t>
            </a:r>
            <a:r>
              <a:rPr lang="en-US" dirty="0" smtClean="0">
                <a:solidFill>
                  <a:schemeClr val="bg1"/>
                </a:solidFill>
              </a:rPr>
              <a:t>was, </a:t>
            </a:r>
          </a:p>
        </p:txBody>
      </p:sp>
      <p:sp>
        <p:nvSpPr>
          <p:cNvPr id="16" name="Rechteck 15"/>
          <p:cNvSpPr/>
          <p:nvPr/>
        </p:nvSpPr>
        <p:spPr>
          <a:xfrm>
            <a:off x="256838" y="3181973"/>
            <a:ext cx="8617404" cy="369332"/>
          </a:xfrm>
          <a:prstGeom prst="rect">
            <a:avLst/>
          </a:prstGeom>
          <a:solidFill>
            <a:schemeClr val="tx2">
              <a:lumMod val="20000"/>
              <a:lumOff val="80000"/>
            </a:schemeClr>
          </a:solidFill>
        </p:spPr>
        <p:txBody>
          <a:bodyPr wrap="square">
            <a:spAutoFit/>
          </a:bodyPr>
          <a:lstStyle/>
          <a:p>
            <a:pPr marL="342900" indent="-342900">
              <a:buAutoNum type="arabicParenBoth"/>
            </a:pPr>
            <a:r>
              <a:rPr lang="en-US" dirty="0" smtClean="0">
                <a:solidFill>
                  <a:srgbClr val="2E527E"/>
                </a:solidFill>
              </a:rPr>
              <a:t>believed </a:t>
            </a:r>
            <a:r>
              <a:rPr lang="en-US" dirty="0">
                <a:solidFill>
                  <a:srgbClr val="2E527E"/>
                </a:solidFill>
              </a:rPr>
              <a:t>that Riyadh would work super </a:t>
            </a:r>
            <a:r>
              <a:rPr lang="en-US" dirty="0" smtClean="0">
                <a:solidFill>
                  <a:srgbClr val="2E527E"/>
                </a:solidFill>
              </a:rPr>
              <a:t>accurately </a:t>
            </a:r>
            <a:r>
              <a:rPr lang="en-US" dirty="0">
                <a:solidFill>
                  <a:srgbClr val="2E527E"/>
                </a:solidFill>
              </a:rPr>
              <a:t>and </a:t>
            </a:r>
            <a:endParaRPr lang="en-US" dirty="0" smtClean="0">
              <a:solidFill>
                <a:srgbClr val="2E527E"/>
              </a:solidFill>
            </a:endParaRPr>
          </a:p>
        </p:txBody>
      </p:sp>
      <p:sp>
        <p:nvSpPr>
          <p:cNvPr id="21" name="Rechteck 20"/>
          <p:cNvSpPr/>
          <p:nvPr/>
        </p:nvSpPr>
        <p:spPr>
          <a:xfrm>
            <a:off x="256838" y="3656588"/>
            <a:ext cx="8617404" cy="369332"/>
          </a:xfrm>
          <a:prstGeom prst="rect">
            <a:avLst/>
          </a:prstGeom>
          <a:solidFill>
            <a:schemeClr val="tx2">
              <a:lumMod val="20000"/>
              <a:lumOff val="80000"/>
            </a:schemeClr>
          </a:solidFill>
        </p:spPr>
        <p:txBody>
          <a:bodyPr wrap="square">
            <a:spAutoFit/>
          </a:bodyPr>
          <a:lstStyle/>
          <a:p>
            <a:r>
              <a:rPr lang="en-US" dirty="0" smtClean="0">
                <a:solidFill>
                  <a:srgbClr val="2E527E"/>
                </a:solidFill>
              </a:rPr>
              <a:t>(</a:t>
            </a:r>
            <a:r>
              <a:rPr lang="en-US" dirty="0">
                <a:solidFill>
                  <a:srgbClr val="2E527E"/>
                </a:solidFill>
              </a:rPr>
              <a:t>2) all usable data (including economic) was </a:t>
            </a:r>
            <a:r>
              <a:rPr lang="en-US" dirty="0" smtClean="0">
                <a:solidFill>
                  <a:srgbClr val="2E527E"/>
                </a:solidFill>
              </a:rPr>
              <a:t>processed</a:t>
            </a:r>
            <a:endParaRPr lang="en-US" dirty="0">
              <a:solidFill>
                <a:srgbClr val="2E527E"/>
              </a:solidFill>
            </a:endParaRPr>
          </a:p>
        </p:txBody>
      </p:sp>
      <p:sp>
        <p:nvSpPr>
          <p:cNvPr id="22" name="Rechteck 21"/>
          <p:cNvSpPr/>
          <p:nvPr/>
        </p:nvSpPr>
        <p:spPr>
          <a:xfrm>
            <a:off x="256838" y="5051770"/>
            <a:ext cx="8617404" cy="646331"/>
          </a:xfrm>
          <a:prstGeom prst="rect">
            <a:avLst/>
          </a:prstGeom>
          <a:solidFill>
            <a:schemeClr val="tx2">
              <a:lumMod val="60000"/>
              <a:lumOff val="40000"/>
            </a:schemeClr>
          </a:solidFill>
        </p:spPr>
        <p:txBody>
          <a:bodyPr wrap="square">
            <a:spAutoFit/>
          </a:bodyPr>
          <a:lstStyle/>
          <a:p>
            <a:pPr lvl="0"/>
            <a:r>
              <a:rPr lang="en-US" dirty="0" smtClean="0">
                <a:solidFill>
                  <a:schemeClr val="bg1"/>
                </a:solidFill>
              </a:rPr>
              <a:t>Once </a:t>
            </a:r>
            <a:r>
              <a:rPr lang="en-US" dirty="0">
                <a:solidFill>
                  <a:schemeClr val="bg1"/>
                </a:solidFill>
              </a:rPr>
              <a:t>a scoring system based on </a:t>
            </a:r>
            <a:r>
              <a:rPr lang="en-US" dirty="0" smtClean="0">
                <a:solidFill>
                  <a:schemeClr val="bg1"/>
                </a:solidFill>
              </a:rPr>
              <a:t>“big data” works </a:t>
            </a:r>
            <a:r>
              <a:rPr lang="en-US" dirty="0">
                <a:solidFill>
                  <a:schemeClr val="bg1"/>
                </a:solidFill>
              </a:rPr>
              <a:t>as well as </a:t>
            </a:r>
            <a:r>
              <a:rPr lang="en-US" dirty="0" smtClean="0">
                <a:solidFill>
                  <a:schemeClr val="bg1"/>
                </a:solidFill>
              </a:rPr>
              <a:t>promised for Riyadh, these </a:t>
            </a:r>
            <a:r>
              <a:rPr lang="en-US" dirty="0">
                <a:solidFill>
                  <a:schemeClr val="bg1"/>
                </a:solidFill>
              </a:rPr>
              <a:t>ethical issues </a:t>
            </a:r>
            <a:r>
              <a:rPr lang="en-US" dirty="0" smtClean="0">
                <a:solidFill>
                  <a:schemeClr val="bg1"/>
                </a:solidFill>
              </a:rPr>
              <a:t>will arise again. </a:t>
            </a:r>
            <a:endParaRPr lang="en-US" dirty="0">
              <a:solidFill>
                <a:schemeClr val="bg1"/>
              </a:solidFill>
            </a:endParaRPr>
          </a:p>
        </p:txBody>
      </p:sp>
      <p:sp>
        <p:nvSpPr>
          <p:cNvPr id="23" name="Rechteck 22"/>
          <p:cNvSpPr/>
          <p:nvPr/>
        </p:nvSpPr>
        <p:spPr>
          <a:xfrm>
            <a:off x="233362" y="4134778"/>
            <a:ext cx="8617404" cy="369332"/>
          </a:xfrm>
          <a:prstGeom prst="rect">
            <a:avLst/>
          </a:prstGeom>
          <a:solidFill>
            <a:schemeClr val="tx2">
              <a:lumMod val="60000"/>
              <a:lumOff val="40000"/>
            </a:schemeClr>
          </a:solidFill>
        </p:spPr>
        <p:txBody>
          <a:bodyPr wrap="square">
            <a:spAutoFit/>
          </a:bodyPr>
          <a:lstStyle/>
          <a:p>
            <a:r>
              <a:rPr lang="en-US" dirty="0" smtClean="0">
                <a:solidFill>
                  <a:schemeClr val="bg1"/>
                </a:solidFill>
              </a:rPr>
              <a:t>ethical problems arose.</a:t>
            </a:r>
            <a:endParaRPr lang="en-US" dirty="0">
              <a:solidFill>
                <a:schemeClr val="bg1"/>
              </a:solidFill>
            </a:endParaRPr>
          </a:p>
        </p:txBody>
      </p:sp>
      <p:sp>
        <p:nvSpPr>
          <p:cNvPr id="24" name="Gleichschenkliges Dreieck 23"/>
          <p:cNvSpPr/>
          <p:nvPr/>
        </p:nvSpPr>
        <p:spPr>
          <a:xfrm>
            <a:off x="255135" y="4605017"/>
            <a:ext cx="8650742" cy="348580"/>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93761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1" name="Rechteck 10"/>
          <p:cNvSpPr/>
          <p:nvPr/>
        </p:nvSpPr>
        <p:spPr>
          <a:xfrm>
            <a:off x="233362" y="1257985"/>
            <a:ext cx="7215188" cy="707886"/>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Translation </a:t>
            </a:r>
            <a:r>
              <a:rPr lang="en-US" sz="2000" dirty="0">
                <a:solidFill>
                  <a:srgbClr val="E1167A"/>
                </a:solidFill>
                <a:ea typeface="ＭＳ Ｐゴシック" pitchFamily="-112" charset="-128"/>
              </a:rPr>
              <a:t>of scoring systems into clinical practice – the </a:t>
            </a:r>
            <a:r>
              <a:rPr lang="en-US" sz="2000" dirty="0" smtClean="0">
                <a:solidFill>
                  <a:srgbClr val="E1167A"/>
                </a:solidFill>
                <a:ea typeface="ＭＳ Ｐゴシック" pitchFamily="-112" charset="-128"/>
              </a:rPr>
              <a:t>Riyadh- </a:t>
            </a:r>
            <a:r>
              <a:rPr lang="en-US" sz="2000" dirty="0">
                <a:solidFill>
                  <a:srgbClr val="E1167A"/>
                </a:solidFill>
                <a:ea typeface="ＭＳ Ｐゴシック" pitchFamily="-112" charset="-128"/>
              </a:rPr>
              <a:t>algorithm as a </a:t>
            </a:r>
            <a:r>
              <a:rPr lang="en-US" sz="2000" dirty="0" smtClean="0">
                <a:solidFill>
                  <a:srgbClr val="E1167A"/>
                </a:solidFill>
                <a:ea typeface="ＭＳ Ｐゴシック" pitchFamily="-112" charset="-128"/>
              </a:rPr>
              <a:t>case study</a:t>
            </a:r>
            <a:endParaRPr lang="en-US" sz="2000" dirty="0">
              <a:solidFill>
                <a:srgbClr val="E1167A"/>
              </a:solidFill>
              <a:ea typeface="ＭＳ Ｐゴシック" pitchFamily="-112" charset="-128"/>
            </a:endParaRPr>
          </a:p>
        </p:txBody>
      </p:sp>
      <p:sp>
        <p:nvSpPr>
          <p:cNvPr id="2" name="Rechteck 1"/>
          <p:cNvSpPr/>
          <p:nvPr/>
        </p:nvSpPr>
        <p:spPr>
          <a:xfrm>
            <a:off x="249087" y="2717182"/>
            <a:ext cx="8618400" cy="369332"/>
          </a:xfrm>
          <a:prstGeom prst="rect">
            <a:avLst/>
          </a:prstGeom>
          <a:solidFill>
            <a:srgbClr val="2E527E"/>
          </a:solidFill>
        </p:spPr>
        <p:txBody>
          <a:bodyPr wrap="square">
            <a:spAutoFit/>
          </a:bodyPr>
          <a:lstStyle/>
          <a:p>
            <a:pPr lvl="0"/>
            <a:r>
              <a:rPr lang="en-US" dirty="0" smtClean="0">
                <a:solidFill>
                  <a:schemeClr val="bg1"/>
                </a:solidFill>
              </a:rPr>
              <a:t>Patient wishes</a:t>
            </a:r>
            <a:endParaRPr lang="en-US" dirty="0">
              <a:solidFill>
                <a:schemeClr val="bg1"/>
              </a:solidFill>
            </a:endParaRPr>
          </a:p>
        </p:txBody>
      </p:sp>
      <p:sp>
        <p:nvSpPr>
          <p:cNvPr id="20" name="Rechteck 19"/>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a:solidFill>
                  <a:srgbClr val="E1167A"/>
                </a:solidFill>
                <a:ea typeface="ＭＳ Ｐゴシック" pitchFamily="-112" charset="-128"/>
              </a:rPr>
              <a:t>O</a:t>
            </a:r>
            <a:r>
              <a:rPr lang="en-US" sz="1600" dirty="0" smtClean="0">
                <a:solidFill>
                  <a:srgbClr val="E1167A"/>
                </a:solidFill>
                <a:ea typeface="ＭＳ Ｐゴシック" pitchFamily="-112" charset="-128"/>
              </a:rPr>
              <a:t>ld (and new) problems/questions</a:t>
            </a:r>
            <a:endParaRPr lang="en-US" sz="1600" dirty="0">
              <a:solidFill>
                <a:srgbClr val="E1167A"/>
              </a:solidFill>
              <a:ea typeface="ＭＳ Ｐゴシック" pitchFamily="-112" charset="-128"/>
            </a:endParaRPr>
          </a:p>
        </p:txBody>
      </p:sp>
      <p:sp>
        <p:nvSpPr>
          <p:cNvPr id="21" name="Rechteck 20"/>
          <p:cNvSpPr/>
          <p:nvPr/>
        </p:nvSpPr>
        <p:spPr>
          <a:xfrm>
            <a:off x="251959" y="3146602"/>
            <a:ext cx="8618400" cy="369332"/>
          </a:xfrm>
          <a:prstGeom prst="rect">
            <a:avLst/>
          </a:prstGeom>
          <a:solidFill>
            <a:srgbClr val="2E527E"/>
          </a:solidFill>
        </p:spPr>
        <p:txBody>
          <a:bodyPr wrap="square">
            <a:spAutoFit/>
          </a:bodyPr>
          <a:lstStyle/>
          <a:p>
            <a:pPr lvl="0"/>
            <a:r>
              <a:rPr lang="en-US" dirty="0" smtClean="0">
                <a:solidFill>
                  <a:schemeClr val="bg1"/>
                </a:solidFill>
              </a:rPr>
              <a:t>Respect </a:t>
            </a:r>
            <a:r>
              <a:rPr lang="en-US" dirty="0">
                <a:solidFill>
                  <a:schemeClr val="bg1"/>
                </a:solidFill>
              </a:rPr>
              <a:t>for the individuality of the dying </a:t>
            </a:r>
            <a:r>
              <a:rPr lang="en-US" dirty="0" smtClean="0">
                <a:solidFill>
                  <a:schemeClr val="bg1"/>
                </a:solidFill>
              </a:rPr>
              <a:t>life</a:t>
            </a:r>
            <a:endParaRPr lang="en-US" dirty="0">
              <a:solidFill>
                <a:schemeClr val="bg1"/>
              </a:solidFill>
            </a:endParaRPr>
          </a:p>
        </p:txBody>
      </p:sp>
      <p:sp>
        <p:nvSpPr>
          <p:cNvPr id="22" name="Rechteck 21"/>
          <p:cNvSpPr/>
          <p:nvPr/>
        </p:nvSpPr>
        <p:spPr>
          <a:xfrm>
            <a:off x="246421" y="4408327"/>
            <a:ext cx="8618400" cy="369332"/>
          </a:xfrm>
          <a:prstGeom prst="rect">
            <a:avLst/>
          </a:prstGeom>
          <a:solidFill>
            <a:srgbClr val="2E527E"/>
          </a:solidFill>
        </p:spPr>
        <p:txBody>
          <a:bodyPr wrap="square">
            <a:spAutoFit/>
          </a:bodyPr>
          <a:lstStyle/>
          <a:p>
            <a:pPr lvl="0"/>
            <a:r>
              <a:rPr lang="en-US" dirty="0" smtClean="0">
                <a:solidFill>
                  <a:schemeClr val="bg1"/>
                </a:solidFill>
              </a:rPr>
              <a:t>If </a:t>
            </a:r>
            <a:r>
              <a:rPr lang="en-US" dirty="0">
                <a:solidFill>
                  <a:schemeClr val="bg1"/>
                </a:solidFill>
              </a:rPr>
              <a:t>the chance of survival is 2% </a:t>
            </a:r>
            <a:r>
              <a:rPr lang="en-US" dirty="0" smtClean="0">
                <a:solidFill>
                  <a:schemeClr val="bg1"/>
                </a:solidFill>
              </a:rPr>
              <a:t>- </a:t>
            </a:r>
            <a:r>
              <a:rPr lang="en-US" dirty="0">
                <a:solidFill>
                  <a:schemeClr val="bg1"/>
                </a:solidFill>
              </a:rPr>
              <a:t>that means </a:t>
            </a:r>
            <a:r>
              <a:rPr lang="en-US" dirty="0" smtClean="0">
                <a:solidFill>
                  <a:schemeClr val="bg1"/>
                </a:solidFill>
              </a:rPr>
              <a:t>2 of 100 will survive</a:t>
            </a:r>
            <a:endParaRPr lang="en-US" dirty="0">
              <a:solidFill>
                <a:schemeClr val="bg1"/>
              </a:solidFill>
            </a:endParaRPr>
          </a:p>
        </p:txBody>
      </p:sp>
      <p:sp>
        <p:nvSpPr>
          <p:cNvPr id="23" name="Rechteck 22"/>
          <p:cNvSpPr/>
          <p:nvPr/>
        </p:nvSpPr>
        <p:spPr>
          <a:xfrm>
            <a:off x="246491" y="5689310"/>
            <a:ext cx="8618400" cy="369332"/>
          </a:xfrm>
          <a:prstGeom prst="rect">
            <a:avLst/>
          </a:prstGeom>
          <a:solidFill>
            <a:srgbClr val="2E527E"/>
          </a:solidFill>
        </p:spPr>
        <p:txBody>
          <a:bodyPr wrap="square">
            <a:spAutoFit/>
          </a:bodyPr>
          <a:lstStyle/>
          <a:p>
            <a:pPr lvl="0"/>
            <a:r>
              <a:rPr lang="en-US" dirty="0" smtClean="0">
                <a:solidFill>
                  <a:schemeClr val="bg1"/>
                </a:solidFill>
              </a:rPr>
              <a:t>Call </a:t>
            </a:r>
            <a:r>
              <a:rPr lang="en-US" dirty="0">
                <a:solidFill>
                  <a:schemeClr val="bg1"/>
                </a:solidFill>
              </a:rPr>
              <a:t>for discontinuation of therapy, </a:t>
            </a:r>
            <a:r>
              <a:rPr lang="en-US" dirty="0" smtClean="0">
                <a:solidFill>
                  <a:schemeClr val="bg1"/>
                </a:solidFill>
              </a:rPr>
              <a:t>if </a:t>
            </a:r>
            <a:r>
              <a:rPr lang="en-US" dirty="0">
                <a:solidFill>
                  <a:schemeClr val="bg1"/>
                </a:solidFill>
              </a:rPr>
              <a:t>the score supposes a good chance of survivability</a:t>
            </a:r>
            <a:r>
              <a:rPr lang="en-US" dirty="0" smtClean="0">
                <a:solidFill>
                  <a:schemeClr val="bg1"/>
                </a:solidFill>
              </a:rPr>
              <a:t>?</a:t>
            </a:r>
            <a:endParaRPr lang="en-US" sz="1100" dirty="0">
              <a:solidFill>
                <a:schemeClr val="bg1"/>
              </a:solidFill>
            </a:endParaRPr>
          </a:p>
        </p:txBody>
      </p:sp>
      <p:sp>
        <p:nvSpPr>
          <p:cNvPr id="24" name="Rechteck 23"/>
          <p:cNvSpPr/>
          <p:nvPr/>
        </p:nvSpPr>
        <p:spPr>
          <a:xfrm>
            <a:off x="252211" y="5254484"/>
            <a:ext cx="8618400" cy="369332"/>
          </a:xfrm>
          <a:prstGeom prst="rect">
            <a:avLst/>
          </a:prstGeom>
          <a:solidFill>
            <a:srgbClr val="2E527E"/>
          </a:solidFill>
        </p:spPr>
        <p:txBody>
          <a:bodyPr wrap="square">
            <a:spAutoFit/>
          </a:bodyPr>
          <a:lstStyle/>
          <a:p>
            <a:pPr lvl="0"/>
            <a:r>
              <a:rPr lang="en-US" dirty="0" smtClean="0">
                <a:solidFill>
                  <a:schemeClr val="bg1"/>
                </a:solidFill>
              </a:rPr>
              <a:t>Justification </a:t>
            </a:r>
            <a:r>
              <a:rPr lang="en-US" dirty="0">
                <a:solidFill>
                  <a:schemeClr val="bg1"/>
                </a:solidFill>
              </a:rPr>
              <a:t>pressure </a:t>
            </a:r>
            <a:r>
              <a:rPr lang="en-US" dirty="0" smtClean="0">
                <a:solidFill>
                  <a:schemeClr val="bg1"/>
                </a:solidFill>
              </a:rPr>
              <a:t>when deciding </a:t>
            </a:r>
            <a:r>
              <a:rPr lang="en-US" dirty="0">
                <a:solidFill>
                  <a:schemeClr val="bg1"/>
                </a:solidFill>
              </a:rPr>
              <a:t>against the </a:t>
            </a:r>
            <a:r>
              <a:rPr lang="en-US" dirty="0" smtClean="0">
                <a:solidFill>
                  <a:schemeClr val="bg1"/>
                </a:solidFill>
              </a:rPr>
              <a:t>“objective” prediction</a:t>
            </a:r>
            <a:endParaRPr lang="en-US" dirty="0">
              <a:solidFill>
                <a:schemeClr val="bg1"/>
              </a:solidFill>
            </a:endParaRPr>
          </a:p>
        </p:txBody>
      </p:sp>
      <p:sp>
        <p:nvSpPr>
          <p:cNvPr id="25" name="Rechteck 24"/>
          <p:cNvSpPr/>
          <p:nvPr/>
        </p:nvSpPr>
        <p:spPr>
          <a:xfrm>
            <a:off x="244753" y="4830326"/>
            <a:ext cx="8618400" cy="369332"/>
          </a:xfrm>
          <a:prstGeom prst="rect">
            <a:avLst/>
          </a:prstGeom>
          <a:solidFill>
            <a:srgbClr val="2E527E"/>
          </a:solidFill>
        </p:spPr>
        <p:txBody>
          <a:bodyPr wrap="square">
            <a:spAutoFit/>
          </a:bodyPr>
          <a:lstStyle/>
          <a:p>
            <a:pPr lvl="0"/>
            <a:r>
              <a:rPr lang="en-US" dirty="0" smtClean="0">
                <a:solidFill>
                  <a:schemeClr val="bg1"/>
                </a:solidFill>
              </a:rPr>
              <a:t>Doctor-patient relationship</a:t>
            </a:r>
          </a:p>
        </p:txBody>
      </p:sp>
      <p:sp>
        <p:nvSpPr>
          <p:cNvPr id="26" name="Rechteck 25"/>
          <p:cNvSpPr/>
          <p:nvPr/>
        </p:nvSpPr>
        <p:spPr>
          <a:xfrm>
            <a:off x="252412" y="3988189"/>
            <a:ext cx="8618400" cy="369332"/>
          </a:xfrm>
          <a:prstGeom prst="rect">
            <a:avLst/>
          </a:prstGeom>
          <a:solidFill>
            <a:srgbClr val="2E527E"/>
          </a:solidFill>
        </p:spPr>
        <p:txBody>
          <a:bodyPr wrap="square">
            <a:spAutoFit/>
          </a:bodyPr>
          <a:lstStyle/>
          <a:p>
            <a:pPr lvl="0"/>
            <a:r>
              <a:rPr lang="en-US" dirty="0" smtClean="0">
                <a:solidFill>
                  <a:schemeClr val="bg1"/>
                </a:solidFill>
              </a:rPr>
              <a:t>Psychological factors</a:t>
            </a:r>
            <a:endParaRPr lang="en-US" dirty="0">
              <a:solidFill>
                <a:schemeClr val="bg1"/>
              </a:solidFill>
            </a:endParaRPr>
          </a:p>
        </p:txBody>
      </p:sp>
      <p:sp>
        <p:nvSpPr>
          <p:cNvPr id="27" name="Rechteck 26"/>
          <p:cNvSpPr/>
          <p:nvPr/>
        </p:nvSpPr>
        <p:spPr>
          <a:xfrm>
            <a:off x="246491" y="3568467"/>
            <a:ext cx="8618400" cy="369332"/>
          </a:xfrm>
          <a:prstGeom prst="rect">
            <a:avLst/>
          </a:prstGeom>
          <a:solidFill>
            <a:srgbClr val="2E527E"/>
          </a:solidFill>
        </p:spPr>
        <p:txBody>
          <a:bodyPr wrap="square">
            <a:spAutoFit/>
          </a:bodyPr>
          <a:lstStyle/>
          <a:p>
            <a:pPr lvl="0"/>
            <a:r>
              <a:rPr lang="en-US" dirty="0" smtClean="0">
                <a:solidFill>
                  <a:schemeClr val="bg1"/>
                </a:solidFill>
              </a:rPr>
              <a:t>Weighing </a:t>
            </a:r>
            <a:r>
              <a:rPr lang="en-US" dirty="0">
                <a:solidFill>
                  <a:schemeClr val="bg1"/>
                </a:solidFill>
              </a:rPr>
              <a:t>up process of quality of </a:t>
            </a:r>
            <a:r>
              <a:rPr lang="en-US" dirty="0" smtClean="0">
                <a:solidFill>
                  <a:schemeClr val="bg1"/>
                </a:solidFill>
              </a:rPr>
              <a:t>life</a:t>
            </a:r>
            <a:endParaRPr lang="en-US" dirty="0">
              <a:solidFill>
                <a:schemeClr val="bg1"/>
              </a:solidFill>
            </a:endParaRPr>
          </a:p>
        </p:txBody>
      </p:sp>
    </p:spTree>
    <p:extLst>
      <p:ext uri="{BB962C8B-B14F-4D97-AF65-F5344CB8AC3E}">
        <p14:creationId xmlns:p14="http://schemas.microsoft.com/office/powerpoint/2010/main" val="1175373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1" name="Rechteck 10"/>
          <p:cNvSpPr/>
          <p:nvPr/>
        </p:nvSpPr>
        <p:spPr>
          <a:xfrm>
            <a:off x="233362" y="1257985"/>
            <a:ext cx="7215188" cy="707886"/>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Translation </a:t>
            </a:r>
            <a:r>
              <a:rPr lang="en-US" sz="2000" dirty="0">
                <a:solidFill>
                  <a:srgbClr val="E1167A"/>
                </a:solidFill>
                <a:ea typeface="ＭＳ Ｐゴシック" pitchFamily="-112" charset="-128"/>
              </a:rPr>
              <a:t>of scoring systems into clinical practice – the </a:t>
            </a:r>
            <a:r>
              <a:rPr lang="en-US" sz="2000" dirty="0" smtClean="0">
                <a:solidFill>
                  <a:srgbClr val="E1167A"/>
                </a:solidFill>
                <a:ea typeface="ＭＳ Ｐゴシック" pitchFamily="-112" charset="-128"/>
              </a:rPr>
              <a:t>Riyadh- </a:t>
            </a:r>
            <a:r>
              <a:rPr lang="en-US" sz="2000" dirty="0">
                <a:solidFill>
                  <a:srgbClr val="E1167A"/>
                </a:solidFill>
                <a:ea typeface="ＭＳ Ｐゴシック" pitchFamily="-112" charset="-128"/>
              </a:rPr>
              <a:t>algorithm as a </a:t>
            </a:r>
            <a:r>
              <a:rPr lang="en-US" sz="2000" dirty="0" smtClean="0">
                <a:solidFill>
                  <a:srgbClr val="E1167A"/>
                </a:solidFill>
                <a:ea typeface="ＭＳ Ｐゴシック" pitchFamily="-112" charset="-128"/>
              </a:rPr>
              <a:t>case study</a:t>
            </a:r>
            <a:endParaRPr lang="en-US" sz="2000" dirty="0">
              <a:solidFill>
                <a:srgbClr val="E1167A"/>
              </a:solidFill>
              <a:ea typeface="ＭＳ Ｐゴシック" pitchFamily="-112" charset="-128"/>
            </a:endParaRPr>
          </a:p>
        </p:txBody>
      </p:sp>
      <p:sp>
        <p:nvSpPr>
          <p:cNvPr id="2" name="Rechteck 1"/>
          <p:cNvSpPr/>
          <p:nvPr/>
        </p:nvSpPr>
        <p:spPr>
          <a:xfrm>
            <a:off x="252412" y="3425064"/>
            <a:ext cx="8618400" cy="830997"/>
          </a:xfrm>
          <a:prstGeom prst="rect">
            <a:avLst/>
          </a:prstGeom>
        </p:spPr>
        <p:txBody>
          <a:bodyPr wrap="square">
            <a:spAutoFit/>
          </a:bodyPr>
          <a:lstStyle/>
          <a:p>
            <a:r>
              <a:rPr lang="en-US" sz="2400" b="1" dirty="0" smtClean="0">
                <a:solidFill>
                  <a:srgbClr val="E1167A"/>
                </a:solidFill>
              </a:rPr>
              <a:t>The </a:t>
            </a:r>
            <a:r>
              <a:rPr lang="en-US" sz="2400" b="1" dirty="0">
                <a:solidFill>
                  <a:srgbClr val="E1167A"/>
                </a:solidFill>
              </a:rPr>
              <a:t>bigger the data and the better the score</a:t>
            </a:r>
            <a:r>
              <a:rPr lang="en-US" sz="2400" b="1" dirty="0" smtClean="0">
                <a:solidFill>
                  <a:srgbClr val="E1167A"/>
                </a:solidFill>
              </a:rPr>
              <a:t>…, the </a:t>
            </a:r>
            <a:r>
              <a:rPr lang="en-US" sz="2400" b="1" dirty="0">
                <a:solidFill>
                  <a:srgbClr val="E1167A"/>
                </a:solidFill>
              </a:rPr>
              <a:t>stronger the argument not to use it as a sole or prominent predictor? </a:t>
            </a:r>
            <a:endParaRPr lang="en-US" sz="2400" dirty="0">
              <a:solidFill>
                <a:srgbClr val="E1167A"/>
              </a:solidFill>
            </a:endParaRPr>
          </a:p>
        </p:txBody>
      </p:sp>
    </p:spTree>
    <p:extLst>
      <p:ext uri="{BB962C8B-B14F-4D97-AF65-F5344CB8AC3E}">
        <p14:creationId xmlns:p14="http://schemas.microsoft.com/office/powerpoint/2010/main" val="1155678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rot="16200000">
            <a:off x="-1376164" y="3618906"/>
            <a:ext cx="3758804" cy="504825"/>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Systems </a:t>
            </a:r>
            <a:r>
              <a:rPr lang="de-DE" dirty="0" err="1" smtClean="0"/>
              <a:t>Medicine</a:t>
            </a:r>
            <a:endParaRPr lang="de-DE" dirty="0"/>
          </a:p>
        </p:txBody>
      </p:sp>
      <p:sp>
        <p:nvSpPr>
          <p:cNvPr id="11" name="Rechteck 10"/>
          <p:cNvSpPr/>
          <p:nvPr/>
        </p:nvSpPr>
        <p:spPr>
          <a:xfrm>
            <a:off x="934244" y="1991916"/>
            <a:ext cx="7733506" cy="79771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rgbClr val="2E527E"/>
                </a:solidFill>
              </a:rPr>
              <a:t>Basic </a:t>
            </a:r>
            <a:r>
              <a:rPr lang="de-DE" sz="1600" dirty="0" err="1" smtClean="0">
                <a:solidFill>
                  <a:srgbClr val="2E527E"/>
                </a:solidFill>
              </a:rPr>
              <a:t>research</a:t>
            </a:r>
            <a:endParaRPr lang="de-DE" sz="1600" dirty="0">
              <a:solidFill>
                <a:srgbClr val="2E527E"/>
              </a:solidFill>
            </a:endParaRPr>
          </a:p>
        </p:txBody>
      </p:sp>
      <p:pic>
        <p:nvPicPr>
          <p:cNvPr id="1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8"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9" name="Rechteck 18"/>
          <p:cNvSpPr/>
          <p:nvPr/>
        </p:nvSpPr>
        <p:spPr>
          <a:xfrm>
            <a:off x="934244" y="4957992"/>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Streamlining</a:t>
            </a:r>
            <a:r>
              <a:rPr lang="de-DE" sz="1600" dirty="0" smtClean="0"/>
              <a:t> </a:t>
            </a:r>
            <a:r>
              <a:rPr lang="de-DE" sz="1600" dirty="0" err="1" smtClean="0"/>
              <a:t>clinical</a:t>
            </a:r>
            <a:r>
              <a:rPr lang="de-DE" sz="1600" dirty="0" smtClean="0"/>
              <a:t> </a:t>
            </a:r>
            <a:r>
              <a:rPr lang="de-DE" sz="1600" dirty="0" err="1" smtClean="0"/>
              <a:t>workflows</a:t>
            </a:r>
            <a:endParaRPr lang="de-DE" sz="1600" dirty="0" smtClean="0"/>
          </a:p>
          <a:p>
            <a:pPr algn="ctr"/>
            <a:r>
              <a:rPr lang="de-DE" sz="1600" dirty="0" err="1" smtClean="0"/>
              <a:t>using</a:t>
            </a:r>
            <a:r>
              <a:rPr lang="de-DE" sz="1600" dirty="0" smtClean="0"/>
              <a:t> </a:t>
            </a:r>
            <a:r>
              <a:rPr lang="de-DE" sz="1600" dirty="0" err="1" smtClean="0"/>
              <a:t>tools</a:t>
            </a:r>
            <a:r>
              <a:rPr lang="de-DE" sz="1600" dirty="0" smtClean="0"/>
              <a:t> </a:t>
            </a:r>
            <a:r>
              <a:rPr lang="de-DE" sz="1600" dirty="0" err="1" smtClean="0"/>
              <a:t>from</a:t>
            </a:r>
            <a:endParaRPr lang="de-DE" sz="1600" dirty="0" smtClean="0"/>
          </a:p>
          <a:p>
            <a:pPr algn="ctr"/>
            <a:r>
              <a:rPr lang="de-DE" sz="1600" dirty="0" err="1" smtClean="0"/>
              <a:t>biomedical</a:t>
            </a:r>
            <a:r>
              <a:rPr lang="de-DE" sz="1600" dirty="0" smtClean="0"/>
              <a:t> </a:t>
            </a:r>
            <a:r>
              <a:rPr lang="de-DE" sz="1600" dirty="0" err="1" smtClean="0"/>
              <a:t>informatics</a:t>
            </a:r>
            <a:r>
              <a:rPr lang="de-DE" sz="1600" dirty="0" smtClean="0"/>
              <a:t> </a:t>
            </a:r>
            <a:endParaRPr lang="de-DE" sz="1600" dirty="0"/>
          </a:p>
        </p:txBody>
      </p:sp>
      <p:sp>
        <p:nvSpPr>
          <p:cNvPr id="23" name="Rechteck 22"/>
          <p:cNvSpPr/>
          <p:nvPr/>
        </p:nvSpPr>
        <p:spPr>
          <a:xfrm>
            <a:off x="941504" y="3479604"/>
            <a:ext cx="7733506" cy="79771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rgbClr val="2E527E"/>
                </a:solidFill>
              </a:rPr>
              <a:t>Basic </a:t>
            </a:r>
            <a:r>
              <a:rPr lang="de-DE" sz="1600" dirty="0" err="1" smtClean="0">
                <a:solidFill>
                  <a:srgbClr val="2E527E"/>
                </a:solidFill>
              </a:rPr>
              <a:t>research</a:t>
            </a:r>
            <a:endParaRPr lang="de-DE" sz="1600" dirty="0">
              <a:solidFill>
                <a:srgbClr val="2E527E"/>
              </a:solidFill>
            </a:endParaRPr>
          </a:p>
        </p:txBody>
      </p:sp>
      <p:sp>
        <p:nvSpPr>
          <p:cNvPr id="25" name="Gleichschenkliges Dreieck 24"/>
          <p:cNvSpPr/>
          <p:nvPr/>
        </p:nvSpPr>
        <p:spPr>
          <a:xfrm rot="16200000">
            <a:off x="4406504" y="5148261"/>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echteck 25"/>
          <p:cNvSpPr/>
          <p:nvPr/>
        </p:nvSpPr>
        <p:spPr>
          <a:xfrm>
            <a:off x="5125244" y="4967884"/>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e.g. </a:t>
            </a:r>
            <a:r>
              <a:rPr lang="de-DE" sz="1600" dirty="0" err="1" smtClean="0"/>
              <a:t>debate</a:t>
            </a:r>
            <a:r>
              <a:rPr lang="de-DE" sz="1600" dirty="0" smtClean="0"/>
              <a:t> on </a:t>
            </a:r>
            <a:r>
              <a:rPr lang="de-DE" sz="1600" dirty="0" err="1" smtClean="0"/>
              <a:t>implementation</a:t>
            </a:r>
            <a:r>
              <a:rPr lang="de-DE" sz="1600" dirty="0" smtClean="0"/>
              <a:t> </a:t>
            </a:r>
            <a:r>
              <a:rPr lang="de-DE" sz="1600" dirty="0" err="1" smtClean="0"/>
              <a:t>of</a:t>
            </a:r>
            <a:r>
              <a:rPr lang="de-DE" sz="1600" dirty="0" smtClean="0"/>
              <a:t> </a:t>
            </a:r>
          </a:p>
          <a:p>
            <a:pPr algn="ctr"/>
            <a:r>
              <a:rPr lang="de-DE" sz="1600" dirty="0" smtClean="0"/>
              <a:t>Electronic </a:t>
            </a:r>
            <a:r>
              <a:rPr lang="de-DE" sz="1600" dirty="0" err="1" smtClean="0"/>
              <a:t>Health</a:t>
            </a:r>
            <a:r>
              <a:rPr lang="de-DE" sz="1600" dirty="0" smtClean="0"/>
              <a:t> Records (EHRs) </a:t>
            </a:r>
            <a:endParaRPr lang="de-DE" sz="1600" dirty="0"/>
          </a:p>
        </p:txBody>
      </p:sp>
      <p:grpSp>
        <p:nvGrpSpPr>
          <p:cNvPr id="27" name="Gruppieren 26"/>
          <p:cNvGrpSpPr/>
          <p:nvPr/>
        </p:nvGrpSpPr>
        <p:grpSpPr>
          <a:xfrm>
            <a:off x="250825" y="498475"/>
            <a:ext cx="1520825" cy="358775"/>
            <a:chOff x="250825" y="536575"/>
            <a:chExt cx="1520825" cy="358775"/>
          </a:xfrm>
        </p:grpSpPr>
        <p:sp>
          <p:nvSpPr>
            <p:cNvPr id="28" name="Rechteck 27"/>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29" name="Rechteck 28"/>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30" name="Rechteck 29"/>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31" name="Rechteck 30"/>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sp>
        <p:nvSpPr>
          <p:cNvPr id="16" name="Rechteck 15"/>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Tree>
    <p:extLst>
      <p:ext uri="{BB962C8B-B14F-4D97-AF65-F5344CB8AC3E}">
        <p14:creationId xmlns:p14="http://schemas.microsoft.com/office/powerpoint/2010/main" val="2228006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05000"/>
            <a:ext cx="2824163"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ang\Desktop\Pia Kapitel Kopf.jpg"/>
          <p:cNvPicPr>
            <a:picLocks noChangeAspect="1" noChangeArrowheads="1"/>
          </p:cNvPicPr>
          <p:nvPr/>
        </p:nvPicPr>
        <p:blipFill rotWithShape="1">
          <a:blip r:embed="rId6">
            <a:extLst>
              <a:ext uri="{28A0092B-C50C-407E-A947-70E740481C1C}">
                <a14:useLocalDpi xmlns:a14="http://schemas.microsoft.com/office/drawing/2010/main" val="0"/>
              </a:ext>
            </a:extLst>
          </a:blip>
          <a:srcRect l="11534" t="10604" r="13630" b="9179"/>
          <a:stretch/>
        </p:blipFill>
        <p:spPr bwMode="auto">
          <a:xfrm>
            <a:off x="250824" y="1905000"/>
            <a:ext cx="2824163" cy="4280400"/>
          </a:xfrm>
          <a:prstGeom prst="rect">
            <a:avLst/>
          </a:prstGeom>
          <a:noFill/>
          <a:ln>
            <a:solidFill>
              <a:srgbClr val="2E527E"/>
            </a:solidFill>
          </a:ln>
          <a:extLst>
            <a:ext uri="{909E8E84-426E-40DD-AFC4-6F175D3DCCD1}">
              <a14:hiddenFill xmlns:a14="http://schemas.microsoft.com/office/drawing/2010/main">
                <a:solidFill>
                  <a:srgbClr val="FFFFFF"/>
                </a:solidFill>
              </a14:hiddenFill>
            </a:ext>
          </a:extLst>
        </p:spPr>
      </p:pic>
      <p:grpSp>
        <p:nvGrpSpPr>
          <p:cNvPr id="2" name="Gruppieren 1"/>
          <p:cNvGrpSpPr/>
          <p:nvPr/>
        </p:nvGrpSpPr>
        <p:grpSpPr>
          <a:xfrm>
            <a:off x="2491581" y="1906088"/>
            <a:ext cx="3859213" cy="4276800"/>
            <a:chOff x="292100" y="1802266"/>
            <a:chExt cx="3859213" cy="4276800"/>
          </a:xfrm>
        </p:grpSpPr>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6" y="1802266"/>
              <a:ext cx="2823873" cy="427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Rechteck 19"/>
            <p:cNvSpPr/>
            <p:nvPr/>
          </p:nvSpPr>
          <p:spPr>
            <a:xfrm rot="19352528">
              <a:off x="292100" y="3182938"/>
              <a:ext cx="3859213" cy="4937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dirty="0">
                  <a:solidFill>
                    <a:srgbClr val="FFFFFF"/>
                  </a:solidFill>
                </a:rPr>
                <a:t>R</a:t>
              </a:r>
              <a:r>
                <a:rPr lang="de-DE" sz="1400" dirty="0" smtClean="0">
                  <a:solidFill>
                    <a:srgbClr val="FFFFFF"/>
                  </a:solidFill>
                </a:rPr>
                <a:t>esearch Award </a:t>
              </a:r>
              <a:r>
                <a:rPr lang="de-DE" sz="1400" dirty="0" err="1" smtClean="0">
                  <a:solidFill>
                    <a:srgbClr val="FFFFFF"/>
                  </a:solidFill>
                </a:rPr>
                <a:t>of</a:t>
              </a:r>
              <a:r>
                <a:rPr lang="de-DE" sz="1400" dirty="0" smtClean="0">
                  <a:solidFill>
                    <a:srgbClr val="FFFFFF"/>
                  </a:solidFill>
                </a:rPr>
                <a:t> </a:t>
              </a:r>
              <a:r>
                <a:rPr lang="de-DE" sz="1400" dirty="0" err="1" smtClean="0">
                  <a:solidFill>
                    <a:srgbClr val="FFFFFF"/>
                  </a:solidFill>
                </a:rPr>
                <a:t>the</a:t>
              </a:r>
              <a:r>
                <a:rPr lang="de-DE" sz="1400" dirty="0" smtClean="0">
                  <a:solidFill>
                    <a:srgbClr val="FFFFFF"/>
                  </a:solidFill>
                </a:rPr>
                <a:t> </a:t>
              </a:r>
              <a:r>
                <a:rPr lang="de-DE" sz="1400" dirty="0" err="1" smtClean="0">
                  <a:solidFill>
                    <a:srgbClr val="FFFFFF"/>
                  </a:solidFill>
                </a:rPr>
                <a:t>Association</a:t>
              </a:r>
              <a:r>
                <a:rPr lang="de-DE" sz="1400" dirty="0" smtClean="0">
                  <a:solidFill>
                    <a:srgbClr val="FFFFFF"/>
                  </a:solidFill>
                </a:rPr>
                <a:t> </a:t>
              </a:r>
              <a:r>
                <a:rPr lang="de-DE" sz="1400" dirty="0" err="1" smtClean="0">
                  <a:solidFill>
                    <a:srgbClr val="FFFFFF"/>
                  </a:solidFill>
                </a:rPr>
                <a:t>of</a:t>
              </a:r>
              <a:r>
                <a:rPr lang="de-DE" sz="1400" dirty="0" smtClean="0">
                  <a:solidFill>
                    <a:srgbClr val="FFFFFF"/>
                  </a:solidFill>
                </a:rPr>
                <a:t> </a:t>
              </a:r>
              <a:r>
                <a:rPr lang="de-DE" sz="1400" dirty="0" err="1" smtClean="0">
                  <a:solidFill>
                    <a:srgbClr val="FFFFFF"/>
                  </a:solidFill>
                </a:rPr>
                <a:t>the</a:t>
              </a:r>
              <a:endParaRPr lang="de-DE" sz="1400" dirty="0" smtClean="0">
                <a:solidFill>
                  <a:srgbClr val="FFFFFF"/>
                </a:solidFill>
              </a:endParaRPr>
            </a:p>
            <a:p>
              <a:pPr algn="ctr">
                <a:defRPr/>
              </a:pPr>
              <a:r>
                <a:rPr lang="de-DE" sz="1400" dirty="0" smtClean="0">
                  <a:solidFill>
                    <a:srgbClr val="FFFFFF"/>
                  </a:solidFill>
                </a:rPr>
                <a:t>German Ethics Commission 2015</a:t>
              </a:r>
              <a:endParaRPr lang="de-DE" sz="1400" dirty="0">
                <a:solidFill>
                  <a:srgbClr val="FFFFFF"/>
                </a:solidFill>
              </a:endParaRPr>
            </a:p>
          </p:txBody>
        </p:sp>
      </p:grpSp>
      <p:sp>
        <p:nvSpPr>
          <p:cNvPr id="22" name="Rechteck 21"/>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pic>
        <p:nvPicPr>
          <p:cNvPr id="3" name="Picture 2" descr="C:\Users\Lang\Desktop\Incidentalome mit finalen Seitenzahlen.jpg"/>
          <p:cNvPicPr>
            <a:picLocks noChangeAspect="1" noChangeArrowheads="1"/>
          </p:cNvPicPr>
          <p:nvPr/>
        </p:nvPicPr>
        <p:blipFill rotWithShape="1">
          <a:blip r:embed="rId8">
            <a:extLst>
              <a:ext uri="{28A0092B-C50C-407E-A947-70E740481C1C}">
                <a14:useLocalDpi xmlns:a14="http://schemas.microsoft.com/office/drawing/2010/main" val="0"/>
              </a:ext>
            </a:extLst>
          </a:blip>
          <a:srcRect l="4526" t="5883" r="2584" b="6400"/>
          <a:stretch/>
        </p:blipFill>
        <p:spPr bwMode="auto">
          <a:xfrm>
            <a:off x="5674658" y="1904999"/>
            <a:ext cx="3205341" cy="4280400"/>
          </a:xfrm>
          <a:prstGeom prst="rect">
            <a:avLst/>
          </a:prstGeom>
          <a:noFill/>
          <a:ln>
            <a:solidFill>
              <a:srgbClr val="2E527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2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570511" y="2931886"/>
            <a:ext cx="5326743" cy="2554514"/>
          </a:xfrm>
          <a:prstGeom prst="rect">
            <a:avLst/>
          </a:prstGeom>
          <a:solidFill>
            <a:schemeClr val="tx2">
              <a:lumMod val="20000"/>
              <a:lumOff val="8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0" name="Rechteck 9"/>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WB MRI and Whole Exome Sequencing as sources for unsolicited and/or secondary findings</a:t>
            </a:r>
            <a:endParaRPr lang="en-US" sz="1600" dirty="0">
              <a:solidFill>
                <a:srgbClr val="E1167A"/>
              </a:solidFill>
              <a:ea typeface="ＭＳ Ｐゴシック" pitchFamily="-112" charset="-128"/>
            </a:endParaRPr>
          </a:p>
        </p:txBody>
      </p:sp>
      <p:sp>
        <p:nvSpPr>
          <p:cNvPr id="2" name="Rechteck 1"/>
          <p:cNvSpPr/>
          <p:nvPr/>
        </p:nvSpPr>
        <p:spPr>
          <a:xfrm>
            <a:off x="233362" y="2705100"/>
            <a:ext cx="2185988" cy="1219200"/>
          </a:xfrm>
          <a:prstGeom prst="rect">
            <a:avLst/>
          </a:prstGeom>
          <a:solidFill>
            <a:schemeClr val="tx2">
              <a:lumMod val="20000"/>
              <a:lumOff val="8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2E527E"/>
                </a:solidFill>
              </a:rPr>
              <a:t>WB MRI</a:t>
            </a:r>
            <a:endParaRPr lang="de-DE" dirty="0">
              <a:solidFill>
                <a:srgbClr val="2E527E"/>
              </a:solidFill>
            </a:endParaRPr>
          </a:p>
        </p:txBody>
      </p:sp>
      <p:sp>
        <p:nvSpPr>
          <p:cNvPr id="20" name="Rechteck 19"/>
          <p:cNvSpPr/>
          <p:nvPr/>
        </p:nvSpPr>
        <p:spPr>
          <a:xfrm>
            <a:off x="237673" y="4514850"/>
            <a:ext cx="2185988" cy="1219200"/>
          </a:xfrm>
          <a:prstGeom prst="rect">
            <a:avLst/>
          </a:prstGeom>
          <a:solidFill>
            <a:schemeClr val="tx2">
              <a:lumMod val="20000"/>
              <a:lumOff val="8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solidFill>
                  <a:srgbClr val="2E527E"/>
                </a:solidFill>
              </a:rPr>
              <a:t>Whole</a:t>
            </a:r>
            <a:r>
              <a:rPr lang="de-DE" dirty="0" smtClean="0">
                <a:solidFill>
                  <a:srgbClr val="2E527E"/>
                </a:solidFill>
              </a:rPr>
              <a:t> </a:t>
            </a:r>
            <a:r>
              <a:rPr lang="de-DE" dirty="0" err="1" smtClean="0">
                <a:solidFill>
                  <a:srgbClr val="2E527E"/>
                </a:solidFill>
              </a:rPr>
              <a:t>Exome</a:t>
            </a:r>
            <a:r>
              <a:rPr lang="de-DE" dirty="0" smtClean="0">
                <a:solidFill>
                  <a:srgbClr val="2E527E"/>
                </a:solidFill>
              </a:rPr>
              <a:t> Sequencing</a:t>
            </a:r>
            <a:endParaRPr lang="de-DE" dirty="0">
              <a:solidFill>
                <a:srgbClr val="2E527E"/>
              </a:solidFill>
            </a:endParaRPr>
          </a:p>
        </p:txBody>
      </p:sp>
      <p:sp>
        <p:nvSpPr>
          <p:cNvPr id="22" name="Rechteck 21"/>
          <p:cNvSpPr/>
          <p:nvPr/>
        </p:nvSpPr>
        <p:spPr>
          <a:xfrm>
            <a:off x="3883765" y="3170471"/>
            <a:ext cx="4694176" cy="540000"/>
          </a:xfrm>
          <a:prstGeom prst="rect">
            <a:avLst/>
          </a:prstGeom>
          <a:solidFill>
            <a:schemeClr val="tx2">
              <a:lumMod val="60000"/>
              <a:lumOff val="4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solidFill>
                  <a:schemeClr val="bg1"/>
                </a:solidFill>
              </a:rPr>
              <a:t>Direct-to-comsumer</a:t>
            </a:r>
            <a:endParaRPr lang="de-DE" dirty="0" smtClean="0">
              <a:solidFill>
                <a:schemeClr val="bg1"/>
              </a:solidFill>
            </a:endParaRPr>
          </a:p>
        </p:txBody>
      </p:sp>
      <p:sp>
        <p:nvSpPr>
          <p:cNvPr id="24" name="Rechteck 23"/>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
        <p:nvSpPr>
          <p:cNvPr id="25" name="Rechteck 24"/>
          <p:cNvSpPr/>
          <p:nvPr/>
        </p:nvSpPr>
        <p:spPr>
          <a:xfrm>
            <a:off x="3883766" y="3917955"/>
            <a:ext cx="4694176" cy="540000"/>
          </a:xfrm>
          <a:prstGeom prst="rect">
            <a:avLst/>
          </a:prstGeom>
          <a:solidFill>
            <a:schemeClr val="tx2">
              <a:lumMod val="60000"/>
              <a:lumOff val="4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bg1"/>
                </a:solidFill>
              </a:rPr>
              <a:t>Research </a:t>
            </a:r>
            <a:r>
              <a:rPr lang="de-DE" dirty="0" err="1" smtClean="0">
                <a:solidFill>
                  <a:schemeClr val="bg1"/>
                </a:solidFill>
              </a:rPr>
              <a:t>context</a:t>
            </a:r>
            <a:endParaRPr lang="de-DE" dirty="0" smtClean="0">
              <a:solidFill>
                <a:schemeClr val="bg1"/>
              </a:solidFill>
            </a:endParaRPr>
          </a:p>
        </p:txBody>
      </p:sp>
      <p:sp>
        <p:nvSpPr>
          <p:cNvPr id="26" name="Rechteck 25"/>
          <p:cNvSpPr/>
          <p:nvPr/>
        </p:nvSpPr>
        <p:spPr>
          <a:xfrm>
            <a:off x="3883766" y="4689706"/>
            <a:ext cx="4694176" cy="540000"/>
          </a:xfrm>
          <a:prstGeom prst="rect">
            <a:avLst/>
          </a:prstGeom>
          <a:solidFill>
            <a:schemeClr val="tx2">
              <a:lumMod val="60000"/>
              <a:lumOff val="4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bg1"/>
                </a:solidFill>
              </a:rPr>
              <a:t>(</a:t>
            </a:r>
            <a:r>
              <a:rPr lang="de-DE" dirty="0" err="1" smtClean="0">
                <a:solidFill>
                  <a:schemeClr val="bg1"/>
                </a:solidFill>
              </a:rPr>
              <a:t>Health</a:t>
            </a:r>
            <a:r>
              <a:rPr lang="de-DE" dirty="0" smtClean="0">
                <a:solidFill>
                  <a:schemeClr val="bg1"/>
                </a:solidFill>
              </a:rPr>
              <a:t> care </a:t>
            </a:r>
            <a:r>
              <a:rPr lang="de-DE" dirty="0" err="1" smtClean="0">
                <a:solidFill>
                  <a:schemeClr val="bg1"/>
                </a:solidFill>
              </a:rPr>
              <a:t>context</a:t>
            </a:r>
            <a:r>
              <a:rPr lang="de-DE" dirty="0" smtClean="0">
                <a:solidFill>
                  <a:schemeClr val="bg1"/>
                </a:solidFill>
              </a:rPr>
              <a:t>)</a:t>
            </a:r>
            <a:endParaRPr lang="de-DE" dirty="0">
              <a:solidFill>
                <a:schemeClr val="bg1"/>
              </a:solidFill>
            </a:endParaRPr>
          </a:p>
        </p:txBody>
      </p:sp>
      <p:sp>
        <p:nvSpPr>
          <p:cNvPr id="27" name="Gleichschenkliges Dreieck 26"/>
          <p:cNvSpPr/>
          <p:nvPr/>
        </p:nvSpPr>
        <p:spPr>
          <a:xfrm rot="5400000">
            <a:off x="1482271" y="3758291"/>
            <a:ext cx="3028950" cy="922568"/>
          </a:xfrm>
          <a:prstGeom prst="triangle">
            <a:avLst/>
          </a:prstGeom>
          <a:solidFill>
            <a:srgbClr val="2E527E"/>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3058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0825" y="498475"/>
            <a:ext cx="1520825" cy="358775"/>
            <a:chOff x="250825" y="536575"/>
            <a:chExt cx="1520825" cy="358775"/>
          </a:xfrm>
        </p:grpSpPr>
        <p:sp>
          <p:nvSpPr>
            <p:cNvPr id="7" name="Rechteck 6"/>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8" name="Rechteck 7"/>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9" name="Rechteck 8"/>
            <p:cNvSpPr/>
            <p:nvPr/>
          </p:nvSpPr>
          <p:spPr bwMode="auto">
            <a:xfrm>
              <a:off x="2508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0" name="Rechteck 9"/>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sp>
        <p:nvSpPr>
          <p:cNvPr id="3" name="Rechteck 2"/>
          <p:cNvSpPr/>
          <p:nvPr/>
        </p:nvSpPr>
        <p:spPr>
          <a:xfrm rot="16200000">
            <a:off x="-1376164" y="3618906"/>
            <a:ext cx="3758804" cy="504825"/>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Systems Medicine</a:t>
            </a:r>
            <a:endParaRPr lang="de-DE" dirty="0"/>
          </a:p>
        </p:txBody>
      </p:sp>
      <p:sp>
        <p:nvSpPr>
          <p:cNvPr id="11" name="Rechteck 10"/>
          <p:cNvSpPr/>
          <p:nvPr/>
        </p:nvSpPr>
        <p:spPr>
          <a:xfrm>
            <a:off x="934244" y="1991916"/>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Simulation </a:t>
            </a:r>
            <a:r>
              <a:rPr lang="de-DE" sz="1600" dirty="0" err="1" smtClean="0"/>
              <a:t>of</a:t>
            </a:r>
            <a:r>
              <a:rPr lang="de-DE" sz="1600" dirty="0" smtClean="0"/>
              <a:t> </a:t>
            </a:r>
            <a:r>
              <a:rPr lang="de-DE" sz="1600" dirty="0" err="1" smtClean="0"/>
              <a:t>processes</a:t>
            </a:r>
            <a:r>
              <a:rPr lang="de-DE" sz="1600" dirty="0" smtClean="0"/>
              <a:t> in </a:t>
            </a:r>
          </a:p>
          <a:p>
            <a:pPr algn="ctr"/>
            <a:r>
              <a:rPr lang="de-DE" sz="1600" dirty="0" smtClean="0"/>
              <a:t>sub-systems </a:t>
            </a:r>
            <a:r>
              <a:rPr lang="de-DE" sz="1600" dirty="0" err="1" smtClean="0"/>
              <a:t>of</a:t>
            </a:r>
            <a:r>
              <a:rPr lang="de-DE" sz="1600" dirty="0" smtClean="0"/>
              <a:t> </a:t>
            </a:r>
            <a:r>
              <a:rPr lang="de-DE" sz="1600" dirty="0" err="1" smtClean="0"/>
              <a:t>organisms</a:t>
            </a:r>
            <a:r>
              <a:rPr lang="de-DE" sz="1600" dirty="0" smtClean="0"/>
              <a:t> </a:t>
            </a:r>
            <a:r>
              <a:rPr lang="de-DE" sz="1600" dirty="0" err="1" smtClean="0"/>
              <a:t>using</a:t>
            </a:r>
            <a:r>
              <a:rPr lang="de-DE" sz="1600" dirty="0" smtClean="0"/>
              <a:t> </a:t>
            </a:r>
            <a:r>
              <a:rPr lang="de-DE" sz="1600" dirty="0" err="1" smtClean="0"/>
              <a:t>tools</a:t>
            </a:r>
            <a:r>
              <a:rPr lang="de-DE" sz="1600" dirty="0" smtClean="0"/>
              <a:t> </a:t>
            </a:r>
            <a:r>
              <a:rPr lang="de-DE" sz="1600" dirty="0" err="1" smtClean="0"/>
              <a:t>from</a:t>
            </a:r>
            <a:r>
              <a:rPr lang="de-DE" sz="1600" dirty="0" smtClean="0"/>
              <a:t> </a:t>
            </a:r>
            <a:r>
              <a:rPr lang="de-DE" sz="1600" dirty="0" err="1" smtClean="0"/>
              <a:t>bioinformatics</a:t>
            </a:r>
            <a:endParaRPr lang="de-DE" sz="1600" dirty="0"/>
          </a:p>
        </p:txBody>
      </p:sp>
      <p:sp>
        <p:nvSpPr>
          <p:cNvPr id="12" name="Rechteck 11"/>
          <p:cNvSpPr/>
          <p:nvPr/>
        </p:nvSpPr>
        <p:spPr>
          <a:xfrm>
            <a:off x="5125244" y="1991916"/>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Systems </a:t>
            </a:r>
            <a:r>
              <a:rPr lang="de-DE" sz="1600" dirty="0" err="1" smtClean="0"/>
              <a:t>biology</a:t>
            </a:r>
            <a:endParaRPr lang="de-DE" sz="1600" dirty="0"/>
          </a:p>
        </p:txBody>
      </p:sp>
      <p:sp>
        <p:nvSpPr>
          <p:cNvPr id="13" name="Rechteck 12"/>
          <p:cNvSpPr/>
          <p:nvPr/>
        </p:nvSpPr>
        <p:spPr>
          <a:xfrm>
            <a:off x="934244" y="3477816"/>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“Big </a:t>
            </a:r>
            <a:r>
              <a:rPr lang="de-DE" sz="1600" dirty="0" err="1" smtClean="0"/>
              <a:t>data</a:t>
            </a:r>
            <a:r>
              <a:rPr lang="de-DE" sz="1600" dirty="0" smtClean="0"/>
              <a:t> </a:t>
            </a:r>
            <a:r>
              <a:rPr lang="de-DE" sz="1600" dirty="0" err="1" smtClean="0"/>
              <a:t>medicine</a:t>
            </a:r>
            <a:r>
              <a:rPr lang="de-DE" sz="1600" dirty="0" smtClean="0"/>
              <a:t>“ </a:t>
            </a:r>
          </a:p>
          <a:p>
            <a:pPr algn="ctr"/>
            <a:r>
              <a:rPr lang="de-DE" sz="1600" dirty="0" err="1" smtClean="0"/>
              <a:t>using</a:t>
            </a:r>
            <a:r>
              <a:rPr lang="de-DE" sz="1600" dirty="0" smtClean="0"/>
              <a:t> </a:t>
            </a:r>
            <a:r>
              <a:rPr lang="de-DE" sz="1600" dirty="0" err="1" smtClean="0"/>
              <a:t>methods</a:t>
            </a:r>
            <a:r>
              <a:rPr lang="de-DE" sz="1600" dirty="0" smtClean="0"/>
              <a:t> </a:t>
            </a:r>
            <a:r>
              <a:rPr lang="de-DE" sz="1600" dirty="0" err="1" smtClean="0"/>
              <a:t>from</a:t>
            </a:r>
            <a:endParaRPr lang="de-DE" sz="1600" dirty="0" smtClean="0"/>
          </a:p>
          <a:p>
            <a:pPr algn="ctr"/>
            <a:r>
              <a:rPr lang="de-DE" sz="1600" dirty="0" err="1" smtClean="0"/>
              <a:t>biostatistics</a:t>
            </a:r>
            <a:r>
              <a:rPr lang="de-DE" sz="1600" dirty="0" smtClean="0"/>
              <a:t> </a:t>
            </a:r>
            <a:r>
              <a:rPr lang="de-DE" sz="1600" dirty="0" err="1" smtClean="0"/>
              <a:t>and</a:t>
            </a:r>
            <a:r>
              <a:rPr lang="de-DE" sz="1600" dirty="0" smtClean="0"/>
              <a:t> </a:t>
            </a:r>
            <a:r>
              <a:rPr lang="de-DE" sz="1600" dirty="0" err="1" smtClean="0"/>
              <a:t>biomathematics</a:t>
            </a:r>
            <a:endParaRPr lang="de-DE" sz="1600" dirty="0"/>
          </a:p>
        </p:txBody>
      </p:sp>
      <p:sp>
        <p:nvSpPr>
          <p:cNvPr id="14" name="Rechteck 13"/>
          <p:cNvSpPr/>
          <p:nvPr/>
        </p:nvSpPr>
        <p:spPr>
          <a:xfrm>
            <a:off x="5125244" y="3472459"/>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Personalized</a:t>
            </a:r>
            <a:r>
              <a:rPr lang="de-DE" sz="1600" dirty="0" smtClean="0"/>
              <a:t> </a:t>
            </a:r>
            <a:r>
              <a:rPr lang="de-DE" sz="1600" dirty="0" err="1" smtClean="0"/>
              <a:t>Medicine</a:t>
            </a:r>
            <a:r>
              <a:rPr lang="de-DE" sz="1600" dirty="0" smtClean="0"/>
              <a:t>/4P Medicine</a:t>
            </a:r>
          </a:p>
          <a:p>
            <a:pPr algn="ctr"/>
            <a:r>
              <a:rPr lang="de-DE" sz="1600" dirty="0" smtClean="0"/>
              <a:t>“minus“ </a:t>
            </a:r>
            <a:r>
              <a:rPr lang="de-DE" sz="1600" dirty="0" err="1" smtClean="0"/>
              <a:t>mechanistic</a:t>
            </a:r>
            <a:r>
              <a:rPr lang="de-DE" sz="1600" dirty="0" smtClean="0"/>
              <a:t> </a:t>
            </a:r>
            <a:r>
              <a:rPr lang="de-DE" sz="1600" dirty="0" err="1" smtClean="0"/>
              <a:t>reasoning</a:t>
            </a:r>
            <a:r>
              <a:rPr lang="de-DE" sz="1600" dirty="0" smtClean="0"/>
              <a:t> (</a:t>
            </a:r>
            <a:r>
              <a:rPr lang="de-DE" sz="1600" dirty="0" err="1" smtClean="0"/>
              <a:t>Association</a:t>
            </a:r>
            <a:r>
              <a:rPr lang="de-DE" sz="1600" dirty="0" smtClean="0"/>
              <a:t> </a:t>
            </a:r>
            <a:r>
              <a:rPr lang="de-DE" sz="1600" dirty="0" err="1" smtClean="0"/>
              <a:t>studies</a:t>
            </a:r>
            <a:r>
              <a:rPr lang="de-DE" sz="1600" dirty="0" smtClean="0"/>
              <a:t> </a:t>
            </a:r>
            <a:r>
              <a:rPr lang="de-DE" sz="1600" dirty="0" err="1" smtClean="0"/>
              <a:t>with</a:t>
            </a:r>
            <a:r>
              <a:rPr lang="de-DE" sz="1600" dirty="0" smtClean="0"/>
              <a:t> </a:t>
            </a:r>
            <a:r>
              <a:rPr lang="de-DE" sz="1600" dirty="0"/>
              <a:t>-</a:t>
            </a:r>
            <a:r>
              <a:rPr lang="de-DE" sz="1600" dirty="0" err="1" smtClean="0"/>
              <a:t>omics</a:t>
            </a:r>
            <a:r>
              <a:rPr lang="de-DE" sz="1600" dirty="0" smtClean="0"/>
              <a:t> </a:t>
            </a:r>
            <a:r>
              <a:rPr lang="de-DE" sz="1600" dirty="0" err="1" smtClean="0"/>
              <a:t>data</a:t>
            </a:r>
            <a:r>
              <a:rPr lang="de-DE" sz="1600" dirty="0" smtClean="0"/>
              <a:t>) </a:t>
            </a:r>
            <a:endParaRPr lang="de-DE" sz="1600" dirty="0"/>
          </a:p>
        </p:txBody>
      </p:sp>
      <p:sp>
        <p:nvSpPr>
          <p:cNvPr id="15" name="Rechteck 14"/>
          <p:cNvSpPr/>
          <p:nvPr/>
        </p:nvSpPr>
        <p:spPr>
          <a:xfrm>
            <a:off x="934244" y="4957992"/>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Streamlining</a:t>
            </a:r>
            <a:r>
              <a:rPr lang="de-DE" sz="1600" dirty="0" smtClean="0"/>
              <a:t> </a:t>
            </a:r>
            <a:r>
              <a:rPr lang="de-DE" sz="1600" dirty="0" err="1" smtClean="0"/>
              <a:t>clinical</a:t>
            </a:r>
            <a:r>
              <a:rPr lang="de-DE" sz="1600" dirty="0" smtClean="0"/>
              <a:t> </a:t>
            </a:r>
            <a:r>
              <a:rPr lang="de-DE" sz="1600" dirty="0" err="1" smtClean="0"/>
              <a:t>workflows</a:t>
            </a:r>
            <a:endParaRPr lang="de-DE" sz="1600" dirty="0" smtClean="0"/>
          </a:p>
          <a:p>
            <a:pPr algn="ctr"/>
            <a:r>
              <a:rPr lang="de-DE" sz="1600" dirty="0" err="1" smtClean="0"/>
              <a:t>using</a:t>
            </a:r>
            <a:r>
              <a:rPr lang="de-DE" sz="1600" dirty="0" smtClean="0"/>
              <a:t> </a:t>
            </a:r>
            <a:r>
              <a:rPr lang="de-DE" sz="1600" dirty="0" err="1" smtClean="0"/>
              <a:t>tools</a:t>
            </a:r>
            <a:r>
              <a:rPr lang="de-DE" sz="1600" dirty="0" smtClean="0"/>
              <a:t> </a:t>
            </a:r>
            <a:r>
              <a:rPr lang="de-DE" sz="1600" dirty="0" err="1" smtClean="0"/>
              <a:t>from</a:t>
            </a:r>
            <a:r>
              <a:rPr lang="de-DE" sz="1600" dirty="0" smtClean="0"/>
              <a:t> </a:t>
            </a:r>
          </a:p>
          <a:p>
            <a:pPr algn="ctr"/>
            <a:r>
              <a:rPr lang="de-DE" sz="1600" dirty="0" err="1" smtClean="0"/>
              <a:t>biomedical</a:t>
            </a:r>
            <a:r>
              <a:rPr lang="de-DE" sz="1600" dirty="0" smtClean="0"/>
              <a:t> </a:t>
            </a:r>
            <a:r>
              <a:rPr lang="de-DE" sz="1600" dirty="0" err="1" smtClean="0"/>
              <a:t>informatics</a:t>
            </a:r>
            <a:r>
              <a:rPr lang="de-DE" sz="1600" dirty="0" smtClean="0"/>
              <a:t> </a:t>
            </a:r>
            <a:endParaRPr lang="de-DE" sz="1600" dirty="0"/>
          </a:p>
        </p:txBody>
      </p:sp>
      <p:sp>
        <p:nvSpPr>
          <p:cNvPr id="19" name="Gleichschenkliges Dreieck 18"/>
          <p:cNvSpPr/>
          <p:nvPr/>
        </p:nvSpPr>
        <p:spPr>
          <a:xfrm rot="16200000">
            <a:off x="4416029" y="2157411"/>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Gleichschenkliges Dreieck 19"/>
          <p:cNvSpPr/>
          <p:nvPr/>
        </p:nvSpPr>
        <p:spPr>
          <a:xfrm rot="16200000">
            <a:off x="4406504" y="3652836"/>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p:nvSpPr>
        <p:spPr>
          <a:xfrm>
            <a:off x="233362" y="1257985"/>
            <a:ext cx="64912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a:solidFill>
                  <a:srgbClr val="E1167A"/>
                </a:solidFill>
                <a:ea typeface="ＭＳ Ｐゴシック" pitchFamily="-112" charset="-128"/>
              </a:rPr>
              <a:t>Systems Medicine – one label for different </a:t>
            </a:r>
            <a:r>
              <a:rPr lang="en-US" sz="2000" dirty="0" smtClean="0">
                <a:solidFill>
                  <a:srgbClr val="E1167A"/>
                </a:solidFill>
                <a:ea typeface="ＭＳ Ｐゴシック" pitchFamily="-112" charset="-128"/>
              </a:rPr>
              <a:t>methodologies</a:t>
            </a:r>
            <a:endParaRPr lang="en-US" sz="2000" dirty="0">
              <a:solidFill>
                <a:srgbClr val="E1167A"/>
              </a:solidFill>
              <a:ea typeface="ＭＳ Ｐゴシック" pitchFamily="-112" charset="-128"/>
            </a:endParaRPr>
          </a:p>
        </p:txBody>
      </p:sp>
      <p:pic>
        <p:nvPicPr>
          <p:cNvPr id="22"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23"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8" name="Gleichschenkliges Dreieck 17"/>
          <p:cNvSpPr/>
          <p:nvPr/>
        </p:nvSpPr>
        <p:spPr>
          <a:xfrm rot="16200000">
            <a:off x="4406504" y="5148261"/>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23"/>
          <p:cNvSpPr/>
          <p:nvPr/>
        </p:nvSpPr>
        <p:spPr>
          <a:xfrm>
            <a:off x="5125244" y="4967884"/>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e.g. </a:t>
            </a:r>
            <a:r>
              <a:rPr lang="de-DE" sz="1600" dirty="0" err="1" smtClean="0"/>
              <a:t>debate</a:t>
            </a:r>
            <a:r>
              <a:rPr lang="de-DE" sz="1600" dirty="0" smtClean="0"/>
              <a:t> on </a:t>
            </a:r>
          </a:p>
          <a:p>
            <a:pPr algn="ctr"/>
            <a:r>
              <a:rPr lang="de-DE" sz="1600" dirty="0" smtClean="0"/>
              <a:t>Electronic </a:t>
            </a:r>
            <a:r>
              <a:rPr lang="de-DE" sz="1600" dirty="0" err="1" smtClean="0"/>
              <a:t>Health</a:t>
            </a:r>
            <a:r>
              <a:rPr lang="de-DE" sz="1600" dirty="0" smtClean="0"/>
              <a:t> Records (EHRs) </a:t>
            </a:r>
            <a:endParaRPr lang="de-DE" sz="1600" dirty="0"/>
          </a:p>
        </p:txBody>
      </p:sp>
    </p:spTree>
    <p:extLst>
      <p:ext uri="{BB962C8B-B14F-4D97-AF65-F5344CB8AC3E}">
        <p14:creationId xmlns:p14="http://schemas.microsoft.com/office/powerpoint/2010/main" val="393660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570511" y="2931886"/>
            <a:ext cx="5326743" cy="2554514"/>
          </a:xfrm>
          <a:prstGeom prst="rect">
            <a:avLst/>
          </a:prstGeom>
          <a:solidFill>
            <a:schemeClr val="tx2">
              <a:lumMod val="20000"/>
              <a:lumOff val="8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0" name="Rechteck 9"/>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WB MRI and Whole Exome Sequencing as sources for unsolicited and/or secondary findings</a:t>
            </a:r>
            <a:endParaRPr lang="en-US" sz="1600" dirty="0">
              <a:solidFill>
                <a:srgbClr val="E1167A"/>
              </a:solidFill>
              <a:ea typeface="ＭＳ Ｐゴシック" pitchFamily="-112" charset="-128"/>
            </a:endParaRPr>
          </a:p>
        </p:txBody>
      </p:sp>
      <p:sp>
        <p:nvSpPr>
          <p:cNvPr id="2" name="Rechteck 1"/>
          <p:cNvSpPr/>
          <p:nvPr/>
        </p:nvSpPr>
        <p:spPr>
          <a:xfrm>
            <a:off x="233362" y="2705100"/>
            <a:ext cx="2185988" cy="1219200"/>
          </a:xfrm>
          <a:prstGeom prst="rect">
            <a:avLst/>
          </a:prstGeom>
          <a:solidFill>
            <a:srgbClr val="E1167A"/>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bg1"/>
                </a:solidFill>
              </a:rPr>
              <a:t>WB MRI</a:t>
            </a:r>
            <a:endParaRPr lang="de-DE" dirty="0">
              <a:solidFill>
                <a:schemeClr val="bg1"/>
              </a:solidFill>
            </a:endParaRPr>
          </a:p>
        </p:txBody>
      </p:sp>
      <p:sp>
        <p:nvSpPr>
          <p:cNvPr id="20" name="Rechteck 19"/>
          <p:cNvSpPr/>
          <p:nvPr/>
        </p:nvSpPr>
        <p:spPr>
          <a:xfrm>
            <a:off x="237673" y="4514850"/>
            <a:ext cx="2185988" cy="1219200"/>
          </a:xfrm>
          <a:prstGeom prst="rect">
            <a:avLst/>
          </a:prstGeom>
          <a:solidFill>
            <a:schemeClr val="tx2">
              <a:lumMod val="20000"/>
              <a:lumOff val="8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solidFill>
                  <a:srgbClr val="2E527E"/>
                </a:solidFill>
              </a:rPr>
              <a:t>Whole</a:t>
            </a:r>
            <a:r>
              <a:rPr lang="de-DE" dirty="0" smtClean="0">
                <a:solidFill>
                  <a:srgbClr val="2E527E"/>
                </a:solidFill>
              </a:rPr>
              <a:t> </a:t>
            </a:r>
            <a:r>
              <a:rPr lang="de-DE" dirty="0" err="1" smtClean="0">
                <a:solidFill>
                  <a:srgbClr val="2E527E"/>
                </a:solidFill>
              </a:rPr>
              <a:t>Exome</a:t>
            </a:r>
            <a:r>
              <a:rPr lang="de-DE" dirty="0" smtClean="0">
                <a:solidFill>
                  <a:srgbClr val="2E527E"/>
                </a:solidFill>
              </a:rPr>
              <a:t> Sequencing</a:t>
            </a:r>
            <a:endParaRPr lang="de-DE" dirty="0">
              <a:solidFill>
                <a:srgbClr val="2E527E"/>
              </a:solidFill>
            </a:endParaRPr>
          </a:p>
        </p:txBody>
      </p:sp>
      <p:sp>
        <p:nvSpPr>
          <p:cNvPr id="3" name="Gleichschenkliges Dreieck 2"/>
          <p:cNvSpPr/>
          <p:nvPr/>
        </p:nvSpPr>
        <p:spPr>
          <a:xfrm rot="5400000">
            <a:off x="1482271" y="3758291"/>
            <a:ext cx="3028950" cy="922568"/>
          </a:xfrm>
          <a:prstGeom prst="triangle">
            <a:avLst/>
          </a:prstGeom>
          <a:solidFill>
            <a:srgbClr val="2E527E"/>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21"/>
          <p:cNvSpPr/>
          <p:nvPr/>
        </p:nvSpPr>
        <p:spPr>
          <a:xfrm>
            <a:off x="3883765" y="3170471"/>
            <a:ext cx="4694176" cy="540000"/>
          </a:xfrm>
          <a:prstGeom prst="rect">
            <a:avLst/>
          </a:prstGeom>
          <a:solidFill>
            <a:schemeClr val="tx2">
              <a:lumMod val="60000"/>
              <a:lumOff val="4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solidFill>
                  <a:schemeClr val="bg1"/>
                </a:solidFill>
              </a:rPr>
              <a:t>Direct-to-comsumer</a:t>
            </a:r>
            <a:endParaRPr lang="de-DE" dirty="0" smtClean="0">
              <a:solidFill>
                <a:schemeClr val="bg1"/>
              </a:solidFill>
            </a:endParaRPr>
          </a:p>
        </p:txBody>
      </p:sp>
      <p:sp>
        <p:nvSpPr>
          <p:cNvPr id="24" name="Rechteck 23"/>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
        <p:nvSpPr>
          <p:cNvPr id="25" name="Rechteck 24"/>
          <p:cNvSpPr/>
          <p:nvPr/>
        </p:nvSpPr>
        <p:spPr>
          <a:xfrm>
            <a:off x="3883766" y="3917955"/>
            <a:ext cx="4694176" cy="540000"/>
          </a:xfrm>
          <a:prstGeom prst="rect">
            <a:avLst/>
          </a:prstGeom>
          <a:solidFill>
            <a:srgbClr val="E1167A"/>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bg1"/>
                </a:solidFill>
              </a:rPr>
              <a:t>Research </a:t>
            </a:r>
            <a:r>
              <a:rPr lang="de-DE" dirty="0" err="1" smtClean="0">
                <a:solidFill>
                  <a:schemeClr val="bg1"/>
                </a:solidFill>
              </a:rPr>
              <a:t>context</a:t>
            </a:r>
            <a:endParaRPr lang="de-DE" dirty="0" smtClean="0">
              <a:solidFill>
                <a:schemeClr val="bg1"/>
              </a:solidFill>
            </a:endParaRPr>
          </a:p>
        </p:txBody>
      </p:sp>
      <p:sp>
        <p:nvSpPr>
          <p:cNvPr id="26" name="Rechteck 25"/>
          <p:cNvSpPr/>
          <p:nvPr/>
        </p:nvSpPr>
        <p:spPr>
          <a:xfrm>
            <a:off x="3883766" y="4689706"/>
            <a:ext cx="4694176" cy="540000"/>
          </a:xfrm>
          <a:prstGeom prst="rect">
            <a:avLst/>
          </a:prstGeom>
          <a:solidFill>
            <a:schemeClr val="tx2">
              <a:lumMod val="60000"/>
              <a:lumOff val="4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bg1"/>
                </a:solidFill>
              </a:rPr>
              <a:t>(</a:t>
            </a:r>
            <a:r>
              <a:rPr lang="de-DE" dirty="0" err="1" smtClean="0">
                <a:solidFill>
                  <a:schemeClr val="bg1"/>
                </a:solidFill>
              </a:rPr>
              <a:t>Health</a:t>
            </a:r>
            <a:r>
              <a:rPr lang="de-DE" dirty="0" smtClean="0">
                <a:solidFill>
                  <a:schemeClr val="bg1"/>
                </a:solidFill>
              </a:rPr>
              <a:t> care </a:t>
            </a:r>
            <a:r>
              <a:rPr lang="de-DE" dirty="0" err="1" smtClean="0">
                <a:solidFill>
                  <a:schemeClr val="bg1"/>
                </a:solidFill>
              </a:rPr>
              <a:t>context</a:t>
            </a:r>
            <a:r>
              <a:rPr lang="de-DE" dirty="0" smtClean="0">
                <a:solidFill>
                  <a:schemeClr val="bg1"/>
                </a:solidFill>
              </a:rPr>
              <a:t>)</a:t>
            </a:r>
            <a:endParaRPr lang="de-DE" dirty="0">
              <a:solidFill>
                <a:schemeClr val="bg1"/>
              </a:solidFill>
            </a:endParaRPr>
          </a:p>
        </p:txBody>
      </p:sp>
    </p:spTree>
    <p:extLst>
      <p:ext uri="{BB962C8B-B14F-4D97-AF65-F5344CB8AC3E}">
        <p14:creationId xmlns:p14="http://schemas.microsoft.com/office/powerpoint/2010/main" val="3102622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0" name="Rechteck 9"/>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Unsolicited findings can cause stress (figures from the research context) </a:t>
            </a:r>
            <a:endParaRPr lang="en-US" sz="1600" dirty="0">
              <a:solidFill>
                <a:srgbClr val="E1167A"/>
              </a:solidFill>
              <a:ea typeface="ＭＳ Ｐゴシック" pitchFamily="-112" charset="-128"/>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8" y="2687638"/>
            <a:ext cx="5470525" cy="3343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2690813" y="5991021"/>
            <a:ext cx="4572000" cy="338554"/>
          </a:xfrm>
          <a:prstGeom prst="rect">
            <a:avLst/>
          </a:prstGeom>
        </p:spPr>
        <p:txBody>
          <a:bodyPr>
            <a:spAutoFit/>
          </a:bodyPr>
          <a:lstStyle/>
          <a:p>
            <a:r>
              <a:rPr lang="en-CA" sz="800" dirty="0" smtClean="0">
                <a:solidFill>
                  <a:srgbClr val="2E527E"/>
                </a:solidFill>
              </a:rPr>
              <a:t>Erdmann P et al.: Incidental </a:t>
            </a:r>
            <a:r>
              <a:rPr lang="en-CA" sz="800" dirty="0">
                <a:solidFill>
                  <a:srgbClr val="2E527E"/>
                </a:solidFill>
              </a:rPr>
              <a:t>Findings – Risk awareness of test persons and research ethical </a:t>
            </a:r>
            <a:r>
              <a:rPr lang="en-CA" sz="800" dirty="0" smtClean="0">
                <a:solidFill>
                  <a:srgbClr val="2E527E"/>
                </a:solidFill>
              </a:rPr>
              <a:t>consequences, </a:t>
            </a:r>
            <a:r>
              <a:rPr lang="en-US" sz="800" dirty="0">
                <a:solidFill>
                  <a:srgbClr val="2E527E"/>
                </a:solidFill>
              </a:rPr>
              <a:t>Linköping [Linköping University Electronic Press] </a:t>
            </a:r>
            <a:r>
              <a:rPr lang="en-US" sz="800" dirty="0" smtClean="0">
                <a:solidFill>
                  <a:srgbClr val="2E527E"/>
                </a:solidFill>
              </a:rPr>
              <a:t>2013</a:t>
            </a:r>
            <a:endParaRPr lang="de-DE" sz="800" dirty="0">
              <a:solidFill>
                <a:srgbClr val="2E527E"/>
              </a:solidFill>
            </a:endParaRPr>
          </a:p>
        </p:txBody>
      </p:sp>
      <p:sp>
        <p:nvSpPr>
          <p:cNvPr id="2" name="Textfeld 1"/>
          <p:cNvSpPr txBox="1"/>
          <p:nvPr/>
        </p:nvSpPr>
        <p:spPr>
          <a:xfrm>
            <a:off x="6448425" y="5734050"/>
            <a:ext cx="876300" cy="246221"/>
          </a:xfrm>
          <a:prstGeom prst="rect">
            <a:avLst/>
          </a:prstGeom>
          <a:noFill/>
        </p:spPr>
        <p:txBody>
          <a:bodyPr wrap="square" rtlCol="0">
            <a:spAutoFit/>
          </a:bodyPr>
          <a:lstStyle/>
          <a:p>
            <a:r>
              <a:rPr lang="de-DE" sz="1000" dirty="0" smtClean="0"/>
              <a:t>n = 131</a:t>
            </a:r>
            <a:endParaRPr lang="de-DE" sz="1000" dirty="0"/>
          </a:p>
        </p:txBody>
      </p:sp>
      <p:sp>
        <p:nvSpPr>
          <p:cNvPr id="20" name="Rechteck 19"/>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
        <p:nvSpPr>
          <p:cNvPr id="3" name="Textfeld 2"/>
          <p:cNvSpPr txBox="1"/>
          <p:nvPr/>
        </p:nvSpPr>
        <p:spPr>
          <a:xfrm>
            <a:off x="1771650" y="2742068"/>
            <a:ext cx="4676775" cy="276999"/>
          </a:xfrm>
          <a:prstGeom prst="rect">
            <a:avLst/>
          </a:prstGeom>
          <a:solidFill>
            <a:schemeClr val="bg1"/>
          </a:solidFill>
          <a:ln>
            <a:noFill/>
          </a:ln>
        </p:spPr>
        <p:txBody>
          <a:bodyPr wrap="square" rtlCol="0">
            <a:spAutoFit/>
          </a:bodyPr>
          <a:lstStyle/>
          <a:p>
            <a:r>
              <a:rPr lang="de-DE" sz="1200" dirty="0" err="1" smtClean="0"/>
              <a:t>Looking</a:t>
            </a:r>
            <a:r>
              <a:rPr lang="de-DE" sz="1200" dirty="0" smtClean="0"/>
              <a:t> back, </a:t>
            </a:r>
            <a:r>
              <a:rPr lang="de-DE" sz="1200" dirty="0" err="1" smtClean="0"/>
              <a:t>recieving</a:t>
            </a:r>
            <a:r>
              <a:rPr lang="de-DE" sz="1200" dirty="0" smtClean="0"/>
              <a:t> </a:t>
            </a:r>
            <a:r>
              <a:rPr lang="de-DE" sz="1200" dirty="0" err="1" smtClean="0"/>
              <a:t>test</a:t>
            </a:r>
            <a:r>
              <a:rPr lang="de-DE" sz="1200" dirty="0" smtClean="0"/>
              <a:t> </a:t>
            </a:r>
            <a:r>
              <a:rPr lang="de-DE" sz="1200" dirty="0" err="1" smtClean="0"/>
              <a:t>results</a:t>
            </a:r>
            <a:r>
              <a:rPr lang="de-DE" sz="1200" dirty="0" smtClean="0"/>
              <a:t> was </a:t>
            </a:r>
            <a:r>
              <a:rPr lang="de-DE" sz="1200" dirty="0" err="1" smtClean="0"/>
              <a:t>emotionally</a:t>
            </a:r>
            <a:r>
              <a:rPr lang="de-DE" sz="1200" dirty="0" smtClean="0"/>
              <a:t> </a:t>
            </a:r>
            <a:r>
              <a:rPr lang="de-DE" sz="1200" dirty="0" err="1" smtClean="0"/>
              <a:t>stressful</a:t>
            </a:r>
            <a:r>
              <a:rPr lang="de-DE" sz="1200" dirty="0" smtClean="0"/>
              <a:t>…</a:t>
            </a:r>
            <a:endParaRPr lang="de-DE" sz="1200" dirty="0"/>
          </a:p>
        </p:txBody>
      </p:sp>
      <p:grpSp>
        <p:nvGrpSpPr>
          <p:cNvPr id="7" name="Gruppieren 6"/>
          <p:cNvGrpSpPr/>
          <p:nvPr/>
        </p:nvGrpSpPr>
        <p:grpSpPr>
          <a:xfrm>
            <a:off x="3752850" y="4506686"/>
            <a:ext cx="1762125" cy="1265464"/>
            <a:chOff x="3752850" y="4506686"/>
            <a:chExt cx="1762125" cy="1265464"/>
          </a:xfrm>
        </p:grpSpPr>
        <p:sp>
          <p:nvSpPr>
            <p:cNvPr id="4" name="Ellipse 3"/>
            <p:cNvSpPr/>
            <p:nvPr/>
          </p:nvSpPr>
          <p:spPr>
            <a:xfrm>
              <a:off x="3752850" y="4686300"/>
              <a:ext cx="1762125" cy="1085850"/>
            </a:xfrm>
            <a:prstGeom prst="ellipse">
              <a:avLst/>
            </a:prstGeom>
            <a:noFill/>
            <a:ln w="28575">
              <a:solidFill>
                <a:srgbClr val="E116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4813300" y="4506686"/>
              <a:ext cx="701675" cy="276999"/>
            </a:xfrm>
            <a:prstGeom prst="rect">
              <a:avLst/>
            </a:prstGeom>
            <a:noFill/>
          </p:spPr>
          <p:txBody>
            <a:bodyPr wrap="square" rtlCol="0">
              <a:spAutoFit/>
            </a:bodyPr>
            <a:lstStyle/>
            <a:p>
              <a:r>
                <a:rPr lang="de-DE" sz="900" b="1" dirty="0" smtClean="0">
                  <a:solidFill>
                    <a:srgbClr val="E1167A"/>
                  </a:solidFill>
                </a:rPr>
                <a:t>~</a:t>
              </a:r>
              <a:r>
                <a:rPr lang="de-DE" sz="1200" b="1" dirty="0" smtClean="0">
                  <a:solidFill>
                    <a:srgbClr val="E1167A"/>
                  </a:solidFill>
                </a:rPr>
                <a:t> 18 %</a:t>
              </a:r>
              <a:endParaRPr lang="de-DE" sz="1200" b="1" dirty="0">
                <a:solidFill>
                  <a:srgbClr val="E1167A"/>
                </a:solidFill>
              </a:endParaRPr>
            </a:p>
          </p:txBody>
        </p:sp>
      </p:grpSp>
    </p:spTree>
    <p:extLst>
      <p:ext uri="{BB962C8B-B14F-4D97-AF65-F5344CB8AC3E}">
        <p14:creationId xmlns:p14="http://schemas.microsoft.com/office/powerpoint/2010/main" val="32903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0" name="Rechteck 9"/>
          <p:cNvSpPr/>
          <p:nvPr/>
        </p:nvSpPr>
        <p:spPr>
          <a:xfrm>
            <a:off x="255135" y="2136085"/>
            <a:ext cx="8615413" cy="584775"/>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Minimization of unsolicited findings in the medical research context through implementation of sophisticated disclosure algorithms –</a:t>
            </a:r>
            <a:r>
              <a:rPr lang="en-US" sz="1600" dirty="0">
                <a:solidFill>
                  <a:srgbClr val="E1167A"/>
                </a:solidFill>
                <a:ea typeface="ＭＳ Ｐゴシック" pitchFamily="-112" charset="-128"/>
              </a:rPr>
              <a:t> </a:t>
            </a:r>
            <a:r>
              <a:rPr lang="en-US" sz="1600" dirty="0" smtClean="0">
                <a:solidFill>
                  <a:srgbClr val="E1167A"/>
                </a:solidFill>
                <a:ea typeface="ＭＳ Ｐゴシック" pitchFamily="-112" charset="-128"/>
              </a:rPr>
              <a:t>the SHIP-WB-MRI as an example</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37" t="8606" r="2519" b="8039"/>
          <a:stretch/>
        </p:blipFill>
        <p:spPr bwMode="auto">
          <a:xfrm>
            <a:off x="892968" y="2647949"/>
            <a:ext cx="6717507" cy="345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hteck 19"/>
          <p:cNvSpPr/>
          <p:nvPr/>
        </p:nvSpPr>
        <p:spPr>
          <a:xfrm>
            <a:off x="3071813" y="5991021"/>
            <a:ext cx="4572000" cy="338554"/>
          </a:xfrm>
          <a:prstGeom prst="rect">
            <a:avLst/>
          </a:prstGeom>
        </p:spPr>
        <p:txBody>
          <a:bodyPr>
            <a:spAutoFit/>
          </a:bodyPr>
          <a:lstStyle/>
          <a:p>
            <a:r>
              <a:rPr lang="en-CA" sz="800" dirty="0" smtClean="0">
                <a:solidFill>
                  <a:srgbClr val="2E527E"/>
                </a:solidFill>
              </a:rPr>
              <a:t>Erdmann P et al.: Incidental </a:t>
            </a:r>
            <a:r>
              <a:rPr lang="en-CA" sz="800" dirty="0">
                <a:solidFill>
                  <a:srgbClr val="2E527E"/>
                </a:solidFill>
              </a:rPr>
              <a:t>Findings – Risk awareness of test persons and research ethical </a:t>
            </a:r>
            <a:r>
              <a:rPr lang="en-CA" sz="800" dirty="0" smtClean="0">
                <a:solidFill>
                  <a:srgbClr val="2E527E"/>
                </a:solidFill>
              </a:rPr>
              <a:t>consequences, </a:t>
            </a:r>
            <a:r>
              <a:rPr lang="en-US" sz="800" dirty="0">
                <a:solidFill>
                  <a:srgbClr val="2E527E"/>
                </a:solidFill>
              </a:rPr>
              <a:t>Linköping [Linköping University Electronic Press] </a:t>
            </a:r>
            <a:r>
              <a:rPr lang="en-US" sz="800" dirty="0" smtClean="0">
                <a:solidFill>
                  <a:srgbClr val="2E527E"/>
                </a:solidFill>
              </a:rPr>
              <a:t>2013</a:t>
            </a:r>
            <a:endParaRPr lang="de-DE" sz="800" dirty="0">
              <a:solidFill>
                <a:srgbClr val="2E527E"/>
              </a:solidFill>
            </a:endParaRPr>
          </a:p>
        </p:txBody>
      </p:sp>
      <p:sp>
        <p:nvSpPr>
          <p:cNvPr id="21" name="Ellipse 20"/>
          <p:cNvSpPr/>
          <p:nvPr/>
        </p:nvSpPr>
        <p:spPr>
          <a:xfrm>
            <a:off x="3595688" y="2647948"/>
            <a:ext cx="4224337" cy="2628901"/>
          </a:xfrm>
          <a:prstGeom prst="ellipse">
            <a:avLst/>
          </a:prstGeom>
          <a:noFill/>
          <a:ln w="28575">
            <a:solidFill>
              <a:srgbClr val="E116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1004888" y="2701810"/>
            <a:ext cx="6519862" cy="3289211"/>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2E527E"/>
                </a:solidFill>
              </a:rPr>
              <a:t>In </a:t>
            </a:r>
            <a:r>
              <a:rPr lang="de-DE" dirty="0" err="1" smtClean="0">
                <a:solidFill>
                  <a:srgbClr val="2E527E"/>
                </a:solidFill>
              </a:rPr>
              <a:t>addition</a:t>
            </a:r>
            <a:r>
              <a:rPr lang="de-DE" dirty="0" smtClean="0">
                <a:solidFill>
                  <a:srgbClr val="2E527E"/>
                </a:solidFill>
              </a:rPr>
              <a:t>:</a:t>
            </a:r>
          </a:p>
          <a:p>
            <a:pPr algn="ctr"/>
            <a:r>
              <a:rPr lang="de-DE" dirty="0" err="1" smtClean="0">
                <a:solidFill>
                  <a:srgbClr val="2E527E"/>
                </a:solidFill>
              </a:rPr>
              <a:t>No</a:t>
            </a:r>
            <a:r>
              <a:rPr lang="de-DE" dirty="0" smtClean="0">
                <a:solidFill>
                  <a:srgbClr val="2E527E"/>
                </a:solidFill>
              </a:rPr>
              <a:t> </a:t>
            </a:r>
            <a:r>
              <a:rPr lang="de-DE" dirty="0" err="1" smtClean="0">
                <a:solidFill>
                  <a:srgbClr val="2E527E"/>
                </a:solidFill>
              </a:rPr>
              <a:t>disclosure</a:t>
            </a:r>
            <a:r>
              <a:rPr lang="de-DE" dirty="0" smtClean="0">
                <a:solidFill>
                  <a:srgbClr val="2E527E"/>
                </a:solidFill>
              </a:rPr>
              <a:t> </a:t>
            </a:r>
            <a:r>
              <a:rPr lang="de-DE" dirty="0" err="1" smtClean="0">
                <a:solidFill>
                  <a:srgbClr val="2E527E"/>
                </a:solidFill>
              </a:rPr>
              <a:t>of</a:t>
            </a:r>
            <a:r>
              <a:rPr lang="de-DE" dirty="0" smtClean="0">
                <a:solidFill>
                  <a:srgbClr val="2E527E"/>
                </a:solidFill>
              </a:rPr>
              <a:t> </a:t>
            </a:r>
            <a:r>
              <a:rPr lang="de-DE" dirty="0" err="1" smtClean="0">
                <a:solidFill>
                  <a:srgbClr val="2E527E"/>
                </a:solidFill>
              </a:rPr>
              <a:t>unclear</a:t>
            </a:r>
            <a:r>
              <a:rPr lang="de-DE" dirty="0" smtClean="0">
                <a:solidFill>
                  <a:srgbClr val="2E527E"/>
                </a:solidFill>
              </a:rPr>
              <a:t> </a:t>
            </a:r>
            <a:r>
              <a:rPr lang="de-DE" dirty="0" err="1" smtClean="0">
                <a:solidFill>
                  <a:srgbClr val="2E527E"/>
                </a:solidFill>
              </a:rPr>
              <a:t>orthopedic</a:t>
            </a:r>
            <a:r>
              <a:rPr lang="de-DE" dirty="0" smtClean="0">
                <a:solidFill>
                  <a:srgbClr val="2E527E"/>
                </a:solidFill>
              </a:rPr>
              <a:t> </a:t>
            </a:r>
            <a:r>
              <a:rPr lang="de-DE" dirty="0" err="1" smtClean="0">
                <a:solidFill>
                  <a:srgbClr val="2E527E"/>
                </a:solidFill>
              </a:rPr>
              <a:t>findings</a:t>
            </a:r>
            <a:r>
              <a:rPr lang="de-DE" dirty="0" smtClean="0">
                <a:solidFill>
                  <a:srgbClr val="2E527E"/>
                </a:solidFill>
              </a:rPr>
              <a:t> in SHIP</a:t>
            </a:r>
          </a:p>
          <a:p>
            <a:pPr algn="ctr"/>
            <a:endParaRPr lang="de-DE" dirty="0" smtClean="0">
              <a:solidFill>
                <a:srgbClr val="2E527E"/>
              </a:solidFill>
            </a:endParaRPr>
          </a:p>
          <a:p>
            <a:pPr algn="ctr"/>
            <a:endParaRPr lang="de-DE" dirty="0">
              <a:solidFill>
                <a:srgbClr val="2E527E"/>
              </a:solidFill>
            </a:endParaRPr>
          </a:p>
        </p:txBody>
      </p:sp>
      <p:sp>
        <p:nvSpPr>
          <p:cNvPr id="22" name="Rechteck 21"/>
          <p:cNvSpPr/>
          <p:nvPr/>
        </p:nvSpPr>
        <p:spPr>
          <a:xfrm>
            <a:off x="1004888" y="2701810"/>
            <a:ext cx="6519862" cy="3289211"/>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solidFill>
                  <a:srgbClr val="2E527E"/>
                </a:solidFill>
              </a:rPr>
              <a:t>Nevertheless</a:t>
            </a:r>
            <a:r>
              <a:rPr lang="de-DE" dirty="0" smtClean="0">
                <a:solidFill>
                  <a:srgbClr val="2E527E"/>
                </a:solidFill>
              </a:rPr>
              <a:t>:</a:t>
            </a:r>
          </a:p>
          <a:p>
            <a:pPr algn="ctr"/>
            <a:r>
              <a:rPr lang="de-DE" sz="1400" dirty="0" smtClean="0">
                <a:solidFill>
                  <a:srgbClr val="2E527E"/>
                </a:solidFill>
              </a:rPr>
              <a:t>~</a:t>
            </a:r>
            <a:r>
              <a:rPr lang="de-DE" dirty="0" smtClean="0">
                <a:solidFill>
                  <a:srgbClr val="2E527E"/>
                </a:solidFill>
              </a:rPr>
              <a:t> 30 % patients have findings that require further clarification</a:t>
            </a:r>
          </a:p>
          <a:p>
            <a:pPr algn="ctr"/>
            <a:endParaRPr lang="de-DE" dirty="0" smtClean="0">
              <a:solidFill>
                <a:srgbClr val="2E527E"/>
              </a:solidFill>
            </a:endParaRPr>
          </a:p>
          <a:p>
            <a:pPr algn="ctr"/>
            <a:endParaRPr lang="de-DE" dirty="0">
              <a:solidFill>
                <a:srgbClr val="2E527E"/>
              </a:solidFill>
            </a:endParaRPr>
          </a:p>
        </p:txBody>
      </p:sp>
      <p:sp>
        <p:nvSpPr>
          <p:cNvPr id="23" name="Rechteck 22"/>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Tree>
    <p:extLst>
      <p:ext uri="{BB962C8B-B14F-4D97-AF65-F5344CB8AC3E}">
        <p14:creationId xmlns:p14="http://schemas.microsoft.com/office/powerpoint/2010/main" val="104810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04850" y="3019425"/>
            <a:ext cx="3600450" cy="111442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0" name="Rechteck 9"/>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EHRs as electronic “memories” </a:t>
            </a:r>
          </a:p>
        </p:txBody>
      </p:sp>
      <p:sp>
        <p:nvSpPr>
          <p:cNvPr id="2" name="Rechteck 1"/>
          <p:cNvSpPr/>
          <p:nvPr/>
        </p:nvSpPr>
        <p:spPr>
          <a:xfrm>
            <a:off x="233362" y="2857499"/>
            <a:ext cx="4176713" cy="2714625"/>
          </a:xfrm>
          <a:prstGeom prst="rect">
            <a:avLst/>
          </a:prstGeom>
          <a:no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21"/>
          <p:cNvSpPr/>
          <p:nvPr/>
        </p:nvSpPr>
        <p:spPr>
          <a:xfrm>
            <a:off x="4693835" y="2857499"/>
            <a:ext cx="4176713" cy="2714626"/>
          </a:xfrm>
          <a:prstGeom prst="rect">
            <a:avLst/>
          </a:prstGeom>
          <a:no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368301" y="5727010"/>
            <a:ext cx="3936999" cy="338554"/>
          </a:xfrm>
          <a:prstGeom prst="rect">
            <a:avLst/>
          </a:prstGeom>
          <a:noFill/>
        </p:spPr>
        <p:txBody>
          <a:bodyPr wrap="square">
            <a:spAutoFit/>
          </a:bodyPr>
          <a:lstStyle/>
          <a:p>
            <a:pPr lvl="0" algn="ctr" defTabSz="914400" eaLnBrk="0" fontAlgn="base" hangingPunct="0">
              <a:spcBef>
                <a:spcPct val="20000"/>
              </a:spcBef>
              <a:spcAft>
                <a:spcPct val="0"/>
              </a:spcAft>
            </a:pPr>
            <a:r>
              <a:rPr lang="en-US" sz="1600" dirty="0">
                <a:solidFill>
                  <a:srgbClr val="E1167A"/>
                </a:solidFill>
                <a:ea typeface="ＭＳ Ｐゴシック" pitchFamily="-112" charset="-128"/>
              </a:rPr>
              <a:t>H</a:t>
            </a:r>
            <a:r>
              <a:rPr lang="en-US" sz="1600" dirty="0" smtClean="0">
                <a:solidFill>
                  <a:srgbClr val="E1167A"/>
                </a:solidFill>
                <a:ea typeface="ＭＳ Ｐゴシック" pitchFamily="-112" charset="-128"/>
              </a:rPr>
              <a:t>ealth care in the era of “paper files”</a:t>
            </a:r>
          </a:p>
        </p:txBody>
      </p:sp>
      <p:sp>
        <p:nvSpPr>
          <p:cNvPr id="3" name="Rechteck 2"/>
          <p:cNvSpPr/>
          <p:nvPr/>
        </p:nvSpPr>
        <p:spPr>
          <a:xfrm>
            <a:off x="920404"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T</a:t>
            </a:r>
            <a:r>
              <a:rPr lang="de-DE" sz="800" baseline="-25000" dirty="0" smtClean="0"/>
              <a:t>1</a:t>
            </a:r>
            <a:endParaRPr lang="de-DE" sz="800" baseline="-25000" dirty="0"/>
          </a:p>
        </p:txBody>
      </p:sp>
      <p:sp>
        <p:nvSpPr>
          <p:cNvPr id="24" name="Rechteck 23"/>
          <p:cNvSpPr/>
          <p:nvPr/>
        </p:nvSpPr>
        <p:spPr>
          <a:xfrm>
            <a:off x="5343789" y="5729495"/>
            <a:ext cx="2962011" cy="338554"/>
          </a:xfrm>
          <a:prstGeom prst="rect">
            <a:avLst/>
          </a:prstGeom>
          <a:noFill/>
        </p:spPr>
        <p:txBody>
          <a:bodyPr wrap="square">
            <a:spAutoFit/>
          </a:bodyPr>
          <a:lstStyle/>
          <a:p>
            <a:pPr lvl="0" algn="ctr" defTabSz="914400" eaLnBrk="0" fontAlgn="base" hangingPunct="0">
              <a:spcBef>
                <a:spcPct val="20000"/>
              </a:spcBef>
              <a:spcAft>
                <a:spcPct val="0"/>
              </a:spcAft>
            </a:pPr>
            <a:r>
              <a:rPr lang="en-US" sz="1600" dirty="0" smtClean="0">
                <a:solidFill>
                  <a:srgbClr val="E1167A"/>
                </a:solidFill>
                <a:ea typeface="ＭＳ Ｐゴシック" pitchFamily="-112" charset="-128"/>
              </a:rPr>
              <a:t>Health care in the era of EHRs</a:t>
            </a:r>
          </a:p>
        </p:txBody>
      </p:sp>
      <p:sp>
        <p:nvSpPr>
          <p:cNvPr id="25" name="Rechteck 24"/>
          <p:cNvSpPr/>
          <p:nvPr/>
        </p:nvSpPr>
        <p:spPr>
          <a:xfrm>
            <a:off x="704850" y="4286250"/>
            <a:ext cx="3600450" cy="111442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p:nvSpPr>
        <p:spPr>
          <a:xfrm rot="16200000">
            <a:off x="-50767" y="3438036"/>
            <a:ext cx="1114425" cy="277200"/>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Patient‘s</a:t>
            </a:r>
            <a:r>
              <a:rPr lang="de-DE" sz="800" dirty="0" smtClean="0"/>
              <a:t> </a:t>
            </a:r>
            <a:r>
              <a:rPr lang="de-DE" sz="800" dirty="0" err="1" smtClean="0"/>
              <a:t>medical</a:t>
            </a:r>
            <a:r>
              <a:rPr lang="de-DE" sz="800" dirty="0" smtClean="0"/>
              <a:t>  </a:t>
            </a:r>
            <a:r>
              <a:rPr lang="de-DE" sz="800" dirty="0" err="1" smtClean="0"/>
              <a:t>history</a:t>
            </a:r>
            <a:endParaRPr lang="de-DE" sz="800" dirty="0"/>
          </a:p>
        </p:txBody>
      </p:sp>
      <p:sp>
        <p:nvSpPr>
          <p:cNvPr id="26" name="Rechteck 25"/>
          <p:cNvSpPr/>
          <p:nvPr/>
        </p:nvSpPr>
        <p:spPr>
          <a:xfrm rot="16200000">
            <a:off x="-50799" y="4705350"/>
            <a:ext cx="1114425" cy="276225"/>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Available</a:t>
            </a:r>
            <a:r>
              <a:rPr lang="de-DE" sz="800" dirty="0" smtClean="0"/>
              <a:t> </a:t>
            </a:r>
            <a:r>
              <a:rPr lang="de-DE" sz="800" dirty="0" err="1" smtClean="0"/>
              <a:t>health-related</a:t>
            </a:r>
            <a:r>
              <a:rPr lang="de-DE" sz="800" dirty="0" smtClean="0"/>
              <a:t> Information</a:t>
            </a:r>
            <a:endParaRPr lang="de-DE" sz="800" dirty="0"/>
          </a:p>
        </p:txBody>
      </p:sp>
      <p:sp>
        <p:nvSpPr>
          <p:cNvPr id="27" name="Rechteck 26"/>
          <p:cNvSpPr/>
          <p:nvPr/>
        </p:nvSpPr>
        <p:spPr>
          <a:xfrm>
            <a:off x="1558580"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T</a:t>
            </a:r>
            <a:r>
              <a:rPr lang="de-DE" sz="800" baseline="-25000" dirty="0" smtClean="0"/>
              <a:t>2</a:t>
            </a:r>
            <a:endParaRPr lang="de-DE" sz="800" baseline="-25000" dirty="0"/>
          </a:p>
        </p:txBody>
      </p:sp>
      <p:sp>
        <p:nvSpPr>
          <p:cNvPr id="28" name="Rechteck 27"/>
          <p:cNvSpPr/>
          <p:nvPr/>
        </p:nvSpPr>
        <p:spPr>
          <a:xfrm>
            <a:off x="2194010"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T</a:t>
            </a:r>
            <a:r>
              <a:rPr lang="de-DE" sz="800" baseline="-25000" dirty="0" smtClean="0"/>
              <a:t>3</a:t>
            </a:r>
            <a:endParaRPr lang="de-DE" sz="800" baseline="-25000" dirty="0"/>
          </a:p>
        </p:txBody>
      </p:sp>
      <p:sp>
        <p:nvSpPr>
          <p:cNvPr id="9" name="Rechtwinkliges Dreieck 8"/>
          <p:cNvSpPr/>
          <p:nvPr/>
        </p:nvSpPr>
        <p:spPr>
          <a:xfrm flipH="1">
            <a:off x="920403" y="4757849"/>
            <a:ext cx="280009" cy="247650"/>
          </a:xfrm>
          <a:prstGeom prst="rtTriangle">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echteck 29"/>
          <p:cNvSpPr/>
          <p:nvPr/>
        </p:nvSpPr>
        <p:spPr>
          <a:xfrm>
            <a:off x="2827424"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T</a:t>
            </a:r>
            <a:r>
              <a:rPr lang="de-DE" sz="800" baseline="-25000" dirty="0" smtClean="0"/>
              <a:t>4</a:t>
            </a:r>
            <a:endParaRPr lang="de-DE" sz="800" baseline="-25000" dirty="0"/>
          </a:p>
        </p:txBody>
      </p:sp>
      <p:sp>
        <p:nvSpPr>
          <p:cNvPr id="31" name="Rechteck 30"/>
          <p:cNvSpPr/>
          <p:nvPr/>
        </p:nvSpPr>
        <p:spPr>
          <a:xfrm>
            <a:off x="3456465"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T</a:t>
            </a:r>
            <a:r>
              <a:rPr lang="de-DE" sz="800" baseline="-25000" dirty="0" err="1"/>
              <a:t>n</a:t>
            </a:r>
            <a:endParaRPr lang="de-DE" sz="800" baseline="-25000" dirty="0"/>
          </a:p>
        </p:txBody>
      </p:sp>
      <p:cxnSp>
        <p:nvCxnSpPr>
          <p:cNvPr id="3072" name="Gewinkelte Verbindung 3071"/>
          <p:cNvCxnSpPr/>
          <p:nvPr/>
        </p:nvCxnSpPr>
        <p:spPr>
          <a:xfrm rot="16200000" flipH="1">
            <a:off x="1127257" y="3354490"/>
            <a:ext cx="366713" cy="210876"/>
          </a:xfrm>
          <a:prstGeom prst="bentConnector3">
            <a:avLst>
              <a:gd name="adj1" fmla="val -649"/>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Gewinkelte Verbindung 35"/>
          <p:cNvCxnSpPr/>
          <p:nvPr/>
        </p:nvCxnSpPr>
        <p:spPr>
          <a:xfrm rot="16200000" flipH="1">
            <a:off x="1760720" y="3354474"/>
            <a:ext cx="366713" cy="210876"/>
          </a:xfrm>
          <a:prstGeom prst="bentConnector3">
            <a:avLst>
              <a:gd name="adj1" fmla="val -649"/>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Gewinkelte Verbindung 36"/>
          <p:cNvCxnSpPr/>
          <p:nvPr/>
        </p:nvCxnSpPr>
        <p:spPr>
          <a:xfrm rot="16200000" flipH="1">
            <a:off x="2398946" y="3354458"/>
            <a:ext cx="366713" cy="210876"/>
          </a:xfrm>
          <a:prstGeom prst="bentConnector3">
            <a:avLst>
              <a:gd name="adj1" fmla="val -649"/>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Gewinkelte Verbindung 37"/>
          <p:cNvCxnSpPr/>
          <p:nvPr/>
        </p:nvCxnSpPr>
        <p:spPr>
          <a:xfrm rot="16200000" flipH="1">
            <a:off x="3032409" y="3354442"/>
            <a:ext cx="366713" cy="210876"/>
          </a:xfrm>
          <a:prstGeom prst="bentConnector3">
            <a:avLst>
              <a:gd name="adj1" fmla="val -649"/>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Gewinkelte Verbindung 38"/>
          <p:cNvCxnSpPr/>
          <p:nvPr/>
        </p:nvCxnSpPr>
        <p:spPr>
          <a:xfrm rot="16200000" flipH="1">
            <a:off x="3661109" y="3354426"/>
            <a:ext cx="366713" cy="210876"/>
          </a:xfrm>
          <a:prstGeom prst="bentConnector3">
            <a:avLst>
              <a:gd name="adj1" fmla="val -649"/>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079" name="Gruppieren 3078"/>
          <p:cNvGrpSpPr/>
          <p:nvPr/>
        </p:nvGrpSpPr>
        <p:grpSpPr>
          <a:xfrm>
            <a:off x="876300" y="4905476"/>
            <a:ext cx="3371850" cy="215444"/>
            <a:chOff x="876300" y="4905476"/>
            <a:chExt cx="3371850" cy="215444"/>
          </a:xfrm>
        </p:grpSpPr>
        <p:cxnSp>
          <p:nvCxnSpPr>
            <p:cNvPr id="3077" name="Gerade Verbindung mit Pfeil 3076"/>
            <p:cNvCxnSpPr/>
            <p:nvPr/>
          </p:nvCxnSpPr>
          <p:spPr>
            <a:xfrm>
              <a:off x="876300" y="5005499"/>
              <a:ext cx="3204910" cy="0"/>
            </a:xfrm>
            <a:prstGeom prst="straightConnector1">
              <a:avLst/>
            </a:prstGeom>
            <a:ln w="12700">
              <a:solidFill>
                <a:srgbClr val="2E527E"/>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078" name="Textfeld 3077"/>
            <p:cNvSpPr txBox="1"/>
            <p:nvPr/>
          </p:nvSpPr>
          <p:spPr>
            <a:xfrm>
              <a:off x="4119563" y="4905476"/>
              <a:ext cx="128587" cy="215444"/>
            </a:xfrm>
            <a:prstGeom prst="rect">
              <a:avLst/>
            </a:prstGeom>
            <a:noFill/>
          </p:spPr>
          <p:txBody>
            <a:bodyPr wrap="square" rtlCol="0">
              <a:spAutoFit/>
            </a:bodyPr>
            <a:lstStyle/>
            <a:p>
              <a:pPr algn="ctr"/>
              <a:r>
                <a:rPr lang="de-DE" sz="800" dirty="0" smtClean="0">
                  <a:solidFill>
                    <a:srgbClr val="2E527E"/>
                  </a:solidFill>
                </a:rPr>
                <a:t>t</a:t>
              </a:r>
              <a:endParaRPr lang="de-DE" sz="800" dirty="0">
                <a:solidFill>
                  <a:srgbClr val="2E527E"/>
                </a:solidFill>
              </a:endParaRPr>
            </a:p>
          </p:txBody>
        </p:sp>
      </p:grpSp>
      <p:grpSp>
        <p:nvGrpSpPr>
          <p:cNvPr id="44" name="Gruppieren 43"/>
          <p:cNvGrpSpPr/>
          <p:nvPr/>
        </p:nvGrpSpPr>
        <p:grpSpPr>
          <a:xfrm>
            <a:off x="876284" y="3895704"/>
            <a:ext cx="3371850" cy="215444"/>
            <a:chOff x="876300" y="4905476"/>
            <a:chExt cx="3371850" cy="215444"/>
          </a:xfrm>
        </p:grpSpPr>
        <p:cxnSp>
          <p:nvCxnSpPr>
            <p:cNvPr id="45" name="Gerade Verbindung mit Pfeil 44"/>
            <p:cNvCxnSpPr/>
            <p:nvPr/>
          </p:nvCxnSpPr>
          <p:spPr>
            <a:xfrm>
              <a:off x="876300" y="5005499"/>
              <a:ext cx="3204910" cy="0"/>
            </a:xfrm>
            <a:prstGeom prst="straightConnector1">
              <a:avLst/>
            </a:prstGeom>
            <a:ln w="12700">
              <a:solidFill>
                <a:srgbClr val="2E527E"/>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6" name="Textfeld 45"/>
            <p:cNvSpPr txBox="1"/>
            <p:nvPr/>
          </p:nvSpPr>
          <p:spPr>
            <a:xfrm>
              <a:off x="4119563" y="4905476"/>
              <a:ext cx="128587" cy="215444"/>
            </a:xfrm>
            <a:prstGeom prst="rect">
              <a:avLst/>
            </a:prstGeom>
            <a:noFill/>
          </p:spPr>
          <p:txBody>
            <a:bodyPr wrap="square" rtlCol="0">
              <a:spAutoFit/>
            </a:bodyPr>
            <a:lstStyle/>
            <a:p>
              <a:pPr algn="ctr"/>
              <a:r>
                <a:rPr lang="de-DE" sz="800" dirty="0" smtClean="0">
                  <a:solidFill>
                    <a:srgbClr val="2E527E"/>
                  </a:solidFill>
                </a:rPr>
                <a:t>t</a:t>
              </a:r>
              <a:endParaRPr lang="de-DE" sz="800" dirty="0">
                <a:solidFill>
                  <a:srgbClr val="2E527E"/>
                </a:solidFill>
              </a:endParaRPr>
            </a:p>
          </p:txBody>
        </p:sp>
      </p:grpSp>
      <p:sp>
        <p:nvSpPr>
          <p:cNvPr id="3080" name="Textfeld 3079"/>
          <p:cNvSpPr txBox="1"/>
          <p:nvPr/>
        </p:nvSpPr>
        <p:spPr>
          <a:xfrm>
            <a:off x="1154126" y="3595676"/>
            <a:ext cx="774700" cy="338554"/>
          </a:xfrm>
          <a:prstGeom prst="rect">
            <a:avLst/>
          </a:prstGeom>
          <a:noFill/>
        </p:spPr>
        <p:txBody>
          <a:bodyPr wrap="square" rtlCol="0">
            <a:spAutoFit/>
          </a:bodyPr>
          <a:lstStyle/>
          <a:p>
            <a:r>
              <a:rPr lang="de-DE" sz="800" dirty="0" err="1" smtClean="0">
                <a:solidFill>
                  <a:srgbClr val="2E527E"/>
                </a:solidFill>
              </a:rPr>
              <a:t>loss</a:t>
            </a:r>
            <a:r>
              <a:rPr lang="de-DE" sz="800" dirty="0" smtClean="0">
                <a:solidFill>
                  <a:srgbClr val="2E527E"/>
                </a:solidFill>
              </a:rPr>
              <a:t> </a:t>
            </a:r>
            <a:r>
              <a:rPr lang="de-DE" sz="800" dirty="0" err="1" smtClean="0">
                <a:solidFill>
                  <a:srgbClr val="2E527E"/>
                </a:solidFill>
              </a:rPr>
              <a:t>of</a:t>
            </a:r>
            <a:r>
              <a:rPr lang="de-DE" sz="800" dirty="0" smtClean="0">
                <a:solidFill>
                  <a:srgbClr val="2E527E"/>
                </a:solidFill>
              </a:rPr>
              <a:t> </a:t>
            </a:r>
            <a:r>
              <a:rPr lang="de-DE" sz="800" dirty="0" err="1" smtClean="0">
                <a:solidFill>
                  <a:srgbClr val="2E527E"/>
                </a:solidFill>
              </a:rPr>
              <a:t>information</a:t>
            </a:r>
            <a:endParaRPr lang="de-DE" sz="800" dirty="0">
              <a:solidFill>
                <a:srgbClr val="2E527E"/>
              </a:solidFill>
            </a:endParaRPr>
          </a:p>
        </p:txBody>
      </p:sp>
      <p:sp>
        <p:nvSpPr>
          <p:cNvPr id="48" name="Textfeld 47"/>
          <p:cNvSpPr txBox="1"/>
          <p:nvPr/>
        </p:nvSpPr>
        <p:spPr>
          <a:xfrm>
            <a:off x="1801878" y="3595660"/>
            <a:ext cx="774700" cy="338554"/>
          </a:xfrm>
          <a:prstGeom prst="rect">
            <a:avLst/>
          </a:prstGeom>
          <a:noFill/>
        </p:spPr>
        <p:txBody>
          <a:bodyPr wrap="square" rtlCol="0">
            <a:spAutoFit/>
          </a:bodyPr>
          <a:lstStyle/>
          <a:p>
            <a:r>
              <a:rPr lang="de-DE" sz="800" dirty="0" err="1" smtClean="0">
                <a:solidFill>
                  <a:srgbClr val="2E527E"/>
                </a:solidFill>
              </a:rPr>
              <a:t>loss</a:t>
            </a:r>
            <a:r>
              <a:rPr lang="de-DE" sz="800" dirty="0" smtClean="0">
                <a:solidFill>
                  <a:srgbClr val="2E527E"/>
                </a:solidFill>
              </a:rPr>
              <a:t> </a:t>
            </a:r>
            <a:r>
              <a:rPr lang="de-DE" sz="800" dirty="0" err="1" smtClean="0">
                <a:solidFill>
                  <a:srgbClr val="2E527E"/>
                </a:solidFill>
              </a:rPr>
              <a:t>of</a:t>
            </a:r>
            <a:r>
              <a:rPr lang="de-DE" sz="800" dirty="0" smtClean="0">
                <a:solidFill>
                  <a:srgbClr val="2E527E"/>
                </a:solidFill>
              </a:rPr>
              <a:t> </a:t>
            </a:r>
            <a:r>
              <a:rPr lang="de-DE" sz="800" dirty="0" err="1" smtClean="0">
                <a:solidFill>
                  <a:srgbClr val="2E527E"/>
                </a:solidFill>
              </a:rPr>
              <a:t>information</a:t>
            </a:r>
            <a:endParaRPr lang="de-DE" sz="800" dirty="0">
              <a:solidFill>
                <a:srgbClr val="2E527E"/>
              </a:solidFill>
            </a:endParaRPr>
          </a:p>
        </p:txBody>
      </p:sp>
      <p:sp>
        <p:nvSpPr>
          <p:cNvPr id="49" name="Textfeld 48"/>
          <p:cNvSpPr txBox="1"/>
          <p:nvPr/>
        </p:nvSpPr>
        <p:spPr>
          <a:xfrm>
            <a:off x="2440104" y="3595644"/>
            <a:ext cx="774700" cy="338554"/>
          </a:xfrm>
          <a:prstGeom prst="rect">
            <a:avLst/>
          </a:prstGeom>
          <a:noFill/>
        </p:spPr>
        <p:txBody>
          <a:bodyPr wrap="square" rtlCol="0">
            <a:spAutoFit/>
          </a:bodyPr>
          <a:lstStyle/>
          <a:p>
            <a:r>
              <a:rPr lang="de-DE" sz="800" dirty="0" err="1" smtClean="0">
                <a:solidFill>
                  <a:srgbClr val="2E527E"/>
                </a:solidFill>
              </a:rPr>
              <a:t>loss</a:t>
            </a:r>
            <a:r>
              <a:rPr lang="de-DE" sz="800" dirty="0" smtClean="0">
                <a:solidFill>
                  <a:srgbClr val="2E527E"/>
                </a:solidFill>
              </a:rPr>
              <a:t> </a:t>
            </a:r>
            <a:r>
              <a:rPr lang="de-DE" sz="800" dirty="0" err="1" smtClean="0">
                <a:solidFill>
                  <a:srgbClr val="2E527E"/>
                </a:solidFill>
              </a:rPr>
              <a:t>of</a:t>
            </a:r>
            <a:r>
              <a:rPr lang="de-DE" sz="800" dirty="0" smtClean="0">
                <a:solidFill>
                  <a:srgbClr val="2E527E"/>
                </a:solidFill>
              </a:rPr>
              <a:t> </a:t>
            </a:r>
            <a:r>
              <a:rPr lang="de-DE" sz="800" dirty="0" err="1" smtClean="0">
                <a:solidFill>
                  <a:srgbClr val="2E527E"/>
                </a:solidFill>
              </a:rPr>
              <a:t>information</a:t>
            </a:r>
            <a:endParaRPr lang="de-DE" sz="800" dirty="0">
              <a:solidFill>
                <a:srgbClr val="2E527E"/>
              </a:solidFill>
            </a:endParaRPr>
          </a:p>
        </p:txBody>
      </p:sp>
      <p:sp>
        <p:nvSpPr>
          <p:cNvPr id="50" name="Textfeld 49"/>
          <p:cNvSpPr txBox="1"/>
          <p:nvPr/>
        </p:nvSpPr>
        <p:spPr>
          <a:xfrm>
            <a:off x="3064041" y="3595628"/>
            <a:ext cx="774700" cy="338554"/>
          </a:xfrm>
          <a:prstGeom prst="rect">
            <a:avLst/>
          </a:prstGeom>
          <a:noFill/>
        </p:spPr>
        <p:txBody>
          <a:bodyPr wrap="square" rtlCol="0">
            <a:spAutoFit/>
          </a:bodyPr>
          <a:lstStyle/>
          <a:p>
            <a:r>
              <a:rPr lang="de-DE" sz="800" dirty="0" err="1" smtClean="0">
                <a:solidFill>
                  <a:srgbClr val="2E527E"/>
                </a:solidFill>
              </a:rPr>
              <a:t>loss</a:t>
            </a:r>
            <a:r>
              <a:rPr lang="de-DE" sz="800" dirty="0" smtClean="0">
                <a:solidFill>
                  <a:srgbClr val="2E527E"/>
                </a:solidFill>
              </a:rPr>
              <a:t> </a:t>
            </a:r>
            <a:r>
              <a:rPr lang="de-DE" sz="800" dirty="0" err="1" smtClean="0">
                <a:solidFill>
                  <a:srgbClr val="2E527E"/>
                </a:solidFill>
              </a:rPr>
              <a:t>of</a:t>
            </a:r>
            <a:r>
              <a:rPr lang="de-DE" sz="800" dirty="0" smtClean="0">
                <a:solidFill>
                  <a:srgbClr val="2E527E"/>
                </a:solidFill>
              </a:rPr>
              <a:t> </a:t>
            </a:r>
            <a:r>
              <a:rPr lang="de-DE" sz="800" dirty="0" err="1" smtClean="0">
                <a:solidFill>
                  <a:srgbClr val="2E527E"/>
                </a:solidFill>
              </a:rPr>
              <a:t>information</a:t>
            </a:r>
            <a:endParaRPr lang="de-DE" sz="800" dirty="0">
              <a:solidFill>
                <a:srgbClr val="2E527E"/>
              </a:solidFill>
            </a:endParaRPr>
          </a:p>
        </p:txBody>
      </p:sp>
      <p:sp>
        <p:nvSpPr>
          <p:cNvPr id="51" name="Textfeld 50"/>
          <p:cNvSpPr txBox="1"/>
          <p:nvPr/>
        </p:nvSpPr>
        <p:spPr>
          <a:xfrm>
            <a:off x="3687978" y="3595612"/>
            <a:ext cx="774700" cy="338554"/>
          </a:xfrm>
          <a:prstGeom prst="rect">
            <a:avLst/>
          </a:prstGeom>
          <a:noFill/>
        </p:spPr>
        <p:txBody>
          <a:bodyPr wrap="square" rtlCol="0">
            <a:spAutoFit/>
          </a:bodyPr>
          <a:lstStyle/>
          <a:p>
            <a:r>
              <a:rPr lang="de-DE" sz="800" dirty="0" err="1" smtClean="0">
                <a:solidFill>
                  <a:srgbClr val="2E527E"/>
                </a:solidFill>
              </a:rPr>
              <a:t>loss</a:t>
            </a:r>
            <a:r>
              <a:rPr lang="de-DE" sz="800" dirty="0" smtClean="0">
                <a:solidFill>
                  <a:srgbClr val="2E527E"/>
                </a:solidFill>
              </a:rPr>
              <a:t> </a:t>
            </a:r>
            <a:r>
              <a:rPr lang="de-DE" sz="800" dirty="0" err="1" smtClean="0">
                <a:solidFill>
                  <a:srgbClr val="2E527E"/>
                </a:solidFill>
              </a:rPr>
              <a:t>of</a:t>
            </a:r>
            <a:r>
              <a:rPr lang="de-DE" sz="800" dirty="0" smtClean="0">
                <a:solidFill>
                  <a:srgbClr val="2E527E"/>
                </a:solidFill>
              </a:rPr>
              <a:t> </a:t>
            </a:r>
            <a:r>
              <a:rPr lang="de-DE" sz="800" dirty="0" err="1" smtClean="0">
                <a:solidFill>
                  <a:srgbClr val="2E527E"/>
                </a:solidFill>
              </a:rPr>
              <a:t>information</a:t>
            </a:r>
            <a:endParaRPr lang="de-DE" sz="800" dirty="0">
              <a:solidFill>
                <a:srgbClr val="2E527E"/>
              </a:solidFill>
            </a:endParaRPr>
          </a:p>
        </p:txBody>
      </p:sp>
      <p:cxnSp>
        <p:nvCxnSpPr>
          <p:cNvPr id="3082" name="Gerade Verbindung 3081"/>
          <p:cNvCxnSpPr/>
          <p:nvPr/>
        </p:nvCxnSpPr>
        <p:spPr>
          <a:xfrm>
            <a:off x="1200412" y="3057525"/>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cxnSp>
        <p:nvCxnSpPr>
          <p:cNvPr id="54" name="Gerade Verbindung 53"/>
          <p:cNvCxnSpPr/>
          <p:nvPr/>
        </p:nvCxnSpPr>
        <p:spPr>
          <a:xfrm>
            <a:off x="1838638" y="3057509"/>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cxnSp>
        <p:nvCxnSpPr>
          <p:cNvPr id="55" name="Gerade Verbindung 54"/>
          <p:cNvCxnSpPr/>
          <p:nvPr/>
        </p:nvCxnSpPr>
        <p:spPr>
          <a:xfrm>
            <a:off x="2472101" y="3067019"/>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cxnSp>
        <p:nvCxnSpPr>
          <p:cNvPr id="56" name="Gerade Verbindung 55"/>
          <p:cNvCxnSpPr/>
          <p:nvPr/>
        </p:nvCxnSpPr>
        <p:spPr>
          <a:xfrm>
            <a:off x="3100801" y="3067003"/>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cxnSp>
        <p:nvCxnSpPr>
          <p:cNvPr id="57" name="Gerade Verbindung 56"/>
          <p:cNvCxnSpPr/>
          <p:nvPr/>
        </p:nvCxnSpPr>
        <p:spPr>
          <a:xfrm>
            <a:off x="3739027" y="3071750"/>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sp>
        <p:nvSpPr>
          <p:cNvPr id="58" name="Rechtwinkliges Dreieck 57"/>
          <p:cNvSpPr/>
          <p:nvPr/>
        </p:nvSpPr>
        <p:spPr>
          <a:xfrm flipH="1">
            <a:off x="1558629" y="4757833"/>
            <a:ext cx="280009" cy="247650"/>
          </a:xfrm>
          <a:prstGeom prst="rtTriangle">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9" name="Rechtwinkliges Dreieck 58"/>
          <p:cNvSpPr/>
          <p:nvPr/>
        </p:nvSpPr>
        <p:spPr>
          <a:xfrm flipH="1">
            <a:off x="2196855" y="4757817"/>
            <a:ext cx="280009" cy="247650"/>
          </a:xfrm>
          <a:prstGeom prst="rtTriangle">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0" name="Rechtwinkliges Dreieck 59"/>
          <p:cNvSpPr/>
          <p:nvPr/>
        </p:nvSpPr>
        <p:spPr>
          <a:xfrm flipH="1">
            <a:off x="2825555" y="4757801"/>
            <a:ext cx="280009" cy="247650"/>
          </a:xfrm>
          <a:prstGeom prst="rtTriangle">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1" name="Rechtwinkliges Dreieck 60"/>
          <p:cNvSpPr/>
          <p:nvPr/>
        </p:nvSpPr>
        <p:spPr>
          <a:xfrm flipH="1">
            <a:off x="3459018" y="4757785"/>
            <a:ext cx="280009" cy="247650"/>
          </a:xfrm>
          <a:prstGeom prst="rtTriangle">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2" name="Rechteck 61"/>
          <p:cNvSpPr/>
          <p:nvPr/>
        </p:nvSpPr>
        <p:spPr>
          <a:xfrm>
            <a:off x="5191125" y="3019425"/>
            <a:ext cx="3600450" cy="111442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Rechteck 62"/>
          <p:cNvSpPr/>
          <p:nvPr/>
        </p:nvSpPr>
        <p:spPr>
          <a:xfrm>
            <a:off x="5406679"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T</a:t>
            </a:r>
            <a:r>
              <a:rPr lang="de-DE" sz="800" baseline="-25000" dirty="0" smtClean="0"/>
              <a:t>1</a:t>
            </a:r>
            <a:endParaRPr lang="de-DE" sz="800" baseline="-25000" dirty="0"/>
          </a:p>
        </p:txBody>
      </p:sp>
      <p:sp>
        <p:nvSpPr>
          <p:cNvPr id="64" name="Rechteck 63"/>
          <p:cNvSpPr/>
          <p:nvPr/>
        </p:nvSpPr>
        <p:spPr>
          <a:xfrm>
            <a:off x="5191125" y="4286250"/>
            <a:ext cx="3600450" cy="111442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5" name="Rechteck 64"/>
          <p:cNvSpPr/>
          <p:nvPr/>
        </p:nvSpPr>
        <p:spPr>
          <a:xfrm rot="16200000">
            <a:off x="4435508" y="3438036"/>
            <a:ext cx="1114425" cy="277200"/>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Patient‘s</a:t>
            </a:r>
            <a:r>
              <a:rPr lang="de-DE" sz="800" dirty="0" smtClean="0"/>
              <a:t> </a:t>
            </a:r>
            <a:r>
              <a:rPr lang="de-DE" sz="800" dirty="0" err="1" smtClean="0"/>
              <a:t>medical</a:t>
            </a:r>
            <a:r>
              <a:rPr lang="de-DE" sz="800" dirty="0" smtClean="0"/>
              <a:t>  </a:t>
            </a:r>
            <a:r>
              <a:rPr lang="de-DE" sz="800" dirty="0" err="1" smtClean="0"/>
              <a:t>history</a:t>
            </a:r>
            <a:endParaRPr lang="de-DE" sz="800" dirty="0"/>
          </a:p>
        </p:txBody>
      </p:sp>
      <p:sp>
        <p:nvSpPr>
          <p:cNvPr id="66" name="Rechteck 65"/>
          <p:cNvSpPr/>
          <p:nvPr/>
        </p:nvSpPr>
        <p:spPr>
          <a:xfrm rot="16200000">
            <a:off x="4435476" y="4705350"/>
            <a:ext cx="1114425" cy="276225"/>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Available</a:t>
            </a:r>
            <a:r>
              <a:rPr lang="de-DE" sz="800" dirty="0" smtClean="0"/>
              <a:t> </a:t>
            </a:r>
            <a:r>
              <a:rPr lang="de-DE" sz="800" dirty="0" err="1" smtClean="0"/>
              <a:t>health-related</a:t>
            </a:r>
            <a:r>
              <a:rPr lang="de-DE" sz="800" dirty="0" smtClean="0"/>
              <a:t> Information</a:t>
            </a:r>
            <a:endParaRPr lang="de-DE" sz="800" dirty="0"/>
          </a:p>
        </p:txBody>
      </p:sp>
      <p:sp>
        <p:nvSpPr>
          <p:cNvPr id="69" name="Rechtwinkliges Dreieck 68"/>
          <p:cNvSpPr/>
          <p:nvPr/>
        </p:nvSpPr>
        <p:spPr>
          <a:xfrm flipH="1">
            <a:off x="5406677" y="4352925"/>
            <a:ext cx="2818624" cy="652574"/>
          </a:xfrm>
          <a:prstGeom prst="rtTriangle">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77" name="Gruppieren 76"/>
          <p:cNvGrpSpPr/>
          <p:nvPr/>
        </p:nvGrpSpPr>
        <p:grpSpPr>
          <a:xfrm>
            <a:off x="5362575" y="4905476"/>
            <a:ext cx="3371850" cy="215444"/>
            <a:chOff x="876300" y="4905476"/>
            <a:chExt cx="3371850" cy="215444"/>
          </a:xfrm>
        </p:grpSpPr>
        <p:cxnSp>
          <p:nvCxnSpPr>
            <p:cNvPr id="78" name="Gerade Verbindung mit Pfeil 77"/>
            <p:cNvCxnSpPr/>
            <p:nvPr/>
          </p:nvCxnSpPr>
          <p:spPr>
            <a:xfrm>
              <a:off x="876300" y="5005499"/>
              <a:ext cx="3204910" cy="0"/>
            </a:xfrm>
            <a:prstGeom prst="straightConnector1">
              <a:avLst/>
            </a:prstGeom>
            <a:ln w="12700">
              <a:solidFill>
                <a:srgbClr val="2E527E"/>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9" name="Textfeld 78"/>
            <p:cNvSpPr txBox="1"/>
            <p:nvPr/>
          </p:nvSpPr>
          <p:spPr>
            <a:xfrm>
              <a:off x="4119563" y="4905476"/>
              <a:ext cx="128587" cy="215444"/>
            </a:xfrm>
            <a:prstGeom prst="rect">
              <a:avLst/>
            </a:prstGeom>
            <a:noFill/>
          </p:spPr>
          <p:txBody>
            <a:bodyPr wrap="square" rtlCol="0">
              <a:spAutoFit/>
            </a:bodyPr>
            <a:lstStyle/>
            <a:p>
              <a:pPr algn="ctr"/>
              <a:r>
                <a:rPr lang="de-DE" sz="800" dirty="0" smtClean="0">
                  <a:solidFill>
                    <a:srgbClr val="2E527E"/>
                  </a:solidFill>
                </a:rPr>
                <a:t>t</a:t>
              </a:r>
              <a:endParaRPr lang="de-DE" sz="800" dirty="0">
                <a:solidFill>
                  <a:srgbClr val="2E527E"/>
                </a:solidFill>
              </a:endParaRPr>
            </a:p>
          </p:txBody>
        </p:sp>
      </p:grpSp>
      <p:grpSp>
        <p:nvGrpSpPr>
          <p:cNvPr id="80" name="Gruppieren 79"/>
          <p:cNvGrpSpPr/>
          <p:nvPr/>
        </p:nvGrpSpPr>
        <p:grpSpPr>
          <a:xfrm>
            <a:off x="5362559" y="3895704"/>
            <a:ext cx="3371850" cy="215444"/>
            <a:chOff x="876300" y="4905476"/>
            <a:chExt cx="3371850" cy="215444"/>
          </a:xfrm>
        </p:grpSpPr>
        <p:cxnSp>
          <p:nvCxnSpPr>
            <p:cNvPr id="81" name="Gerade Verbindung mit Pfeil 80"/>
            <p:cNvCxnSpPr/>
            <p:nvPr/>
          </p:nvCxnSpPr>
          <p:spPr>
            <a:xfrm>
              <a:off x="876300" y="5005499"/>
              <a:ext cx="3204910" cy="0"/>
            </a:xfrm>
            <a:prstGeom prst="straightConnector1">
              <a:avLst/>
            </a:prstGeom>
            <a:ln w="12700">
              <a:solidFill>
                <a:srgbClr val="2E527E"/>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82" name="Textfeld 81"/>
            <p:cNvSpPr txBox="1"/>
            <p:nvPr/>
          </p:nvSpPr>
          <p:spPr>
            <a:xfrm>
              <a:off x="4119563" y="4905476"/>
              <a:ext cx="128587" cy="215444"/>
            </a:xfrm>
            <a:prstGeom prst="rect">
              <a:avLst/>
            </a:prstGeom>
            <a:noFill/>
          </p:spPr>
          <p:txBody>
            <a:bodyPr wrap="square" rtlCol="0">
              <a:spAutoFit/>
            </a:bodyPr>
            <a:lstStyle/>
            <a:p>
              <a:pPr algn="ctr"/>
              <a:r>
                <a:rPr lang="de-DE" sz="800" dirty="0" smtClean="0">
                  <a:solidFill>
                    <a:srgbClr val="2E527E"/>
                  </a:solidFill>
                </a:rPr>
                <a:t>t</a:t>
              </a:r>
              <a:endParaRPr lang="de-DE" sz="800" dirty="0">
                <a:solidFill>
                  <a:srgbClr val="2E527E"/>
                </a:solidFill>
              </a:endParaRPr>
            </a:p>
          </p:txBody>
        </p:sp>
      </p:grpSp>
      <p:cxnSp>
        <p:nvCxnSpPr>
          <p:cNvPr id="88" name="Gerade Verbindung 87"/>
          <p:cNvCxnSpPr/>
          <p:nvPr/>
        </p:nvCxnSpPr>
        <p:spPr>
          <a:xfrm>
            <a:off x="5686687" y="3057525"/>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cxnSp>
        <p:nvCxnSpPr>
          <p:cNvPr id="89" name="Gerade Verbindung 88"/>
          <p:cNvCxnSpPr/>
          <p:nvPr/>
        </p:nvCxnSpPr>
        <p:spPr>
          <a:xfrm>
            <a:off x="6324913" y="3057509"/>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cxnSp>
        <p:nvCxnSpPr>
          <p:cNvPr id="90" name="Gerade Verbindung 89"/>
          <p:cNvCxnSpPr/>
          <p:nvPr/>
        </p:nvCxnSpPr>
        <p:spPr>
          <a:xfrm>
            <a:off x="6958376" y="3067019"/>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cxnSp>
        <p:nvCxnSpPr>
          <p:cNvPr id="91" name="Gerade Verbindung 90"/>
          <p:cNvCxnSpPr/>
          <p:nvPr/>
        </p:nvCxnSpPr>
        <p:spPr>
          <a:xfrm>
            <a:off x="7587076" y="3067003"/>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cxnSp>
        <p:nvCxnSpPr>
          <p:cNvPr id="92" name="Gerade Verbindung 91"/>
          <p:cNvCxnSpPr/>
          <p:nvPr/>
        </p:nvCxnSpPr>
        <p:spPr>
          <a:xfrm>
            <a:off x="8225302" y="3071750"/>
            <a:ext cx="0" cy="2143125"/>
          </a:xfrm>
          <a:prstGeom prst="line">
            <a:avLst/>
          </a:prstGeom>
          <a:ln w="6350">
            <a:solidFill>
              <a:srgbClr val="2E527E"/>
            </a:solidFill>
            <a:prstDash val="dash"/>
          </a:ln>
        </p:spPr>
        <p:style>
          <a:lnRef idx="2">
            <a:schemeClr val="accent1"/>
          </a:lnRef>
          <a:fillRef idx="0">
            <a:schemeClr val="accent1"/>
          </a:fillRef>
          <a:effectRef idx="1">
            <a:schemeClr val="accent1"/>
          </a:effectRef>
          <a:fontRef idx="minor">
            <a:schemeClr val="tx1"/>
          </a:fontRef>
        </p:style>
      </p:cxnSp>
      <p:cxnSp>
        <p:nvCxnSpPr>
          <p:cNvPr id="3084" name="Gerade Verbindung mit Pfeil 3083"/>
          <p:cNvCxnSpPr/>
          <p:nvPr/>
        </p:nvCxnSpPr>
        <p:spPr>
          <a:xfrm>
            <a:off x="5691450" y="3266982"/>
            <a:ext cx="2744729" cy="9590"/>
          </a:xfrm>
          <a:prstGeom prst="straightConnector1">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hteck 66"/>
          <p:cNvSpPr/>
          <p:nvPr/>
        </p:nvSpPr>
        <p:spPr>
          <a:xfrm>
            <a:off x="6044855"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T</a:t>
            </a:r>
            <a:r>
              <a:rPr lang="de-DE" sz="800" baseline="-25000" dirty="0" smtClean="0"/>
              <a:t>2</a:t>
            </a:r>
            <a:endParaRPr lang="de-DE" sz="800" baseline="-25000" dirty="0"/>
          </a:p>
        </p:txBody>
      </p:sp>
      <p:sp>
        <p:nvSpPr>
          <p:cNvPr id="68" name="Rechteck 67"/>
          <p:cNvSpPr/>
          <p:nvPr/>
        </p:nvSpPr>
        <p:spPr>
          <a:xfrm>
            <a:off x="6680285"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T</a:t>
            </a:r>
            <a:r>
              <a:rPr lang="de-DE" sz="800" baseline="-25000" dirty="0" smtClean="0"/>
              <a:t>3</a:t>
            </a:r>
            <a:endParaRPr lang="de-DE" sz="800" baseline="-25000" dirty="0"/>
          </a:p>
        </p:txBody>
      </p:sp>
      <p:sp>
        <p:nvSpPr>
          <p:cNvPr id="70" name="Rechteck 69"/>
          <p:cNvSpPr/>
          <p:nvPr/>
        </p:nvSpPr>
        <p:spPr>
          <a:xfrm>
            <a:off x="7313699"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T</a:t>
            </a:r>
            <a:r>
              <a:rPr lang="de-DE" sz="800" baseline="-25000" dirty="0" smtClean="0"/>
              <a:t>4</a:t>
            </a:r>
            <a:endParaRPr lang="de-DE" sz="800" baseline="-25000" dirty="0"/>
          </a:p>
        </p:txBody>
      </p:sp>
      <p:sp>
        <p:nvSpPr>
          <p:cNvPr id="71" name="Rechteck 70"/>
          <p:cNvSpPr/>
          <p:nvPr/>
        </p:nvSpPr>
        <p:spPr>
          <a:xfrm>
            <a:off x="7942740" y="3143222"/>
            <a:ext cx="280009" cy="266700"/>
          </a:xfrm>
          <a:prstGeom prst="rect">
            <a:avLst/>
          </a:prstGeom>
          <a:solidFill>
            <a:schemeClr val="tx2">
              <a:lumMod val="60000"/>
              <a:lumOff val="40000"/>
            </a:schemeClr>
          </a:solidFill>
          <a:ln>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T</a:t>
            </a:r>
            <a:r>
              <a:rPr lang="de-DE" sz="800" baseline="-25000" dirty="0" err="1"/>
              <a:t>n</a:t>
            </a:r>
            <a:endParaRPr lang="de-DE" sz="800" baseline="-25000" dirty="0"/>
          </a:p>
        </p:txBody>
      </p:sp>
      <p:sp>
        <p:nvSpPr>
          <p:cNvPr id="99" name="Textfeld 98"/>
          <p:cNvSpPr txBox="1"/>
          <p:nvPr/>
        </p:nvSpPr>
        <p:spPr>
          <a:xfrm>
            <a:off x="5488203" y="3586087"/>
            <a:ext cx="774700" cy="215444"/>
          </a:xfrm>
          <a:prstGeom prst="rect">
            <a:avLst/>
          </a:prstGeom>
          <a:noFill/>
        </p:spPr>
        <p:txBody>
          <a:bodyPr wrap="square" rtlCol="0">
            <a:spAutoFit/>
          </a:bodyPr>
          <a:lstStyle/>
          <a:p>
            <a:pPr algn="ctr"/>
            <a:r>
              <a:rPr lang="de-DE" sz="800" dirty="0" err="1" smtClean="0">
                <a:solidFill>
                  <a:srgbClr val="2E527E"/>
                </a:solidFill>
              </a:rPr>
              <a:t>saving</a:t>
            </a:r>
            <a:endParaRPr lang="de-DE" sz="800" dirty="0">
              <a:solidFill>
                <a:srgbClr val="2E527E"/>
              </a:solidFill>
            </a:endParaRPr>
          </a:p>
        </p:txBody>
      </p:sp>
      <p:sp>
        <p:nvSpPr>
          <p:cNvPr id="100" name="Textfeld 99"/>
          <p:cNvSpPr txBox="1"/>
          <p:nvPr/>
        </p:nvSpPr>
        <p:spPr>
          <a:xfrm>
            <a:off x="6120194" y="3587143"/>
            <a:ext cx="774700" cy="215444"/>
          </a:xfrm>
          <a:prstGeom prst="rect">
            <a:avLst/>
          </a:prstGeom>
          <a:noFill/>
        </p:spPr>
        <p:txBody>
          <a:bodyPr wrap="square" rtlCol="0">
            <a:spAutoFit/>
          </a:bodyPr>
          <a:lstStyle/>
          <a:p>
            <a:pPr algn="ctr"/>
            <a:r>
              <a:rPr lang="de-DE" sz="800" dirty="0" err="1" smtClean="0">
                <a:solidFill>
                  <a:srgbClr val="2E527E"/>
                </a:solidFill>
              </a:rPr>
              <a:t>saving</a:t>
            </a:r>
            <a:endParaRPr lang="de-DE" sz="800" dirty="0">
              <a:solidFill>
                <a:srgbClr val="2E527E"/>
              </a:solidFill>
            </a:endParaRPr>
          </a:p>
        </p:txBody>
      </p:sp>
      <p:sp>
        <p:nvSpPr>
          <p:cNvPr id="101" name="Textfeld 100"/>
          <p:cNvSpPr txBox="1"/>
          <p:nvPr/>
        </p:nvSpPr>
        <p:spPr>
          <a:xfrm>
            <a:off x="6758369" y="3587143"/>
            <a:ext cx="774700" cy="215444"/>
          </a:xfrm>
          <a:prstGeom prst="rect">
            <a:avLst/>
          </a:prstGeom>
          <a:noFill/>
        </p:spPr>
        <p:txBody>
          <a:bodyPr wrap="square" rtlCol="0">
            <a:spAutoFit/>
          </a:bodyPr>
          <a:lstStyle/>
          <a:p>
            <a:pPr algn="ctr"/>
            <a:r>
              <a:rPr lang="de-DE" sz="800" dirty="0" err="1" smtClean="0">
                <a:solidFill>
                  <a:srgbClr val="2E527E"/>
                </a:solidFill>
              </a:rPr>
              <a:t>saving</a:t>
            </a:r>
            <a:endParaRPr lang="de-DE" sz="800" dirty="0">
              <a:solidFill>
                <a:srgbClr val="2E527E"/>
              </a:solidFill>
            </a:endParaRPr>
          </a:p>
        </p:txBody>
      </p:sp>
      <p:sp>
        <p:nvSpPr>
          <p:cNvPr id="102" name="Textfeld 101"/>
          <p:cNvSpPr txBox="1"/>
          <p:nvPr/>
        </p:nvSpPr>
        <p:spPr>
          <a:xfrm>
            <a:off x="7387019" y="3587143"/>
            <a:ext cx="774700" cy="215444"/>
          </a:xfrm>
          <a:prstGeom prst="rect">
            <a:avLst/>
          </a:prstGeom>
          <a:noFill/>
        </p:spPr>
        <p:txBody>
          <a:bodyPr wrap="square" rtlCol="0">
            <a:spAutoFit/>
          </a:bodyPr>
          <a:lstStyle/>
          <a:p>
            <a:pPr algn="ctr"/>
            <a:r>
              <a:rPr lang="de-DE" sz="800" dirty="0" err="1" smtClean="0">
                <a:solidFill>
                  <a:srgbClr val="2E527E"/>
                </a:solidFill>
              </a:rPr>
              <a:t>saving</a:t>
            </a:r>
            <a:endParaRPr lang="de-DE" sz="800" dirty="0">
              <a:solidFill>
                <a:srgbClr val="2E527E"/>
              </a:solidFill>
            </a:endParaRPr>
          </a:p>
        </p:txBody>
      </p:sp>
      <p:sp>
        <p:nvSpPr>
          <p:cNvPr id="103" name="Textfeld 102"/>
          <p:cNvSpPr txBox="1"/>
          <p:nvPr/>
        </p:nvSpPr>
        <p:spPr>
          <a:xfrm>
            <a:off x="8015669" y="3587143"/>
            <a:ext cx="774700" cy="215444"/>
          </a:xfrm>
          <a:prstGeom prst="rect">
            <a:avLst/>
          </a:prstGeom>
          <a:noFill/>
        </p:spPr>
        <p:txBody>
          <a:bodyPr wrap="square" rtlCol="0">
            <a:spAutoFit/>
          </a:bodyPr>
          <a:lstStyle/>
          <a:p>
            <a:pPr algn="ctr"/>
            <a:r>
              <a:rPr lang="de-DE" sz="800" dirty="0" err="1" smtClean="0">
                <a:solidFill>
                  <a:srgbClr val="2E527E"/>
                </a:solidFill>
              </a:rPr>
              <a:t>saving</a:t>
            </a:r>
            <a:endParaRPr lang="de-DE" sz="800" dirty="0">
              <a:solidFill>
                <a:srgbClr val="2E527E"/>
              </a:solidFill>
            </a:endParaRPr>
          </a:p>
        </p:txBody>
      </p:sp>
      <p:cxnSp>
        <p:nvCxnSpPr>
          <p:cNvPr id="3086" name="Gerade Verbindung mit Pfeil 3085"/>
          <p:cNvCxnSpPr/>
          <p:nvPr/>
        </p:nvCxnSpPr>
        <p:spPr>
          <a:xfrm>
            <a:off x="5875553" y="3276507"/>
            <a:ext cx="0" cy="319105"/>
          </a:xfrm>
          <a:prstGeom prst="straightConnector1">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Gerade Verbindung mit Pfeil 106"/>
          <p:cNvCxnSpPr/>
          <p:nvPr/>
        </p:nvCxnSpPr>
        <p:spPr>
          <a:xfrm>
            <a:off x="6504203" y="3276507"/>
            <a:ext cx="0" cy="319105"/>
          </a:xfrm>
          <a:prstGeom prst="straightConnector1">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Gerade Verbindung mit Pfeil 107"/>
          <p:cNvCxnSpPr/>
          <p:nvPr/>
        </p:nvCxnSpPr>
        <p:spPr>
          <a:xfrm>
            <a:off x="7151903" y="3276507"/>
            <a:ext cx="0" cy="319105"/>
          </a:xfrm>
          <a:prstGeom prst="straightConnector1">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9" name="Gerade Verbindung mit Pfeil 108"/>
          <p:cNvCxnSpPr/>
          <p:nvPr/>
        </p:nvCxnSpPr>
        <p:spPr>
          <a:xfrm>
            <a:off x="7790078" y="3286032"/>
            <a:ext cx="0" cy="319105"/>
          </a:xfrm>
          <a:prstGeom prst="straightConnector1">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0" name="Gerade Verbindung mit Pfeil 109"/>
          <p:cNvCxnSpPr/>
          <p:nvPr/>
        </p:nvCxnSpPr>
        <p:spPr>
          <a:xfrm>
            <a:off x="8428253" y="3286032"/>
            <a:ext cx="0" cy="319105"/>
          </a:xfrm>
          <a:prstGeom prst="straightConnector1">
            <a:avLst/>
          </a:prstGeom>
          <a:ln w="12700">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Rechteck 110"/>
          <p:cNvSpPr/>
          <p:nvPr/>
        </p:nvSpPr>
        <p:spPr>
          <a:xfrm>
            <a:off x="5191125" y="4286250"/>
            <a:ext cx="3600450" cy="1114425"/>
          </a:xfrm>
          <a:prstGeom prst="rect">
            <a:avLst/>
          </a:prstGeom>
          <a:solidFill>
            <a:schemeClr val="bg1"/>
          </a:solidFill>
          <a:ln w="28575">
            <a:solidFill>
              <a:srgbClr val="E116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solidFill>
                  <a:srgbClr val="E1167A"/>
                </a:solidFill>
              </a:rPr>
              <a:t>MENON </a:t>
            </a:r>
            <a:r>
              <a:rPr lang="de-DE" sz="1200" dirty="0" err="1" smtClean="0">
                <a:solidFill>
                  <a:srgbClr val="E1167A"/>
                </a:solidFill>
              </a:rPr>
              <a:t>hypothesis</a:t>
            </a:r>
            <a:r>
              <a:rPr lang="de-DE" sz="1200" dirty="0" smtClean="0">
                <a:solidFill>
                  <a:srgbClr val="E1167A"/>
                </a:solidFill>
              </a:rPr>
              <a:t>:</a:t>
            </a:r>
          </a:p>
          <a:p>
            <a:pPr algn="ctr"/>
            <a:r>
              <a:rPr lang="de-DE" sz="1200" dirty="0" smtClean="0">
                <a:solidFill>
                  <a:srgbClr val="E1167A"/>
                </a:solidFill>
              </a:rPr>
              <a:t>“</a:t>
            </a:r>
            <a:r>
              <a:rPr lang="de-DE" sz="1200" dirty="0" err="1" smtClean="0">
                <a:solidFill>
                  <a:srgbClr val="E1167A"/>
                </a:solidFill>
              </a:rPr>
              <a:t>Increase</a:t>
            </a:r>
            <a:r>
              <a:rPr lang="de-DE" sz="1200" dirty="0" smtClean="0">
                <a:solidFill>
                  <a:srgbClr val="E1167A"/>
                </a:solidFill>
              </a:rPr>
              <a:t> of available health-related information from patient‘s medical history causes continuous increase of (unsolicited and/or secondary) findings.“  </a:t>
            </a:r>
            <a:endParaRPr lang="de-DE" sz="1200" dirty="0">
              <a:solidFill>
                <a:srgbClr val="E1167A"/>
              </a:solidFill>
            </a:endParaRPr>
          </a:p>
        </p:txBody>
      </p:sp>
      <p:sp>
        <p:nvSpPr>
          <p:cNvPr id="83" name="Rechteck 82"/>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Tree>
    <p:extLst>
      <p:ext uri="{BB962C8B-B14F-4D97-AF65-F5344CB8AC3E}">
        <p14:creationId xmlns:p14="http://schemas.microsoft.com/office/powerpoint/2010/main" val="2169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p:cTn id="7" dur="1000" fill="hold"/>
                                        <p:tgtEl>
                                          <p:spTgt spid="111"/>
                                        </p:tgtEl>
                                        <p:attrNameLst>
                                          <p:attrName>ppt_w</p:attrName>
                                        </p:attrNameLst>
                                      </p:cBhvr>
                                      <p:tavLst>
                                        <p:tav tm="0">
                                          <p:val>
                                            <p:fltVal val="0"/>
                                          </p:val>
                                        </p:tav>
                                        <p:tav tm="100000">
                                          <p:val>
                                            <p:strVal val="#ppt_w"/>
                                          </p:val>
                                        </p:tav>
                                      </p:tavLst>
                                    </p:anim>
                                    <p:anim calcmode="lin" valueType="num">
                                      <p:cBhvr>
                                        <p:cTn id="8" dur="1000" fill="hold"/>
                                        <p:tgtEl>
                                          <p:spTgt spid="111"/>
                                        </p:tgtEl>
                                        <p:attrNameLst>
                                          <p:attrName>ppt_h</p:attrName>
                                        </p:attrNameLst>
                                      </p:cBhvr>
                                      <p:tavLst>
                                        <p:tav tm="0">
                                          <p:val>
                                            <p:fltVal val="0"/>
                                          </p:val>
                                        </p:tav>
                                        <p:tav tm="100000">
                                          <p:val>
                                            <p:strVal val="#ppt_h"/>
                                          </p:val>
                                        </p:tav>
                                      </p:tavLst>
                                    </p:anim>
                                    <p:anim calcmode="lin" valueType="num">
                                      <p:cBhvr>
                                        <p:cTn id="9" dur="1000" fill="hold"/>
                                        <p:tgtEl>
                                          <p:spTgt spid="111"/>
                                        </p:tgtEl>
                                        <p:attrNameLst>
                                          <p:attrName>style.rotation</p:attrName>
                                        </p:attrNameLst>
                                      </p:cBhvr>
                                      <p:tavLst>
                                        <p:tav tm="0">
                                          <p:val>
                                            <p:fltVal val="90"/>
                                          </p:val>
                                        </p:tav>
                                        <p:tav tm="100000">
                                          <p:val>
                                            <p:fltVal val="0"/>
                                          </p:val>
                                        </p:tav>
                                      </p:tavLst>
                                    </p:anim>
                                    <p:animEffect transition="in" filter="fade">
                                      <p:cBhvr>
                                        <p:cTn id="10"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0" name="Rechteck 9"/>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Potential sources for unsolicited and/or secondary findings</a:t>
            </a:r>
          </a:p>
        </p:txBody>
      </p:sp>
      <p:sp>
        <p:nvSpPr>
          <p:cNvPr id="6" name="Ellipse 5"/>
          <p:cNvSpPr/>
          <p:nvPr/>
        </p:nvSpPr>
        <p:spPr>
          <a:xfrm>
            <a:off x="3009900" y="3429000"/>
            <a:ext cx="2428875" cy="1276350"/>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smtClean="0">
                <a:solidFill>
                  <a:srgbClr val="E1167A"/>
                </a:solidFill>
              </a:rPr>
              <a:t>Patient‘s</a:t>
            </a:r>
            <a:r>
              <a:rPr lang="de-DE" sz="1400" dirty="0" smtClean="0">
                <a:solidFill>
                  <a:srgbClr val="E1167A"/>
                </a:solidFill>
              </a:rPr>
              <a:t> EHR</a:t>
            </a:r>
            <a:endParaRPr lang="de-DE" sz="1400" dirty="0">
              <a:solidFill>
                <a:srgbClr val="E1167A"/>
              </a:solidFill>
            </a:endParaRPr>
          </a:p>
        </p:txBody>
      </p:sp>
      <p:sp>
        <p:nvSpPr>
          <p:cNvPr id="85" name="Rechteck 84"/>
          <p:cNvSpPr/>
          <p:nvPr/>
        </p:nvSpPr>
        <p:spPr>
          <a:xfrm>
            <a:off x="5991225" y="3671887"/>
            <a:ext cx="1762125" cy="79057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E1167A"/>
                </a:solidFill>
              </a:rPr>
              <a:t>Direct-to-consumer-genetics</a:t>
            </a:r>
            <a:endParaRPr lang="de-DE" sz="1400" dirty="0">
              <a:solidFill>
                <a:srgbClr val="E1167A"/>
              </a:solidFill>
            </a:endParaRPr>
          </a:p>
        </p:txBody>
      </p:sp>
      <p:sp>
        <p:nvSpPr>
          <p:cNvPr id="93" name="Rechteck 92"/>
          <p:cNvSpPr/>
          <p:nvPr/>
        </p:nvSpPr>
        <p:spPr>
          <a:xfrm>
            <a:off x="647700" y="3671887"/>
            <a:ext cx="1762125" cy="79057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smtClean="0">
                <a:solidFill>
                  <a:srgbClr val="E1167A"/>
                </a:solidFill>
              </a:rPr>
              <a:t>Clinics</a:t>
            </a:r>
            <a:endParaRPr lang="de-DE" sz="1400" dirty="0">
              <a:solidFill>
                <a:srgbClr val="E1167A"/>
              </a:solidFill>
            </a:endParaRPr>
          </a:p>
        </p:txBody>
      </p:sp>
      <p:cxnSp>
        <p:nvCxnSpPr>
          <p:cNvPr id="11" name="Gerade Verbindung mit Pfeil 10"/>
          <p:cNvCxnSpPr>
            <a:stCxn id="93" idx="3"/>
            <a:endCxn id="6" idx="2"/>
          </p:cNvCxnSpPr>
          <p:nvPr/>
        </p:nvCxnSpPr>
        <p:spPr>
          <a:xfrm>
            <a:off x="2409825" y="4067175"/>
            <a:ext cx="600075" cy="0"/>
          </a:xfrm>
          <a:prstGeom prst="straightConnector1">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Gewinkelte Verbindung 20"/>
          <p:cNvCxnSpPr/>
          <p:nvPr/>
        </p:nvCxnSpPr>
        <p:spPr>
          <a:xfrm>
            <a:off x="2247900" y="3100388"/>
            <a:ext cx="1814513" cy="328612"/>
          </a:xfrm>
          <a:prstGeom prst="bentConnector2">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Gewinkelte Verbindung 32"/>
          <p:cNvCxnSpPr/>
          <p:nvPr/>
        </p:nvCxnSpPr>
        <p:spPr>
          <a:xfrm rot="10800000" flipV="1">
            <a:off x="4348164" y="3100388"/>
            <a:ext cx="1766887" cy="328612"/>
          </a:xfrm>
          <a:prstGeom prst="bentConnector2">
            <a:avLst/>
          </a:prstGeom>
          <a:ln w="28575">
            <a:solidFill>
              <a:srgbClr val="2E527E"/>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7" name="Rechteck 6"/>
          <p:cNvSpPr/>
          <p:nvPr/>
        </p:nvSpPr>
        <p:spPr>
          <a:xfrm>
            <a:off x="5991225" y="2705100"/>
            <a:ext cx="1762125" cy="79057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E1167A"/>
                </a:solidFill>
              </a:rPr>
              <a:t>“</a:t>
            </a:r>
            <a:r>
              <a:rPr lang="de-DE" sz="1400" dirty="0" err="1" smtClean="0">
                <a:solidFill>
                  <a:srgbClr val="E1167A"/>
                </a:solidFill>
              </a:rPr>
              <a:t>Quantified</a:t>
            </a:r>
            <a:r>
              <a:rPr lang="de-DE" sz="1400" dirty="0" smtClean="0">
                <a:solidFill>
                  <a:srgbClr val="E1167A"/>
                </a:solidFill>
              </a:rPr>
              <a:t> </a:t>
            </a:r>
            <a:r>
              <a:rPr lang="de-DE" sz="1400" dirty="0" err="1" smtClean="0">
                <a:solidFill>
                  <a:srgbClr val="E1167A"/>
                </a:solidFill>
              </a:rPr>
              <a:t>self</a:t>
            </a:r>
            <a:r>
              <a:rPr lang="de-DE" sz="1400" dirty="0" smtClean="0">
                <a:solidFill>
                  <a:srgbClr val="E1167A"/>
                </a:solidFill>
              </a:rPr>
              <a:t>“ </a:t>
            </a:r>
            <a:r>
              <a:rPr lang="de-DE" sz="1400" dirty="0" err="1" smtClean="0">
                <a:solidFill>
                  <a:srgbClr val="E1167A"/>
                </a:solidFill>
              </a:rPr>
              <a:t>applications</a:t>
            </a:r>
            <a:endParaRPr lang="de-DE" sz="1400" dirty="0">
              <a:solidFill>
                <a:srgbClr val="E1167A"/>
              </a:solidFill>
            </a:endParaRPr>
          </a:p>
        </p:txBody>
      </p:sp>
      <p:sp>
        <p:nvSpPr>
          <p:cNvPr id="87" name="Rechteck 86"/>
          <p:cNvSpPr/>
          <p:nvPr/>
        </p:nvSpPr>
        <p:spPr>
          <a:xfrm>
            <a:off x="647700" y="2705100"/>
            <a:ext cx="1762125" cy="79057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smtClean="0">
                <a:solidFill>
                  <a:srgbClr val="E1167A"/>
                </a:solidFill>
              </a:rPr>
              <a:t>Physicians</a:t>
            </a:r>
            <a:endParaRPr lang="de-DE" sz="1400" dirty="0" smtClean="0">
              <a:solidFill>
                <a:srgbClr val="E1167A"/>
              </a:solidFill>
            </a:endParaRPr>
          </a:p>
        </p:txBody>
      </p:sp>
      <p:cxnSp>
        <p:nvCxnSpPr>
          <p:cNvPr id="40" name="Gerade Verbindung mit Pfeil 39"/>
          <p:cNvCxnSpPr>
            <a:stCxn id="85" idx="1"/>
            <a:endCxn id="6" idx="6"/>
          </p:cNvCxnSpPr>
          <p:nvPr/>
        </p:nvCxnSpPr>
        <p:spPr>
          <a:xfrm flipH="1">
            <a:off x="5438775" y="4067175"/>
            <a:ext cx="552450" cy="0"/>
          </a:xfrm>
          <a:prstGeom prst="straightConnector1">
            <a:avLst/>
          </a:prstGeom>
          <a:ln w="28575">
            <a:solidFill>
              <a:srgbClr val="2E527E"/>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53" name="Gewinkelte Verbindung 52"/>
          <p:cNvCxnSpPr/>
          <p:nvPr/>
        </p:nvCxnSpPr>
        <p:spPr>
          <a:xfrm rot="10800000">
            <a:off x="4348164" y="4705350"/>
            <a:ext cx="1766887" cy="304800"/>
          </a:xfrm>
          <a:prstGeom prst="bentConnector2">
            <a:avLst/>
          </a:prstGeom>
          <a:ln w="28575">
            <a:solidFill>
              <a:srgbClr val="2E527E"/>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86" name="Rechteck 85"/>
          <p:cNvSpPr/>
          <p:nvPr/>
        </p:nvSpPr>
        <p:spPr>
          <a:xfrm>
            <a:off x="5991225" y="4614862"/>
            <a:ext cx="1762125" cy="79057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E1167A"/>
                </a:solidFill>
              </a:rPr>
              <a:t>Direct-to-consumer-imaging</a:t>
            </a:r>
            <a:endParaRPr lang="de-DE" sz="1400" dirty="0">
              <a:solidFill>
                <a:srgbClr val="E1167A"/>
              </a:solidFill>
            </a:endParaRPr>
          </a:p>
        </p:txBody>
      </p:sp>
      <p:cxnSp>
        <p:nvCxnSpPr>
          <p:cNvPr id="43" name="Gewinkelte Verbindung 42"/>
          <p:cNvCxnSpPr/>
          <p:nvPr/>
        </p:nvCxnSpPr>
        <p:spPr>
          <a:xfrm flipV="1">
            <a:off x="2247900" y="4705350"/>
            <a:ext cx="1814513" cy="304800"/>
          </a:xfrm>
          <a:prstGeom prst="bentConnector2">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sp>
        <p:nvSpPr>
          <p:cNvPr id="94" name="Rechteck 93"/>
          <p:cNvSpPr/>
          <p:nvPr/>
        </p:nvSpPr>
        <p:spPr>
          <a:xfrm>
            <a:off x="647700" y="4614862"/>
            <a:ext cx="1762125" cy="79057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E1167A"/>
                </a:solidFill>
              </a:rPr>
              <a:t>Other </a:t>
            </a:r>
            <a:r>
              <a:rPr lang="de-DE" sz="1400" dirty="0" err="1" smtClean="0">
                <a:solidFill>
                  <a:srgbClr val="E1167A"/>
                </a:solidFill>
              </a:rPr>
              <a:t>health</a:t>
            </a:r>
            <a:r>
              <a:rPr lang="de-DE" sz="1400" dirty="0" smtClean="0">
                <a:solidFill>
                  <a:srgbClr val="E1167A"/>
                </a:solidFill>
              </a:rPr>
              <a:t> care </a:t>
            </a:r>
            <a:r>
              <a:rPr lang="de-DE" sz="1400" dirty="0" err="1" smtClean="0">
                <a:solidFill>
                  <a:srgbClr val="E1167A"/>
                </a:solidFill>
              </a:rPr>
              <a:t>providers</a:t>
            </a:r>
            <a:endParaRPr lang="de-DE" sz="1400" dirty="0">
              <a:solidFill>
                <a:srgbClr val="E1167A"/>
              </a:solidFill>
            </a:endParaRPr>
          </a:p>
        </p:txBody>
      </p:sp>
      <p:sp>
        <p:nvSpPr>
          <p:cNvPr id="73" name="Textfeld 72"/>
          <p:cNvSpPr txBox="1"/>
          <p:nvPr/>
        </p:nvSpPr>
        <p:spPr>
          <a:xfrm>
            <a:off x="1123950" y="5410200"/>
            <a:ext cx="781050" cy="738664"/>
          </a:xfrm>
          <a:prstGeom prst="rect">
            <a:avLst/>
          </a:prstGeom>
          <a:noFill/>
        </p:spPr>
        <p:txBody>
          <a:bodyPr wrap="square" rtlCol="0">
            <a:spAutoFit/>
          </a:bodyPr>
          <a:lstStyle/>
          <a:p>
            <a:pPr algn="ctr"/>
            <a:r>
              <a:rPr lang="de-DE" sz="1400" b="1" dirty="0" smtClean="0">
                <a:solidFill>
                  <a:srgbClr val="E1167A"/>
                </a:solidFill>
              </a:rPr>
              <a:t>.</a:t>
            </a:r>
          </a:p>
          <a:p>
            <a:pPr algn="ctr"/>
            <a:r>
              <a:rPr lang="de-DE" sz="1400" b="1" dirty="0" smtClean="0">
                <a:solidFill>
                  <a:srgbClr val="E1167A"/>
                </a:solidFill>
              </a:rPr>
              <a:t>.</a:t>
            </a:r>
          </a:p>
          <a:p>
            <a:pPr algn="ctr"/>
            <a:r>
              <a:rPr lang="de-DE" sz="1400" b="1" dirty="0">
                <a:solidFill>
                  <a:srgbClr val="E1167A"/>
                </a:solidFill>
              </a:rPr>
              <a:t>.</a:t>
            </a:r>
          </a:p>
        </p:txBody>
      </p:sp>
      <p:sp>
        <p:nvSpPr>
          <p:cNvPr id="112" name="Textfeld 111"/>
          <p:cNvSpPr txBox="1"/>
          <p:nvPr/>
        </p:nvSpPr>
        <p:spPr>
          <a:xfrm>
            <a:off x="6496050" y="5410200"/>
            <a:ext cx="781050" cy="738664"/>
          </a:xfrm>
          <a:prstGeom prst="rect">
            <a:avLst/>
          </a:prstGeom>
          <a:noFill/>
        </p:spPr>
        <p:txBody>
          <a:bodyPr wrap="square" rtlCol="0">
            <a:spAutoFit/>
          </a:bodyPr>
          <a:lstStyle/>
          <a:p>
            <a:pPr algn="ctr"/>
            <a:r>
              <a:rPr lang="de-DE" sz="1400" b="1" dirty="0" smtClean="0">
                <a:solidFill>
                  <a:srgbClr val="E1167A"/>
                </a:solidFill>
              </a:rPr>
              <a:t>.</a:t>
            </a:r>
          </a:p>
          <a:p>
            <a:pPr algn="ctr"/>
            <a:r>
              <a:rPr lang="de-DE" sz="1400" b="1" dirty="0" smtClean="0">
                <a:solidFill>
                  <a:srgbClr val="E1167A"/>
                </a:solidFill>
              </a:rPr>
              <a:t>.</a:t>
            </a:r>
          </a:p>
          <a:p>
            <a:pPr algn="ctr"/>
            <a:r>
              <a:rPr lang="de-DE" sz="1400" b="1" dirty="0">
                <a:solidFill>
                  <a:srgbClr val="E1167A"/>
                </a:solidFill>
              </a:rPr>
              <a:t>.</a:t>
            </a:r>
          </a:p>
        </p:txBody>
      </p:sp>
      <p:sp>
        <p:nvSpPr>
          <p:cNvPr id="26" name="Rechteck 25"/>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Tree>
    <p:extLst>
      <p:ext uri="{BB962C8B-B14F-4D97-AF65-F5344CB8AC3E}">
        <p14:creationId xmlns:p14="http://schemas.microsoft.com/office/powerpoint/2010/main" val="1686276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0" name="Rechteck 9"/>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Types of data containing health related information</a:t>
            </a:r>
          </a:p>
        </p:txBody>
      </p:sp>
      <p:sp>
        <p:nvSpPr>
          <p:cNvPr id="2" name="Ellipse 1"/>
          <p:cNvSpPr/>
          <p:nvPr/>
        </p:nvSpPr>
        <p:spPr>
          <a:xfrm>
            <a:off x="600869" y="3162300"/>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E1167A"/>
                </a:solidFill>
              </a:rPr>
              <a:t>Imaging </a:t>
            </a:r>
            <a:r>
              <a:rPr lang="de-DE" sz="1400" dirty="0" err="1" smtClean="0">
                <a:solidFill>
                  <a:srgbClr val="E1167A"/>
                </a:solidFill>
              </a:rPr>
              <a:t>data</a:t>
            </a:r>
            <a:endParaRPr lang="de-DE" sz="1400" dirty="0">
              <a:solidFill>
                <a:srgbClr val="E1167A"/>
              </a:solidFill>
            </a:endParaRPr>
          </a:p>
        </p:txBody>
      </p:sp>
      <p:sp>
        <p:nvSpPr>
          <p:cNvPr id="27" name="Ellipse 26"/>
          <p:cNvSpPr/>
          <p:nvPr/>
        </p:nvSpPr>
        <p:spPr>
          <a:xfrm>
            <a:off x="3813068" y="3805237"/>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E1167A"/>
                </a:solidFill>
              </a:rPr>
              <a:t>-</a:t>
            </a:r>
            <a:r>
              <a:rPr lang="de-DE" sz="1400" dirty="0" err="1" smtClean="0">
                <a:solidFill>
                  <a:srgbClr val="E1167A"/>
                </a:solidFill>
              </a:rPr>
              <a:t>omics</a:t>
            </a:r>
            <a:r>
              <a:rPr lang="de-DE" sz="1400" dirty="0" smtClean="0">
                <a:solidFill>
                  <a:srgbClr val="E1167A"/>
                </a:solidFill>
              </a:rPr>
              <a:t> </a:t>
            </a:r>
            <a:r>
              <a:rPr lang="de-DE" sz="1400" dirty="0" err="1" smtClean="0">
                <a:solidFill>
                  <a:srgbClr val="E1167A"/>
                </a:solidFill>
              </a:rPr>
              <a:t>data</a:t>
            </a:r>
            <a:endParaRPr lang="de-DE" sz="1400" dirty="0">
              <a:solidFill>
                <a:srgbClr val="E1167A"/>
              </a:solidFill>
            </a:endParaRPr>
          </a:p>
        </p:txBody>
      </p:sp>
      <p:sp>
        <p:nvSpPr>
          <p:cNvPr id="29" name="Ellipse 28"/>
          <p:cNvSpPr/>
          <p:nvPr/>
        </p:nvSpPr>
        <p:spPr>
          <a:xfrm>
            <a:off x="4262671" y="4991099"/>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rgbClr val="E1167A"/>
                </a:solidFill>
              </a:rPr>
              <a:t>D</a:t>
            </a:r>
            <a:r>
              <a:rPr lang="de-DE" sz="1400" dirty="0" smtClean="0">
                <a:solidFill>
                  <a:srgbClr val="E1167A"/>
                </a:solidFill>
              </a:rPr>
              <a:t>ata </a:t>
            </a:r>
            <a:r>
              <a:rPr lang="de-DE" sz="1400" dirty="0" err="1" smtClean="0">
                <a:solidFill>
                  <a:srgbClr val="E1167A"/>
                </a:solidFill>
              </a:rPr>
              <a:t>from</a:t>
            </a:r>
            <a:endParaRPr lang="de-DE" sz="1400" dirty="0" smtClean="0">
              <a:solidFill>
                <a:srgbClr val="E1167A"/>
              </a:solidFill>
            </a:endParaRPr>
          </a:p>
          <a:p>
            <a:pPr algn="ctr"/>
            <a:r>
              <a:rPr lang="de-DE" sz="1400" dirty="0" err="1">
                <a:solidFill>
                  <a:srgbClr val="E1167A"/>
                </a:solidFill>
              </a:rPr>
              <a:t>c</a:t>
            </a:r>
            <a:r>
              <a:rPr lang="de-DE" sz="1400" dirty="0" err="1" smtClean="0">
                <a:solidFill>
                  <a:srgbClr val="E1167A"/>
                </a:solidFill>
              </a:rPr>
              <a:t>linical</a:t>
            </a:r>
            <a:r>
              <a:rPr lang="de-DE" sz="1400" dirty="0" smtClean="0">
                <a:solidFill>
                  <a:srgbClr val="E1167A"/>
                </a:solidFill>
              </a:rPr>
              <a:t> </a:t>
            </a:r>
            <a:r>
              <a:rPr lang="de-DE" sz="1400" dirty="0" err="1" smtClean="0">
                <a:solidFill>
                  <a:srgbClr val="E1167A"/>
                </a:solidFill>
              </a:rPr>
              <a:t>chemistry</a:t>
            </a:r>
            <a:endParaRPr lang="de-DE" sz="1400" dirty="0">
              <a:solidFill>
                <a:srgbClr val="E1167A"/>
              </a:solidFill>
            </a:endParaRPr>
          </a:p>
        </p:txBody>
      </p:sp>
      <p:sp>
        <p:nvSpPr>
          <p:cNvPr id="36" name="Ellipse 35"/>
          <p:cNvSpPr/>
          <p:nvPr/>
        </p:nvSpPr>
        <p:spPr>
          <a:xfrm>
            <a:off x="2510865" y="2640962"/>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smtClean="0">
                <a:solidFill>
                  <a:srgbClr val="E1167A"/>
                </a:solidFill>
              </a:rPr>
              <a:t>Medication</a:t>
            </a:r>
            <a:r>
              <a:rPr lang="de-DE" sz="1400" dirty="0" smtClean="0">
                <a:solidFill>
                  <a:srgbClr val="E1167A"/>
                </a:solidFill>
              </a:rPr>
              <a:t> </a:t>
            </a:r>
            <a:r>
              <a:rPr lang="de-DE" sz="1400" dirty="0" err="1" smtClean="0">
                <a:solidFill>
                  <a:srgbClr val="E1167A"/>
                </a:solidFill>
              </a:rPr>
              <a:t>data</a:t>
            </a:r>
            <a:endParaRPr lang="de-DE" sz="1400" dirty="0">
              <a:solidFill>
                <a:srgbClr val="E1167A"/>
              </a:solidFill>
            </a:endParaRPr>
          </a:p>
        </p:txBody>
      </p:sp>
      <p:sp>
        <p:nvSpPr>
          <p:cNvPr id="38" name="Ellipse 37"/>
          <p:cNvSpPr/>
          <p:nvPr/>
        </p:nvSpPr>
        <p:spPr>
          <a:xfrm>
            <a:off x="6374499" y="4138610"/>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E1167A"/>
                </a:solidFill>
              </a:rPr>
              <a:t>Data from special clinical examinations</a:t>
            </a:r>
            <a:endParaRPr lang="de-DE" sz="1400" dirty="0">
              <a:solidFill>
                <a:srgbClr val="E1167A"/>
              </a:solidFill>
            </a:endParaRPr>
          </a:p>
        </p:txBody>
      </p:sp>
      <p:sp>
        <p:nvSpPr>
          <p:cNvPr id="39" name="Ellipse 38"/>
          <p:cNvSpPr/>
          <p:nvPr/>
        </p:nvSpPr>
        <p:spPr>
          <a:xfrm>
            <a:off x="6509142" y="2938462"/>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E1167A"/>
                </a:solidFill>
              </a:rPr>
              <a:t>Data </a:t>
            </a:r>
            <a:r>
              <a:rPr lang="de-DE" sz="1400" dirty="0" err="1" smtClean="0">
                <a:solidFill>
                  <a:srgbClr val="E1167A"/>
                </a:solidFill>
              </a:rPr>
              <a:t>from</a:t>
            </a:r>
            <a:r>
              <a:rPr lang="de-DE" sz="1400" dirty="0" smtClean="0">
                <a:solidFill>
                  <a:srgbClr val="E1167A"/>
                </a:solidFill>
              </a:rPr>
              <a:t> </a:t>
            </a:r>
            <a:r>
              <a:rPr lang="de-DE" sz="1400" dirty="0" err="1" smtClean="0">
                <a:solidFill>
                  <a:srgbClr val="E1167A"/>
                </a:solidFill>
              </a:rPr>
              <a:t>interviews</a:t>
            </a:r>
            <a:endParaRPr lang="de-DE" sz="1400" dirty="0">
              <a:solidFill>
                <a:srgbClr val="E1167A"/>
              </a:solidFill>
            </a:endParaRPr>
          </a:p>
        </p:txBody>
      </p:sp>
      <p:sp>
        <p:nvSpPr>
          <p:cNvPr id="41" name="Ellipse 40"/>
          <p:cNvSpPr/>
          <p:nvPr/>
        </p:nvSpPr>
        <p:spPr>
          <a:xfrm>
            <a:off x="1659802" y="4619622"/>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E1167A"/>
                </a:solidFill>
              </a:rPr>
              <a:t>Data </a:t>
            </a:r>
            <a:r>
              <a:rPr lang="de-DE" sz="1400" dirty="0" err="1" smtClean="0">
                <a:solidFill>
                  <a:srgbClr val="E1167A"/>
                </a:solidFill>
              </a:rPr>
              <a:t>from</a:t>
            </a:r>
            <a:r>
              <a:rPr lang="de-DE" sz="1400" dirty="0" smtClean="0">
                <a:solidFill>
                  <a:srgbClr val="E1167A"/>
                </a:solidFill>
              </a:rPr>
              <a:t> </a:t>
            </a:r>
            <a:r>
              <a:rPr lang="de-DE" sz="1400" dirty="0" err="1" smtClean="0">
                <a:solidFill>
                  <a:srgbClr val="E1167A"/>
                </a:solidFill>
              </a:rPr>
              <a:t>genetics</a:t>
            </a:r>
            <a:endParaRPr lang="de-DE" sz="1400" dirty="0">
              <a:solidFill>
                <a:srgbClr val="E1167A"/>
              </a:solidFill>
            </a:endParaRPr>
          </a:p>
        </p:txBody>
      </p:sp>
      <p:cxnSp>
        <p:nvCxnSpPr>
          <p:cNvPr id="4" name="Gerade Verbindung mit Pfeil 3"/>
          <p:cNvCxnSpPr>
            <a:stCxn id="36" idx="4"/>
          </p:cNvCxnSpPr>
          <p:nvPr/>
        </p:nvCxnSpPr>
        <p:spPr>
          <a:xfrm>
            <a:off x="3386768" y="3507737"/>
            <a:ext cx="454188" cy="263850"/>
          </a:xfrm>
          <a:prstGeom prst="straightConnector1">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Gerade Verbindung mit Pfeil 7"/>
          <p:cNvCxnSpPr>
            <a:stCxn id="27" idx="0"/>
          </p:cNvCxnSpPr>
          <p:nvPr/>
        </p:nvCxnSpPr>
        <p:spPr>
          <a:xfrm flipH="1" flipV="1">
            <a:off x="3840956" y="3771587"/>
            <a:ext cx="848015" cy="33650"/>
          </a:xfrm>
          <a:prstGeom prst="straightConnector1">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a:stCxn id="2" idx="4"/>
          </p:cNvCxnSpPr>
          <p:nvPr/>
        </p:nvCxnSpPr>
        <p:spPr>
          <a:xfrm>
            <a:off x="1476772" y="4029075"/>
            <a:ext cx="590153" cy="209549"/>
          </a:xfrm>
          <a:prstGeom prst="straightConnector1">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a:stCxn id="41" idx="0"/>
          </p:cNvCxnSpPr>
          <p:nvPr/>
        </p:nvCxnSpPr>
        <p:spPr>
          <a:xfrm flipH="1" flipV="1">
            <a:off x="2066925" y="4238624"/>
            <a:ext cx="468780" cy="380998"/>
          </a:xfrm>
          <a:prstGeom prst="straightConnector1">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a:stCxn id="2" idx="6"/>
          </p:cNvCxnSpPr>
          <p:nvPr/>
        </p:nvCxnSpPr>
        <p:spPr>
          <a:xfrm>
            <a:off x="2352675" y="3595688"/>
            <a:ext cx="3395499" cy="1023934"/>
          </a:xfrm>
          <a:prstGeom prst="straightConnector1">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Gerade Verbindung mit Pfeil 24"/>
          <p:cNvCxnSpPr>
            <a:stCxn id="38" idx="2"/>
          </p:cNvCxnSpPr>
          <p:nvPr/>
        </p:nvCxnSpPr>
        <p:spPr>
          <a:xfrm flipH="1">
            <a:off x="5748174" y="4571998"/>
            <a:ext cx="626325" cy="47624"/>
          </a:xfrm>
          <a:prstGeom prst="straightConnector1">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a:stCxn id="39" idx="3"/>
          </p:cNvCxnSpPr>
          <p:nvPr/>
        </p:nvCxnSpPr>
        <p:spPr>
          <a:xfrm flipH="1">
            <a:off x="5748174" y="3678301"/>
            <a:ext cx="1017514" cy="893696"/>
          </a:xfrm>
          <a:prstGeom prst="straightConnector1">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a:stCxn id="29" idx="0"/>
          </p:cNvCxnSpPr>
          <p:nvPr/>
        </p:nvCxnSpPr>
        <p:spPr>
          <a:xfrm flipH="1" flipV="1">
            <a:off x="2133600" y="4238624"/>
            <a:ext cx="3004974" cy="752475"/>
          </a:xfrm>
          <a:prstGeom prst="straightConnector1">
            <a:avLst/>
          </a:prstGeom>
          <a:ln w="28575">
            <a:solidFill>
              <a:srgbClr val="2E527E"/>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Ellipse 25"/>
          <p:cNvSpPr/>
          <p:nvPr/>
        </p:nvSpPr>
        <p:spPr>
          <a:xfrm>
            <a:off x="3061494" y="3291997"/>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smtClean="0">
                <a:solidFill>
                  <a:srgbClr val="E1167A"/>
                </a:solidFill>
              </a:rPr>
              <a:t>Pathological</a:t>
            </a:r>
            <a:r>
              <a:rPr lang="de-DE" sz="1400" dirty="0" smtClean="0">
                <a:solidFill>
                  <a:srgbClr val="E1167A"/>
                </a:solidFill>
              </a:rPr>
              <a:t> relevant </a:t>
            </a:r>
          </a:p>
          <a:p>
            <a:pPr algn="ctr"/>
            <a:r>
              <a:rPr lang="de-DE" sz="1400" dirty="0" err="1" smtClean="0">
                <a:solidFill>
                  <a:srgbClr val="E1167A"/>
                </a:solidFill>
              </a:rPr>
              <a:t>associations</a:t>
            </a:r>
            <a:endParaRPr lang="de-DE" sz="1400" dirty="0">
              <a:solidFill>
                <a:srgbClr val="E1167A"/>
              </a:solidFill>
            </a:endParaRPr>
          </a:p>
        </p:txBody>
      </p:sp>
      <p:sp>
        <p:nvSpPr>
          <p:cNvPr id="30" name="Ellipse 29"/>
          <p:cNvSpPr/>
          <p:nvPr/>
        </p:nvSpPr>
        <p:spPr>
          <a:xfrm>
            <a:off x="4931243" y="4125149"/>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smtClean="0">
                <a:solidFill>
                  <a:srgbClr val="E1167A"/>
                </a:solidFill>
              </a:rPr>
              <a:t>Pathological</a:t>
            </a:r>
            <a:r>
              <a:rPr lang="de-DE" sz="1400" dirty="0" smtClean="0">
                <a:solidFill>
                  <a:srgbClr val="E1167A"/>
                </a:solidFill>
              </a:rPr>
              <a:t> relevant </a:t>
            </a:r>
          </a:p>
          <a:p>
            <a:pPr algn="ctr"/>
            <a:r>
              <a:rPr lang="de-DE" sz="1400" dirty="0" err="1" smtClean="0">
                <a:solidFill>
                  <a:srgbClr val="E1167A"/>
                </a:solidFill>
              </a:rPr>
              <a:t>associations</a:t>
            </a:r>
            <a:endParaRPr lang="de-DE" sz="1400" dirty="0">
              <a:solidFill>
                <a:srgbClr val="E1167A"/>
              </a:solidFill>
            </a:endParaRPr>
          </a:p>
        </p:txBody>
      </p:sp>
      <p:sp>
        <p:nvSpPr>
          <p:cNvPr id="32" name="Ellipse 31"/>
          <p:cNvSpPr/>
          <p:nvPr/>
        </p:nvSpPr>
        <p:spPr>
          <a:xfrm>
            <a:off x="1257697" y="3848923"/>
            <a:ext cx="1751806" cy="866775"/>
          </a:xfrm>
          <a:prstGeom prst="ellipse">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smtClean="0">
                <a:solidFill>
                  <a:srgbClr val="E1167A"/>
                </a:solidFill>
              </a:rPr>
              <a:t>Pathological</a:t>
            </a:r>
            <a:r>
              <a:rPr lang="de-DE" sz="1400" dirty="0" smtClean="0">
                <a:solidFill>
                  <a:srgbClr val="E1167A"/>
                </a:solidFill>
              </a:rPr>
              <a:t> relevant </a:t>
            </a:r>
          </a:p>
          <a:p>
            <a:pPr algn="ctr"/>
            <a:r>
              <a:rPr lang="de-DE" sz="1400" dirty="0" err="1" smtClean="0">
                <a:solidFill>
                  <a:srgbClr val="E1167A"/>
                </a:solidFill>
              </a:rPr>
              <a:t>associations</a:t>
            </a:r>
            <a:endParaRPr lang="de-DE" sz="1400" dirty="0">
              <a:solidFill>
                <a:srgbClr val="E1167A"/>
              </a:solidFill>
            </a:endParaRPr>
          </a:p>
        </p:txBody>
      </p:sp>
      <p:sp>
        <p:nvSpPr>
          <p:cNvPr id="33" name="Rechteck 32"/>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Tree>
    <p:extLst>
      <p:ext uri="{BB962C8B-B14F-4D97-AF65-F5344CB8AC3E}">
        <p14:creationId xmlns:p14="http://schemas.microsoft.com/office/powerpoint/2010/main" val="12803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90"/>
                                          </p:val>
                                        </p:tav>
                                        <p:tav tm="100000">
                                          <p:val>
                                            <p:fltVal val="0"/>
                                          </p:val>
                                        </p:tav>
                                      </p:tavLst>
                                    </p:anim>
                                    <p:animEffect transition="in" filter="fade">
                                      <p:cBhvr>
                                        <p:cTn id="31" dur="1000"/>
                                        <p:tgtEl>
                                          <p:spTgt spid="28"/>
                                        </p:tgtEl>
                                      </p:cBhvr>
                                    </p:animEffect>
                                  </p:childTnLst>
                                </p:cTn>
                              </p:par>
                              <p:par>
                                <p:cTn id="32" presetID="3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1000" fill="hold"/>
                                        <p:tgtEl>
                                          <p:spTgt spid="25"/>
                                        </p:tgtEl>
                                        <p:attrNameLst>
                                          <p:attrName>ppt_w</p:attrName>
                                        </p:attrNameLst>
                                      </p:cBhvr>
                                      <p:tavLst>
                                        <p:tav tm="0">
                                          <p:val>
                                            <p:fltVal val="0"/>
                                          </p:val>
                                        </p:tav>
                                        <p:tav tm="100000">
                                          <p:val>
                                            <p:strVal val="#ppt_w"/>
                                          </p:val>
                                        </p:tav>
                                      </p:tavLst>
                                    </p:anim>
                                    <p:anim calcmode="lin" valueType="num">
                                      <p:cBhvr>
                                        <p:cTn id="35" dur="1000" fill="hold"/>
                                        <p:tgtEl>
                                          <p:spTgt spid="25"/>
                                        </p:tgtEl>
                                        <p:attrNameLst>
                                          <p:attrName>ppt_h</p:attrName>
                                        </p:attrNameLst>
                                      </p:cBhvr>
                                      <p:tavLst>
                                        <p:tav tm="0">
                                          <p:val>
                                            <p:fltVal val="0"/>
                                          </p:val>
                                        </p:tav>
                                        <p:tav tm="100000">
                                          <p:val>
                                            <p:strVal val="#ppt_h"/>
                                          </p:val>
                                        </p:tav>
                                      </p:tavLst>
                                    </p:anim>
                                    <p:anim calcmode="lin" valueType="num">
                                      <p:cBhvr>
                                        <p:cTn id="36" dur="1000" fill="hold"/>
                                        <p:tgtEl>
                                          <p:spTgt spid="25"/>
                                        </p:tgtEl>
                                        <p:attrNameLst>
                                          <p:attrName>style.rotation</p:attrName>
                                        </p:attrNameLst>
                                      </p:cBhvr>
                                      <p:tavLst>
                                        <p:tav tm="0">
                                          <p:val>
                                            <p:fltVal val="90"/>
                                          </p:val>
                                        </p:tav>
                                        <p:tav tm="100000">
                                          <p:val>
                                            <p:fltVal val="0"/>
                                          </p:val>
                                        </p:tav>
                                      </p:tavLst>
                                    </p:anim>
                                    <p:animEffect transition="in" filter="fade">
                                      <p:cBhvr>
                                        <p:cTn id="37" dur="1000"/>
                                        <p:tgtEl>
                                          <p:spTgt spid="25"/>
                                        </p:tgtEl>
                                      </p:cBhvr>
                                    </p:animEffect>
                                  </p:childTnLst>
                                </p:cTn>
                              </p:par>
                              <p:par>
                                <p:cTn id="38" presetID="3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1000" fill="hold"/>
                                        <p:tgtEl>
                                          <p:spTgt spid="23"/>
                                        </p:tgtEl>
                                        <p:attrNameLst>
                                          <p:attrName>ppt_w</p:attrName>
                                        </p:attrNameLst>
                                      </p:cBhvr>
                                      <p:tavLst>
                                        <p:tav tm="0">
                                          <p:val>
                                            <p:fltVal val="0"/>
                                          </p:val>
                                        </p:tav>
                                        <p:tav tm="100000">
                                          <p:val>
                                            <p:strVal val="#ppt_w"/>
                                          </p:val>
                                        </p:tav>
                                      </p:tavLst>
                                    </p:anim>
                                    <p:anim calcmode="lin" valueType="num">
                                      <p:cBhvr>
                                        <p:cTn id="41" dur="1000" fill="hold"/>
                                        <p:tgtEl>
                                          <p:spTgt spid="23"/>
                                        </p:tgtEl>
                                        <p:attrNameLst>
                                          <p:attrName>ppt_h</p:attrName>
                                        </p:attrNameLst>
                                      </p:cBhvr>
                                      <p:tavLst>
                                        <p:tav tm="0">
                                          <p:val>
                                            <p:fltVal val="0"/>
                                          </p:val>
                                        </p:tav>
                                        <p:tav tm="100000">
                                          <p:val>
                                            <p:strVal val="#ppt_h"/>
                                          </p:val>
                                        </p:tav>
                                      </p:tavLst>
                                    </p:anim>
                                    <p:anim calcmode="lin" valueType="num">
                                      <p:cBhvr>
                                        <p:cTn id="42" dur="1000" fill="hold"/>
                                        <p:tgtEl>
                                          <p:spTgt spid="23"/>
                                        </p:tgtEl>
                                        <p:attrNameLst>
                                          <p:attrName>style.rotation</p:attrName>
                                        </p:attrNameLst>
                                      </p:cBhvr>
                                      <p:tavLst>
                                        <p:tav tm="0">
                                          <p:val>
                                            <p:fltVal val="90"/>
                                          </p:val>
                                        </p:tav>
                                        <p:tav tm="100000">
                                          <p:val>
                                            <p:fltVal val="0"/>
                                          </p:val>
                                        </p:tav>
                                      </p:tavLst>
                                    </p:anim>
                                    <p:animEffect transition="in" filter="fade">
                                      <p:cBhvr>
                                        <p:cTn id="43" dur="1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ppt_w</p:attrName>
                                        </p:attrNameLst>
                                      </p:cBhvr>
                                      <p:tavLst>
                                        <p:tav tm="0">
                                          <p:val>
                                            <p:fltVal val="0"/>
                                          </p:val>
                                        </p:tav>
                                        <p:tav tm="100000">
                                          <p:val>
                                            <p:strVal val="#ppt_w"/>
                                          </p:val>
                                        </p:tav>
                                      </p:tavLst>
                                    </p:anim>
                                    <p:anim calcmode="lin" valueType="num">
                                      <p:cBhvr>
                                        <p:cTn id="56" dur="1000" fill="hold"/>
                                        <p:tgtEl>
                                          <p:spTgt spid="31"/>
                                        </p:tgtEl>
                                        <p:attrNameLst>
                                          <p:attrName>ppt_h</p:attrName>
                                        </p:attrNameLst>
                                      </p:cBhvr>
                                      <p:tavLst>
                                        <p:tav tm="0">
                                          <p:val>
                                            <p:fltVal val="0"/>
                                          </p:val>
                                        </p:tav>
                                        <p:tav tm="100000">
                                          <p:val>
                                            <p:strVal val="#ppt_h"/>
                                          </p:val>
                                        </p:tav>
                                      </p:tavLst>
                                    </p:anim>
                                    <p:anim calcmode="lin" valueType="num">
                                      <p:cBhvr>
                                        <p:cTn id="57" dur="1000" fill="hold"/>
                                        <p:tgtEl>
                                          <p:spTgt spid="31"/>
                                        </p:tgtEl>
                                        <p:attrNameLst>
                                          <p:attrName>style.rotation</p:attrName>
                                        </p:attrNameLst>
                                      </p:cBhvr>
                                      <p:tavLst>
                                        <p:tav tm="0">
                                          <p:val>
                                            <p:fltVal val="90"/>
                                          </p:val>
                                        </p:tav>
                                        <p:tav tm="100000">
                                          <p:val>
                                            <p:fltVal val="0"/>
                                          </p:val>
                                        </p:tav>
                                      </p:tavLst>
                                    </p:anim>
                                    <p:animEffect transition="in" filter="fade">
                                      <p:cBhvr>
                                        <p:cTn id="58" dur="1000"/>
                                        <p:tgtEl>
                                          <p:spTgt spid="31"/>
                                        </p:tgtEl>
                                      </p:cBhvr>
                                    </p:animEffect>
                                  </p:childTnLst>
                                </p:cTn>
                              </p:par>
                              <p:par>
                                <p:cTn id="59" presetID="3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par>
                                <p:cTn id="65" presetID="3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1000" fill="hold"/>
                                        <p:tgtEl>
                                          <p:spTgt spid="11"/>
                                        </p:tgtEl>
                                        <p:attrNameLst>
                                          <p:attrName>ppt_w</p:attrName>
                                        </p:attrNameLst>
                                      </p:cBhvr>
                                      <p:tavLst>
                                        <p:tav tm="0">
                                          <p:val>
                                            <p:fltVal val="0"/>
                                          </p:val>
                                        </p:tav>
                                        <p:tav tm="100000">
                                          <p:val>
                                            <p:strVal val="#ppt_w"/>
                                          </p:val>
                                        </p:tav>
                                      </p:tavLst>
                                    </p:anim>
                                    <p:anim calcmode="lin" valueType="num">
                                      <p:cBhvr>
                                        <p:cTn id="68" dur="1000" fill="hold"/>
                                        <p:tgtEl>
                                          <p:spTgt spid="11"/>
                                        </p:tgtEl>
                                        <p:attrNameLst>
                                          <p:attrName>ppt_h</p:attrName>
                                        </p:attrNameLst>
                                      </p:cBhvr>
                                      <p:tavLst>
                                        <p:tav tm="0">
                                          <p:val>
                                            <p:fltVal val="0"/>
                                          </p:val>
                                        </p:tav>
                                        <p:tav tm="100000">
                                          <p:val>
                                            <p:strVal val="#ppt_h"/>
                                          </p:val>
                                        </p:tav>
                                      </p:tavLst>
                                    </p:anim>
                                    <p:anim calcmode="lin" valueType="num">
                                      <p:cBhvr>
                                        <p:cTn id="69" dur="1000" fill="hold"/>
                                        <p:tgtEl>
                                          <p:spTgt spid="11"/>
                                        </p:tgtEl>
                                        <p:attrNameLst>
                                          <p:attrName>style.rotation</p:attrName>
                                        </p:attrNameLst>
                                      </p:cBhvr>
                                      <p:tavLst>
                                        <p:tav tm="0">
                                          <p:val>
                                            <p:fltVal val="90"/>
                                          </p:val>
                                        </p:tav>
                                        <p:tav tm="100000">
                                          <p:val>
                                            <p:fltVal val="0"/>
                                          </p:val>
                                        </p:tav>
                                      </p:tavLst>
                                    </p:anim>
                                    <p:animEffect transition="in" filter="fade">
                                      <p:cBhvr>
                                        <p:cTn id="70" dur="1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Effect transition="in" filter="fade">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grpSp>
        <p:nvGrpSpPr>
          <p:cNvPr id="2" name="Gruppieren 1"/>
          <p:cNvGrpSpPr/>
          <p:nvPr/>
        </p:nvGrpSpPr>
        <p:grpSpPr>
          <a:xfrm>
            <a:off x="225424" y="3428998"/>
            <a:ext cx="8655584" cy="1154383"/>
            <a:chOff x="225424" y="3428998"/>
            <a:chExt cx="8655584" cy="1154383"/>
          </a:xfrm>
        </p:grpSpPr>
        <p:sp>
          <p:nvSpPr>
            <p:cNvPr id="20" name="Rectangle 1"/>
            <p:cNvSpPr/>
            <p:nvPr/>
          </p:nvSpPr>
          <p:spPr>
            <a:xfrm>
              <a:off x="6922608" y="3428998"/>
              <a:ext cx="1958400" cy="1152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Early </a:t>
              </a:r>
              <a:r>
                <a:rPr lang="en-US" sz="1600" dirty="0" err="1" smtClean="0"/>
                <a:t>multimorbid</a:t>
              </a:r>
              <a:r>
                <a:rPr lang="en-US" sz="1600" dirty="0" smtClean="0"/>
                <a:t> </a:t>
              </a:r>
            </a:p>
            <a:p>
              <a:pPr algn="ctr"/>
              <a:r>
                <a:rPr lang="en-US" sz="1600" dirty="0" smtClean="0"/>
                <a:t>risk-burdened</a:t>
              </a:r>
              <a:endParaRPr lang="en-US" sz="1600" dirty="0"/>
            </a:p>
            <a:p>
              <a:pPr algn="ctr"/>
              <a:r>
                <a:rPr lang="en-US" sz="1600" dirty="0" smtClean="0"/>
                <a:t>“knowers”</a:t>
              </a:r>
              <a:endParaRPr lang="en-US" sz="1600" dirty="0"/>
            </a:p>
          </p:txBody>
        </p:sp>
        <p:sp>
          <p:nvSpPr>
            <p:cNvPr id="21" name="Rectangle 2"/>
            <p:cNvSpPr/>
            <p:nvPr/>
          </p:nvSpPr>
          <p:spPr>
            <a:xfrm>
              <a:off x="225424" y="3431381"/>
              <a:ext cx="1958400" cy="1152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Patients with limited knowledge and sporadic health care utilization</a:t>
              </a:r>
              <a:endParaRPr lang="en-US" sz="1600" dirty="0"/>
            </a:p>
          </p:txBody>
        </p:sp>
        <p:cxnSp>
          <p:nvCxnSpPr>
            <p:cNvPr id="22" name="Straight Arrow Connector 6"/>
            <p:cNvCxnSpPr>
              <a:stCxn id="21" idx="3"/>
            </p:cNvCxnSpPr>
            <p:nvPr/>
          </p:nvCxnSpPr>
          <p:spPr>
            <a:xfrm flipV="1">
              <a:off x="2183824" y="4004998"/>
              <a:ext cx="4738784" cy="2383"/>
            </a:xfrm>
            <a:prstGeom prst="straightConnector1">
              <a:avLst/>
            </a:prstGeom>
            <a:ln w="28575">
              <a:solidFill>
                <a:srgbClr val="2E527E"/>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3" name="Rectangle 7"/>
            <p:cNvSpPr/>
            <p:nvPr/>
          </p:nvSpPr>
          <p:spPr>
            <a:xfrm>
              <a:off x="3585371" y="3431381"/>
              <a:ext cx="1958400" cy="1152000"/>
            </a:xfrm>
            <a:prstGeom prst="rect">
              <a:avLst/>
            </a:prstGeom>
            <a:solidFill>
              <a:schemeClr val="tx2">
                <a:lumMod val="60000"/>
                <a:lumOff val="4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“big data”-enriched EHRs</a:t>
              </a:r>
              <a:endParaRPr lang="en-US" sz="1600" dirty="0">
                <a:solidFill>
                  <a:schemeClr val="bg1"/>
                </a:solidFill>
              </a:endParaRPr>
            </a:p>
          </p:txBody>
        </p:sp>
      </p:grpSp>
      <p:sp>
        <p:nvSpPr>
          <p:cNvPr id="25" name="Rechteck 24"/>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If our MENON hypothesis is true…, health care utilization could change…</a:t>
            </a:r>
          </a:p>
        </p:txBody>
      </p:sp>
      <p:sp>
        <p:nvSpPr>
          <p:cNvPr id="26" name="Rechteck 25"/>
          <p:cNvSpPr/>
          <p:nvPr/>
        </p:nvSpPr>
        <p:spPr>
          <a:xfrm>
            <a:off x="2831596" y="2714625"/>
            <a:ext cx="3600450" cy="1114425"/>
          </a:xfrm>
          <a:prstGeom prst="rect">
            <a:avLst/>
          </a:prstGeom>
          <a:solidFill>
            <a:schemeClr val="bg1"/>
          </a:solidFill>
          <a:ln w="28575">
            <a:solidFill>
              <a:srgbClr val="E116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solidFill>
                  <a:srgbClr val="E1167A"/>
                </a:solidFill>
              </a:rPr>
              <a:t>MENON </a:t>
            </a:r>
            <a:r>
              <a:rPr lang="de-DE" sz="1200" dirty="0" err="1" smtClean="0">
                <a:solidFill>
                  <a:srgbClr val="E1167A"/>
                </a:solidFill>
              </a:rPr>
              <a:t>hypothesis</a:t>
            </a:r>
            <a:r>
              <a:rPr lang="de-DE" sz="1200" dirty="0" smtClean="0">
                <a:solidFill>
                  <a:srgbClr val="E1167A"/>
                </a:solidFill>
              </a:rPr>
              <a:t>:</a:t>
            </a:r>
          </a:p>
          <a:p>
            <a:pPr algn="ctr"/>
            <a:r>
              <a:rPr lang="de-DE" sz="1200" dirty="0" smtClean="0">
                <a:solidFill>
                  <a:srgbClr val="E1167A"/>
                </a:solidFill>
              </a:rPr>
              <a:t>“</a:t>
            </a:r>
            <a:r>
              <a:rPr lang="de-DE" sz="1200" dirty="0" err="1" smtClean="0">
                <a:solidFill>
                  <a:srgbClr val="E1167A"/>
                </a:solidFill>
              </a:rPr>
              <a:t>Increase</a:t>
            </a:r>
            <a:r>
              <a:rPr lang="de-DE" sz="1200" dirty="0" smtClean="0">
                <a:solidFill>
                  <a:srgbClr val="E1167A"/>
                </a:solidFill>
              </a:rPr>
              <a:t> </a:t>
            </a:r>
            <a:r>
              <a:rPr lang="de-DE" sz="1200" dirty="0" err="1" smtClean="0">
                <a:solidFill>
                  <a:srgbClr val="E1167A"/>
                </a:solidFill>
              </a:rPr>
              <a:t>of</a:t>
            </a:r>
            <a:r>
              <a:rPr lang="de-DE" sz="1200" dirty="0" smtClean="0">
                <a:solidFill>
                  <a:srgbClr val="E1167A"/>
                </a:solidFill>
              </a:rPr>
              <a:t> </a:t>
            </a:r>
            <a:r>
              <a:rPr lang="de-DE" sz="1200" dirty="0" err="1" smtClean="0">
                <a:solidFill>
                  <a:srgbClr val="E1167A"/>
                </a:solidFill>
              </a:rPr>
              <a:t>available</a:t>
            </a:r>
            <a:r>
              <a:rPr lang="de-DE" sz="1200" dirty="0" smtClean="0">
                <a:solidFill>
                  <a:srgbClr val="E1167A"/>
                </a:solidFill>
              </a:rPr>
              <a:t> </a:t>
            </a:r>
            <a:r>
              <a:rPr lang="de-DE" sz="1200" dirty="0" err="1" smtClean="0">
                <a:solidFill>
                  <a:srgbClr val="E1167A"/>
                </a:solidFill>
              </a:rPr>
              <a:t>health-related</a:t>
            </a:r>
            <a:r>
              <a:rPr lang="de-DE" sz="1200" dirty="0" smtClean="0">
                <a:solidFill>
                  <a:srgbClr val="E1167A"/>
                </a:solidFill>
              </a:rPr>
              <a:t> </a:t>
            </a:r>
            <a:r>
              <a:rPr lang="de-DE" sz="1200" dirty="0" err="1" smtClean="0">
                <a:solidFill>
                  <a:srgbClr val="E1167A"/>
                </a:solidFill>
              </a:rPr>
              <a:t>information</a:t>
            </a:r>
            <a:r>
              <a:rPr lang="de-DE" sz="1200" dirty="0" smtClean="0">
                <a:solidFill>
                  <a:srgbClr val="E1167A"/>
                </a:solidFill>
              </a:rPr>
              <a:t> </a:t>
            </a:r>
            <a:r>
              <a:rPr lang="de-DE" sz="1200" dirty="0" err="1" smtClean="0">
                <a:solidFill>
                  <a:srgbClr val="E1167A"/>
                </a:solidFill>
              </a:rPr>
              <a:t>from</a:t>
            </a:r>
            <a:r>
              <a:rPr lang="de-DE" sz="1200" dirty="0" smtClean="0">
                <a:solidFill>
                  <a:srgbClr val="E1167A"/>
                </a:solidFill>
              </a:rPr>
              <a:t> </a:t>
            </a:r>
            <a:r>
              <a:rPr lang="de-DE" sz="1200" dirty="0" err="1" smtClean="0">
                <a:solidFill>
                  <a:srgbClr val="E1167A"/>
                </a:solidFill>
              </a:rPr>
              <a:t>patient‘s</a:t>
            </a:r>
            <a:r>
              <a:rPr lang="de-DE" sz="1200" dirty="0" smtClean="0">
                <a:solidFill>
                  <a:srgbClr val="E1167A"/>
                </a:solidFill>
              </a:rPr>
              <a:t> </a:t>
            </a:r>
            <a:r>
              <a:rPr lang="de-DE" sz="1200" dirty="0" err="1" smtClean="0">
                <a:solidFill>
                  <a:srgbClr val="E1167A"/>
                </a:solidFill>
              </a:rPr>
              <a:t>medical</a:t>
            </a:r>
            <a:r>
              <a:rPr lang="de-DE" sz="1200" dirty="0" smtClean="0">
                <a:solidFill>
                  <a:srgbClr val="E1167A"/>
                </a:solidFill>
              </a:rPr>
              <a:t> </a:t>
            </a:r>
            <a:r>
              <a:rPr lang="de-DE" sz="1200" dirty="0" err="1" smtClean="0">
                <a:solidFill>
                  <a:srgbClr val="E1167A"/>
                </a:solidFill>
              </a:rPr>
              <a:t>history</a:t>
            </a:r>
            <a:r>
              <a:rPr lang="de-DE" sz="1200" dirty="0" smtClean="0">
                <a:solidFill>
                  <a:srgbClr val="E1167A"/>
                </a:solidFill>
              </a:rPr>
              <a:t> </a:t>
            </a:r>
            <a:r>
              <a:rPr lang="de-DE" sz="1200" dirty="0" err="1" smtClean="0">
                <a:solidFill>
                  <a:srgbClr val="E1167A"/>
                </a:solidFill>
              </a:rPr>
              <a:t>causes</a:t>
            </a:r>
            <a:r>
              <a:rPr lang="de-DE" sz="1200" dirty="0" smtClean="0">
                <a:solidFill>
                  <a:srgbClr val="E1167A"/>
                </a:solidFill>
              </a:rPr>
              <a:t> </a:t>
            </a:r>
            <a:r>
              <a:rPr lang="de-DE" sz="1200" dirty="0" err="1" smtClean="0">
                <a:solidFill>
                  <a:srgbClr val="E1167A"/>
                </a:solidFill>
              </a:rPr>
              <a:t>continuous</a:t>
            </a:r>
            <a:r>
              <a:rPr lang="de-DE" sz="1200" dirty="0" smtClean="0">
                <a:solidFill>
                  <a:srgbClr val="E1167A"/>
                </a:solidFill>
              </a:rPr>
              <a:t> </a:t>
            </a:r>
            <a:r>
              <a:rPr lang="de-DE" sz="1200" dirty="0" err="1" smtClean="0">
                <a:solidFill>
                  <a:srgbClr val="E1167A"/>
                </a:solidFill>
              </a:rPr>
              <a:t>increase</a:t>
            </a:r>
            <a:r>
              <a:rPr lang="de-DE" sz="1200" dirty="0" smtClean="0">
                <a:solidFill>
                  <a:srgbClr val="E1167A"/>
                </a:solidFill>
              </a:rPr>
              <a:t> </a:t>
            </a:r>
            <a:r>
              <a:rPr lang="de-DE" sz="1200" dirty="0" err="1" smtClean="0">
                <a:solidFill>
                  <a:srgbClr val="E1167A"/>
                </a:solidFill>
              </a:rPr>
              <a:t>of</a:t>
            </a:r>
            <a:r>
              <a:rPr lang="de-DE" sz="1200" dirty="0" smtClean="0">
                <a:solidFill>
                  <a:srgbClr val="E1167A"/>
                </a:solidFill>
              </a:rPr>
              <a:t> (</a:t>
            </a:r>
            <a:r>
              <a:rPr lang="de-DE" sz="1200" dirty="0" err="1" smtClean="0">
                <a:solidFill>
                  <a:srgbClr val="E1167A"/>
                </a:solidFill>
              </a:rPr>
              <a:t>unsolicited</a:t>
            </a:r>
            <a:r>
              <a:rPr lang="de-DE" sz="1200" dirty="0" smtClean="0">
                <a:solidFill>
                  <a:srgbClr val="E1167A"/>
                </a:solidFill>
              </a:rPr>
              <a:t> </a:t>
            </a:r>
            <a:r>
              <a:rPr lang="de-DE" sz="1200" dirty="0" err="1" smtClean="0">
                <a:solidFill>
                  <a:srgbClr val="E1167A"/>
                </a:solidFill>
              </a:rPr>
              <a:t>and</a:t>
            </a:r>
            <a:r>
              <a:rPr lang="de-DE" sz="1200" dirty="0" smtClean="0">
                <a:solidFill>
                  <a:srgbClr val="E1167A"/>
                </a:solidFill>
              </a:rPr>
              <a:t>/</a:t>
            </a:r>
            <a:r>
              <a:rPr lang="de-DE" sz="1200" dirty="0" err="1" smtClean="0">
                <a:solidFill>
                  <a:srgbClr val="E1167A"/>
                </a:solidFill>
              </a:rPr>
              <a:t>or</a:t>
            </a:r>
            <a:r>
              <a:rPr lang="de-DE" sz="1200" dirty="0" smtClean="0">
                <a:solidFill>
                  <a:srgbClr val="E1167A"/>
                </a:solidFill>
              </a:rPr>
              <a:t> </a:t>
            </a:r>
            <a:r>
              <a:rPr lang="de-DE" sz="1200" dirty="0" err="1" smtClean="0">
                <a:solidFill>
                  <a:srgbClr val="E1167A"/>
                </a:solidFill>
              </a:rPr>
              <a:t>secundary</a:t>
            </a:r>
            <a:r>
              <a:rPr lang="de-DE" sz="1200" dirty="0" smtClean="0">
                <a:solidFill>
                  <a:srgbClr val="E1167A"/>
                </a:solidFill>
              </a:rPr>
              <a:t>) </a:t>
            </a:r>
            <a:r>
              <a:rPr lang="de-DE" sz="1200" dirty="0" err="1" smtClean="0">
                <a:solidFill>
                  <a:srgbClr val="E1167A"/>
                </a:solidFill>
              </a:rPr>
              <a:t>findings</a:t>
            </a:r>
            <a:r>
              <a:rPr lang="de-DE" sz="1200" dirty="0" smtClean="0">
                <a:solidFill>
                  <a:srgbClr val="E1167A"/>
                </a:solidFill>
              </a:rPr>
              <a:t>.“  </a:t>
            </a:r>
            <a:endParaRPr lang="de-DE" sz="1200" dirty="0">
              <a:solidFill>
                <a:srgbClr val="E1167A"/>
              </a:solidFill>
            </a:endParaRPr>
          </a:p>
        </p:txBody>
      </p:sp>
      <p:sp>
        <p:nvSpPr>
          <p:cNvPr id="27" name="Rectangle 7"/>
          <p:cNvSpPr/>
          <p:nvPr/>
        </p:nvSpPr>
        <p:spPr>
          <a:xfrm>
            <a:off x="6922608" y="3431381"/>
            <a:ext cx="1958400" cy="1152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a:t>
            </a:r>
          </a:p>
        </p:txBody>
      </p:sp>
      <p:sp>
        <p:nvSpPr>
          <p:cNvPr id="24" name="Rechteck 23"/>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Tree>
    <p:extLst>
      <p:ext uri="{BB962C8B-B14F-4D97-AF65-F5344CB8AC3E}">
        <p14:creationId xmlns:p14="http://schemas.microsoft.com/office/powerpoint/2010/main" val="15165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6"/>
                                        </p:tgtEl>
                                        <p:attrNameLst>
                                          <p:attrName>ppt_w</p:attrName>
                                        </p:attrNameLst>
                                      </p:cBhvr>
                                      <p:tavLst>
                                        <p:tav tm="0">
                                          <p:val>
                                            <p:strVal val="ppt_w"/>
                                          </p:val>
                                        </p:tav>
                                        <p:tav tm="100000">
                                          <p:val>
                                            <p:fltVal val="0"/>
                                          </p:val>
                                        </p:tav>
                                      </p:tavLst>
                                    </p:anim>
                                    <p:anim calcmode="lin" valueType="num">
                                      <p:cBhvr>
                                        <p:cTn id="7" dur="500"/>
                                        <p:tgtEl>
                                          <p:spTgt spid="26"/>
                                        </p:tgtEl>
                                        <p:attrNameLst>
                                          <p:attrName>ppt_h</p:attrName>
                                        </p:attrNameLst>
                                      </p:cBhvr>
                                      <p:tavLst>
                                        <p:tav tm="0">
                                          <p:val>
                                            <p:strVal val="ppt_h"/>
                                          </p:val>
                                        </p:tav>
                                        <p:tav tm="100000">
                                          <p:val>
                                            <p:fltVal val="0"/>
                                          </p:val>
                                        </p:tav>
                                      </p:tavLst>
                                    </p:anim>
                                    <p:animEffect transition="out" filter="fade">
                                      <p:cBhvr>
                                        <p:cTn id="8" dur="500"/>
                                        <p:tgtEl>
                                          <p:spTgt spid="26"/>
                                        </p:tgtEl>
                                      </p:cBhvr>
                                    </p:animEffect>
                                    <p:set>
                                      <p:cBhvr>
                                        <p:cTn id="9" dur="1" fill="hold">
                                          <p:stCondLst>
                                            <p:cond delay="499"/>
                                          </p:stCondLst>
                                        </p:cTn>
                                        <p:tgtEl>
                                          <p:spTgt spid="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64" name="Rechteck 63"/>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910" r="-4410" b="-315"/>
          <a:stretch/>
        </p:blipFill>
        <p:spPr bwMode="auto">
          <a:xfrm>
            <a:off x="266700" y="2594890"/>
            <a:ext cx="3713551" cy="3528000"/>
          </a:xfrm>
          <a:prstGeom prst="rect">
            <a:avLst/>
          </a:prstGeom>
          <a:solidFill>
            <a:schemeClr val="bg1"/>
          </a:solidFill>
          <a:ln w="28575">
            <a:solidFill>
              <a:srgbClr val="2E527E"/>
            </a:solidFill>
            <a:miter lim="800000"/>
            <a:headEnd/>
            <a:tailEnd/>
          </a:ln>
          <a:effectLst/>
        </p:spPr>
      </p:pic>
      <p:sp>
        <p:nvSpPr>
          <p:cNvPr id="65" name="Rechteck 64"/>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If our MENON hypothesis is true…, workflows in clinical treatment must </a:t>
            </a:r>
            <a:r>
              <a:rPr lang="en-US" sz="1600" smtClean="0">
                <a:solidFill>
                  <a:srgbClr val="E1167A"/>
                </a:solidFill>
                <a:ea typeface="ＭＳ Ｐゴシック" pitchFamily="-112" charset="-128"/>
              </a:rPr>
              <a:t>be eventually adapted</a:t>
            </a:r>
            <a:r>
              <a:rPr lang="en-US" sz="1600" dirty="0" smtClean="0">
                <a:solidFill>
                  <a:srgbClr val="E1167A"/>
                </a:solidFill>
                <a:ea typeface="ＭＳ Ｐゴシック" pitchFamily="-112" charset="-128"/>
              </a:rPr>
              <a:t>…</a:t>
            </a:r>
          </a:p>
        </p:txBody>
      </p:sp>
      <p:sp>
        <p:nvSpPr>
          <p:cNvPr id="3" name="Gleichschenkliges Dreieck 2"/>
          <p:cNvSpPr/>
          <p:nvPr/>
        </p:nvSpPr>
        <p:spPr>
          <a:xfrm rot="5400000">
            <a:off x="2651877" y="4024223"/>
            <a:ext cx="3555826" cy="697160"/>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45" t="52128" r="8302" b="46"/>
          <a:stretch/>
        </p:blipFill>
        <p:spPr bwMode="auto">
          <a:xfrm>
            <a:off x="4919140" y="2594889"/>
            <a:ext cx="3607200" cy="3527811"/>
          </a:xfrm>
          <a:prstGeom prst="rect">
            <a:avLst/>
          </a:prstGeom>
          <a:noFill/>
          <a:ln w="28575">
            <a:solidFill>
              <a:srgbClr val="2E52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486400" y="2604415"/>
            <a:ext cx="2333625" cy="338554"/>
          </a:xfrm>
          <a:prstGeom prst="rect">
            <a:avLst/>
          </a:prstGeom>
          <a:solidFill>
            <a:schemeClr val="bg1"/>
          </a:solidFill>
        </p:spPr>
        <p:txBody>
          <a:bodyPr wrap="square" rtlCol="0">
            <a:spAutoFit/>
          </a:bodyPr>
          <a:lstStyle/>
          <a:p>
            <a:pPr algn="ctr"/>
            <a:r>
              <a:rPr lang="de-DE" sz="1600" dirty="0" smtClean="0">
                <a:solidFill>
                  <a:schemeClr val="accent1">
                    <a:lumMod val="50000"/>
                  </a:schemeClr>
                </a:solidFill>
              </a:rPr>
              <a:t>Systems </a:t>
            </a:r>
            <a:r>
              <a:rPr lang="de-DE" sz="1600" dirty="0" err="1" smtClean="0">
                <a:solidFill>
                  <a:schemeClr val="accent1">
                    <a:lumMod val="50000"/>
                  </a:schemeClr>
                </a:solidFill>
              </a:rPr>
              <a:t>Medicine</a:t>
            </a:r>
            <a:endParaRPr lang="de-DE" sz="1600" dirty="0">
              <a:solidFill>
                <a:schemeClr val="accent1">
                  <a:lumMod val="50000"/>
                </a:schemeClr>
              </a:solidFill>
            </a:endParaRPr>
          </a:p>
        </p:txBody>
      </p:sp>
      <p:sp>
        <p:nvSpPr>
          <p:cNvPr id="66" name="Textfeld 65"/>
          <p:cNvSpPr txBox="1"/>
          <p:nvPr/>
        </p:nvSpPr>
        <p:spPr>
          <a:xfrm>
            <a:off x="415925" y="2603063"/>
            <a:ext cx="3196431" cy="338554"/>
          </a:xfrm>
          <a:prstGeom prst="rect">
            <a:avLst/>
          </a:prstGeom>
          <a:solidFill>
            <a:schemeClr val="bg1"/>
          </a:solidFill>
        </p:spPr>
        <p:txBody>
          <a:bodyPr wrap="square" rtlCol="0">
            <a:spAutoFit/>
          </a:bodyPr>
          <a:lstStyle/>
          <a:p>
            <a:pPr algn="ctr"/>
            <a:r>
              <a:rPr lang="de-DE" sz="1600" dirty="0" smtClean="0">
                <a:solidFill>
                  <a:schemeClr val="accent1">
                    <a:lumMod val="50000"/>
                  </a:schemeClr>
                </a:solidFill>
              </a:rPr>
              <a:t>Traditional Treatment Pattern</a:t>
            </a:r>
            <a:endParaRPr lang="de-DE" sz="1600" dirty="0">
              <a:solidFill>
                <a:schemeClr val="accent1">
                  <a:lumMod val="50000"/>
                </a:schemeClr>
              </a:solidFill>
            </a:endParaRPr>
          </a:p>
        </p:txBody>
      </p:sp>
      <p:sp>
        <p:nvSpPr>
          <p:cNvPr id="5" name="Rechteck 4"/>
          <p:cNvSpPr/>
          <p:nvPr/>
        </p:nvSpPr>
        <p:spPr>
          <a:xfrm>
            <a:off x="4919140" y="2575680"/>
            <a:ext cx="3636000" cy="3564000"/>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000" b="1" dirty="0" smtClean="0"/>
              <a:t>?</a:t>
            </a:r>
            <a:endParaRPr lang="de-DE" sz="4000" b="1" dirty="0"/>
          </a:p>
        </p:txBody>
      </p:sp>
    </p:spTree>
    <p:extLst>
      <p:ext uri="{BB962C8B-B14F-4D97-AF65-F5344CB8AC3E}">
        <p14:creationId xmlns:p14="http://schemas.microsoft.com/office/powerpoint/2010/main" val="142390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grpSp>
        <p:nvGrpSpPr>
          <p:cNvPr id="3" name="Gruppieren 2"/>
          <p:cNvGrpSpPr/>
          <p:nvPr/>
        </p:nvGrpSpPr>
        <p:grpSpPr>
          <a:xfrm>
            <a:off x="225424" y="3428998"/>
            <a:ext cx="8655584" cy="1154383"/>
            <a:chOff x="225424" y="3428998"/>
            <a:chExt cx="8655584" cy="1154383"/>
          </a:xfrm>
        </p:grpSpPr>
        <p:sp>
          <p:nvSpPr>
            <p:cNvPr id="20" name="Rectangle 1"/>
            <p:cNvSpPr/>
            <p:nvPr/>
          </p:nvSpPr>
          <p:spPr>
            <a:xfrm>
              <a:off x="6922608" y="3428998"/>
              <a:ext cx="1958400" cy="1152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Patients with limited knowledge and sporadic health care utilization</a:t>
              </a:r>
            </a:p>
          </p:txBody>
        </p:sp>
        <p:sp>
          <p:nvSpPr>
            <p:cNvPr id="21" name="Rectangle 2"/>
            <p:cNvSpPr/>
            <p:nvPr/>
          </p:nvSpPr>
          <p:spPr>
            <a:xfrm>
              <a:off x="225424" y="3431381"/>
              <a:ext cx="1958400" cy="1152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Patients with limited knowledge and sporadic health care utilization</a:t>
              </a:r>
            </a:p>
          </p:txBody>
        </p:sp>
        <p:cxnSp>
          <p:nvCxnSpPr>
            <p:cNvPr id="22" name="Straight Arrow Connector 6"/>
            <p:cNvCxnSpPr>
              <a:stCxn id="21" idx="3"/>
              <a:endCxn id="20" idx="1"/>
            </p:cNvCxnSpPr>
            <p:nvPr/>
          </p:nvCxnSpPr>
          <p:spPr>
            <a:xfrm flipV="1">
              <a:off x="2183824" y="4004998"/>
              <a:ext cx="4738784" cy="2383"/>
            </a:xfrm>
            <a:prstGeom prst="straightConnector1">
              <a:avLst/>
            </a:prstGeom>
            <a:ln w="28575">
              <a:solidFill>
                <a:srgbClr val="2E527E"/>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
        <p:nvSpPr>
          <p:cNvPr id="23" name="Rectangle 7"/>
          <p:cNvSpPr/>
          <p:nvPr/>
        </p:nvSpPr>
        <p:spPr>
          <a:xfrm>
            <a:off x="3585371" y="3431381"/>
            <a:ext cx="1958400" cy="1152000"/>
          </a:xfrm>
          <a:prstGeom prst="rect">
            <a:avLst/>
          </a:prstGeom>
          <a:solidFill>
            <a:schemeClr val="tx2">
              <a:lumMod val="60000"/>
              <a:lumOff val="4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“big data”-enriched EHRs</a:t>
            </a:r>
            <a:endParaRPr lang="en-US" sz="1600" dirty="0">
              <a:solidFill>
                <a:schemeClr val="bg1"/>
              </a:solidFill>
            </a:endParaRPr>
          </a:p>
        </p:txBody>
      </p:sp>
      <p:sp>
        <p:nvSpPr>
          <p:cNvPr id="25" name="Rechteck 24"/>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But maybe nothing changes, because the anticipated effects of EHRs are absorbed by … </a:t>
            </a:r>
          </a:p>
        </p:txBody>
      </p:sp>
      <p:sp>
        <p:nvSpPr>
          <p:cNvPr id="2" name="Rechteck 1"/>
          <p:cNvSpPr/>
          <p:nvPr/>
        </p:nvSpPr>
        <p:spPr>
          <a:xfrm>
            <a:off x="3216173" y="3056164"/>
            <a:ext cx="1152000" cy="323850"/>
          </a:xfrm>
          <a:prstGeom prst="rect">
            <a:avLst/>
          </a:pr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path path="circle">
              <a:fillToRect l="100000" t="100000"/>
            </a:path>
            <a:tileRect r="-100000" b="-100000"/>
          </a:gradFill>
          <a:ln>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Non-</a:t>
            </a:r>
            <a:r>
              <a:rPr lang="de-DE" sz="800" dirty="0" err="1" smtClean="0"/>
              <a:t>compliance</a:t>
            </a:r>
            <a:r>
              <a:rPr lang="de-DE" sz="800" dirty="0" smtClean="0"/>
              <a:t> </a:t>
            </a:r>
            <a:r>
              <a:rPr lang="de-DE" sz="800" dirty="0" err="1" smtClean="0"/>
              <a:t>of</a:t>
            </a:r>
            <a:r>
              <a:rPr lang="de-DE" sz="800" dirty="0" smtClean="0"/>
              <a:t> </a:t>
            </a:r>
            <a:r>
              <a:rPr lang="de-DE" sz="800" dirty="0" err="1" smtClean="0"/>
              <a:t>patients</a:t>
            </a:r>
            <a:endParaRPr lang="de-DE" sz="800" dirty="0"/>
          </a:p>
        </p:txBody>
      </p:sp>
      <p:sp>
        <p:nvSpPr>
          <p:cNvPr id="26" name="Rechteck 25"/>
          <p:cNvSpPr/>
          <p:nvPr/>
        </p:nvSpPr>
        <p:spPr>
          <a:xfrm>
            <a:off x="4400193" y="4630269"/>
            <a:ext cx="1152000" cy="323850"/>
          </a:xfrm>
          <a:prstGeom prst="rect">
            <a:avLst/>
          </a:pr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path path="circle">
              <a:fillToRect l="100000" t="100000"/>
            </a:path>
            <a:tileRect r="-100000" b="-100000"/>
          </a:gradFill>
          <a:ln>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Pragmatic</a:t>
            </a:r>
            <a:r>
              <a:rPr lang="de-DE" sz="800" dirty="0" smtClean="0"/>
              <a:t>  </a:t>
            </a:r>
            <a:r>
              <a:rPr lang="de-DE" sz="800" dirty="0" err="1" smtClean="0"/>
              <a:t>paternalism</a:t>
            </a:r>
            <a:r>
              <a:rPr lang="de-DE" sz="800" dirty="0" smtClean="0"/>
              <a:t> </a:t>
            </a:r>
            <a:r>
              <a:rPr lang="de-DE" sz="800" dirty="0" err="1" smtClean="0"/>
              <a:t>of</a:t>
            </a:r>
            <a:r>
              <a:rPr lang="de-DE" sz="800" dirty="0" smtClean="0"/>
              <a:t> </a:t>
            </a:r>
            <a:r>
              <a:rPr lang="de-DE" sz="800" dirty="0" err="1" smtClean="0"/>
              <a:t>doctors</a:t>
            </a:r>
            <a:endParaRPr lang="de-DE" sz="800" dirty="0"/>
          </a:p>
        </p:txBody>
      </p:sp>
      <p:sp>
        <p:nvSpPr>
          <p:cNvPr id="27" name="Rechteck 26"/>
          <p:cNvSpPr/>
          <p:nvPr/>
        </p:nvSpPr>
        <p:spPr>
          <a:xfrm>
            <a:off x="4398067" y="3056164"/>
            <a:ext cx="1152000" cy="323850"/>
          </a:xfrm>
          <a:prstGeom prst="rect">
            <a:avLst/>
          </a:pr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path path="circle">
              <a:fillToRect l="100000" t="100000"/>
            </a:path>
            <a:tileRect r="-100000" b="-100000"/>
          </a:gradFill>
          <a:ln>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Economical</a:t>
            </a:r>
            <a:r>
              <a:rPr lang="de-DE" sz="800" dirty="0" smtClean="0"/>
              <a:t> </a:t>
            </a:r>
            <a:r>
              <a:rPr lang="de-DE" sz="800" dirty="0" err="1" smtClean="0"/>
              <a:t>constraints</a:t>
            </a:r>
            <a:endParaRPr lang="de-DE" sz="800" dirty="0"/>
          </a:p>
        </p:txBody>
      </p:sp>
      <p:sp>
        <p:nvSpPr>
          <p:cNvPr id="28" name="Rechteck 27"/>
          <p:cNvSpPr/>
          <p:nvPr/>
        </p:nvSpPr>
        <p:spPr>
          <a:xfrm>
            <a:off x="3217635" y="4629957"/>
            <a:ext cx="1152000" cy="323850"/>
          </a:xfrm>
          <a:prstGeom prst="rect">
            <a:avLst/>
          </a:pr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path path="circle">
              <a:fillToRect l="100000" t="100000"/>
            </a:path>
            <a:tileRect r="-100000" b="-100000"/>
          </a:gradFill>
          <a:ln>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Concept</a:t>
            </a:r>
            <a:r>
              <a:rPr lang="de-DE" sz="800" dirty="0" smtClean="0"/>
              <a:t> </a:t>
            </a:r>
            <a:r>
              <a:rPr lang="de-DE" sz="800" dirty="0" err="1" smtClean="0"/>
              <a:t>of</a:t>
            </a:r>
            <a:r>
              <a:rPr lang="de-DE" sz="800" dirty="0" smtClean="0"/>
              <a:t> “</a:t>
            </a:r>
            <a:r>
              <a:rPr lang="de-DE" sz="800" dirty="0" err="1" smtClean="0"/>
              <a:t>leading</a:t>
            </a:r>
            <a:r>
              <a:rPr lang="de-DE" sz="800" dirty="0" smtClean="0"/>
              <a:t>“ </a:t>
            </a:r>
            <a:r>
              <a:rPr lang="de-DE" sz="800" dirty="0" err="1" smtClean="0"/>
              <a:t>diagnosis</a:t>
            </a:r>
            <a:endParaRPr lang="de-DE" sz="800" dirty="0"/>
          </a:p>
        </p:txBody>
      </p:sp>
      <p:sp>
        <p:nvSpPr>
          <p:cNvPr id="29" name="Rechteck 28"/>
          <p:cNvSpPr/>
          <p:nvPr/>
        </p:nvSpPr>
        <p:spPr>
          <a:xfrm rot="5400000">
            <a:off x="5176614" y="3470239"/>
            <a:ext cx="1152000" cy="323850"/>
          </a:xfrm>
          <a:prstGeom prst="rect">
            <a:avLst/>
          </a:pr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path path="circle">
              <a:fillToRect l="100000" t="100000"/>
            </a:path>
            <a:tileRect r="-100000" b="-100000"/>
          </a:gradFill>
          <a:ln>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err="1" smtClean="0"/>
              <a:t>Concept</a:t>
            </a:r>
            <a:r>
              <a:rPr lang="de-DE" sz="800" dirty="0" smtClean="0"/>
              <a:t> </a:t>
            </a:r>
            <a:r>
              <a:rPr lang="de-DE" sz="800" dirty="0" err="1" smtClean="0"/>
              <a:t>of</a:t>
            </a:r>
            <a:r>
              <a:rPr lang="de-DE" sz="800" dirty="0" smtClean="0"/>
              <a:t> “</a:t>
            </a:r>
            <a:r>
              <a:rPr lang="de-DE" sz="800" dirty="0" err="1" smtClean="0"/>
              <a:t>watchful</a:t>
            </a:r>
            <a:r>
              <a:rPr lang="de-DE" sz="800" dirty="0" smtClean="0"/>
              <a:t> </a:t>
            </a:r>
            <a:r>
              <a:rPr lang="de-DE" sz="800" dirty="0" err="1" smtClean="0"/>
              <a:t>waiting</a:t>
            </a:r>
            <a:r>
              <a:rPr lang="de-DE" sz="800" dirty="0" smtClean="0"/>
              <a:t>“</a:t>
            </a:r>
            <a:endParaRPr lang="de-DE" sz="800" dirty="0"/>
          </a:p>
        </p:txBody>
      </p:sp>
      <p:sp>
        <p:nvSpPr>
          <p:cNvPr id="30" name="Rechteck 29"/>
          <p:cNvSpPr/>
          <p:nvPr/>
        </p:nvSpPr>
        <p:spPr>
          <a:xfrm rot="16200000">
            <a:off x="2803561" y="3838806"/>
            <a:ext cx="1152000" cy="323850"/>
          </a:xfrm>
          <a:prstGeom prst="rect">
            <a:avLst/>
          </a:pr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path path="circle">
              <a:fillToRect l="100000" t="100000"/>
            </a:path>
            <a:tileRect r="-100000" b="-100000"/>
          </a:gradFill>
          <a:ln>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Pragmatic  neglect of findings</a:t>
            </a:r>
            <a:endParaRPr lang="de-DE" sz="800" dirty="0"/>
          </a:p>
        </p:txBody>
      </p:sp>
      <p:sp>
        <p:nvSpPr>
          <p:cNvPr id="31" name="Rechteck 30"/>
          <p:cNvSpPr/>
          <p:nvPr/>
        </p:nvSpPr>
        <p:spPr>
          <a:xfrm rot="5400000">
            <a:off x="5394834" y="4436262"/>
            <a:ext cx="711869" cy="323850"/>
          </a:xfrm>
          <a:prstGeom prst="rect">
            <a:avLst/>
          </a:pr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path path="circle">
              <a:fillToRect l="100000" t="100000"/>
            </a:path>
            <a:tileRect r="-100000" b="-100000"/>
          </a:gradFill>
          <a:ln>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800" dirty="0" smtClean="0"/>
              <a:t>Other </a:t>
            </a:r>
            <a:r>
              <a:rPr lang="de-DE" sz="800" dirty="0" err="1" smtClean="0"/>
              <a:t>factors</a:t>
            </a:r>
            <a:r>
              <a:rPr lang="de-DE" sz="800" dirty="0" smtClean="0"/>
              <a:t>…</a:t>
            </a:r>
            <a:endParaRPr lang="de-DE" sz="800" dirty="0"/>
          </a:p>
        </p:txBody>
      </p:sp>
      <p:sp>
        <p:nvSpPr>
          <p:cNvPr id="24" name="Rechteck 23"/>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Tree>
    <p:extLst>
      <p:ext uri="{BB962C8B-B14F-4D97-AF65-F5344CB8AC3E}">
        <p14:creationId xmlns:p14="http://schemas.microsoft.com/office/powerpoint/2010/main" val="39318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28" grpId="0" animBg="1"/>
      <p:bldP spid="29" grpId="0" animBg="1"/>
      <p:bldP spid="30"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grpSp>
        <p:nvGrpSpPr>
          <p:cNvPr id="2" name="Gruppieren 1"/>
          <p:cNvGrpSpPr/>
          <p:nvPr/>
        </p:nvGrpSpPr>
        <p:grpSpPr>
          <a:xfrm>
            <a:off x="225424" y="3428998"/>
            <a:ext cx="8655584" cy="1154383"/>
            <a:chOff x="225424" y="3428998"/>
            <a:chExt cx="8655584" cy="1154383"/>
          </a:xfrm>
        </p:grpSpPr>
        <p:sp>
          <p:nvSpPr>
            <p:cNvPr id="20" name="Rectangle 1"/>
            <p:cNvSpPr/>
            <p:nvPr/>
          </p:nvSpPr>
          <p:spPr>
            <a:xfrm>
              <a:off x="6922608" y="3428998"/>
              <a:ext cx="1958400" cy="1152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Patients with limited knowledge and sporadic health care utilization</a:t>
              </a:r>
            </a:p>
          </p:txBody>
        </p:sp>
        <p:sp>
          <p:nvSpPr>
            <p:cNvPr id="21" name="Rectangle 2"/>
            <p:cNvSpPr/>
            <p:nvPr/>
          </p:nvSpPr>
          <p:spPr>
            <a:xfrm>
              <a:off x="225424" y="3431381"/>
              <a:ext cx="1958400" cy="1152000"/>
            </a:xfrm>
            <a:prstGeom prst="rect">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Patients with limited knowledge and sporadic health care utilization</a:t>
              </a:r>
            </a:p>
          </p:txBody>
        </p:sp>
      </p:grpSp>
      <p:sp>
        <p:nvSpPr>
          <p:cNvPr id="25" name="Rechteck 24"/>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Or…, our hypothesis is false…</a:t>
            </a:r>
          </a:p>
        </p:txBody>
      </p:sp>
      <p:sp>
        <p:nvSpPr>
          <p:cNvPr id="24" name="Rechteck 23"/>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cxnSp>
        <p:nvCxnSpPr>
          <p:cNvPr id="26" name="Straight Arrow Connector 6"/>
          <p:cNvCxnSpPr/>
          <p:nvPr/>
        </p:nvCxnSpPr>
        <p:spPr>
          <a:xfrm flipV="1">
            <a:off x="2183824" y="4004998"/>
            <a:ext cx="4738784" cy="2383"/>
          </a:xfrm>
          <a:prstGeom prst="straightConnector1">
            <a:avLst/>
          </a:prstGeom>
          <a:ln w="28575">
            <a:solidFill>
              <a:srgbClr val="2E527E"/>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3" name="Rectangle 7"/>
          <p:cNvSpPr/>
          <p:nvPr/>
        </p:nvSpPr>
        <p:spPr>
          <a:xfrm>
            <a:off x="3585371" y="3431381"/>
            <a:ext cx="1958400" cy="1152000"/>
          </a:xfrm>
          <a:prstGeom prst="rect">
            <a:avLst/>
          </a:prstGeom>
          <a:solidFill>
            <a:schemeClr val="tx2">
              <a:lumMod val="60000"/>
              <a:lumOff val="4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“big data”-enriched EHRs</a:t>
            </a:r>
            <a:endParaRPr lang="en-US" sz="1600" dirty="0">
              <a:solidFill>
                <a:schemeClr val="bg1"/>
              </a:solidFill>
            </a:endParaRPr>
          </a:p>
        </p:txBody>
      </p:sp>
    </p:spTree>
    <p:extLst>
      <p:ext uri="{BB962C8B-B14F-4D97-AF65-F5344CB8AC3E}">
        <p14:creationId xmlns:p14="http://schemas.microsoft.com/office/powerpoint/2010/main" val="3755453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0825" y="498475"/>
            <a:ext cx="1520825" cy="358775"/>
            <a:chOff x="250825" y="536575"/>
            <a:chExt cx="1520825" cy="358775"/>
          </a:xfrm>
        </p:grpSpPr>
        <p:sp>
          <p:nvSpPr>
            <p:cNvPr id="7" name="Rechteck 6"/>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8" name="Rechteck 7"/>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9" name="Rechteck 8"/>
            <p:cNvSpPr/>
            <p:nvPr/>
          </p:nvSpPr>
          <p:spPr bwMode="auto">
            <a:xfrm>
              <a:off x="2508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0" name="Rechteck 9"/>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sp>
        <p:nvSpPr>
          <p:cNvPr id="3" name="Rechteck 2"/>
          <p:cNvSpPr/>
          <p:nvPr/>
        </p:nvSpPr>
        <p:spPr>
          <a:xfrm rot="16200000">
            <a:off x="-1376164" y="3618906"/>
            <a:ext cx="3758804" cy="504825"/>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Systems </a:t>
            </a:r>
            <a:r>
              <a:rPr lang="de-DE" dirty="0" err="1" smtClean="0"/>
              <a:t>Medicine</a:t>
            </a:r>
            <a:endParaRPr lang="de-DE" dirty="0"/>
          </a:p>
        </p:txBody>
      </p:sp>
      <p:sp>
        <p:nvSpPr>
          <p:cNvPr id="11" name="Rechteck 10"/>
          <p:cNvSpPr/>
          <p:nvPr/>
        </p:nvSpPr>
        <p:spPr>
          <a:xfrm>
            <a:off x="934244" y="1991916"/>
            <a:ext cx="3542506" cy="79771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rgbClr val="2E527E"/>
                </a:solidFill>
              </a:rPr>
              <a:t>Simulation </a:t>
            </a:r>
            <a:r>
              <a:rPr lang="de-DE" sz="1600" dirty="0" err="1" smtClean="0">
                <a:solidFill>
                  <a:srgbClr val="2E527E"/>
                </a:solidFill>
              </a:rPr>
              <a:t>of</a:t>
            </a:r>
            <a:r>
              <a:rPr lang="de-DE" sz="1600" dirty="0" smtClean="0">
                <a:solidFill>
                  <a:srgbClr val="2E527E"/>
                </a:solidFill>
              </a:rPr>
              <a:t> </a:t>
            </a:r>
            <a:r>
              <a:rPr lang="de-DE" sz="1600" dirty="0" err="1" smtClean="0">
                <a:solidFill>
                  <a:srgbClr val="2E527E"/>
                </a:solidFill>
              </a:rPr>
              <a:t>processes</a:t>
            </a:r>
            <a:r>
              <a:rPr lang="de-DE" sz="1600" dirty="0" smtClean="0">
                <a:solidFill>
                  <a:srgbClr val="2E527E"/>
                </a:solidFill>
              </a:rPr>
              <a:t> in </a:t>
            </a:r>
          </a:p>
          <a:p>
            <a:pPr algn="ctr"/>
            <a:r>
              <a:rPr lang="de-DE" sz="1600" dirty="0" smtClean="0">
                <a:solidFill>
                  <a:srgbClr val="2E527E"/>
                </a:solidFill>
              </a:rPr>
              <a:t>sub-systems </a:t>
            </a:r>
            <a:r>
              <a:rPr lang="de-DE" sz="1600" dirty="0" err="1" smtClean="0">
                <a:solidFill>
                  <a:srgbClr val="2E527E"/>
                </a:solidFill>
              </a:rPr>
              <a:t>of</a:t>
            </a:r>
            <a:r>
              <a:rPr lang="de-DE" sz="1600" dirty="0" smtClean="0">
                <a:solidFill>
                  <a:srgbClr val="2E527E"/>
                </a:solidFill>
              </a:rPr>
              <a:t> </a:t>
            </a:r>
            <a:r>
              <a:rPr lang="de-DE" sz="1600" dirty="0" err="1" smtClean="0">
                <a:solidFill>
                  <a:srgbClr val="2E527E"/>
                </a:solidFill>
              </a:rPr>
              <a:t>organisms</a:t>
            </a:r>
            <a:r>
              <a:rPr lang="de-DE" sz="1600" dirty="0" smtClean="0">
                <a:solidFill>
                  <a:srgbClr val="2E527E"/>
                </a:solidFill>
              </a:rPr>
              <a:t> </a:t>
            </a:r>
            <a:r>
              <a:rPr lang="de-DE" sz="1600" dirty="0" err="1" smtClean="0">
                <a:solidFill>
                  <a:srgbClr val="2E527E"/>
                </a:solidFill>
              </a:rPr>
              <a:t>using</a:t>
            </a:r>
            <a:r>
              <a:rPr lang="de-DE" sz="1600" dirty="0" smtClean="0">
                <a:solidFill>
                  <a:srgbClr val="2E527E"/>
                </a:solidFill>
              </a:rPr>
              <a:t> </a:t>
            </a:r>
            <a:r>
              <a:rPr lang="de-DE" sz="1600" dirty="0" err="1" smtClean="0">
                <a:solidFill>
                  <a:srgbClr val="2E527E"/>
                </a:solidFill>
              </a:rPr>
              <a:t>tools</a:t>
            </a:r>
            <a:r>
              <a:rPr lang="de-DE" sz="1600" dirty="0" smtClean="0">
                <a:solidFill>
                  <a:srgbClr val="2E527E"/>
                </a:solidFill>
              </a:rPr>
              <a:t> </a:t>
            </a:r>
            <a:r>
              <a:rPr lang="de-DE" sz="1600" dirty="0" err="1" smtClean="0">
                <a:solidFill>
                  <a:srgbClr val="2E527E"/>
                </a:solidFill>
              </a:rPr>
              <a:t>from</a:t>
            </a:r>
            <a:r>
              <a:rPr lang="de-DE" sz="1600" dirty="0" smtClean="0">
                <a:solidFill>
                  <a:srgbClr val="2E527E"/>
                </a:solidFill>
              </a:rPr>
              <a:t> </a:t>
            </a:r>
            <a:r>
              <a:rPr lang="de-DE" sz="1600" dirty="0" err="1" smtClean="0">
                <a:solidFill>
                  <a:srgbClr val="2E527E"/>
                </a:solidFill>
              </a:rPr>
              <a:t>bioinformatics</a:t>
            </a:r>
            <a:endParaRPr lang="de-DE" sz="1600" dirty="0">
              <a:solidFill>
                <a:srgbClr val="2E527E"/>
              </a:solidFill>
            </a:endParaRPr>
          </a:p>
        </p:txBody>
      </p:sp>
      <p:sp>
        <p:nvSpPr>
          <p:cNvPr id="12" name="Rechteck 11"/>
          <p:cNvSpPr/>
          <p:nvPr/>
        </p:nvSpPr>
        <p:spPr>
          <a:xfrm>
            <a:off x="5125244" y="1991916"/>
            <a:ext cx="3542506" cy="79771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rgbClr val="2E527E"/>
                </a:solidFill>
              </a:rPr>
              <a:t>Systems </a:t>
            </a:r>
            <a:r>
              <a:rPr lang="de-DE" sz="1600" dirty="0" err="1" smtClean="0">
                <a:solidFill>
                  <a:srgbClr val="2E527E"/>
                </a:solidFill>
              </a:rPr>
              <a:t>biology</a:t>
            </a:r>
            <a:endParaRPr lang="de-DE" sz="1600" dirty="0">
              <a:solidFill>
                <a:srgbClr val="2E527E"/>
              </a:solidFill>
            </a:endParaRPr>
          </a:p>
        </p:txBody>
      </p:sp>
      <p:sp>
        <p:nvSpPr>
          <p:cNvPr id="15" name="Rechteck 14"/>
          <p:cNvSpPr/>
          <p:nvPr/>
        </p:nvSpPr>
        <p:spPr>
          <a:xfrm>
            <a:off x="934244" y="4957992"/>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Streamlining</a:t>
            </a:r>
            <a:r>
              <a:rPr lang="de-DE" sz="1600" dirty="0" smtClean="0"/>
              <a:t> </a:t>
            </a:r>
            <a:r>
              <a:rPr lang="de-DE" sz="1600" dirty="0" err="1" smtClean="0"/>
              <a:t>clinical</a:t>
            </a:r>
            <a:r>
              <a:rPr lang="de-DE" sz="1600" dirty="0" smtClean="0"/>
              <a:t> </a:t>
            </a:r>
            <a:r>
              <a:rPr lang="de-DE" sz="1600" dirty="0" err="1" smtClean="0"/>
              <a:t>workflows</a:t>
            </a:r>
            <a:endParaRPr lang="de-DE" sz="1600" dirty="0" smtClean="0"/>
          </a:p>
          <a:p>
            <a:pPr algn="ctr"/>
            <a:r>
              <a:rPr lang="de-DE" sz="1600" dirty="0" err="1" smtClean="0"/>
              <a:t>using</a:t>
            </a:r>
            <a:r>
              <a:rPr lang="de-DE" sz="1600" dirty="0" smtClean="0"/>
              <a:t> </a:t>
            </a:r>
            <a:r>
              <a:rPr lang="de-DE" sz="1600" dirty="0" err="1" smtClean="0"/>
              <a:t>tools</a:t>
            </a:r>
            <a:r>
              <a:rPr lang="de-DE" sz="1600" dirty="0" smtClean="0"/>
              <a:t> </a:t>
            </a:r>
            <a:r>
              <a:rPr lang="de-DE" sz="1600" dirty="0" err="1" smtClean="0"/>
              <a:t>from</a:t>
            </a:r>
            <a:endParaRPr lang="de-DE" sz="1600" dirty="0" smtClean="0"/>
          </a:p>
          <a:p>
            <a:pPr algn="ctr"/>
            <a:r>
              <a:rPr lang="de-DE" sz="1600" dirty="0" err="1" smtClean="0"/>
              <a:t>biomedical</a:t>
            </a:r>
            <a:r>
              <a:rPr lang="de-DE" sz="1600" dirty="0" smtClean="0"/>
              <a:t> </a:t>
            </a:r>
            <a:r>
              <a:rPr lang="de-DE" sz="1600" dirty="0" err="1" smtClean="0"/>
              <a:t>informatics</a:t>
            </a:r>
            <a:r>
              <a:rPr lang="de-DE" sz="1600" dirty="0" smtClean="0"/>
              <a:t> </a:t>
            </a:r>
            <a:endParaRPr lang="de-DE" sz="1600" dirty="0"/>
          </a:p>
        </p:txBody>
      </p:sp>
      <p:sp>
        <p:nvSpPr>
          <p:cNvPr id="19" name="Gleichschenkliges Dreieck 18"/>
          <p:cNvSpPr/>
          <p:nvPr/>
        </p:nvSpPr>
        <p:spPr>
          <a:xfrm rot="16200000">
            <a:off x="4416029" y="2157411"/>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Gleichschenkliges Dreieck 19"/>
          <p:cNvSpPr/>
          <p:nvPr/>
        </p:nvSpPr>
        <p:spPr>
          <a:xfrm rot="16200000">
            <a:off x="4406504" y="3652836"/>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233362" y="1257985"/>
            <a:ext cx="64912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a:solidFill>
                  <a:srgbClr val="E1167A"/>
                </a:solidFill>
                <a:ea typeface="ＭＳ Ｐゴシック" pitchFamily="-112" charset="-128"/>
              </a:rPr>
              <a:t>Systems Medicine – one label for different </a:t>
            </a:r>
            <a:r>
              <a:rPr lang="en-US" sz="2000" dirty="0" smtClean="0">
                <a:solidFill>
                  <a:srgbClr val="E1167A"/>
                </a:solidFill>
                <a:ea typeface="ＭＳ Ｐゴシック" pitchFamily="-112" charset="-128"/>
              </a:rPr>
              <a:t>methodologies</a:t>
            </a:r>
            <a:endParaRPr lang="en-US" sz="2000" dirty="0">
              <a:solidFill>
                <a:srgbClr val="E1167A"/>
              </a:solidFill>
              <a:ea typeface="ＭＳ Ｐゴシック" pitchFamily="-112" charset="-128"/>
            </a:endParaRPr>
          </a:p>
        </p:txBody>
      </p:sp>
      <p:pic>
        <p:nvPicPr>
          <p:cNvPr id="1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8"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21" name="Rechteck 20"/>
          <p:cNvSpPr/>
          <p:nvPr/>
        </p:nvSpPr>
        <p:spPr>
          <a:xfrm>
            <a:off x="5125244" y="3472459"/>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Personalized</a:t>
            </a:r>
            <a:r>
              <a:rPr lang="de-DE" sz="1600" dirty="0" smtClean="0"/>
              <a:t> </a:t>
            </a:r>
            <a:r>
              <a:rPr lang="de-DE" sz="1600" dirty="0" err="1" smtClean="0"/>
              <a:t>Medicine</a:t>
            </a:r>
            <a:r>
              <a:rPr lang="de-DE" sz="1600" dirty="0" smtClean="0"/>
              <a:t>/4P </a:t>
            </a:r>
            <a:r>
              <a:rPr lang="de-DE" sz="1600" dirty="0" err="1" smtClean="0"/>
              <a:t>Medicine</a:t>
            </a:r>
            <a:endParaRPr lang="de-DE" sz="1600" dirty="0" smtClean="0"/>
          </a:p>
          <a:p>
            <a:pPr algn="ctr"/>
            <a:r>
              <a:rPr lang="de-DE" sz="1600" dirty="0" smtClean="0"/>
              <a:t>“minus“ </a:t>
            </a:r>
            <a:r>
              <a:rPr lang="de-DE" sz="1600" dirty="0" err="1" smtClean="0"/>
              <a:t>mechanistic</a:t>
            </a:r>
            <a:r>
              <a:rPr lang="de-DE" sz="1600" dirty="0" smtClean="0"/>
              <a:t> </a:t>
            </a:r>
            <a:r>
              <a:rPr lang="de-DE" sz="1600" dirty="0" err="1" smtClean="0"/>
              <a:t>reasoning</a:t>
            </a:r>
            <a:r>
              <a:rPr lang="de-DE" sz="1600" dirty="0" smtClean="0"/>
              <a:t> </a:t>
            </a:r>
          </a:p>
          <a:p>
            <a:pPr algn="ctr"/>
            <a:r>
              <a:rPr lang="de-DE" sz="1600" dirty="0" smtClean="0"/>
              <a:t>(</a:t>
            </a:r>
            <a:r>
              <a:rPr lang="de-DE" sz="1600" dirty="0" err="1" smtClean="0"/>
              <a:t>Association</a:t>
            </a:r>
            <a:r>
              <a:rPr lang="de-DE" sz="1600" dirty="0" smtClean="0"/>
              <a:t> </a:t>
            </a:r>
            <a:r>
              <a:rPr lang="de-DE" sz="1600" dirty="0" err="1" smtClean="0"/>
              <a:t>studies</a:t>
            </a:r>
            <a:r>
              <a:rPr lang="de-DE" sz="1600" dirty="0" smtClean="0"/>
              <a:t> </a:t>
            </a:r>
            <a:r>
              <a:rPr lang="de-DE" sz="1600" dirty="0" err="1" smtClean="0"/>
              <a:t>with</a:t>
            </a:r>
            <a:r>
              <a:rPr lang="de-DE" sz="1600" dirty="0" smtClean="0"/>
              <a:t> </a:t>
            </a:r>
            <a:r>
              <a:rPr lang="de-DE" sz="1600" dirty="0"/>
              <a:t>-</a:t>
            </a:r>
            <a:r>
              <a:rPr lang="de-DE" sz="1600" dirty="0" err="1" smtClean="0"/>
              <a:t>omics</a:t>
            </a:r>
            <a:r>
              <a:rPr lang="de-DE" sz="1600" dirty="0" smtClean="0"/>
              <a:t> </a:t>
            </a:r>
            <a:r>
              <a:rPr lang="de-DE" sz="1600" dirty="0" err="1" smtClean="0"/>
              <a:t>data</a:t>
            </a:r>
            <a:r>
              <a:rPr lang="de-DE" sz="1600" dirty="0" smtClean="0"/>
              <a:t>) </a:t>
            </a:r>
            <a:endParaRPr lang="de-DE" sz="1600" dirty="0"/>
          </a:p>
        </p:txBody>
      </p:sp>
      <p:sp>
        <p:nvSpPr>
          <p:cNvPr id="22" name="Rechteck 21"/>
          <p:cNvSpPr/>
          <p:nvPr/>
        </p:nvSpPr>
        <p:spPr>
          <a:xfrm>
            <a:off x="934244" y="3477816"/>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“Big </a:t>
            </a:r>
            <a:r>
              <a:rPr lang="de-DE" sz="1600" dirty="0" err="1" smtClean="0"/>
              <a:t>data</a:t>
            </a:r>
            <a:r>
              <a:rPr lang="de-DE" sz="1600" dirty="0" smtClean="0"/>
              <a:t> </a:t>
            </a:r>
            <a:r>
              <a:rPr lang="de-DE" sz="1600" dirty="0" err="1" smtClean="0"/>
              <a:t>medicine</a:t>
            </a:r>
            <a:r>
              <a:rPr lang="de-DE" sz="1600" dirty="0" smtClean="0"/>
              <a:t>“ </a:t>
            </a:r>
          </a:p>
          <a:p>
            <a:pPr algn="ctr"/>
            <a:r>
              <a:rPr lang="de-DE" sz="1600" dirty="0" err="1" smtClean="0"/>
              <a:t>using</a:t>
            </a:r>
            <a:r>
              <a:rPr lang="de-DE" sz="1600" dirty="0" smtClean="0"/>
              <a:t> </a:t>
            </a:r>
            <a:r>
              <a:rPr lang="de-DE" sz="1600" dirty="0" err="1" smtClean="0"/>
              <a:t>methods</a:t>
            </a:r>
            <a:r>
              <a:rPr lang="de-DE" sz="1600" dirty="0" smtClean="0"/>
              <a:t> </a:t>
            </a:r>
            <a:r>
              <a:rPr lang="de-DE" sz="1600" dirty="0" err="1" smtClean="0"/>
              <a:t>from</a:t>
            </a:r>
            <a:endParaRPr lang="de-DE" sz="1600" dirty="0" smtClean="0"/>
          </a:p>
          <a:p>
            <a:pPr algn="ctr"/>
            <a:r>
              <a:rPr lang="de-DE" sz="1600" dirty="0" err="1" smtClean="0"/>
              <a:t>biostatistics</a:t>
            </a:r>
            <a:r>
              <a:rPr lang="de-DE" sz="1600" dirty="0" smtClean="0"/>
              <a:t> </a:t>
            </a:r>
            <a:r>
              <a:rPr lang="de-DE" sz="1600" dirty="0" err="1" smtClean="0"/>
              <a:t>and</a:t>
            </a:r>
            <a:r>
              <a:rPr lang="de-DE" sz="1600" dirty="0" smtClean="0"/>
              <a:t> </a:t>
            </a:r>
            <a:r>
              <a:rPr lang="de-DE" sz="1600" dirty="0" err="1" smtClean="0"/>
              <a:t>biomathematics</a:t>
            </a:r>
            <a:endParaRPr lang="de-DE" sz="1600" dirty="0"/>
          </a:p>
        </p:txBody>
      </p:sp>
      <p:sp>
        <p:nvSpPr>
          <p:cNvPr id="23" name="Gleichschenkliges Dreieck 22"/>
          <p:cNvSpPr/>
          <p:nvPr/>
        </p:nvSpPr>
        <p:spPr>
          <a:xfrm rot="16200000">
            <a:off x="4406504" y="5148261"/>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23"/>
          <p:cNvSpPr/>
          <p:nvPr/>
        </p:nvSpPr>
        <p:spPr>
          <a:xfrm>
            <a:off x="5125244" y="4967884"/>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e.g. </a:t>
            </a:r>
            <a:r>
              <a:rPr lang="de-DE" sz="1600" dirty="0" err="1" smtClean="0"/>
              <a:t>debate</a:t>
            </a:r>
            <a:r>
              <a:rPr lang="de-DE" sz="1600" dirty="0" smtClean="0"/>
              <a:t> on </a:t>
            </a:r>
          </a:p>
          <a:p>
            <a:pPr algn="ctr"/>
            <a:r>
              <a:rPr lang="de-DE" sz="1600" dirty="0" smtClean="0"/>
              <a:t>Electronic </a:t>
            </a:r>
            <a:r>
              <a:rPr lang="de-DE" sz="1600" dirty="0" err="1" smtClean="0"/>
              <a:t>Health</a:t>
            </a:r>
            <a:r>
              <a:rPr lang="de-DE" sz="1600" dirty="0" smtClean="0"/>
              <a:t> Records (EHRs) </a:t>
            </a:r>
            <a:endParaRPr lang="de-DE" sz="1600" dirty="0"/>
          </a:p>
        </p:txBody>
      </p:sp>
    </p:spTree>
    <p:extLst>
      <p:ext uri="{BB962C8B-B14F-4D97-AF65-F5344CB8AC3E}">
        <p14:creationId xmlns:p14="http://schemas.microsoft.com/office/powerpoint/2010/main" val="2781829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50825" y="498475"/>
            <a:ext cx="1520825" cy="358775"/>
            <a:chOff x="250825" y="536575"/>
            <a:chExt cx="1520825" cy="358775"/>
          </a:xfrm>
        </p:grpSpPr>
        <p:sp>
          <p:nvSpPr>
            <p:cNvPr id="13" name="Rechteck 12"/>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4" name="Rechteck 13"/>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5" name="Rechteck 14"/>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7" name="Rechteck 16"/>
            <p:cNvSpPr/>
            <p:nvPr/>
          </p:nvSpPr>
          <p:spPr bwMode="auto">
            <a:xfrm>
              <a:off x="1411288" y="536575"/>
              <a:ext cx="360362"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25" name="Rechteck 24"/>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Therefore:</a:t>
            </a:r>
          </a:p>
        </p:txBody>
      </p:sp>
      <p:sp>
        <p:nvSpPr>
          <p:cNvPr id="2" name="Rechteck 1"/>
          <p:cNvSpPr/>
          <p:nvPr/>
        </p:nvSpPr>
        <p:spPr>
          <a:xfrm>
            <a:off x="235049" y="3417090"/>
            <a:ext cx="8655584" cy="1154383"/>
          </a:xfrm>
          <a:prstGeom prst="rect">
            <a:avLst/>
          </a:prstGeom>
          <a:solidFill>
            <a:schemeClr val="tx2">
              <a:lumMod val="20000"/>
              <a:lumOff val="80000"/>
            </a:schemeClr>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solidFill>
                  <a:srgbClr val="2E527E"/>
                </a:solidFill>
              </a:rPr>
              <a:t>Empirical</a:t>
            </a:r>
            <a:r>
              <a:rPr lang="de-DE" dirty="0" smtClean="0">
                <a:solidFill>
                  <a:srgbClr val="2E527E"/>
                </a:solidFill>
              </a:rPr>
              <a:t> </a:t>
            </a:r>
            <a:r>
              <a:rPr lang="de-DE" dirty="0" err="1" smtClean="0">
                <a:solidFill>
                  <a:srgbClr val="2E527E"/>
                </a:solidFill>
              </a:rPr>
              <a:t>research</a:t>
            </a:r>
            <a:r>
              <a:rPr lang="de-DE" dirty="0" smtClean="0">
                <a:solidFill>
                  <a:srgbClr val="2E527E"/>
                </a:solidFill>
              </a:rPr>
              <a:t> in MENON:</a:t>
            </a:r>
          </a:p>
          <a:p>
            <a:pPr algn="ctr"/>
            <a:endParaRPr lang="de-DE" sz="500" dirty="0" smtClean="0">
              <a:solidFill>
                <a:srgbClr val="2E527E"/>
              </a:solidFill>
            </a:endParaRPr>
          </a:p>
          <a:p>
            <a:pPr algn="ctr"/>
            <a:r>
              <a:rPr lang="de-DE" dirty="0" smtClean="0">
                <a:solidFill>
                  <a:srgbClr val="2E527E"/>
                </a:solidFill>
              </a:rPr>
              <a:t>Interviews </a:t>
            </a:r>
            <a:r>
              <a:rPr lang="de-DE" dirty="0" err="1" smtClean="0">
                <a:solidFill>
                  <a:srgbClr val="2E527E"/>
                </a:solidFill>
              </a:rPr>
              <a:t>and</a:t>
            </a:r>
            <a:r>
              <a:rPr lang="de-DE" dirty="0" smtClean="0">
                <a:solidFill>
                  <a:srgbClr val="2E527E"/>
                </a:solidFill>
              </a:rPr>
              <a:t> </a:t>
            </a:r>
            <a:r>
              <a:rPr lang="de-DE" dirty="0">
                <a:solidFill>
                  <a:srgbClr val="2E527E"/>
                </a:solidFill>
              </a:rPr>
              <a:t>F</a:t>
            </a:r>
            <a:r>
              <a:rPr lang="de-DE" dirty="0" smtClean="0">
                <a:solidFill>
                  <a:srgbClr val="2E527E"/>
                </a:solidFill>
              </a:rPr>
              <a:t>ocus Groups </a:t>
            </a:r>
          </a:p>
          <a:p>
            <a:pPr algn="ctr"/>
            <a:r>
              <a:rPr lang="de-DE" dirty="0" err="1" smtClean="0">
                <a:solidFill>
                  <a:srgbClr val="2E527E"/>
                </a:solidFill>
              </a:rPr>
              <a:t>with</a:t>
            </a:r>
            <a:r>
              <a:rPr lang="de-DE" dirty="0" smtClean="0">
                <a:solidFill>
                  <a:srgbClr val="2E527E"/>
                </a:solidFill>
              </a:rPr>
              <a:t> German </a:t>
            </a:r>
            <a:r>
              <a:rPr lang="de-DE" dirty="0" err="1" smtClean="0">
                <a:solidFill>
                  <a:srgbClr val="2E527E"/>
                </a:solidFill>
              </a:rPr>
              <a:t>and</a:t>
            </a:r>
            <a:r>
              <a:rPr lang="de-DE" dirty="0" smtClean="0">
                <a:solidFill>
                  <a:srgbClr val="2E527E"/>
                </a:solidFill>
              </a:rPr>
              <a:t> US-American </a:t>
            </a:r>
            <a:r>
              <a:rPr lang="de-DE" dirty="0" err="1" smtClean="0">
                <a:solidFill>
                  <a:srgbClr val="2E527E"/>
                </a:solidFill>
              </a:rPr>
              <a:t>experts</a:t>
            </a:r>
            <a:r>
              <a:rPr lang="de-DE" dirty="0" smtClean="0">
                <a:solidFill>
                  <a:srgbClr val="2E527E"/>
                </a:solidFill>
              </a:rPr>
              <a:t> in </a:t>
            </a:r>
            <a:r>
              <a:rPr lang="de-DE" dirty="0" err="1" smtClean="0">
                <a:solidFill>
                  <a:srgbClr val="2E527E"/>
                </a:solidFill>
              </a:rPr>
              <a:t>the</a:t>
            </a:r>
            <a:r>
              <a:rPr lang="de-DE" dirty="0" smtClean="0">
                <a:solidFill>
                  <a:srgbClr val="2E527E"/>
                </a:solidFill>
              </a:rPr>
              <a:t> </a:t>
            </a:r>
            <a:r>
              <a:rPr lang="de-DE" dirty="0" err="1" smtClean="0">
                <a:solidFill>
                  <a:srgbClr val="2E527E"/>
                </a:solidFill>
              </a:rPr>
              <a:t>field</a:t>
            </a:r>
            <a:r>
              <a:rPr lang="de-DE" dirty="0" smtClean="0">
                <a:solidFill>
                  <a:srgbClr val="2E527E"/>
                </a:solidFill>
              </a:rPr>
              <a:t> </a:t>
            </a:r>
            <a:r>
              <a:rPr lang="de-DE" dirty="0" err="1" smtClean="0">
                <a:solidFill>
                  <a:srgbClr val="2E527E"/>
                </a:solidFill>
              </a:rPr>
              <a:t>of</a:t>
            </a:r>
            <a:r>
              <a:rPr lang="de-DE" dirty="0" smtClean="0">
                <a:solidFill>
                  <a:srgbClr val="2E527E"/>
                </a:solidFill>
              </a:rPr>
              <a:t> Systems </a:t>
            </a:r>
            <a:r>
              <a:rPr lang="de-DE" dirty="0" err="1" smtClean="0">
                <a:solidFill>
                  <a:srgbClr val="2E527E"/>
                </a:solidFill>
              </a:rPr>
              <a:t>Medicine</a:t>
            </a:r>
            <a:endParaRPr lang="de-DE" dirty="0">
              <a:solidFill>
                <a:srgbClr val="2E527E"/>
              </a:solidFill>
            </a:endParaRPr>
          </a:p>
        </p:txBody>
      </p:sp>
      <p:sp>
        <p:nvSpPr>
          <p:cNvPr id="20" name="Rechteck 19"/>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Unsolicited findings </a:t>
            </a:r>
            <a:r>
              <a:rPr lang="en-US" sz="2000" dirty="0">
                <a:solidFill>
                  <a:srgbClr val="E1167A"/>
                </a:solidFill>
                <a:ea typeface="ＭＳ Ｐゴシック" pitchFamily="-112" charset="-128"/>
              </a:rPr>
              <a:t>in a future </a:t>
            </a:r>
            <a:r>
              <a:rPr lang="en-US" sz="2000" dirty="0" smtClean="0">
                <a:solidFill>
                  <a:srgbClr val="E1167A"/>
                </a:solidFill>
                <a:ea typeface="ＭＳ Ｐゴシック" pitchFamily="-112" charset="-128"/>
              </a:rPr>
              <a:t>Systems Medicine </a:t>
            </a:r>
            <a:endParaRPr lang="en-US" sz="2000" dirty="0">
              <a:solidFill>
                <a:srgbClr val="E1167A"/>
              </a:solidFill>
              <a:ea typeface="ＭＳ Ｐゴシック" pitchFamily="-112" charset="-128"/>
            </a:endParaRPr>
          </a:p>
        </p:txBody>
      </p:sp>
    </p:spTree>
    <p:extLst>
      <p:ext uri="{BB962C8B-B14F-4D97-AF65-F5344CB8AC3E}">
        <p14:creationId xmlns:p14="http://schemas.microsoft.com/office/powerpoint/2010/main" val="3722437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33362" y="1257985"/>
            <a:ext cx="72151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smtClean="0">
                <a:solidFill>
                  <a:srgbClr val="E1167A"/>
                </a:solidFill>
                <a:ea typeface="ＭＳ Ｐゴシック" pitchFamily="-112" charset="-128"/>
              </a:rPr>
              <a:t>Contact details</a:t>
            </a:r>
            <a:endParaRPr lang="en-US" sz="2000" dirty="0">
              <a:solidFill>
                <a:srgbClr val="E1167A"/>
              </a:solidFill>
              <a:ea typeface="ＭＳ Ｐゴシック" pitchFamily="-112" charset="-128"/>
            </a:endParaRPr>
          </a:p>
        </p:txBody>
      </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0" name="Inhaltsplatzhalter 8"/>
          <p:cNvSpPr txBox="1">
            <a:spLocks/>
          </p:cNvSpPr>
          <p:nvPr/>
        </p:nvSpPr>
        <p:spPr>
          <a:xfrm>
            <a:off x="250825" y="1985963"/>
            <a:ext cx="4321175" cy="4608512"/>
          </a:xfrm>
          <a:prstGeom prst="rect">
            <a:avLst/>
          </a:prstGeom>
        </p:spPr>
        <p:txBody>
          <a:bodyPr/>
          <a:lstStyle/>
          <a:p>
            <a:pPr eaLnBrk="0" hangingPunct="0">
              <a:spcBef>
                <a:spcPct val="20000"/>
              </a:spcBef>
              <a:defRPr/>
            </a:pPr>
            <a:r>
              <a:rPr lang="de-DE" sz="1400" b="1" kern="0" dirty="0" smtClean="0">
                <a:solidFill>
                  <a:srgbClr val="2E527E"/>
                </a:solidFill>
                <a:latin typeface="Arial"/>
              </a:rPr>
              <a:t>Dr. Tobias Fischer, M.A.</a:t>
            </a:r>
            <a:endParaRPr lang="de-DE" sz="1400" b="1" kern="0" dirty="0">
              <a:solidFill>
                <a:srgbClr val="2E527E"/>
              </a:solidFill>
              <a:latin typeface="Arial"/>
            </a:endParaRPr>
          </a:p>
          <a:p>
            <a:pPr eaLnBrk="0" hangingPunct="0">
              <a:spcBef>
                <a:spcPct val="20000"/>
              </a:spcBef>
              <a:defRPr/>
            </a:pPr>
            <a:endParaRPr lang="de-DE" sz="500" b="1" kern="0" dirty="0">
              <a:solidFill>
                <a:srgbClr val="2E527E"/>
              </a:solidFill>
              <a:latin typeface="Arial"/>
            </a:endParaRPr>
          </a:p>
          <a:p>
            <a:pPr eaLnBrk="0" hangingPunct="0">
              <a:spcBef>
                <a:spcPct val="20000"/>
              </a:spcBef>
              <a:defRPr/>
            </a:pPr>
            <a:r>
              <a:rPr lang="de-DE" sz="1400" kern="0" dirty="0" smtClean="0">
                <a:solidFill>
                  <a:srgbClr val="2E527E"/>
                </a:solidFill>
                <a:latin typeface="Arial"/>
              </a:rPr>
              <a:t>University </a:t>
            </a:r>
            <a:r>
              <a:rPr lang="de-DE" sz="1400" kern="0" dirty="0" err="1" smtClean="0">
                <a:solidFill>
                  <a:srgbClr val="2E527E"/>
                </a:solidFill>
                <a:latin typeface="Arial"/>
              </a:rPr>
              <a:t>Medicine</a:t>
            </a:r>
            <a:r>
              <a:rPr lang="de-DE" sz="1400" kern="0" dirty="0" smtClean="0">
                <a:solidFill>
                  <a:srgbClr val="2E527E"/>
                </a:solidFill>
                <a:latin typeface="Arial"/>
              </a:rPr>
              <a:t> Greifswald</a:t>
            </a:r>
            <a:endParaRPr lang="de-DE" sz="1400" kern="0" dirty="0">
              <a:solidFill>
                <a:srgbClr val="2E527E"/>
              </a:solidFill>
              <a:latin typeface="Arial"/>
            </a:endParaRPr>
          </a:p>
          <a:p>
            <a:pPr eaLnBrk="0" hangingPunct="0">
              <a:spcBef>
                <a:spcPct val="20000"/>
              </a:spcBef>
              <a:defRPr/>
            </a:pPr>
            <a:r>
              <a:rPr lang="en-US" sz="1400" kern="0" dirty="0" smtClean="0">
                <a:solidFill>
                  <a:srgbClr val="2E527E"/>
                </a:solidFill>
                <a:latin typeface="Arial"/>
              </a:rPr>
              <a:t>Department </a:t>
            </a:r>
            <a:r>
              <a:rPr lang="en-US" sz="1400" kern="0" dirty="0">
                <a:solidFill>
                  <a:srgbClr val="2E527E"/>
                </a:solidFill>
                <a:latin typeface="Arial"/>
              </a:rPr>
              <a:t>for </a:t>
            </a:r>
            <a:r>
              <a:rPr lang="en-US" sz="1400" kern="0" dirty="0" smtClean="0">
                <a:solidFill>
                  <a:srgbClr val="2E527E"/>
                </a:solidFill>
                <a:latin typeface="Arial"/>
              </a:rPr>
              <a:t>Ethics Theory </a:t>
            </a:r>
            <a:r>
              <a:rPr lang="en-US" sz="1400" kern="0" dirty="0">
                <a:solidFill>
                  <a:srgbClr val="2E527E"/>
                </a:solidFill>
                <a:latin typeface="Arial"/>
              </a:rPr>
              <a:t>and History </a:t>
            </a:r>
            <a:endParaRPr lang="en-US" sz="1400" kern="0" dirty="0" smtClean="0">
              <a:solidFill>
                <a:srgbClr val="2E527E"/>
              </a:solidFill>
              <a:latin typeface="Arial"/>
            </a:endParaRPr>
          </a:p>
          <a:p>
            <a:pPr eaLnBrk="0" hangingPunct="0">
              <a:spcBef>
                <a:spcPct val="20000"/>
              </a:spcBef>
              <a:defRPr/>
            </a:pPr>
            <a:r>
              <a:rPr lang="en-US" sz="1400" kern="0" dirty="0">
                <a:solidFill>
                  <a:srgbClr val="2E527E"/>
                </a:solidFill>
                <a:latin typeface="Arial"/>
              </a:rPr>
              <a:t>i</a:t>
            </a:r>
            <a:r>
              <a:rPr lang="en-US" sz="1400" kern="0" dirty="0" smtClean="0">
                <a:solidFill>
                  <a:srgbClr val="2E527E"/>
                </a:solidFill>
                <a:latin typeface="Arial"/>
              </a:rPr>
              <a:t>n </a:t>
            </a:r>
            <a:r>
              <a:rPr lang="en-US" sz="1400" kern="0" dirty="0">
                <a:solidFill>
                  <a:srgbClr val="2E527E"/>
                </a:solidFill>
                <a:latin typeface="Arial"/>
              </a:rPr>
              <a:t>Life Sciences</a:t>
            </a:r>
          </a:p>
          <a:p>
            <a:pPr eaLnBrk="0" hangingPunct="0">
              <a:spcBef>
                <a:spcPct val="20000"/>
              </a:spcBef>
              <a:defRPr/>
            </a:pPr>
            <a:r>
              <a:rPr lang="de-DE" sz="1400" kern="0" dirty="0" smtClean="0">
                <a:solidFill>
                  <a:srgbClr val="2E527E"/>
                </a:solidFill>
                <a:latin typeface="Arial"/>
              </a:rPr>
              <a:t>Walther-Rathenau-Str</a:t>
            </a:r>
            <a:r>
              <a:rPr lang="de-DE" sz="1400" kern="0" dirty="0">
                <a:solidFill>
                  <a:srgbClr val="2E527E"/>
                </a:solidFill>
                <a:latin typeface="Arial"/>
              </a:rPr>
              <a:t>. </a:t>
            </a:r>
            <a:r>
              <a:rPr lang="de-DE" sz="1400" kern="0" dirty="0" smtClean="0">
                <a:solidFill>
                  <a:srgbClr val="2E527E"/>
                </a:solidFill>
                <a:latin typeface="Arial"/>
              </a:rPr>
              <a:t>48</a:t>
            </a:r>
            <a:endParaRPr lang="de-DE" sz="1400" kern="0" dirty="0">
              <a:solidFill>
                <a:srgbClr val="2E527E"/>
              </a:solidFill>
              <a:latin typeface="Arial"/>
            </a:endParaRPr>
          </a:p>
          <a:p>
            <a:pPr eaLnBrk="0" hangingPunct="0">
              <a:spcBef>
                <a:spcPct val="20000"/>
              </a:spcBef>
              <a:defRPr/>
            </a:pPr>
            <a:r>
              <a:rPr lang="de-DE" sz="1400" kern="0" dirty="0" smtClean="0">
                <a:solidFill>
                  <a:srgbClr val="2E527E"/>
                </a:solidFill>
                <a:latin typeface="Arial"/>
              </a:rPr>
              <a:t>17489 Greifswald, Germany</a:t>
            </a:r>
            <a:r>
              <a:rPr lang="de-DE" sz="1400" kern="0" dirty="0">
                <a:solidFill>
                  <a:srgbClr val="2E527E"/>
                </a:solidFill>
                <a:latin typeface="Arial"/>
              </a:rPr>
              <a:t>	</a:t>
            </a: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buFont typeface="Wingdings" pitchFamily="2" charset="2"/>
              <a:buChar char="§"/>
              <a:defRPr/>
            </a:pPr>
            <a:endParaRPr lang="de-DE" sz="1400" kern="0" dirty="0">
              <a:solidFill>
                <a:srgbClr val="2E527E"/>
              </a:solidFill>
              <a:latin typeface="Arial"/>
            </a:endParaRPr>
          </a:p>
          <a:p>
            <a:pPr marL="342900" indent="-342900" eaLnBrk="0" hangingPunct="0">
              <a:spcBef>
                <a:spcPct val="20000"/>
              </a:spcBef>
              <a:buFont typeface="Wingdings" pitchFamily="2" charset="2"/>
              <a:buChar char="§"/>
              <a:defRPr/>
            </a:pPr>
            <a:endParaRPr lang="de-DE" sz="1400" kern="0" dirty="0">
              <a:solidFill>
                <a:srgbClr val="2E527E"/>
              </a:solidFill>
              <a:latin typeface="Arial"/>
            </a:endParaRPr>
          </a:p>
          <a:p>
            <a:pPr marL="342900" indent="-342900" eaLnBrk="0" hangingPunct="0">
              <a:spcBef>
                <a:spcPct val="20000"/>
              </a:spcBef>
              <a:defRPr/>
            </a:pPr>
            <a:r>
              <a:rPr lang="de-DE" sz="1400" kern="0" dirty="0">
                <a:solidFill>
                  <a:srgbClr val="2E527E"/>
                </a:solidFill>
                <a:latin typeface="Arial"/>
              </a:rPr>
              <a:t>	</a:t>
            </a: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p:txBody>
      </p:sp>
      <p:sp>
        <p:nvSpPr>
          <p:cNvPr id="16" name="Inhaltsplatzhalter 8"/>
          <p:cNvSpPr txBox="1">
            <a:spLocks/>
          </p:cNvSpPr>
          <p:nvPr/>
        </p:nvSpPr>
        <p:spPr>
          <a:xfrm>
            <a:off x="4572000" y="1985963"/>
            <a:ext cx="4321175" cy="4608512"/>
          </a:xfrm>
          <a:prstGeom prst="rect">
            <a:avLst/>
          </a:prstGeom>
        </p:spPr>
        <p:txBody>
          <a:bodyPr/>
          <a:lstStyle/>
          <a:p>
            <a:pPr eaLnBrk="0" hangingPunct="0">
              <a:spcBef>
                <a:spcPct val="20000"/>
              </a:spcBef>
              <a:defRPr/>
            </a:pPr>
            <a:r>
              <a:rPr lang="de-DE" sz="1400" b="1" kern="0" dirty="0" smtClean="0">
                <a:solidFill>
                  <a:srgbClr val="2E527E"/>
                </a:solidFill>
                <a:latin typeface="Arial"/>
              </a:rPr>
              <a:t>Dr. Martin </a:t>
            </a:r>
            <a:r>
              <a:rPr lang="de-DE" sz="1400" b="1" kern="0" dirty="0" err="1" smtClean="0">
                <a:solidFill>
                  <a:srgbClr val="2E527E"/>
                </a:solidFill>
                <a:latin typeface="Arial"/>
              </a:rPr>
              <a:t>Langanke</a:t>
            </a:r>
            <a:r>
              <a:rPr lang="de-DE" sz="1400" b="1" kern="0" dirty="0" smtClean="0">
                <a:solidFill>
                  <a:srgbClr val="2E527E"/>
                </a:solidFill>
                <a:latin typeface="Arial"/>
              </a:rPr>
              <a:t>, M.A.</a:t>
            </a:r>
            <a:endParaRPr lang="de-DE" sz="1400" b="1" kern="0" dirty="0">
              <a:solidFill>
                <a:srgbClr val="2E527E"/>
              </a:solidFill>
              <a:latin typeface="Arial"/>
            </a:endParaRPr>
          </a:p>
          <a:p>
            <a:pPr eaLnBrk="0" hangingPunct="0">
              <a:spcBef>
                <a:spcPct val="20000"/>
              </a:spcBef>
              <a:defRPr/>
            </a:pPr>
            <a:endParaRPr lang="de-DE" sz="500" b="1" kern="0" dirty="0">
              <a:solidFill>
                <a:srgbClr val="2E527E"/>
              </a:solidFill>
              <a:latin typeface="Arial"/>
            </a:endParaRPr>
          </a:p>
          <a:p>
            <a:pPr eaLnBrk="0" hangingPunct="0">
              <a:spcBef>
                <a:spcPct val="20000"/>
              </a:spcBef>
              <a:defRPr/>
            </a:pPr>
            <a:r>
              <a:rPr lang="de-DE" sz="1400" kern="0" dirty="0" smtClean="0">
                <a:solidFill>
                  <a:srgbClr val="2E527E"/>
                </a:solidFill>
                <a:latin typeface="Arial"/>
              </a:rPr>
              <a:t>Greifswald </a:t>
            </a:r>
            <a:r>
              <a:rPr lang="de-DE" sz="1400" kern="0" dirty="0" err="1" smtClean="0">
                <a:solidFill>
                  <a:srgbClr val="2E527E"/>
                </a:solidFill>
                <a:latin typeface="Arial"/>
              </a:rPr>
              <a:t>Universiity</a:t>
            </a:r>
            <a:endParaRPr lang="de-DE" sz="1400" kern="0" dirty="0">
              <a:solidFill>
                <a:srgbClr val="2E527E"/>
              </a:solidFill>
              <a:latin typeface="Arial"/>
            </a:endParaRPr>
          </a:p>
          <a:p>
            <a:pPr eaLnBrk="0" hangingPunct="0">
              <a:spcBef>
                <a:spcPct val="20000"/>
              </a:spcBef>
              <a:defRPr/>
            </a:pPr>
            <a:r>
              <a:rPr lang="de-DE" sz="1400" kern="0" dirty="0" err="1" smtClean="0">
                <a:solidFill>
                  <a:srgbClr val="2E527E"/>
                </a:solidFill>
                <a:latin typeface="Arial"/>
              </a:rPr>
              <a:t>Faculty</a:t>
            </a:r>
            <a:r>
              <a:rPr lang="de-DE" sz="1400" kern="0" dirty="0" smtClean="0">
                <a:solidFill>
                  <a:srgbClr val="2E527E"/>
                </a:solidFill>
                <a:latin typeface="Arial"/>
              </a:rPr>
              <a:t> </a:t>
            </a:r>
            <a:r>
              <a:rPr lang="de-DE" sz="1400" kern="0" dirty="0" err="1" smtClean="0">
                <a:solidFill>
                  <a:srgbClr val="2E527E"/>
                </a:solidFill>
                <a:latin typeface="Arial"/>
              </a:rPr>
              <a:t>of</a:t>
            </a:r>
            <a:r>
              <a:rPr lang="de-DE" sz="1400" kern="0" dirty="0" smtClean="0">
                <a:solidFill>
                  <a:srgbClr val="2E527E"/>
                </a:solidFill>
                <a:latin typeface="Arial"/>
              </a:rPr>
              <a:t> </a:t>
            </a:r>
            <a:r>
              <a:rPr lang="de-DE" sz="1400" kern="0" dirty="0" err="1" smtClean="0">
                <a:solidFill>
                  <a:srgbClr val="2E527E"/>
                </a:solidFill>
                <a:latin typeface="Arial"/>
              </a:rPr>
              <a:t>Theology</a:t>
            </a:r>
            <a:endParaRPr lang="de-DE" sz="1400" kern="0" dirty="0">
              <a:solidFill>
                <a:srgbClr val="2E527E"/>
              </a:solidFill>
              <a:latin typeface="Arial"/>
            </a:endParaRPr>
          </a:p>
          <a:p>
            <a:pPr eaLnBrk="0" hangingPunct="0">
              <a:spcBef>
                <a:spcPct val="20000"/>
              </a:spcBef>
              <a:defRPr/>
            </a:pPr>
            <a:r>
              <a:rPr lang="de-DE" sz="1400" kern="0" dirty="0" err="1" smtClean="0">
                <a:solidFill>
                  <a:srgbClr val="2E527E"/>
                </a:solidFill>
                <a:latin typeface="Arial"/>
              </a:rPr>
              <a:t>Chair</a:t>
            </a:r>
            <a:r>
              <a:rPr lang="de-DE" sz="1400" kern="0" dirty="0" smtClean="0">
                <a:solidFill>
                  <a:srgbClr val="2E527E"/>
                </a:solidFill>
                <a:latin typeface="Arial"/>
              </a:rPr>
              <a:t> </a:t>
            </a:r>
            <a:r>
              <a:rPr lang="de-DE" sz="1400" kern="0" dirty="0" err="1" smtClean="0">
                <a:solidFill>
                  <a:srgbClr val="2E527E"/>
                </a:solidFill>
                <a:latin typeface="Arial"/>
              </a:rPr>
              <a:t>of</a:t>
            </a:r>
            <a:r>
              <a:rPr lang="de-DE" sz="1400" kern="0" dirty="0" smtClean="0">
                <a:solidFill>
                  <a:srgbClr val="2E527E"/>
                </a:solidFill>
                <a:latin typeface="Arial"/>
              </a:rPr>
              <a:t> </a:t>
            </a:r>
            <a:r>
              <a:rPr lang="de-DE" sz="1400" kern="0" dirty="0" err="1" smtClean="0">
                <a:solidFill>
                  <a:srgbClr val="2E527E"/>
                </a:solidFill>
                <a:latin typeface="Arial"/>
              </a:rPr>
              <a:t>Systematic</a:t>
            </a:r>
            <a:r>
              <a:rPr lang="de-DE" sz="1400" kern="0" dirty="0" smtClean="0">
                <a:solidFill>
                  <a:srgbClr val="2E527E"/>
                </a:solidFill>
                <a:latin typeface="Arial"/>
              </a:rPr>
              <a:t> </a:t>
            </a:r>
            <a:r>
              <a:rPr lang="de-DE" sz="1400" kern="0" dirty="0" err="1" smtClean="0">
                <a:solidFill>
                  <a:srgbClr val="2E527E"/>
                </a:solidFill>
                <a:latin typeface="Arial"/>
              </a:rPr>
              <a:t>Theology</a:t>
            </a:r>
            <a:endParaRPr lang="de-DE" sz="1400" kern="0" dirty="0" smtClean="0">
              <a:solidFill>
                <a:srgbClr val="2E527E"/>
              </a:solidFill>
              <a:latin typeface="Arial"/>
            </a:endParaRPr>
          </a:p>
          <a:p>
            <a:pPr eaLnBrk="0" hangingPunct="0">
              <a:spcBef>
                <a:spcPct val="20000"/>
              </a:spcBef>
              <a:defRPr/>
            </a:pPr>
            <a:r>
              <a:rPr lang="de-DE" sz="1400" kern="0" dirty="0" smtClean="0">
                <a:solidFill>
                  <a:srgbClr val="2E527E"/>
                </a:solidFill>
                <a:latin typeface="Arial"/>
              </a:rPr>
              <a:t>Am </a:t>
            </a:r>
            <a:r>
              <a:rPr lang="de-DE" sz="1400" kern="0" dirty="0" err="1" smtClean="0">
                <a:solidFill>
                  <a:srgbClr val="2E527E"/>
                </a:solidFill>
                <a:latin typeface="Arial"/>
              </a:rPr>
              <a:t>Rubenowplatz</a:t>
            </a:r>
            <a:r>
              <a:rPr lang="de-DE" sz="1400" kern="0" dirty="0" smtClean="0">
                <a:solidFill>
                  <a:srgbClr val="2E527E"/>
                </a:solidFill>
                <a:latin typeface="Arial"/>
              </a:rPr>
              <a:t> 2-3</a:t>
            </a:r>
            <a:endParaRPr lang="de-DE" sz="1400" kern="0" dirty="0">
              <a:solidFill>
                <a:srgbClr val="2E527E"/>
              </a:solidFill>
              <a:latin typeface="Arial"/>
            </a:endParaRPr>
          </a:p>
          <a:p>
            <a:pPr eaLnBrk="0" hangingPunct="0">
              <a:spcBef>
                <a:spcPct val="20000"/>
              </a:spcBef>
              <a:defRPr/>
            </a:pPr>
            <a:r>
              <a:rPr lang="de-DE" sz="1400" kern="0" dirty="0" smtClean="0">
                <a:solidFill>
                  <a:srgbClr val="2E527E"/>
                </a:solidFill>
                <a:latin typeface="Arial"/>
              </a:rPr>
              <a:t>17489 Greifswald, Germany</a:t>
            </a:r>
            <a:r>
              <a:rPr lang="de-DE" sz="1400" kern="0" dirty="0">
                <a:solidFill>
                  <a:srgbClr val="2E527E"/>
                </a:solidFill>
                <a:latin typeface="Arial"/>
              </a:rPr>
              <a:t>	</a:t>
            </a:r>
          </a:p>
          <a:p>
            <a:pPr eaLnBrk="0" hangingPunct="0">
              <a:spcBef>
                <a:spcPct val="20000"/>
              </a:spcBef>
              <a:defRPr/>
            </a:pPr>
            <a:r>
              <a:rPr lang="de-DE" sz="1400" kern="0" dirty="0">
                <a:solidFill>
                  <a:srgbClr val="2E527E"/>
                </a:solidFill>
                <a:latin typeface="Arial"/>
              </a:rPr>
              <a:t>		</a:t>
            </a: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buFont typeface="Wingdings" pitchFamily="2" charset="2"/>
              <a:buChar char="§"/>
              <a:defRPr/>
            </a:pPr>
            <a:endParaRPr lang="de-DE" sz="1400" kern="0" dirty="0">
              <a:solidFill>
                <a:srgbClr val="2E527E"/>
              </a:solidFill>
              <a:latin typeface="Arial"/>
            </a:endParaRPr>
          </a:p>
          <a:p>
            <a:pPr marL="342900" indent="-342900" eaLnBrk="0" hangingPunct="0">
              <a:spcBef>
                <a:spcPct val="20000"/>
              </a:spcBef>
              <a:buFont typeface="Wingdings" pitchFamily="2" charset="2"/>
              <a:buChar char="§"/>
              <a:defRPr/>
            </a:pPr>
            <a:endParaRPr lang="de-DE" sz="1400" kern="0" dirty="0">
              <a:solidFill>
                <a:srgbClr val="2E527E"/>
              </a:solidFill>
              <a:latin typeface="Arial"/>
            </a:endParaRPr>
          </a:p>
          <a:p>
            <a:pPr marL="342900" indent="-342900" eaLnBrk="0" hangingPunct="0">
              <a:spcBef>
                <a:spcPct val="20000"/>
              </a:spcBef>
              <a:defRPr/>
            </a:pPr>
            <a:r>
              <a:rPr lang="de-DE" sz="1400" kern="0" dirty="0">
                <a:solidFill>
                  <a:srgbClr val="2E527E"/>
                </a:solidFill>
                <a:latin typeface="Arial"/>
              </a:rPr>
              <a:t>	</a:t>
            </a: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p:txBody>
      </p:sp>
      <p:sp>
        <p:nvSpPr>
          <p:cNvPr id="7" name="Inhaltsplatzhalter 8"/>
          <p:cNvSpPr txBox="1">
            <a:spLocks/>
          </p:cNvSpPr>
          <p:nvPr/>
        </p:nvSpPr>
        <p:spPr>
          <a:xfrm>
            <a:off x="250825" y="4024313"/>
            <a:ext cx="4321175" cy="1728787"/>
          </a:xfrm>
          <a:prstGeom prst="rect">
            <a:avLst/>
          </a:prstGeom>
        </p:spPr>
        <p:txBody>
          <a:bodyPr/>
          <a:lstStyle/>
          <a:p>
            <a:pPr eaLnBrk="0" hangingPunct="0">
              <a:spcBef>
                <a:spcPct val="20000"/>
              </a:spcBef>
              <a:defRPr/>
            </a:pPr>
            <a:r>
              <a:rPr lang="de-DE" sz="1400" b="1" kern="0" dirty="0">
                <a:solidFill>
                  <a:srgbClr val="2E527E"/>
                </a:solidFill>
                <a:latin typeface="Arial"/>
              </a:rPr>
              <a:t>Dr. Pia Erdmann, M.A.</a:t>
            </a:r>
          </a:p>
          <a:p>
            <a:pPr eaLnBrk="0" hangingPunct="0">
              <a:spcBef>
                <a:spcPct val="20000"/>
              </a:spcBef>
              <a:defRPr/>
            </a:pPr>
            <a:endParaRPr lang="de-DE" sz="500" kern="0" dirty="0" smtClean="0">
              <a:solidFill>
                <a:srgbClr val="2E527E"/>
              </a:solidFill>
              <a:latin typeface="Arial"/>
            </a:endParaRPr>
          </a:p>
          <a:p>
            <a:pPr eaLnBrk="0" hangingPunct="0">
              <a:spcBef>
                <a:spcPct val="20000"/>
              </a:spcBef>
              <a:defRPr/>
            </a:pPr>
            <a:r>
              <a:rPr lang="de-DE" sz="1400" kern="0" dirty="0" smtClean="0">
                <a:solidFill>
                  <a:srgbClr val="2E527E"/>
                </a:solidFill>
                <a:latin typeface="Arial"/>
              </a:rPr>
              <a:t>Greifswald </a:t>
            </a:r>
            <a:r>
              <a:rPr lang="de-DE" sz="1400" kern="0" dirty="0" err="1">
                <a:solidFill>
                  <a:srgbClr val="2E527E"/>
                </a:solidFill>
                <a:latin typeface="Arial"/>
              </a:rPr>
              <a:t>Universiity</a:t>
            </a:r>
            <a:endParaRPr lang="de-DE" sz="1400" kern="0" dirty="0">
              <a:solidFill>
                <a:srgbClr val="2E527E"/>
              </a:solidFill>
              <a:latin typeface="Arial"/>
            </a:endParaRPr>
          </a:p>
          <a:p>
            <a:pPr eaLnBrk="0" hangingPunct="0">
              <a:spcBef>
                <a:spcPct val="20000"/>
              </a:spcBef>
              <a:defRPr/>
            </a:pPr>
            <a:r>
              <a:rPr lang="de-DE" sz="1400" kern="0" dirty="0" err="1">
                <a:solidFill>
                  <a:srgbClr val="2E527E"/>
                </a:solidFill>
                <a:latin typeface="Arial"/>
              </a:rPr>
              <a:t>Faculty</a:t>
            </a:r>
            <a:r>
              <a:rPr lang="de-DE" sz="1400" kern="0" dirty="0">
                <a:solidFill>
                  <a:srgbClr val="2E527E"/>
                </a:solidFill>
                <a:latin typeface="Arial"/>
              </a:rPr>
              <a:t> </a:t>
            </a:r>
            <a:r>
              <a:rPr lang="de-DE" sz="1400" kern="0" dirty="0" err="1">
                <a:solidFill>
                  <a:srgbClr val="2E527E"/>
                </a:solidFill>
                <a:latin typeface="Arial"/>
              </a:rPr>
              <a:t>of</a:t>
            </a:r>
            <a:r>
              <a:rPr lang="de-DE" sz="1400" kern="0" dirty="0">
                <a:solidFill>
                  <a:srgbClr val="2E527E"/>
                </a:solidFill>
                <a:latin typeface="Arial"/>
              </a:rPr>
              <a:t> </a:t>
            </a:r>
            <a:r>
              <a:rPr lang="de-DE" sz="1400" kern="0" dirty="0" err="1">
                <a:solidFill>
                  <a:srgbClr val="2E527E"/>
                </a:solidFill>
                <a:latin typeface="Arial"/>
              </a:rPr>
              <a:t>Theology</a:t>
            </a:r>
            <a:endParaRPr lang="de-DE" sz="1400" kern="0" dirty="0">
              <a:solidFill>
                <a:srgbClr val="2E527E"/>
              </a:solidFill>
              <a:latin typeface="Arial"/>
            </a:endParaRPr>
          </a:p>
          <a:p>
            <a:pPr eaLnBrk="0" hangingPunct="0">
              <a:spcBef>
                <a:spcPct val="20000"/>
              </a:spcBef>
              <a:defRPr/>
            </a:pPr>
            <a:r>
              <a:rPr lang="de-DE" sz="1400" kern="0" dirty="0" err="1">
                <a:solidFill>
                  <a:srgbClr val="2E527E"/>
                </a:solidFill>
                <a:latin typeface="Arial"/>
              </a:rPr>
              <a:t>Chair</a:t>
            </a:r>
            <a:r>
              <a:rPr lang="de-DE" sz="1400" kern="0" dirty="0">
                <a:solidFill>
                  <a:srgbClr val="2E527E"/>
                </a:solidFill>
                <a:latin typeface="Arial"/>
              </a:rPr>
              <a:t> </a:t>
            </a:r>
            <a:r>
              <a:rPr lang="de-DE" sz="1400" kern="0" dirty="0" err="1">
                <a:solidFill>
                  <a:srgbClr val="2E527E"/>
                </a:solidFill>
                <a:latin typeface="Arial"/>
              </a:rPr>
              <a:t>of</a:t>
            </a:r>
            <a:r>
              <a:rPr lang="de-DE" sz="1400" kern="0" dirty="0">
                <a:solidFill>
                  <a:srgbClr val="2E527E"/>
                </a:solidFill>
                <a:latin typeface="Arial"/>
              </a:rPr>
              <a:t> </a:t>
            </a:r>
            <a:r>
              <a:rPr lang="de-DE" sz="1400" kern="0" dirty="0" err="1">
                <a:solidFill>
                  <a:srgbClr val="2E527E"/>
                </a:solidFill>
                <a:latin typeface="Arial"/>
              </a:rPr>
              <a:t>Systematic</a:t>
            </a:r>
            <a:r>
              <a:rPr lang="de-DE" sz="1400" kern="0" dirty="0">
                <a:solidFill>
                  <a:srgbClr val="2E527E"/>
                </a:solidFill>
                <a:latin typeface="Arial"/>
              </a:rPr>
              <a:t> </a:t>
            </a:r>
            <a:r>
              <a:rPr lang="de-DE" sz="1400" kern="0" dirty="0" err="1">
                <a:solidFill>
                  <a:srgbClr val="2E527E"/>
                </a:solidFill>
                <a:latin typeface="Arial"/>
              </a:rPr>
              <a:t>Theology</a:t>
            </a:r>
            <a:endParaRPr lang="de-DE" sz="1400" kern="0" dirty="0">
              <a:solidFill>
                <a:srgbClr val="2E527E"/>
              </a:solidFill>
              <a:latin typeface="Arial"/>
            </a:endParaRPr>
          </a:p>
          <a:p>
            <a:pPr eaLnBrk="0" hangingPunct="0">
              <a:spcBef>
                <a:spcPct val="20000"/>
              </a:spcBef>
              <a:defRPr/>
            </a:pPr>
            <a:r>
              <a:rPr lang="de-DE" sz="1400" kern="0" dirty="0">
                <a:solidFill>
                  <a:srgbClr val="2E527E"/>
                </a:solidFill>
                <a:latin typeface="Arial"/>
              </a:rPr>
              <a:t>Am </a:t>
            </a:r>
            <a:r>
              <a:rPr lang="de-DE" sz="1400" kern="0" dirty="0" err="1">
                <a:solidFill>
                  <a:srgbClr val="2E527E"/>
                </a:solidFill>
                <a:latin typeface="Arial"/>
              </a:rPr>
              <a:t>Rubenowplatz</a:t>
            </a:r>
            <a:r>
              <a:rPr lang="de-DE" sz="1400" kern="0" dirty="0">
                <a:solidFill>
                  <a:srgbClr val="2E527E"/>
                </a:solidFill>
                <a:latin typeface="Arial"/>
              </a:rPr>
              <a:t> 2-3</a:t>
            </a:r>
          </a:p>
          <a:p>
            <a:pPr eaLnBrk="0" hangingPunct="0">
              <a:spcBef>
                <a:spcPct val="20000"/>
              </a:spcBef>
              <a:defRPr/>
            </a:pPr>
            <a:r>
              <a:rPr lang="de-DE" sz="1400" kern="0" dirty="0">
                <a:solidFill>
                  <a:srgbClr val="2E527E"/>
                </a:solidFill>
                <a:latin typeface="Arial"/>
              </a:rPr>
              <a:t>17489 Greifswald, Germany</a:t>
            </a:r>
          </a:p>
          <a:p>
            <a:pPr marL="342900" indent="-342900" eaLnBrk="0" hangingPunct="0">
              <a:spcBef>
                <a:spcPct val="20000"/>
              </a:spcBef>
              <a:buFont typeface="Wingdings" pitchFamily="2" charset="2"/>
              <a:buChar char="§"/>
              <a:defRPr/>
            </a:pPr>
            <a:endParaRPr lang="de-DE" sz="1400" kern="0" dirty="0">
              <a:solidFill>
                <a:srgbClr val="2E527E"/>
              </a:solidFill>
              <a:latin typeface="Arial"/>
            </a:endParaRPr>
          </a:p>
          <a:p>
            <a:pPr marL="342900" indent="-342900" eaLnBrk="0" hangingPunct="0">
              <a:spcBef>
                <a:spcPct val="20000"/>
              </a:spcBef>
              <a:buFont typeface="Wingdings" pitchFamily="2" charset="2"/>
              <a:buChar char="§"/>
              <a:defRPr/>
            </a:pPr>
            <a:endParaRPr lang="de-DE" sz="1400" kern="0" dirty="0">
              <a:solidFill>
                <a:srgbClr val="2E527E"/>
              </a:solidFill>
              <a:latin typeface="Arial"/>
            </a:endParaRPr>
          </a:p>
          <a:p>
            <a:pPr marL="342900" indent="-342900" eaLnBrk="0" hangingPunct="0">
              <a:spcBef>
                <a:spcPct val="20000"/>
              </a:spcBef>
              <a:defRPr/>
            </a:pPr>
            <a:r>
              <a:rPr lang="de-DE" sz="1400" kern="0" dirty="0">
                <a:solidFill>
                  <a:srgbClr val="2E527E"/>
                </a:solidFill>
                <a:latin typeface="Arial"/>
              </a:rPr>
              <a:t>	</a:t>
            </a: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p:txBody>
      </p:sp>
      <p:sp>
        <p:nvSpPr>
          <p:cNvPr id="8" name="Inhaltsplatzhalter 8"/>
          <p:cNvSpPr txBox="1">
            <a:spLocks/>
          </p:cNvSpPr>
          <p:nvPr/>
        </p:nvSpPr>
        <p:spPr>
          <a:xfrm>
            <a:off x="4572000" y="4024313"/>
            <a:ext cx="4321175" cy="1728787"/>
          </a:xfrm>
          <a:prstGeom prst="rect">
            <a:avLst/>
          </a:prstGeom>
        </p:spPr>
        <p:txBody>
          <a:bodyPr/>
          <a:lstStyle/>
          <a:p>
            <a:pPr eaLnBrk="0" hangingPunct="0">
              <a:spcBef>
                <a:spcPct val="20000"/>
              </a:spcBef>
              <a:defRPr/>
            </a:pPr>
            <a:r>
              <a:rPr lang="de-DE" sz="1400" b="1" kern="0" dirty="0" smtClean="0">
                <a:solidFill>
                  <a:srgbClr val="2E527E"/>
                </a:solidFill>
                <a:latin typeface="Arial"/>
              </a:rPr>
              <a:t>Prof. Kyle B. Brothers MD, </a:t>
            </a:r>
            <a:r>
              <a:rPr lang="de-DE" sz="1400" b="1" kern="0" dirty="0" err="1" smtClean="0">
                <a:solidFill>
                  <a:srgbClr val="2E527E"/>
                </a:solidFill>
                <a:latin typeface="Arial"/>
              </a:rPr>
              <a:t>PhD</a:t>
            </a:r>
            <a:endParaRPr lang="de-DE" sz="1400" b="1" kern="0" dirty="0" smtClean="0">
              <a:solidFill>
                <a:srgbClr val="2E527E"/>
              </a:solidFill>
              <a:latin typeface="Arial"/>
            </a:endParaRPr>
          </a:p>
          <a:p>
            <a:pPr eaLnBrk="0" hangingPunct="0">
              <a:spcBef>
                <a:spcPct val="20000"/>
              </a:spcBef>
              <a:defRPr/>
            </a:pPr>
            <a:endParaRPr lang="de-DE" sz="500" kern="0" dirty="0" smtClean="0">
              <a:solidFill>
                <a:srgbClr val="2E527E"/>
              </a:solidFill>
              <a:latin typeface="Arial"/>
            </a:endParaRPr>
          </a:p>
          <a:p>
            <a:pPr eaLnBrk="0" hangingPunct="0">
              <a:spcBef>
                <a:spcPct val="20000"/>
              </a:spcBef>
              <a:defRPr/>
            </a:pPr>
            <a:r>
              <a:rPr lang="de-DE" sz="1400" kern="0" dirty="0" smtClean="0">
                <a:solidFill>
                  <a:srgbClr val="2E527E"/>
                </a:solidFill>
                <a:latin typeface="Arial"/>
              </a:rPr>
              <a:t>University </a:t>
            </a:r>
            <a:r>
              <a:rPr lang="de-DE" sz="1400" kern="0" dirty="0" err="1" smtClean="0">
                <a:solidFill>
                  <a:srgbClr val="2E527E"/>
                </a:solidFill>
                <a:latin typeface="Arial"/>
              </a:rPr>
              <a:t>of</a:t>
            </a:r>
            <a:r>
              <a:rPr lang="de-DE" sz="1400" kern="0" dirty="0" smtClean="0">
                <a:solidFill>
                  <a:srgbClr val="2E527E"/>
                </a:solidFill>
                <a:latin typeface="Arial"/>
              </a:rPr>
              <a:t> Louisville</a:t>
            </a:r>
          </a:p>
          <a:p>
            <a:pPr eaLnBrk="0" hangingPunct="0">
              <a:spcBef>
                <a:spcPct val="20000"/>
              </a:spcBef>
              <a:defRPr/>
            </a:pPr>
            <a:r>
              <a:rPr lang="de-DE" sz="1400" kern="0" dirty="0" smtClean="0">
                <a:solidFill>
                  <a:srgbClr val="2E527E"/>
                </a:solidFill>
                <a:latin typeface="Arial"/>
              </a:rPr>
              <a:t>School </a:t>
            </a:r>
            <a:r>
              <a:rPr lang="de-DE" sz="1400" kern="0" dirty="0" err="1" smtClean="0">
                <a:solidFill>
                  <a:srgbClr val="2E527E"/>
                </a:solidFill>
                <a:latin typeface="Arial"/>
              </a:rPr>
              <a:t>of</a:t>
            </a:r>
            <a:r>
              <a:rPr lang="de-DE" sz="1400" kern="0" dirty="0" smtClean="0">
                <a:solidFill>
                  <a:srgbClr val="2E527E"/>
                </a:solidFill>
                <a:latin typeface="Arial"/>
              </a:rPr>
              <a:t> </a:t>
            </a:r>
            <a:r>
              <a:rPr lang="de-DE" sz="1400" kern="0" dirty="0" err="1" smtClean="0">
                <a:solidFill>
                  <a:srgbClr val="2E527E"/>
                </a:solidFill>
                <a:latin typeface="Arial"/>
              </a:rPr>
              <a:t>Medicine</a:t>
            </a:r>
            <a:r>
              <a:rPr lang="de-DE" sz="1400" kern="0" dirty="0">
                <a:solidFill>
                  <a:srgbClr val="2E527E"/>
                </a:solidFill>
                <a:latin typeface="Arial"/>
              </a:rPr>
              <a:t>	</a:t>
            </a:r>
          </a:p>
          <a:p>
            <a:pPr eaLnBrk="0" hangingPunct="0">
              <a:spcBef>
                <a:spcPct val="20000"/>
              </a:spcBef>
              <a:defRPr/>
            </a:pPr>
            <a:r>
              <a:rPr lang="de-DE" sz="1400" kern="0" dirty="0" err="1" smtClean="0">
                <a:solidFill>
                  <a:srgbClr val="2E527E"/>
                </a:solidFill>
                <a:latin typeface="Arial"/>
              </a:rPr>
              <a:t>Kosair</a:t>
            </a:r>
            <a:r>
              <a:rPr lang="de-DE" sz="1400" kern="0" dirty="0" smtClean="0">
                <a:solidFill>
                  <a:srgbClr val="2E527E"/>
                </a:solidFill>
                <a:latin typeface="Arial"/>
              </a:rPr>
              <a:t> </a:t>
            </a:r>
            <a:r>
              <a:rPr lang="de-DE" sz="1400" kern="0" dirty="0" err="1" smtClean="0">
                <a:solidFill>
                  <a:srgbClr val="2E527E"/>
                </a:solidFill>
                <a:latin typeface="Arial"/>
              </a:rPr>
              <a:t>Charities</a:t>
            </a:r>
            <a:r>
              <a:rPr lang="de-DE" sz="1400" kern="0" dirty="0" smtClean="0">
                <a:solidFill>
                  <a:srgbClr val="2E527E"/>
                </a:solidFill>
                <a:latin typeface="Arial"/>
              </a:rPr>
              <a:t> </a:t>
            </a:r>
            <a:r>
              <a:rPr lang="de-DE" sz="1400" kern="0" dirty="0" err="1" smtClean="0">
                <a:solidFill>
                  <a:srgbClr val="2E527E"/>
                </a:solidFill>
                <a:latin typeface="Arial"/>
              </a:rPr>
              <a:t>Pediatric</a:t>
            </a:r>
            <a:r>
              <a:rPr lang="de-DE" sz="1400" kern="0" dirty="0" smtClean="0">
                <a:solidFill>
                  <a:srgbClr val="2E527E"/>
                </a:solidFill>
                <a:latin typeface="Arial"/>
              </a:rPr>
              <a:t> Clinical Research Unit</a:t>
            </a:r>
            <a:r>
              <a:rPr lang="de-DE" sz="1400" kern="0" dirty="0">
                <a:solidFill>
                  <a:srgbClr val="2E527E"/>
                </a:solidFill>
                <a:latin typeface="Arial"/>
              </a:rPr>
              <a:t>	</a:t>
            </a:r>
          </a:p>
          <a:p>
            <a:pPr marL="342900" indent="-342900" eaLnBrk="0" hangingPunct="0">
              <a:spcBef>
                <a:spcPct val="20000"/>
              </a:spcBef>
              <a:defRPr/>
            </a:pPr>
            <a:r>
              <a:rPr lang="en-US" sz="1400" kern="0" dirty="0">
                <a:solidFill>
                  <a:srgbClr val="2E527E"/>
                </a:solidFill>
                <a:latin typeface="Arial"/>
              </a:rPr>
              <a:t>231 East Chestnut Street, N-97</a:t>
            </a:r>
            <a:endParaRPr lang="de-DE" sz="1400" kern="0" dirty="0">
              <a:solidFill>
                <a:srgbClr val="2E527E"/>
              </a:solidFill>
              <a:latin typeface="Arial"/>
            </a:endParaRPr>
          </a:p>
          <a:p>
            <a:pPr eaLnBrk="0" hangingPunct="0">
              <a:spcBef>
                <a:spcPct val="20000"/>
              </a:spcBef>
              <a:defRPr/>
            </a:pPr>
            <a:r>
              <a:rPr lang="de-DE" sz="1400" kern="0" dirty="0">
                <a:solidFill>
                  <a:srgbClr val="2E527E"/>
                </a:solidFill>
                <a:latin typeface="Arial"/>
              </a:rPr>
              <a:t>40207 </a:t>
            </a:r>
            <a:r>
              <a:rPr lang="de-DE" sz="1400" kern="0" dirty="0" smtClean="0">
                <a:solidFill>
                  <a:srgbClr val="2E527E"/>
                </a:solidFill>
                <a:latin typeface="Arial"/>
              </a:rPr>
              <a:t>Louisville KY, United States</a:t>
            </a:r>
            <a:endParaRPr lang="de-DE" sz="1400" kern="0" dirty="0">
              <a:solidFill>
                <a:srgbClr val="2E527E"/>
              </a:solidFill>
              <a:latin typeface="Arial"/>
            </a:endParaRPr>
          </a:p>
          <a:p>
            <a:pPr marL="342900" indent="-342900" eaLnBrk="0" hangingPunct="0">
              <a:spcBef>
                <a:spcPct val="20000"/>
              </a:spcBef>
              <a:defRPr/>
            </a:pPr>
            <a:r>
              <a:rPr lang="de-DE" sz="1400" kern="0" dirty="0">
                <a:solidFill>
                  <a:srgbClr val="2E527E"/>
                </a:solidFill>
                <a:latin typeface="Arial"/>
              </a:rPr>
              <a:t>	</a:t>
            </a: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a:p>
            <a:pPr marL="342900" indent="-342900" eaLnBrk="0" hangingPunct="0">
              <a:spcBef>
                <a:spcPct val="20000"/>
              </a:spcBef>
              <a:defRPr/>
            </a:pPr>
            <a:endParaRPr lang="de-DE" sz="1400" kern="0" dirty="0">
              <a:solidFill>
                <a:srgbClr val="2E527E"/>
              </a:solidFill>
              <a:latin typeface="Arial"/>
            </a:endParaRPr>
          </a:p>
        </p:txBody>
      </p:sp>
    </p:spTree>
    <p:extLst>
      <p:ext uri="{BB962C8B-B14F-4D97-AF65-F5344CB8AC3E}">
        <p14:creationId xmlns:p14="http://schemas.microsoft.com/office/powerpoint/2010/main" val="3676635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0825" y="498475"/>
            <a:ext cx="1520825" cy="358775"/>
            <a:chOff x="250825" y="536575"/>
            <a:chExt cx="1520825" cy="358775"/>
          </a:xfrm>
        </p:grpSpPr>
        <p:sp>
          <p:nvSpPr>
            <p:cNvPr id="7" name="Rechteck 6"/>
            <p:cNvSpPr/>
            <p:nvPr/>
          </p:nvSpPr>
          <p:spPr bwMode="auto">
            <a:xfrm>
              <a:off x="6445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8" name="Rechteck 7"/>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9" name="Rechteck 8"/>
            <p:cNvSpPr/>
            <p:nvPr/>
          </p:nvSpPr>
          <p:spPr bwMode="auto">
            <a:xfrm>
              <a:off x="2508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0" name="Rechteck 9"/>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sp>
        <p:nvSpPr>
          <p:cNvPr id="3" name="Rechteck 2"/>
          <p:cNvSpPr/>
          <p:nvPr/>
        </p:nvSpPr>
        <p:spPr>
          <a:xfrm rot="16200000">
            <a:off x="-1376164" y="3618906"/>
            <a:ext cx="3758804" cy="504825"/>
          </a:xfrm>
          <a:prstGeom prst="rect">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Systems </a:t>
            </a:r>
            <a:r>
              <a:rPr lang="de-DE" dirty="0" err="1" smtClean="0"/>
              <a:t>Medicine</a:t>
            </a:r>
            <a:endParaRPr lang="de-DE" dirty="0"/>
          </a:p>
        </p:txBody>
      </p:sp>
      <p:sp>
        <p:nvSpPr>
          <p:cNvPr id="11" name="Rechteck 10"/>
          <p:cNvSpPr/>
          <p:nvPr/>
        </p:nvSpPr>
        <p:spPr>
          <a:xfrm>
            <a:off x="934244" y="1991916"/>
            <a:ext cx="7733506" cy="79771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rgbClr val="2E527E"/>
                </a:solidFill>
              </a:rPr>
              <a:t>Basic </a:t>
            </a:r>
            <a:r>
              <a:rPr lang="de-DE" sz="1600" dirty="0" err="1" smtClean="0">
                <a:solidFill>
                  <a:srgbClr val="2E527E"/>
                </a:solidFill>
              </a:rPr>
              <a:t>research</a:t>
            </a:r>
            <a:endParaRPr lang="de-DE" sz="1600" dirty="0">
              <a:solidFill>
                <a:srgbClr val="2E527E"/>
              </a:solidFill>
            </a:endParaRPr>
          </a:p>
        </p:txBody>
      </p:sp>
      <p:sp>
        <p:nvSpPr>
          <p:cNvPr id="20" name="Gleichschenkliges Dreieck 19"/>
          <p:cNvSpPr/>
          <p:nvPr/>
        </p:nvSpPr>
        <p:spPr>
          <a:xfrm rot="16200000">
            <a:off x="4406504" y="3652836"/>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233362" y="1257985"/>
            <a:ext cx="6491288" cy="400110"/>
          </a:xfrm>
          <a:prstGeom prst="rect">
            <a:avLst/>
          </a:prstGeom>
          <a:noFill/>
        </p:spPr>
        <p:txBody>
          <a:bodyPr wrap="square">
            <a:spAutoFit/>
          </a:bodyPr>
          <a:lstStyle/>
          <a:p>
            <a:pPr lvl="0" defTabSz="914400" eaLnBrk="0" fontAlgn="base" hangingPunct="0">
              <a:spcBef>
                <a:spcPct val="20000"/>
              </a:spcBef>
              <a:spcAft>
                <a:spcPct val="0"/>
              </a:spcAft>
            </a:pPr>
            <a:r>
              <a:rPr lang="en-US" sz="2000" dirty="0">
                <a:solidFill>
                  <a:srgbClr val="E1167A"/>
                </a:solidFill>
                <a:ea typeface="ＭＳ Ｐゴシック" pitchFamily="-112" charset="-128"/>
              </a:rPr>
              <a:t>Systems Medicine – one label for different </a:t>
            </a:r>
            <a:r>
              <a:rPr lang="en-US" sz="2000" dirty="0" smtClean="0">
                <a:solidFill>
                  <a:srgbClr val="E1167A"/>
                </a:solidFill>
                <a:ea typeface="ＭＳ Ｐゴシック" pitchFamily="-112" charset="-128"/>
              </a:rPr>
              <a:t>methodologies</a:t>
            </a:r>
            <a:endParaRPr lang="en-US" sz="2000" dirty="0">
              <a:solidFill>
                <a:srgbClr val="E1167A"/>
              </a:solidFill>
              <a:ea typeface="ＭＳ Ｐゴシック" pitchFamily="-112" charset="-128"/>
            </a:endParaRPr>
          </a:p>
        </p:txBody>
      </p:sp>
      <p:pic>
        <p:nvPicPr>
          <p:cNvPr id="1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8"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9" name="Rechteck 18"/>
          <p:cNvSpPr/>
          <p:nvPr/>
        </p:nvSpPr>
        <p:spPr>
          <a:xfrm>
            <a:off x="934244" y="4957992"/>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Streamlining</a:t>
            </a:r>
            <a:r>
              <a:rPr lang="de-DE" sz="1600" dirty="0" smtClean="0"/>
              <a:t> </a:t>
            </a:r>
            <a:r>
              <a:rPr lang="de-DE" sz="1600" dirty="0" err="1" smtClean="0"/>
              <a:t>clinical</a:t>
            </a:r>
            <a:r>
              <a:rPr lang="de-DE" sz="1600" dirty="0" smtClean="0"/>
              <a:t> </a:t>
            </a:r>
            <a:r>
              <a:rPr lang="de-DE" sz="1600" dirty="0" err="1" smtClean="0"/>
              <a:t>workflows</a:t>
            </a:r>
            <a:endParaRPr lang="de-DE" sz="1600" dirty="0" smtClean="0"/>
          </a:p>
          <a:p>
            <a:pPr algn="ctr"/>
            <a:r>
              <a:rPr lang="de-DE" sz="1600" dirty="0" err="1" smtClean="0"/>
              <a:t>using</a:t>
            </a:r>
            <a:r>
              <a:rPr lang="de-DE" sz="1600" dirty="0" smtClean="0"/>
              <a:t> </a:t>
            </a:r>
            <a:r>
              <a:rPr lang="de-DE" sz="1600" dirty="0" err="1" smtClean="0"/>
              <a:t>tools</a:t>
            </a:r>
            <a:r>
              <a:rPr lang="de-DE" sz="1600" dirty="0" smtClean="0"/>
              <a:t> </a:t>
            </a:r>
            <a:r>
              <a:rPr lang="de-DE" sz="1600" dirty="0" err="1" smtClean="0"/>
              <a:t>from</a:t>
            </a:r>
            <a:endParaRPr lang="de-DE" sz="1600" dirty="0" smtClean="0"/>
          </a:p>
          <a:p>
            <a:pPr algn="ctr"/>
            <a:r>
              <a:rPr lang="de-DE" sz="1600" dirty="0" err="1" smtClean="0"/>
              <a:t>biomedical</a:t>
            </a:r>
            <a:r>
              <a:rPr lang="de-DE" sz="1600" dirty="0" smtClean="0"/>
              <a:t> </a:t>
            </a:r>
            <a:r>
              <a:rPr lang="de-DE" sz="1600" dirty="0" err="1" smtClean="0"/>
              <a:t>informatics</a:t>
            </a:r>
            <a:endParaRPr lang="de-DE" sz="1600" dirty="0"/>
          </a:p>
        </p:txBody>
      </p:sp>
      <p:sp>
        <p:nvSpPr>
          <p:cNvPr id="21" name="Rechteck 20"/>
          <p:cNvSpPr/>
          <p:nvPr/>
        </p:nvSpPr>
        <p:spPr>
          <a:xfrm>
            <a:off x="5125244" y="3472459"/>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t>Personalized</a:t>
            </a:r>
            <a:r>
              <a:rPr lang="de-DE" sz="1600" dirty="0" smtClean="0"/>
              <a:t> </a:t>
            </a:r>
            <a:r>
              <a:rPr lang="de-DE" sz="1600" dirty="0" err="1" smtClean="0"/>
              <a:t>Medicine</a:t>
            </a:r>
            <a:r>
              <a:rPr lang="de-DE" sz="1600" dirty="0" smtClean="0"/>
              <a:t>/4P </a:t>
            </a:r>
            <a:r>
              <a:rPr lang="de-DE" sz="1600" dirty="0" err="1" smtClean="0"/>
              <a:t>Medicine</a:t>
            </a:r>
            <a:endParaRPr lang="de-DE" sz="1600" dirty="0" smtClean="0"/>
          </a:p>
          <a:p>
            <a:pPr algn="ctr"/>
            <a:r>
              <a:rPr lang="de-DE" sz="1600" dirty="0" smtClean="0"/>
              <a:t>“minus“ </a:t>
            </a:r>
            <a:r>
              <a:rPr lang="de-DE" sz="1600" dirty="0" err="1" smtClean="0"/>
              <a:t>machanistic</a:t>
            </a:r>
            <a:r>
              <a:rPr lang="de-DE" sz="1600" dirty="0" smtClean="0"/>
              <a:t> </a:t>
            </a:r>
            <a:r>
              <a:rPr lang="de-DE" sz="1600" dirty="0" err="1" smtClean="0"/>
              <a:t>reasoning</a:t>
            </a:r>
            <a:r>
              <a:rPr lang="de-DE" sz="1600" dirty="0" smtClean="0"/>
              <a:t> </a:t>
            </a:r>
          </a:p>
          <a:p>
            <a:pPr algn="ctr"/>
            <a:r>
              <a:rPr lang="de-DE" sz="1600" dirty="0" smtClean="0"/>
              <a:t>(</a:t>
            </a:r>
            <a:r>
              <a:rPr lang="de-DE" sz="1600" dirty="0" err="1" smtClean="0"/>
              <a:t>Association</a:t>
            </a:r>
            <a:r>
              <a:rPr lang="de-DE" sz="1600" dirty="0" smtClean="0"/>
              <a:t> </a:t>
            </a:r>
            <a:r>
              <a:rPr lang="de-DE" sz="1600" dirty="0" err="1" smtClean="0"/>
              <a:t>studies</a:t>
            </a:r>
            <a:r>
              <a:rPr lang="de-DE" sz="1600" dirty="0" smtClean="0"/>
              <a:t> </a:t>
            </a:r>
            <a:r>
              <a:rPr lang="de-DE" sz="1600" dirty="0" err="1" smtClean="0"/>
              <a:t>with</a:t>
            </a:r>
            <a:r>
              <a:rPr lang="de-DE" sz="1600" dirty="0" smtClean="0"/>
              <a:t> </a:t>
            </a:r>
            <a:r>
              <a:rPr lang="de-DE" sz="1600" dirty="0"/>
              <a:t>-</a:t>
            </a:r>
            <a:r>
              <a:rPr lang="de-DE" sz="1600" dirty="0" err="1" smtClean="0"/>
              <a:t>omics</a:t>
            </a:r>
            <a:r>
              <a:rPr lang="de-DE" sz="1600" dirty="0" smtClean="0"/>
              <a:t> </a:t>
            </a:r>
            <a:r>
              <a:rPr lang="de-DE" sz="1600" dirty="0" err="1" smtClean="0"/>
              <a:t>data</a:t>
            </a:r>
            <a:r>
              <a:rPr lang="de-DE" sz="1600" dirty="0" smtClean="0"/>
              <a:t>) </a:t>
            </a:r>
            <a:endParaRPr lang="de-DE" sz="1600" dirty="0"/>
          </a:p>
        </p:txBody>
      </p:sp>
      <p:sp>
        <p:nvSpPr>
          <p:cNvPr id="22" name="Rechteck 21"/>
          <p:cNvSpPr/>
          <p:nvPr/>
        </p:nvSpPr>
        <p:spPr>
          <a:xfrm>
            <a:off x="934244" y="3477816"/>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“Big </a:t>
            </a:r>
            <a:r>
              <a:rPr lang="de-DE" sz="1600" dirty="0" err="1" smtClean="0"/>
              <a:t>data</a:t>
            </a:r>
            <a:r>
              <a:rPr lang="de-DE" sz="1600" dirty="0" smtClean="0"/>
              <a:t> </a:t>
            </a:r>
            <a:r>
              <a:rPr lang="de-DE" sz="1600" dirty="0" err="1" smtClean="0"/>
              <a:t>medicine</a:t>
            </a:r>
            <a:r>
              <a:rPr lang="de-DE" sz="1600" dirty="0" smtClean="0"/>
              <a:t>“ </a:t>
            </a:r>
          </a:p>
          <a:p>
            <a:pPr algn="ctr"/>
            <a:r>
              <a:rPr lang="de-DE" sz="1600" dirty="0" err="1" smtClean="0"/>
              <a:t>using</a:t>
            </a:r>
            <a:r>
              <a:rPr lang="de-DE" sz="1600" dirty="0" smtClean="0"/>
              <a:t> </a:t>
            </a:r>
            <a:r>
              <a:rPr lang="de-DE" sz="1600" dirty="0" err="1" smtClean="0"/>
              <a:t>methods</a:t>
            </a:r>
            <a:r>
              <a:rPr lang="de-DE" sz="1600" dirty="0" smtClean="0"/>
              <a:t> </a:t>
            </a:r>
            <a:r>
              <a:rPr lang="de-DE" sz="1600" dirty="0" err="1" smtClean="0"/>
              <a:t>from</a:t>
            </a:r>
            <a:endParaRPr lang="de-DE" sz="1600" dirty="0" smtClean="0"/>
          </a:p>
          <a:p>
            <a:pPr algn="ctr"/>
            <a:r>
              <a:rPr lang="de-DE" sz="1600" dirty="0" err="1" smtClean="0"/>
              <a:t>biostatistics</a:t>
            </a:r>
            <a:r>
              <a:rPr lang="de-DE" sz="1600" dirty="0" smtClean="0"/>
              <a:t> </a:t>
            </a:r>
            <a:r>
              <a:rPr lang="de-DE" sz="1600" dirty="0" err="1" smtClean="0"/>
              <a:t>and</a:t>
            </a:r>
            <a:r>
              <a:rPr lang="de-DE" sz="1600" dirty="0" smtClean="0"/>
              <a:t> </a:t>
            </a:r>
            <a:r>
              <a:rPr lang="de-DE" sz="1600" dirty="0" err="1" smtClean="0"/>
              <a:t>biomathematics</a:t>
            </a:r>
            <a:endParaRPr lang="de-DE" sz="1600" dirty="0"/>
          </a:p>
        </p:txBody>
      </p:sp>
      <p:sp>
        <p:nvSpPr>
          <p:cNvPr id="23" name="Gleichschenkliges Dreieck 22"/>
          <p:cNvSpPr/>
          <p:nvPr/>
        </p:nvSpPr>
        <p:spPr>
          <a:xfrm rot="16200000">
            <a:off x="4406504" y="5148261"/>
            <a:ext cx="797717" cy="466725"/>
          </a:xfrm>
          <a:prstGeom prst="triangle">
            <a:avLst/>
          </a:prstGeom>
          <a:solidFill>
            <a:srgbClr val="2E5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23"/>
          <p:cNvSpPr/>
          <p:nvPr/>
        </p:nvSpPr>
        <p:spPr>
          <a:xfrm>
            <a:off x="5125244" y="4967884"/>
            <a:ext cx="3542506" cy="79771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t>e.g. </a:t>
            </a:r>
            <a:r>
              <a:rPr lang="de-DE" sz="1600" dirty="0" err="1" smtClean="0"/>
              <a:t>debate</a:t>
            </a:r>
            <a:r>
              <a:rPr lang="de-DE" sz="1600" dirty="0" smtClean="0"/>
              <a:t> on </a:t>
            </a:r>
          </a:p>
          <a:p>
            <a:pPr algn="ctr"/>
            <a:r>
              <a:rPr lang="de-DE" sz="1600" dirty="0" smtClean="0"/>
              <a:t>Electronic </a:t>
            </a:r>
            <a:r>
              <a:rPr lang="de-DE" sz="1600" dirty="0" err="1" smtClean="0"/>
              <a:t>Health</a:t>
            </a:r>
            <a:r>
              <a:rPr lang="de-DE" sz="1600" dirty="0" smtClean="0"/>
              <a:t> Records (EHRs) </a:t>
            </a:r>
            <a:endParaRPr lang="de-DE" sz="1600" dirty="0"/>
          </a:p>
        </p:txBody>
      </p:sp>
    </p:spTree>
    <p:extLst>
      <p:ext uri="{BB962C8B-B14F-4D97-AF65-F5344CB8AC3E}">
        <p14:creationId xmlns:p14="http://schemas.microsoft.com/office/powerpoint/2010/main" val="4254097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grpSp>
        <p:nvGrpSpPr>
          <p:cNvPr id="9" name="Gruppieren 8"/>
          <p:cNvGrpSpPr/>
          <p:nvPr/>
        </p:nvGrpSpPr>
        <p:grpSpPr>
          <a:xfrm>
            <a:off x="250825" y="498475"/>
            <a:ext cx="1520825" cy="358775"/>
            <a:chOff x="250825" y="536575"/>
            <a:chExt cx="1520825" cy="358775"/>
          </a:xfrm>
        </p:grpSpPr>
        <p:sp>
          <p:nvSpPr>
            <p:cNvPr id="10" name="Rechteck 9"/>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1" name="Rechteck 10"/>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2" name="Rechteck 11"/>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3" name="Rechteck 12"/>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sp>
        <p:nvSpPr>
          <p:cNvPr id="14" name="Text Placeholder 3"/>
          <p:cNvSpPr>
            <a:spLocks noGrp="1"/>
          </p:cNvSpPr>
          <p:nvPr/>
        </p:nvSpPr>
        <p:spPr>
          <a:xfrm>
            <a:off x="233362" y="2718593"/>
            <a:ext cx="4246166" cy="411956"/>
          </a:xfrm>
          <a:prstGeom prst="rect">
            <a:avLst/>
          </a:prstGeom>
          <a:solidFill>
            <a:srgbClr val="2E527E"/>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600" dirty="0" smtClean="0">
                <a:solidFill>
                  <a:schemeClr val="bg1"/>
                </a:solidFill>
              </a:rPr>
              <a:t>Personalized Medicine</a:t>
            </a:r>
            <a:endParaRPr lang="en-US" sz="1600" dirty="0">
              <a:solidFill>
                <a:schemeClr val="bg1"/>
              </a:solidFill>
            </a:endParaRPr>
          </a:p>
        </p:txBody>
      </p:sp>
      <p:sp>
        <p:nvSpPr>
          <p:cNvPr id="15" name="Content Placeholder 4"/>
          <p:cNvSpPr>
            <a:spLocks noGrp="1"/>
          </p:cNvSpPr>
          <p:nvPr/>
        </p:nvSpPr>
        <p:spPr>
          <a:xfrm>
            <a:off x="250825" y="3207663"/>
            <a:ext cx="4246166" cy="2133600"/>
          </a:xfrm>
          <a:prstGeom prst="rect">
            <a:avLst/>
          </a:prstGeom>
          <a:solidFill>
            <a:schemeClr val="tx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r>
              <a:rPr lang="en-US" sz="1600" dirty="0" smtClean="0">
                <a:solidFill>
                  <a:srgbClr val="2E527E"/>
                </a:solidFill>
              </a:rPr>
              <a:t>Rooted in scientific disciplines with mechanistic methodologies (e.g. Pharmacology)</a:t>
            </a:r>
          </a:p>
          <a:p>
            <a:pPr marL="174625" indent="-174625"/>
            <a:r>
              <a:rPr lang="en-US" sz="1600" dirty="0" smtClean="0">
                <a:solidFill>
                  <a:srgbClr val="2E527E"/>
                </a:solidFill>
              </a:rPr>
              <a:t>Focuses (at least in part) on molecular mechanisms</a:t>
            </a:r>
          </a:p>
          <a:p>
            <a:pPr marL="174625" indent="-174625"/>
            <a:r>
              <a:rPr lang="en-US" sz="1600" dirty="0" smtClean="0">
                <a:solidFill>
                  <a:srgbClr val="2E527E"/>
                </a:solidFill>
              </a:rPr>
              <a:t>Depends on big data</a:t>
            </a:r>
            <a:endParaRPr lang="en-US" sz="1600" dirty="0">
              <a:solidFill>
                <a:srgbClr val="2E527E"/>
              </a:solidFill>
            </a:endParaRPr>
          </a:p>
        </p:txBody>
      </p:sp>
      <p:sp>
        <p:nvSpPr>
          <p:cNvPr id="16" name="Text Placeholder 5"/>
          <p:cNvSpPr>
            <a:spLocks noGrp="1"/>
          </p:cNvSpPr>
          <p:nvPr/>
        </p:nvSpPr>
        <p:spPr>
          <a:xfrm>
            <a:off x="4627959" y="2718593"/>
            <a:ext cx="4248005" cy="411956"/>
          </a:xfrm>
          <a:prstGeom prst="rect">
            <a:avLst/>
          </a:prstGeom>
          <a:solidFill>
            <a:srgbClr val="2E527E"/>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US" sz="1600" u="sng" dirty="0" smtClean="0">
              <a:solidFill>
                <a:schemeClr val="bg1"/>
              </a:solidFill>
            </a:endParaRPr>
          </a:p>
          <a:p>
            <a:pPr algn="ctr"/>
            <a:endParaRPr lang="en-US" sz="1600" u="sng" dirty="0">
              <a:solidFill>
                <a:schemeClr val="bg1"/>
              </a:solidFill>
            </a:endParaRPr>
          </a:p>
          <a:p>
            <a:pPr algn="ctr"/>
            <a:r>
              <a:rPr lang="en-US" sz="1600" dirty="0" smtClean="0">
                <a:solidFill>
                  <a:schemeClr val="bg1"/>
                </a:solidFill>
              </a:rPr>
              <a:t>“Big data”-medicine</a:t>
            </a:r>
            <a:endParaRPr lang="en-US" sz="1600" dirty="0">
              <a:solidFill>
                <a:schemeClr val="bg1"/>
              </a:solidFill>
            </a:endParaRPr>
          </a:p>
        </p:txBody>
      </p:sp>
      <p:sp>
        <p:nvSpPr>
          <p:cNvPr id="17" name="Content Placeholder 6"/>
          <p:cNvSpPr>
            <a:spLocks noGrp="1"/>
          </p:cNvSpPr>
          <p:nvPr/>
        </p:nvSpPr>
        <p:spPr>
          <a:xfrm>
            <a:off x="4627964" y="3207663"/>
            <a:ext cx="4248000" cy="2119086"/>
          </a:xfrm>
          <a:prstGeom prst="rect">
            <a:avLst/>
          </a:prstGeom>
          <a:solidFill>
            <a:schemeClr val="tx2">
              <a:lumMod val="20000"/>
              <a:lumOff val="80000"/>
            </a:scheme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solidFill>
                  <a:srgbClr val="2E527E"/>
                </a:solidFill>
              </a:rPr>
              <a:t>Rooted in information science and biostatistics/biomathematics</a:t>
            </a:r>
          </a:p>
          <a:p>
            <a:r>
              <a:rPr lang="en-US" sz="1600" dirty="0" smtClean="0">
                <a:solidFill>
                  <a:srgbClr val="2E527E"/>
                </a:solidFill>
              </a:rPr>
              <a:t>Agnostic to (molecular) biochemical mechanisms</a:t>
            </a:r>
          </a:p>
          <a:p>
            <a:r>
              <a:rPr lang="en-US" sz="1600" dirty="0" smtClean="0">
                <a:solidFill>
                  <a:srgbClr val="2E527E"/>
                </a:solidFill>
              </a:rPr>
              <a:t>Depends on </a:t>
            </a:r>
            <a:r>
              <a:rPr lang="en-US" sz="1600" i="1" dirty="0" smtClean="0">
                <a:solidFill>
                  <a:srgbClr val="2E527E"/>
                </a:solidFill>
              </a:rPr>
              <a:t>bigger</a:t>
            </a:r>
            <a:r>
              <a:rPr lang="en-US" sz="1600" dirty="0" smtClean="0">
                <a:solidFill>
                  <a:srgbClr val="2E527E"/>
                </a:solidFill>
              </a:rPr>
              <a:t> data</a:t>
            </a:r>
            <a:endParaRPr lang="en-US" sz="1600" dirty="0">
              <a:solidFill>
                <a:srgbClr val="2E527E"/>
              </a:solidFill>
            </a:endParaRPr>
          </a:p>
        </p:txBody>
      </p:sp>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Tree>
    <p:extLst>
      <p:ext uri="{BB962C8B-B14F-4D97-AF65-F5344CB8AC3E}">
        <p14:creationId xmlns:p14="http://schemas.microsoft.com/office/powerpoint/2010/main" val="2994479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4655826" y="2465903"/>
            <a:ext cx="4234089" cy="377512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hteck 3"/>
          <p:cNvSpPr/>
          <p:nvPr/>
        </p:nvSpPr>
        <p:spPr>
          <a:xfrm>
            <a:off x="250824" y="2466014"/>
            <a:ext cx="4234089" cy="3775125"/>
          </a:xfrm>
          <a:prstGeom prst="rect">
            <a:avLst/>
          </a:prstGeom>
          <a:solidFill>
            <a:schemeClr val="bg1"/>
          </a:solidFill>
          <a:ln w="28575">
            <a:solidFill>
              <a:srgbClr val="2E52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grpSp>
        <p:nvGrpSpPr>
          <p:cNvPr id="9" name="Gruppieren 8"/>
          <p:cNvGrpSpPr/>
          <p:nvPr/>
        </p:nvGrpSpPr>
        <p:grpSpPr>
          <a:xfrm>
            <a:off x="250825" y="498475"/>
            <a:ext cx="1520825" cy="358775"/>
            <a:chOff x="250825" y="536575"/>
            <a:chExt cx="1520825" cy="358775"/>
          </a:xfrm>
        </p:grpSpPr>
        <p:sp>
          <p:nvSpPr>
            <p:cNvPr id="10" name="Rechteck 9"/>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1" name="Rechteck 10"/>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2" name="Rechteck 11"/>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3" name="Rechteck 12"/>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grpSp>
        <p:nvGrpSpPr>
          <p:cNvPr id="7" name="Gruppieren 6"/>
          <p:cNvGrpSpPr/>
          <p:nvPr/>
        </p:nvGrpSpPr>
        <p:grpSpPr>
          <a:xfrm>
            <a:off x="1091972" y="2770808"/>
            <a:ext cx="2624476" cy="3175386"/>
            <a:chOff x="932318" y="2727266"/>
            <a:chExt cx="2624476" cy="3175386"/>
          </a:xfrm>
        </p:grpSpPr>
        <p:cxnSp>
          <p:nvCxnSpPr>
            <p:cNvPr id="8" name="Straight Arrow Connector 6"/>
            <p:cNvCxnSpPr>
              <a:stCxn id="18" idx="2"/>
              <a:endCxn id="19" idx="0"/>
            </p:cNvCxnSpPr>
            <p:nvPr/>
          </p:nvCxnSpPr>
          <p:spPr>
            <a:xfrm flipH="1">
              <a:off x="2240918" y="3389254"/>
              <a:ext cx="7017" cy="1851411"/>
            </a:xfrm>
            <a:prstGeom prst="straightConnector1">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lowchart: Terminator 4"/>
            <p:cNvSpPr/>
            <p:nvPr/>
          </p:nvSpPr>
          <p:spPr>
            <a:xfrm>
              <a:off x="939076" y="2727266"/>
              <a:ext cx="2617718" cy="661988"/>
            </a:xfrm>
            <a:prstGeom prst="flowChartTerminator">
              <a:avLst/>
            </a:prstGeom>
            <a:solidFill>
              <a:schemeClr val="tx2">
                <a:lumMod val="60000"/>
                <a:lumOff val="40000"/>
              </a:schemeClr>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err="1" smtClean="0"/>
                <a:t>Clopidogrel</a:t>
              </a:r>
              <a:endParaRPr lang="en-US" sz="1600" dirty="0"/>
            </a:p>
          </p:txBody>
        </p:sp>
        <p:sp>
          <p:nvSpPr>
            <p:cNvPr id="19" name="Flowchart: Terminator 7"/>
            <p:cNvSpPr/>
            <p:nvPr/>
          </p:nvSpPr>
          <p:spPr>
            <a:xfrm>
              <a:off x="932318" y="5240665"/>
              <a:ext cx="2617200" cy="661987"/>
            </a:xfrm>
            <a:prstGeom prst="flowChartTerminator">
              <a:avLst/>
            </a:prstGeom>
            <a:solidFill>
              <a:srgbClr val="2E527E"/>
            </a:solidFill>
            <a:ln>
              <a:solidFill>
                <a:srgbClr val="2E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Active Drug</a:t>
              </a:r>
              <a:endParaRPr lang="en-US" sz="1600" dirty="0"/>
            </a:p>
          </p:txBody>
        </p:sp>
        <p:sp>
          <p:nvSpPr>
            <p:cNvPr id="15" name="&quot;No&quot; Symbol 10"/>
            <p:cNvSpPr/>
            <p:nvPr/>
          </p:nvSpPr>
          <p:spPr>
            <a:xfrm>
              <a:off x="1726383" y="3812134"/>
              <a:ext cx="1058098" cy="923326"/>
            </a:xfrm>
            <a:prstGeom prst="noSmoking">
              <a:avLst/>
            </a:prstGeom>
            <a:solidFill>
              <a:srgbClr val="E11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TextBox 8"/>
            <p:cNvSpPr txBox="1"/>
            <p:nvPr/>
          </p:nvSpPr>
          <p:spPr>
            <a:xfrm>
              <a:off x="1780151" y="4086506"/>
              <a:ext cx="931665"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2E527E"/>
                  </a:solidFill>
                </a:rPr>
                <a:t>CYP2C19</a:t>
              </a:r>
              <a:endParaRPr lang="en-US" sz="1600" b="1" dirty="0">
                <a:solidFill>
                  <a:srgbClr val="2E527E"/>
                </a:solidFill>
              </a:endParaRPr>
            </a:p>
          </p:txBody>
        </p:sp>
      </p:grpSp>
      <p:pic>
        <p:nvPicPr>
          <p:cNvPr id="16" name="Picture 11"/>
          <p:cNvPicPr>
            <a:picLocks noChangeAspect="1"/>
          </p:cNvPicPr>
          <p:nvPr/>
        </p:nvPicPr>
        <p:blipFill rotWithShape="1">
          <a:blip r:embed="rId3"/>
          <a:srcRect l="13280" t="19444" r="60366" b="19444"/>
          <a:stretch/>
        </p:blipFill>
        <p:spPr>
          <a:xfrm>
            <a:off x="4697580" y="2901434"/>
            <a:ext cx="4143941" cy="2702571"/>
          </a:xfrm>
          <a:prstGeom prst="rect">
            <a:avLst/>
          </a:prstGeom>
          <a:effectLst/>
        </p:spPr>
      </p:pic>
      <p:sp>
        <p:nvSpPr>
          <p:cNvPr id="17" name="Rectangle 13"/>
          <p:cNvSpPr/>
          <p:nvPr/>
        </p:nvSpPr>
        <p:spPr>
          <a:xfrm>
            <a:off x="4726608" y="5748455"/>
            <a:ext cx="4143941" cy="5078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rgbClr val="2E527E"/>
                </a:solidFill>
              </a:rPr>
              <a:t>Gladding et al. “</a:t>
            </a:r>
            <a:r>
              <a:rPr lang="en-US" sz="900" dirty="0" err="1" smtClean="0">
                <a:solidFill>
                  <a:srgbClr val="2E527E"/>
                </a:solidFill>
              </a:rPr>
              <a:t>Clopidogrel</a:t>
            </a:r>
            <a:r>
              <a:rPr lang="en-US" sz="900" dirty="0" smtClean="0">
                <a:solidFill>
                  <a:srgbClr val="2E527E"/>
                </a:solidFill>
              </a:rPr>
              <a:t> Pharmacogenomics: Next Steps A Clinical Algorithm, Gene–Gene Interactions, and an Elusive Outcomes Trial.” </a:t>
            </a:r>
            <a:r>
              <a:rPr lang="en-US" sz="900" i="1" dirty="0" smtClean="0">
                <a:solidFill>
                  <a:srgbClr val="2E527E"/>
                </a:solidFill>
              </a:rPr>
              <a:t>JACC: Cardiovascular Interventions</a:t>
            </a:r>
            <a:endParaRPr lang="en-US" sz="900" i="1" dirty="0">
              <a:solidFill>
                <a:srgbClr val="2E527E"/>
              </a:solidFill>
            </a:endParaRPr>
          </a:p>
        </p:txBody>
      </p:sp>
      <p:sp>
        <p:nvSpPr>
          <p:cNvPr id="22" name="Rechteck 21"/>
          <p:cNvSpPr/>
          <p:nvPr/>
        </p:nvSpPr>
        <p:spPr>
          <a:xfrm>
            <a:off x="255135" y="2136085"/>
            <a:ext cx="8615413" cy="338554"/>
          </a:xfrm>
          <a:prstGeom prst="rect">
            <a:avLst/>
          </a:prstGeom>
          <a:noFill/>
        </p:spPr>
        <p:txBody>
          <a:bodyPr wrap="square">
            <a:spAutoFit/>
          </a:bodyPr>
          <a:lstStyle/>
          <a:p>
            <a:pPr lvl="0" defTabSz="914400" eaLnBrk="0" fontAlgn="base" hangingPunct="0">
              <a:spcBef>
                <a:spcPct val="20000"/>
              </a:spcBef>
              <a:spcAft>
                <a:spcPct val="0"/>
              </a:spcAft>
            </a:pPr>
            <a:r>
              <a:rPr lang="en-US" sz="1600" dirty="0" smtClean="0">
                <a:solidFill>
                  <a:srgbClr val="E1167A"/>
                </a:solidFill>
                <a:ea typeface="ＭＳ Ｐゴシック" pitchFamily="-112" charset="-128"/>
              </a:rPr>
              <a:t>Mechanistic thinking in Personalized Medicine – </a:t>
            </a:r>
            <a:r>
              <a:rPr lang="en-US" sz="1600" dirty="0" err="1" smtClean="0">
                <a:solidFill>
                  <a:srgbClr val="E1167A"/>
                </a:solidFill>
                <a:ea typeface="ＭＳ Ｐゴシック" pitchFamily="-112" charset="-128"/>
              </a:rPr>
              <a:t>Clopidogrel</a:t>
            </a:r>
            <a:r>
              <a:rPr lang="en-US" sz="1600" dirty="0" smtClean="0">
                <a:solidFill>
                  <a:srgbClr val="E1167A"/>
                </a:solidFill>
                <a:ea typeface="ＭＳ Ｐゴシック" pitchFamily="-112" charset="-128"/>
              </a:rPr>
              <a:t> as a pharmacological example</a:t>
            </a:r>
            <a:endParaRPr lang="en-US" sz="1600" dirty="0">
              <a:solidFill>
                <a:srgbClr val="E1167A"/>
              </a:solidFill>
              <a:ea typeface="ＭＳ Ｐゴシック" pitchFamily="-112" charset="-128"/>
            </a:endParaRPr>
          </a:p>
        </p:txBody>
      </p:sp>
      <p:pic>
        <p:nvPicPr>
          <p:cNvPr id="23"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24" name="Picture 5"/>
          <p:cNvPicPr>
            <a:picLocks noChangeAspect="1"/>
          </p:cNvPicPr>
          <p:nvPr/>
        </p:nvPicPr>
        <p:blipFill rotWithShape="1">
          <a:blip r:embed="rId5">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Tree>
    <p:extLst>
      <p:ext uri="{BB962C8B-B14F-4D97-AF65-F5344CB8AC3E}">
        <p14:creationId xmlns:p14="http://schemas.microsoft.com/office/powerpoint/2010/main" val="525370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pic>
        <p:nvPicPr>
          <p:cNvPr id="7" name="Picture 2" descr="http://www.independent.co.uk/incoming/article9023177.ece/alternates/w620/v3-turing-r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21" y="1985963"/>
            <a:ext cx="3050380" cy="4067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mccullagh.org/db9/10d-13/enigma-machine-keyboard.jpg"/>
          <p:cNvPicPr>
            <a:picLocks noChangeAspect="1" noChangeArrowheads="1"/>
          </p:cNvPicPr>
          <p:nvPr/>
        </p:nvPicPr>
        <p:blipFill rotWithShape="1">
          <a:blip r:embed="rId4">
            <a:extLst>
              <a:ext uri="{28A0092B-C50C-407E-A947-70E740481C1C}">
                <a14:useLocalDpi xmlns:a14="http://schemas.microsoft.com/office/drawing/2010/main" val="0"/>
              </a:ext>
            </a:extLst>
          </a:blip>
          <a:srcRect l="782" t="1172" r="1041" b="1563"/>
          <a:stretch/>
        </p:blipFill>
        <p:spPr bwMode="auto">
          <a:xfrm>
            <a:off x="0" y="1985963"/>
            <a:ext cx="6157932" cy="406717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8"/>
          <p:cNvGrpSpPr/>
          <p:nvPr/>
        </p:nvGrpSpPr>
        <p:grpSpPr>
          <a:xfrm>
            <a:off x="250825" y="498475"/>
            <a:ext cx="1520825" cy="358775"/>
            <a:chOff x="250825" y="536575"/>
            <a:chExt cx="1520825" cy="358775"/>
          </a:xfrm>
        </p:grpSpPr>
        <p:sp>
          <p:nvSpPr>
            <p:cNvPr id="10" name="Rechteck 9"/>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1" name="Rechteck 10"/>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2" name="Rechteck 11"/>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3" name="Rechteck 12"/>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4"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5" name="Picture 5"/>
          <p:cNvPicPr>
            <a:picLocks noChangeAspect="1"/>
          </p:cNvPicPr>
          <p:nvPr/>
        </p:nvPicPr>
        <p:blipFill rotWithShape="1">
          <a:blip r:embed="rId6">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Tree>
    <p:extLst>
      <p:ext uri="{BB962C8B-B14F-4D97-AF65-F5344CB8AC3E}">
        <p14:creationId xmlns:p14="http://schemas.microsoft.com/office/powerpoint/2010/main" val="3312963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2608" y="3428998"/>
            <a:ext cx="1958400" cy="1152000"/>
          </a:xfrm>
          <a:prstGeom prst="rect">
            <a:avLst/>
          </a:prstGeom>
          <a:solidFill>
            <a:srgbClr val="2E5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Output</a:t>
            </a:r>
          </a:p>
          <a:p>
            <a:pPr algn="ctr"/>
            <a:r>
              <a:rPr lang="en-US" sz="2000" dirty="0" smtClean="0"/>
              <a:t>(Encrypted Message)</a:t>
            </a:r>
            <a:endParaRPr lang="en-US" sz="2000" dirty="0"/>
          </a:p>
        </p:txBody>
      </p:sp>
      <p:sp>
        <p:nvSpPr>
          <p:cNvPr id="3" name="Rectangle 2"/>
          <p:cNvSpPr/>
          <p:nvPr/>
        </p:nvSpPr>
        <p:spPr>
          <a:xfrm>
            <a:off x="225424" y="3431381"/>
            <a:ext cx="1958400" cy="1152000"/>
          </a:xfrm>
          <a:prstGeom prst="rect">
            <a:avLst/>
          </a:prstGeom>
          <a:solidFill>
            <a:srgbClr val="2E5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Input</a:t>
            </a:r>
          </a:p>
          <a:p>
            <a:pPr algn="ctr"/>
            <a:r>
              <a:rPr lang="en-US" sz="2000" smtClean="0"/>
              <a:t>(Original Message)</a:t>
            </a:r>
            <a:endParaRPr lang="en-US" sz="2000"/>
          </a:p>
        </p:txBody>
      </p:sp>
      <p:cxnSp>
        <p:nvCxnSpPr>
          <p:cNvPr id="7" name="Straight Arrow Connector 6"/>
          <p:cNvCxnSpPr>
            <a:stCxn id="3" idx="3"/>
            <a:endCxn id="2" idx="1"/>
          </p:cNvCxnSpPr>
          <p:nvPr/>
        </p:nvCxnSpPr>
        <p:spPr>
          <a:xfrm flipV="1">
            <a:off x="2183824" y="4004998"/>
            <a:ext cx="4738784" cy="2383"/>
          </a:xfrm>
          <a:prstGeom prst="straightConnector1">
            <a:avLst/>
          </a:prstGeom>
          <a:ln w="28575">
            <a:solidFill>
              <a:srgbClr val="2E527E"/>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85371" y="3431381"/>
            <a:ext cx="1958400" cy="115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rPr>
              <a:t>Enigma</a:t>
            </a:r>
            <a:endParaRPr lang="en-US" sz="2800">
              <a:solidFill>
                <a:schemeClr val="bg1"/>
              </a:solidFill>
            </a:endParaRPr>
          </a:p>
        </p:txBody>
      </p:sp>
      <p:cxnSp>
        <p:nvCxnSpPr>
          <p:cNvPr id="10" name="Elbow Connector 9"/>
          <p:cNvCxnSpPr/>
          <p:nvPr/>
        </p:nvCxnSpPr>
        <p:spPr>
          <a:xfrm rot="16200000" flipH="1" flipV="1">
            <a:off x="4495669" y="83982"/>
            <a:ext cx="2383" cy="6697184"/>
          </a:xfrm>
          <a:prstGeom prst="bentConnector3">
            <a:avLst>
              <a:gd name="adj1" fmla="val -31976584"/>
            </a:avLst>
          </a:prstGeom>
          <a:ln w="28575">
            <a:solidFill>
              <a:srgbClr val="2E527E"/>
            </a:solidFill>
            <a:tailEnd type="stealth" w="lg" len="lg"/>
          </a:ln>
        </p:spPr>
        <p:style>
          <a:lnRef idx="1">
            <a:schemeClr val="accent1"/>
          </a:lnRef>
          <a:fillRef idx="0">
            <a:schemeClr val="accent1"/>
          </a:fillRef>
          <a:effectRef idx="0">
            <a:schemeClr val="accent1"/>
          </a:effectRef>
          <a:fontRef idx="minor">
            <a:schemeClr val="tx1"/>
          </a:fontRef>
        </p:style>
      </p:cxnSp>
      <p:pic>
        <p:nvPicPr>
          <p:cNvPr id="3076" name="Picture 4" descr="Click to view patent DE5247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561" y="2941802"/>
            <a:ext cx="3254019" cy="21427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uppieren 8"/>
          <p:cNvGrpSpPr/>
          <p:nvPr/>
        </p:nvGrpSpPr>
        <p:grpSpPr>
          <a:xfrm>
            <a:off x="250825" y="498475"/>
            <a:ext cx="1520825" cy="358775"/>
            <a:chOff x="250825" y="536575"/>
            <a:chExt cx="1520825" cy="358775"/>
          </a:xfrm>
        </p:grpSpPr>
        <p:sp>
          <p:nvSpPr>
            <p:cNvPr id="11" name="Rechteck 10"/>
            <p:cNvSpPr/>
            <p:nvPr/>
          </p:nvSpPr>
          <p:spPr bwMode="auto">
            <a:xfrm>
              <a:off x="644525" y="536575"/>
              <a:ext cx="360363" cy="358775"/>
            </a:xfrm>
            <a:prstGeom prst="rect">
              <a:avLst/>
            </a:prstGeom>
            <a:solidFill>
              <a:srgbClr val="2E52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a:t>
              </a:r>
            </a:p>
          </p:txBody>
        </p:sp>
        <p:sp>
          <p:nvSpPr>
            <p:cNvPr id="12" name="Rechteck 11"/>
            <p:cNvSpPr/>
            <p:nvPr/>
          </p:nvSpPr>
          <p:spPr bwMode="auto">
            <a:xfrm>
              <a:off x="1030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III</a:t>
              </a:r>
            </a:p>
          </p:txBody>
        </p:sp>
        <p:sp>
          <p:nvSpPr>
            <p:cNvPr id="13" name="Rechteck 12"/>
            <p:cNvSpPr/>
            <p:nvPr/>
          </p:nvSpPr>
          <p:spPr bwMode="auto">
            <a:xfrm>
              <a:off x="250825" y="536575"/>
              <a:ext cx="360363"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I</a:t>
              </a:r>
            </a:p>
          </p:txBody>
        </p:sp>
        <p:sp>
          <p:nvSpPr>
            <p:cNvPr id="14" name="Rechteck 13"/>
            <p:cNvSpPr/>
            <p:nvPr/>
          </p:nvSpPr>
          <p:spPr bwMode="auto">
            <a:xfrm>
              <a:off x="1411288" y="536575"/>
              <a:ext cx="360362" cy="358775"/>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smtClean="0">
                  <a:solidFill>
                    <a:schemeClr val="bg1"/>
                  </a:solidFill>
                </a:rPr>
                <a:t>IV</a:t>
              </a:r>
              <a:endParaRPr lang="de-DE" sz="1200" dirty="0">
                <a:solidFill>
                  <a:schemeClr val="bg1"/>
                </a:solidFill>
              </a:endParaRPr>
            </a:p>
          </p:txBody>
        </p:sp>
      </p:grpSp>
      <p:pic>
        <p:nvPicPr>
          <p:cNvPr id="1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300" y="6419060"/>
            <a:ext cx="1869749" cy="341303"/>
          </a:xfrm>
          <a:prstGeom prst="rect">
            <a:avLst/>
          </a:prstGeom>
        </p:spPr>
      </p:pic>
      <p:pic>
        <p:nvPicPr>
          <p:cNvPr id="16" name="Picture 5"/>
          <p:cNvPicPr>
            <a:picLocks noChangeAspect="1"/>
          </p:cNvPicPr>
          <p:nvPr/>
        </p:nvPicPr>
        <p:blipFill rotWithShape="1">
          <a:blip r:embed="rId5">
            <a:extLst>
              <a:ext uri="{28A0092B-C50C-407E-A947-70E740481C1C}">
                <a14:useLocalDpi xmlns:a14="http://schemas.microsoft.com/office/drawing/2010/main" val="0"/>
              </a:ext>
            </a:extLst>
          </a:blip>
          <a:srcRect l="7259" t="16053" r="5625" b="11559"/>
          <a:stretch/>
        </p:blipFill>
        <p:spPr>
          <a:xfrm>
            <a:off x="3530600" y="6413500"/>
            <a:ext cx="1101221" cy="397663"/>
          </a:xfrm>
          <a:prstGeom prst="rect">
            <a:avLst/>
          </a:prstGeom>
        </p:spPr>
      </p:pic>
      <p:sp>
        <p:nvSpPr>
          <p:cNvPr id="17" name="Rechteck 16"/>
          <p:cNvSpPr/>
          <p:nvPr/>
        </p:nvSpPr>
        <p:spPr>
          <a:xfrm>
            <a:off x="233362" y="1257985"/>
            <a:ext cx="7196138" cy="707886"/>
          </a:xfrm>
          <a:prstGeom prst="rect">
            <a:avLst/>
          </a:prstGeom>
          <a:noFill/>
        </p:spPr>
        <p:txBody>
          <a:bodyPr wrap="square">
            <a:spAutoFit/>
          </a:bodyPr>
          <a:lstStyle/>
          <a:p>
            <a:pPr lvl="0" defTabSz="914400" eaLnBrk="0" fontAlgn="base" hangingPunct="0">
              <a:spcAft>
                <a:spcPct val="0"/>
              </a:spcAft>
            </a:pPr>
            <a:r>
              <a:rPr lang="en-US" sz="2000" dirty="0">
                <a:solidFill>
                  <a:srgbClr val="E1167A"/>
                </a:solidFill>
                <a:ea typeface="ＭＳ Ｐゴシック" pitchFamily="-112" charset="-128"/>
              </a:rPr>
              <a:t>Systems Medicine and clinical </a:t>
            </a:r>
            <a:r>
              <a:rPr lang="en-US" sz="2000" dirty="0" smtClean="0">
                <a:solidFill>
                  <a:srgbClr val="E1167A"/>
                </a:solidFill>
                <a:ea typeface="ＭＳ Ｐゴシック" pitchFamily="-112" charset="-128"/>
              </a:rPr>
              <a:t>decision-making </a:t>
            </a:r>
            <a:r>
              <a:rPr lang="en-US" sz="2000" dirty="0">
                <a:solidFill>
                  <a:srgbClr val="E1167A"/>
                </a:solidFill>
                <a:ea typeface="ＭＳ Ｐゴシック" pitchFamily="-112" charset="-128"/>
              </a:rPr>
              <a:t>– </a:t>
            </a:r>
            <a:endParaRPr lang="en-US" sz="2000" dirty="0" smtClean="0">
              <a:solidFill>
                <a:srgbClr val="E1167A"/>
              </a:solidFill>
              <a:ea typeface="ＭＳ Ｐゴシック" pitchFamily="-112" charset="-128"/>
            </a:endParaRPr>
          </a:p>
          <a:p>
            <a:pPr lvl="0" defTabSz="914400" eaLnBrk="0" fontAlgn="base" hangingPunct="0">
              <a:spcAft>
                <a:spcPct val="0"/>
              </a:spcAft>
            </a:pPr>
            <a:r>
              <a:rPr lang="en-US" sz="2000" dirty="0" smtClean="0">
                <a:solidFill>
                  <a:srgbClr val="E1167A"/>
                </a:solidFill>
                <a:ea typeface="ＭＳ Ｐゴシック" pitchFamily="-112" charset="-128"/>
              </a:rPr>
              <a:t>epistemological </a:t>
            </a:r>
            <a:r>
              <a:rPr lang="en-US" sz="2000" dirty="0">
                <a:solidFill>
                  <a:srgbClr val="E1167A"/>
                </a:solidFill>
                <a:ea typeface="ＭＳ Ｐゴシック" pitchFamily="-112" charset="-128"/>
              </a:rPr>
              <a:t>considerations</a:t>
            </a:r>
          </a:p>
        </p:txBody>
      </p:sp>
    </p:spTree>
    <p:extLst>
      <p:ext uri="{BB962C8B-B14F-4D97-AF65-F5344CB8AC3E}">
        <p14:creationId xmlns:p14="http://schemas.microsoft.com/office/powerpoint/2010/main" val="39452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stfolien-menon20140812">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testfolien-menon20140812</Template>
  <TotalTime>0</TotalTime>
  <Words>8011</Words>
  <Application>Microsoft Office PowerPoint</Application>
  <PresentationFormat>On-screen Show (4:3)</PresentationFormat>
  <Paragraphs>706</Paragraphs>
  <Slides>41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Calibri</vt:lpstr>
      <vt:lpstr>Frutiger LT Std 55 Roman</vt:lpstr>
      <vt:lpstr>Wingdings</vt:lpstr>
      <vt:lpstr>testfolien-menon20140812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Pia Erdmann</dc:creator>
  <cp:lastModifiedBy>Hazel Halton</cp:lastModifiedBy>
  <cp:revision>140</cp:revision>
  <dcterms:created xsi:type="dcterms:W3CDTF">2014-09-05T07:28:54Z</dcterms:created>
  <dcterms:modified xsi:type="dcterms:W3CDTF">2015-06-23T12:41:02Z</dcterms:modified>
</cp:coreProperties>
</file>