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9" r:id="rId2"/>
    <p:sldId id="256" r:id="rId3"/>
    <p:sldId id="280" r:id="rId4"/>
    <p:sldId id="304" r:id="rId5"/>
    <p:sldId id="305" r:id="rId6"/>
    <p:sldId id="286" r:id="rId7"/>
    <p:sldId id="288" r:id="rId8"/>
    <p:sldId id="291" r:id="rId9"/>
    <p:sldId id="314" r:id="rId10"/>
    <p:sldId id="276" r:id="rId11"/>
    <p:sldId id="296" r:id="rId12"/>
    <p:sldId id="315" r:id="rId13"/>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mtasse"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65556" autoAdjust="0"/>
  </p:normalViewPr>
  <p:slideViewPr>
    <p:cSldViewPr>
      <p:cViewPr varScale="1">
        <p:scale>
          <a:sx n="49" d="100"/>
          <a:sy n="49" d="100"/>
        </p:scale>
        <p:origin x="2004"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99A25C64-E501-462B-948C-60E7EBCC581C}" type="datetimeFigureOut">
              <a:rPr lang="en-US" smtClean="0"/>
              <a:pPr/>
              <a:t>6/23/2015</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3FB0C632-1EF2-4D8B-96E6-DF631F5B3D42}" type="slidenum">
              <a:rPr lang="en-US" smtClean="0"/>
              <a:pPr/>
              <a:t>‹#›</a:t>
            </a:fld>
            <a:endParaRPr lang="en-US"/>
          </a:p>
        </p:txBody>
      </p:sp>
    </p:spTree>
    <p:extLst>
      <p:ext uri="{BB962C8B-B14F-4D97-AF65-F5344CB8AC3E}">
        <p14:creationId xmlns:p14="http://schemas.microsoft.com/office/powerpoint/2010/main" val="1516965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6FEB6C-FC62-4C68-8474-764F0A9CFDD8}" type="slidenum">
              <a:rPr lang="en-CA" smtClean="0">
                <a:solidFill>
                  <a:prstClr val="black"/>
                </a:solidFill>
              </a:rPr>
              <a:pPr/>
              <a:t>1</a:t>
            </a:fld>
            <a:endParaRPr lang="en-CA">
              <a:solidFill>
                <a:prstClr val="black"/>
              </a:solidFill>
            </a:endParaRPr>
          </a:p>
        </p:txBody>
      </p:sp>
    </p:spTree>
    <p:extLst>
      <p:ext uri="{BB962C8B-B14F-4D97-AF65-F5344CB8AC3E}">
        <p14:creationId xmlns:p14="http://schemas.microsoft.com/office/powerpoint/2010/main" val="2802050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a:buChar char="•"/>
            </a:pPr>
            <a:r>
              <a:rPr lang="en-US" dirty="0" smtClean="0"/>
              <a:t>Important to balance discussions of ethical and legal risk (privacy, autonomy)</a:t>
            </a:r>
            <a:r>
              <a:rPr lang="en-US" baseline="0" dirty="0" smtClean="0"/>
              <a:t> </a:t>
            </a:r>
            <a:r>
              <a:rPr lang="en-US" dirty="0" smtClean="0"/>
              <a:t>with discourse on benefits of sharing.</a:t>
            </a:r>
          </a:p>
          <a:p>
            <a:pPr marL="171450" indent="-171450">
              <a:buFont typeface="Arial"/>
              <a:buChar char="•"/>
            </a:pPr>
            <a:r>
              <a:rPr lang="en-US" dirty="0" smtClean="0"/>
              <a:t>Respect: UNESCO Venice statement on the right to enjoy the benefits of scientific progress and its applications (2009) – “respect the freedom of the scientific community and its individual members to collaborate with others both within and across the country’s borders, including the free exchange of information, research ideas and results.”</a:t>
            </a:r>
          </a:p>
          <a:p>
            <a:pPr marL="171450" indent="-171450">
              <a:buFont typeface="Arial"/>
              <a:buChar char="•"/>
            </a:pPr>
            <a:r>
              <a:rPr lang="en-US" dirty="0" smtClean="0"/>
              <a:t>Protect: pass laws or regulations that ensure parties do not violate the rights</a:t>
            </a:r>
          </a:p>
          <a:p>
            <a:pPr marL="171450" indent="-171450">
              <a:buFont typeface="Arial"/>
              <a:buChar char="•"/>
            </a:pPr>
            <a:r>
              <a:rPr lang="en-US" dirty="0" smtClean="0"/>
              <a:t>Fulfill: progressively make</a:t>
            </a:r>
            <a:r>
              <a:rPr lang="en-US" baseline="0" dirty="0" smtClean="0"/>
              <a:t> the rights a reality</a:t>
            </a:r>
          </a:p>
          <a:p>
            <a:pPr marL="171450" indent="-171450">
              <a:buFont typeface="Arial"/>
              <a:buChar char="•"/>
            </a:pPr>
            <a:r>
              <a:rPr lang="en-US" baseline="0" dirty="0" smtClean="0"/>
              <a:t>Audrey Chapman: UN Committee on Economic, Social and Cultural Rights to adopt an official statement on application, steps for </a:t>
            </a:r>
            <a:r>
              <a:rPr lang="en-US" baseline="0" dirty="0" err="1" smtClean="0"/>
              <a:t>gvt</a:t>
            </a:r>
            <a:r>
              <a:rPr lang="en-US" baseline="0" dirty="0" smtClean="0"/>
              <a:t> implementation</a:t>
            </a:r>
            <a:endParaRPr lang="en-US" dirty="0" smtClean="0"/>
          </a:p>
        </p:txBody>
      </p:sp>
      <p:sp>
        <p:nvSpPr>
          <p:cNvPr id="4" name="Slide Number Placeholder 3"/>
          <p:cNvSpPr>
            <a:spLocks noGrp="1"/>
          </p:cNvSpPr>
          <p:nvPr>
            <p:ph type="sldNum" sz="quarter" idx="10"/>
          </p:nvPr>
        </p:nvSpPr>
        <p:spPr/>
        <p:txBody>
          <a:bodyPr/>
          <a:lstStyle/>
          <a:p>
            <a:fld id="{3FB0C632-1EF2-4D8B-96E6-DF631F5B3D42}" type="slidenum">
              <a:rPr lang="en-US" smtClean="0"/>
              <a:pPr/>
              <a:t>11</a:t>
            </a:fld>
            <a:endParaRPr lang="en-US"/>
          </a:p>
        </p:txBody>
      </p:sp>
    </p:spTree>
    <p:extLst>
      <p:ext uri="{BB962C8B-B14F-4D97-AF65-F5344CB8AC3E}">
        <p14:creationId xmlns:p14="http://schemas.microsoft.com/office/powerpoint/2010/main" val="2881512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p:txBody>
      </p:sp>
      <p:sp>
        <p:nvSpPr>
          <p:cNvPr id="4" name="Slide Number Placeholder 3"/>
          <p:cNvSpPr>
            <a:spLocks noGrp="1"/>
          </p:cNvSpPr>
          <p:nvPr>
            <p:ph type="sldNum" sz="quarter" idx="10"/>
          </p:nvPr>
        </p:nvSpPr>
        <p:spPr/>
        <p:txBody>
          <a:bodyPr/>
          <a:lstStyle/>
          <a:p>
            <a:fld id="{7D7AFEB9-1716-451D-BD6A-D7CE04909A76}" type="slidenum">
              <a:rPr lang="en-GB" smtClean="0"/>
              <a:pPr/>
              <a:t>2</a:t>
            </a:fld>
            <a:endParaRPr lang="en-GB"/>
          </a:p>
        </p:txBody>
      </p:sp>
    </p:spTree>
    <p:extLst>
      <p:ext uri="{BB962C8B-B14F-4D97-AF65-F5344CB8AC3E}">
        <p14:creationId xmlns:p14="http://schemas.microsoft.com/office/powerpoint/2010/main" val="4191205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z="1200" kern="1200" dirty="0" smtClean="0">
                <a:solidFill>
                  <a:schemeClr val="tx1"/>
                </a:solidFill>
                <a:effectLst/>
                <a:latin typeface="+mn-lt"/>
                <a:ea typeface="+mn-ea"/>
                <a:cs typeface="+mn-cs"/>
              </a:rPr>
              <a:t>WHY? There was an absence of universal and enforceable guiding norms for data sharing, ethical and legal hurdles,</a:t>
            </a:r>
            <a:r>
              <a:rPr lang="en-US" sz="1200" kern="1200" baseline="0" dirty="0" smtClean="0">
                <a:solidFill>
                  <a:schemeClr val="tx1"/>
                </a:solidFill>
                <a:effectLst/>
                <a:latin typeface="+mn-lt"/>
                <a:ea typeface="+mn-ea"/>
                <a:cs typeface="+mn-cs"/>
              </a:rPr>
              <a:t> and cultural hurdles.</a:t>
            </a:r>
            <a:endParaRPr lang="en-US" sz="1200" kern="1200" dirty="0" smtClean="0">
              <a:solidFill>
                <a:schemeClr val="tx1"/>
              </a:solidFill>
              <a:effectLst/>
              <a:latin typeface="+mn-lt"/>
              <a:ea typeface="+mn-ea"/>
              <a:cs typeface="+mn-cs"/>
            </a:endParaRPr>
          </a:p>
          <a:p>
            <a:pPr>
              <a:buFont typeface="Arial" pitchFamily="34" charset="0"/>
              <a:buChar char="•"/>
            </a:pPr>
            <a:endParaRPr lang="en-US" sz="1200" kern="1200" dirty="0" smtClean="0">
              <a:solidFill>
                <a:schemeClr val="tx1"/>
              </a:solidFill>
              <a:effectLst/>
              <a:latin typeface="+mn-lt"/>
              <a:ea typeface="+mn-ea"/>
              <a:cs typeface="+mn-cs"/>
            </a:endParaRPr>
          </a:p>
          <a:p>
            <a:pPr>
              <a:buFont typeface="Arial" pitchFamily="34" charset="0"/>
              <a:buChar char="•"/>
            </a:pPr>
            <a:r>
              <a:rPr lang="en-US" sz="1200" kern="1200" dirty="0" smtClean="0">
                <a:solidFill>
                  <a:schemeClr val="tx1"/>
                </a:solidFill>
                <a:effectLst/>
                <a:latin typeface="+mn-lt"/>
                <a:ea typeface="+mn-ea"/>
                <a:cs typeface="+mn-cs"/>
              </a:rPr>
              <a:t>This Framework provides guidance for the responsible sharing of human genomic and health-related data, including personal health data and other types of data that may have predictive power in relation to health. In particular, it highlights, and is guided by, Article 27 of the 1948 </a:t>
            </a:r>
            <a:r>
              <a:rPr lang="en-US" sz="1200" i="1" kern="1200" dirty="0" smtClean="0">
                <a:solidFill>
                  <a:schemeClr val="tx1"/>
                </a:solidFill>
                <a:effectLst/>
                <a:latin typeface="+mn-lt"/>
                <a:ea typeface="+mn-ea"/>
                <a:cs typeface="+mn-cs"/>
              </a:rPr>
              <a:t>Universal Declaration of Human Rights</a:t>
            </a:r>
            <a:r>
              <a:rPr lang="en-US" sz="1200" kern="1200" dirty="0" smtClean="0">
                <a:solidFill>
                  <a:schemeClr val="tx1"/>
                </a:solidFill>
                <a:effectLst/>
                <a:latin typeface="+mn-lt"/>
                <a:ea typeface="+mn-ea"/>
                <a:cs typeface="+mn-cs"/>
              </a:rPr>
              <a:t>.</a:t>
            </a:r>
          </a:p>
          <a:p>
            <a:pPr>
              <a:buFont typeface="Arial" pitchFamily="34" charset="0"/>
              <a:buChar char="•"/>
            </a:pPr>
            <a:r>
              <a:rPr lang="en-US" sz="1200" kern="1200" dirty="0" smtClean="0">
                <a:solidFill>
                  <a:schemeClr val="tx1"/>
                </a:solidFill>
                <a:effectLst/>
                <a:latin typeface="+mn-lt"/>
                <a:ea typeface="+mn-ea"/>
                <a:cs typeface="+mn-cs"/>
              </a:rPr>
              <a:t>Article 27 guarantees the rights of every individual in the world “</a:t>
            </a:r>
            <a:r>
              <a:rPr lang="en-US" sz="1200" i="1" kern="1200" dirty="0" smtClean="0">
                <a:solidFill>
                  <a:schemeClr val="tx1"/>
                </a:solidFill>
                <a:effectLst/>
                <a:latin typeface="+mn-lt"/>
                <a:ea typeface="+mn-ea"/>
                <a:cs typeface="+mn-cs"/>
              </a:rPr>
              <a:t>to share in scientific advancement and its benefits</a:t>
            </a:r>
            <a:r>
              <a:rPr lang="en-US" sz="1200" kern="1200" dirty="0" smtClean="0">
                <a:solidFill>
                  <a:schemeClr val="tx1"/>
                </a:solidFill>
                <a:effectLst/>
                <a:latin typeface="+mn-lt"/>
                <a:ea typeface="+mn-ea"/>
                <a:cs typeface="+mn-cs"/>
              </a:rPr>
              <a:t>” (including to freely engage in responsible scientific inquiry), and at the same time “</a:t>
            </a:r>
            <a:r>
              <a:rPr lang="en-US" sz="1200" i="1" kern="1200" dirty="0" smtClean="0">
                <a:solidFill>
                  <a:schemeClr val="tx1"/>
                </a:solidFill>
                <a:effectLst/>
                <a:latin typeface="+mn-lt"/>
                <a:ea typeface="+mn-ea"/>
                <a:cs typeface="+mn-cs"/>
              </a:rPr>
              <a:t>to the protection of the moral and material interests resulting from any scientific…production of which [a person] is the author</a:t>
            </a:r>
            <a:r>
              <a:rPr lang="en-US" sz="1200" kern="1200" dirty="0" smtClean="0">
                <a:solidFill>
                  <a:schemeClr val="tx1"/>
                </a:solidFill>
                <a:effectLst/>
                <a:latin typeface="+mn-lt"/>
                <a:ea typeface="+mn-ea"/>
                <a:cs typeface="+mn-cs"/>
              </a:rPr>
              <a:t>.” </a:t>
            </a:r>
            <a:endParaRPr lang="en-US" sz="1200" kern="1200" noProof="0" dirty="0" smtClean="0">
              <a:solidFill>
                <a:schemeClr val="tx1"/>
              </a:solidFill>
              <a:effectLst/>
              <a:latin typeface="+mn-lt"/>
              <a:ea typeface="+mn-ea"/>
              <a:cs typeface="+mn-cs"/>
            </a:endParaRPr>
          </a:p>
          <a:p>
            <a:pPr>
              <a:buFont typeface="Arial" pitchFamily="34" charset="0"/>
              <a:buChar char="•"/>
            </a:pPr>
            <a:r>
              <a:rPr lang="en-US" sz="1200" kern="1200" dirty="0" smtClean="0">
                <a:solidFill>
                  <a:schemeClr val="tx1"/>
                </a:solidFill>
                <a:effectLst/>
                <a:latin typeface="+mn-lt"/>
                <a:ea typeface="+mn-ea"/>
                <a:cs typeface="+mn-cs"/>
              </a:rPr>
              <a:t>This Framework is guided by the human rights of privacy, non-discrimination and procedural fairness. At the same time, it considers all human rights principles relevant, complementary and interrelated, founded as they are on respect for human dignity.</a:t>
            </a:r>
          </a:p>
          <a:p>
            <a:pPr>
              <a:buFont typeface="Arial" pitchFamily="34" charset="0"/>
              <a:buChar char="•"/>
            </a:pPr>
            <a:r>
              <a:rPr lang="en-US" sz="1200" kern="1200" dirty="0" smtClean="0">
                <a:solidFill>
                  <a:schemeClr val="tx1"/>
                </a:solidFill>
                <a:effectLst/>
                <a:latin typeface="+mn-lt"/>
                <a:ea typeface="+mn-ea"/>
                <a:cs typeface="+mn-cs"/>
              </a:rPr>
              <a:t>In addition to being founded on the right of all citizens in all countries to the benefits of the advancements of science, and on the right of attribution of scientists, it also reinforces the right of scientific freedom.</a:t>
            </a:r>
            <a:endParaRPr lang="en-CA" sz="1200" kern="1200" dirty="0" smtClean="0">
              <a:solidFill>
                <a:schemeClr val="tx1"/>
              </a:solidFill>
              <a:effectLst/>
              <a:latin typeface="+mn-lt"/>
              <a:ea typeface="+mn-ea"/>
              <a:cs typeface="+mn-cs"/>
            </a:endParaRPr>
          </a:p>
          <a:p>
            <a:pPr>
              <a:buFont typeface="Arial" pitchFamily="34" charset="0"/>
              <a:buNone/>
            </a:pPr>
            <a:endParaRPr lang="en-US" noProof="0" dirty="0" smtClean="0"/>
          </a:p>
          <a:p>
            <a:pPr>
              <a:buFont typeface="Arial" pitchFamily="34" charset="0"/>
              <a:buChar char="•"/>
            </a:pPr>
            <a:r>
              <a:rPr lang="en-US" noProof="0" dirty="0" smtClean="0"/>
              <a:t>Article</a:t>
            </a:r>
            <a:r>
              <a:rPr lang="en-US" baseline="0" noProof="0" dirty="0" smtClean="0"/>
              <a:t> 27 made legally binding under article 15(1)(b) of the 1966 </a:t>
            </a:r>
            <a:r>
              <a:rPr lang="en-US" i="1" dirty="0" smtClean="0"/>
              <a:t>International Covenant on Economic, Social and Cultural Rights.</a:t>
            </a:r>
          </a:p>
          <a:p>
            <a:pPr>
              <a:buFont typeface="Arial" pitchFamily="34" charset="0"/>
              <a:buChar char="•"/>
            </a:pPr>
            <a:r>
              <a:rPr lang="en-US" dirty="0" smtClean="0"/>
              <a:t>Ratified by 164 countries. </a:t>
            </a:r>
          </a:p>
          <a:p>
            <a:pPr>
              <a:buFont typeface="Arial" pitchFamily="34" charset="0"/>
              <a:buChar char="•"/>
            </a:pPr>
            <a:r>
              <a:rPr lang="en-US" i="0" noProof="0" dirty="0" smtClean="0"/>
              <a:t>Framework</a:t>
            </a:r>
            <a:r>
              <a:rPr lang="en-US" i="0" baseline="0" noProof="0" dirty="0" smtClean="0"/>
              <a:t> aims to move away from protectionism towards sharing based in legally binding human rights.</a:t>
            </a:r>
            <a:endParaRPr lang="en-US" i="0" noProof="0" dirty="0"/>
          </a:p>
        </p:txBody>
      </p:sp>
      <p:sp>
        <p:nvSpPr>
          <p:cNvPr id="4" name="Slide Number Placeholder 3"/>
          <p:cNvSpPr>
            <a:spLocks noGrp="1"/>
          </p:cNvSpPr>
          <p:nvPr>
            <p:ph type="sldNum" sz="quarter" idx="10"/>
          </p:nvPr>
        </p:nvSpPr>
        <p:spPr/>
        <p:txBody>
          <a:bodyPr/>
          <a:lstStyle/>
          <a:p>
            <a:fld id="{3FB0C632-1EF2-4D8B-96E6-DF631F5B3D42}" type="slidenum">
              <a:rPr lang="en-US" smtClean="0"/>
              <a:pPr/>
              <a:t>3</a:t>
            </a:fld>
            <a:endParaRPr lang="en-US"/>
          </a:p>
        </p:txBody>
      </p:sp>
    </p:spTree>
    <p:extLst>
      <p:ext uri="{BB962C8B-B14F-4D97-AF65-F5344CB8AC3E}">
        <p14:creationId xmlns:p14="http://schemas.microsoft.com/office/powerpoint/2010/main" val="15648723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4458">
              <a:defRPr/>
            </a:pPr>
            <a:r>
              <a:rPr lang="fr-CA" dirty="0" smtClean="0"/>
              <a:t>UNESCO, </a:t>
            </a:r>
            <a:r>
              <a:rPr lang="fr-CA" dirty="0" err="1" smtClean="0"/>
              <a:t>Venice</a:t>
            </a:r>
            <a:r>
              <a:rPr lang="fr-CA" dirty="0" smtClean="0"/>
              <a:t> </a:t>
            </a:r>
            <a:r>
              <a:rPr lang="fr-CA" dirty="0" err="1" smtClean="0"/>
              <a:t>Statement</a:t>
            </a:r>
            <a:r>
              <a:rPr lang="fr-CA" dirty="0" smtClean="0"/>
              <a:t> (2009)</a:t>
            </a:r>
          </a:p>
          <a:p>
            <a:pPr defTabSz="924458">
              <a:defRPr/>
            </a:pPr>
            <a:endParaRPr lang="fr-CA" dirty="0" smtClean="0"/>
          </a:p>
          <a:p>
            <a:pPr defTabSz="924458">
              <a:defRPr/>
            </a:pPr>
            <a:r>
              <a:rPr lang="en-US" dirty="0" smtClean="0"/>
              <a:t>Rapid </a:t>
            </a:r>
            <a:r>
              <a:rPr lang="en-US" dirty="0" err="1" smtClean="0"/>
              <a:t>sci</a:t>
            </a:r>
            <a:r>
              <a:rPr lang="en-US" dirty="0" smtClean="0"/>
              <a:t>/tech development </a:t>
            </a:r>
            <a:r>
              <a:rPr lang="en-US" dirty="0" smtClean="0">
                <a:sym typeface="Wingdings" pitchFamily="2" charset="2"/>
              </a:rPr>
              <a:t> </a:t>
            </a:r>
            <a:r>
              <a:rPr lang="en-US" dirty="0" smtClean="0"/>
              <a:t>drastic changes for individuals and the societies. </a:t>
            </a:r>
          </a:p>
          <a:p>
            <a:pPr defTabSz="924458">
              <a:defRPr/>
            </a:pPr>
            <a:r>
              <a:rPr lang="en-US" dirty="0" smtClean="0"/>
              <a:t>Access improves socio-economic situation</a:t>
            </a:r>
            <a:r>
              <a:rPr lang="en-US" baseline="0" dirty="0" smtClean="0"/>
              <a:t> + opportunity to participate in </a:t>
            </a:r>
            <a:r>
              <a:rPr lang="en-US" dirty="0" smtClean="0"/>
              <a:t>local, national or international community. </a:t>
            </a:r>
          </a:p>
          <a:p>
            <a:pPr defTabSz="924458">
              <a:defRPr/>
            </a:pPr>
            <a:r>
              <a:rPr lang="fr-CA" dirty="0" err="1" smtClean="0"/>
              <a:t>Address</a:t>
            </a:r>
            <a:r>
              <a:rPr lang="fr-CA" baseline="0" dirty="0" smtClean="0"/>
              <a:t> </a:t>
            </a:r>
            <a:r>
              <a:rPr lang="fr-CA" baseline="0" dirty="0" err="1" smtClean="0"/>
              <a:t>negative</a:t>
            </a:r>
            <a:r>
              <a:rPr lang="fr-CA" baseline="0" dirty="0" smtClean="0"/>
              <a:t> </a:t>
            </a:r>
            <a:r>
              <a:rPr lang="fr-CA" baseline="0" dirty="0" err="1" smtClean="0"/>
              <a:t>effects</a:t>
            </a:r>
            <a:r>
              <a:rPr lang="fr-CA" baseline="0" dirty="0" smtClean="0"/>
              <a:t> of </a:t>
            </a:r>
            <a:r>
              <a:rPr lang="fr-CA" baseline="0" dirty="0" err="1" smtClean="0"/>
              <a:t>globalization</a:t>
            </a:r>
            <a:r>
              <a:rPr lang="fr-CA" baseline="0" dirty="0" smtClean="0"/>
              <a:t> + </a:t>
            </a:r>
            <a:r>
              <a:rPr lang="fr-CA" baseline="0" dirty="0" err="1" smtClean="0"/>
              <a:t>eradicate</a:t>
            </a:r>
            <a:r>
              <a:rPr lang="fr-CA" baseline="0" dirty="0" smtClean="0"/>
              <a:t> </a:t>
            </a:r>
            <a:r>
              <a:rPr lang="fr-CA" baseline="0" dirty="0" err="1" smtClean="0"/>
              <a:t>poverty</a:t>
            </a:r>
            <a:r>
              <a:rPr lang="fr-CA" baseline="0" dirty="0" smtClean="0"/>
              <a:t> (</a:t>
            </a:r>
            <a:r>
              <a:rPr lang="fr-CA" baseline="0" dirty="0" err="1" smtClean="0"/>
              <a:t>at</a:t>
            </a:r>
            <a:r>
              <a:rPr lang="fr-CA" baseline="0" dirty="0" smtClean="0"/>
              <a:t> 4-5)</a:t>
            </a:r>
            <a:endParaRPr lang="fr-CA" dirty="0" smtClean="0"/>
          </a:p>
          <a:p>
            <a:pPr>
              <a:buFont typeface="Arial" pitchFamily="34" charset="0"/>
              <a:buNone/>
            </a:pPr>
            <a:endParaRPr lang="en-US" dirty="0" smtClean="0"/>
          </a:p>
          <a:p>
            <a:pPr>
              <a:buFont typeface="Arial" pitchFamily="34" charset="0"/>
              <a:buNone/>
            </a:pPr>
            <a:r>
              <a:rPr lang="en-US" dirty="0" smtClean="0"/>
              <a:t>UN Special </a:t>
            </a:r>
            <a:r>
              <a:rPr lang="en-US" dirty="0" err="1" smtClean="0"/>
              <a:t>Rapporteur</a:t>
            </a:r>
            <a:r>
              <a:rPr lang="en-US" dirty="0" smtClean="0"/>
              <a:t> –</a:t>
            </a:r>
            <a:r>
              <a:rPr lang="en-US" baseline="0" dirty="0" smtClean="0"/>
              <a:t> Interested Because:</a:t>
            </a:r>
            <a:endParaRPr lang="en-US" dirty="0" smtClean="0"/>
          </a:p>
          <a:p>
            <a:pPr>
              <a:buFont typeface="Arial" pitchFamily="34" charset="0"/>
              <a:buNone/>
            </a:pPr>
            <a:endParaRPr lang="en-US" dirty="0" smtClean="0"/>
          </a:p>
          <a:p>
            <a:pPr>
              <a:buFont typeface="Arial" pitchFamily="34" charset="0"/>
              <a:buChar char="•"/>
            </a:pPr>
            <a:r>
              <a:rPr lang="en-US" dirty="0" smtClean="0"/>
              <a:t>Vital to the realization of other human rights (right to health, education, adequate standard of living)</a:t>
            </a:r>
          </a:p>
          <a:p>
            <a:pPr>
              <a:buFont typeface="Arial" pitchFamily="34" charset="0"/>
              <a:buChar char="•"/>
            </a:pPr>
            <a:r>
              <a:rPr lang="en-US" dirty="0" smtClean="0"/>
              <a:t>Addressing the negative effects of globalization and eradicating poverty.</a:t>
            </a:r>
          </a:p>
          <a:p>
            <a:pPr>
              <a:buFont typeface="Arial" pitchFamily="34" charset="0"/>
              <a:buChar char="•"/>
            </a:pPr>
            <a:r>
              <a:rPr lang="fr-CA" dirty="0" err="1" smtClean="0"/>
              <a:t>Encapsulates</a:t>
            </a:r>
            <a:r>
              <a:rPr lang="fr-CA" dirty="0" smtClean="0"/>
              <a:t> </a:t>
            </a:r>
            <a:r>
              <a:rPr lang="fr-CA" dirty="0" err="1" smtClean="0"/>
              <a:t>traditional</a:t>
            </a:r>
            <a:r>
              <a:rPr lang="fr-CA" dirty="0" smtClean="0"/>
              <a:t> </a:t>
            </a:r>
            <a:r>
              <a:rPr lang="fr-CA" dirty="0" err="1" smtClean="0"/>
              <a:t>human</a:t>
            </a:r>
            <a:r>
              <a:rPr lang="fr-CA" dirty="0" smtClean="0"/>
              <a:t> </a:t>
            </a:r>
            <a:r>
              <a:rPr lang="fr-CA" dirty="0" err="1" smtClean="0"/>
              <a:t>rights</a:t>
            </a:r>
            <a:r>
              <a:rPr lang="fr-CA" dirty="0" smtClean="0"/>
              <a:t> issues: </a:t>
            </a:r>
            <a:r>
              <a:rPr lang="fr-CA" dirty="0" err="1" smtClean="0"/>
              <a:t>benefit</a:t>
            </a:r>
            <a:r>
              <a:rPr lang="fr-CA" dirty="0" smtClean="0"/>
              <a:t> sharing, </a:t>
            </a:r>
            <a:r>
              <a:rPr lang="fr-CA" dirty="0" err="1" smtClean="0"/>
              <a:t>ethical</a:t>
            </a:r>
            <a:r>
              <a:rPr lang="fr-CA" dirty="0" smtClean="0"/>
              <a:t> </a:t>
            </a:r>
            <a:r>
              <a:rPr lang="fr-CA" dirty="0" err="1" smtClean="0"/>
              <a:t>conduct</a:t>
            </a:r>
            <a:r>
              <a:rPr lang="fr-CA" dirty="0" smtClean="0"/>
              <a:t> of science, protection of </a:t>
            </a:r>
            <a:r>
              <a:rPr lang="fr-CA" dirty="0" err="1" smtClean="0"/>
              <a:t>scientific</a:t>
            </a:r>
            <a:r>
              <a:rPr lang="fr-CA" dirty="0" smtClean="0"/>
              <a:t> </a:t>
            </a:r>
            <a:r>
              <a:rPr lang="fr-CA" dirty="0" err="1" smtClean="0"/>
              <a:t>freedom</a:t>
            </a:r>
            <a:r>
              <a:rPr lang="fr-CA" dirty="0" smtClean="0"/>
              <a:t>.</a:t>
            </a:r>
          </a:p>
          <a:p>
            <a:pPr>
              <a:buFont typeface="Arial" pitchFamily="34" charset="0"/>
              <a:buChar char="•"/>
            </a:pPr>
            <a:r>
              <a:rPr lang="fr-CA" dirty="0" smtClean="0"/>
              <a:t>Science and </a:t>
            </a:r>
            <a:r>
              <a:rPr lang="fr-CA" dirty="0" err="1" smtClean="0"/>
              <a:t>technology</a:t>
            </a:r>
            <a:r>
              <a:rPr lang="fr-CA" dirty="0" smtClean="0"/>
              <a:t> </a:t>
            </a:r>
            <a:r>
              <a:rPr lang="fr-CA" dirty="0" err="1" smtClean="0"/>
              <a:t>may</a:t>
            </a:r>
            <a:r>
              <a:rPr lang="fr-CA" dirty="0" smtClean="0"/>
              <a:t> </a:t>
            </a:r>
            <a:r>
              <a:rPr lang="fr-CA" dirty="0" err="1" smtClean="0"/>
              <a:t>create</a:t>
            </a:r>
            <a:r>
              <a:rPr lang="fr-CA" dirty="0" smtClean="0"/>
              <a:t> social </a:t>
            </a:r>
            <a:r>
              <a:rPr lang="fr-CA" dirty="0" err="1" smtClean="0"/>
              <a:t>problems</a:t>
            </a:r>
            <a:r>
              <a:rPr lang="fr-CA" dirty="0" smtClean="0"/>
              <a:t> or </a:t>
            </a:r>
            <a:r>
              <a:rPr lang="fr-CA" dirty="0" err="1" smtClean="0"/>
              <a:t>be</a:t>
            </a:r>
            <a:r>
              <a:rPr lang="fr-CA" dirty="0" smtClean="0"/>
              <a:t> </a:t>
            </a:r>
            <a:r>
              <a:rPr lang="fr-CA" dirty="0" err="1" smtClean="0"/>
              <a:t>misused</a:t>
            </a:r>
            <a:r>
              <a:rPr lang="fr-CA" dirty="0" smtClean="0"/>
              <a:t> to </a:t>
            </a:r>
            <a:r>
              <a:rPr lang="fr-CA" dirty="0" err="1" smtClean="0"/>
              <a:t>violate</a:t>
            </a:r>
            <a:r>
              <a:rPr lang="fr-CA" dirty="0" smtClean="0"/>
              <a:t> </a:t>
            </a:r>
            <a:r>
              <a:rPr lang="fr-CA" dirty="0" err="1" smtClean="0"/>
              <a:t>human</a:t>
            </a:r>
            <a:r>
              <a:rPr lang="fr-CA" dirty="0" smtClean="0"/>
              <a:t> </a:t>
            </a:r>
            <a:r>
              <a:rPr lang="fr-CA" dirty="0" err="1" smtClean="0"/>
              <a:t>rights</a:t>
            </a:r>
            <a:r>
              <a:rPr lang="fr-CA" dirty="0" smtClean="0"/>
              <a:t>.</a:t>
            </a:r>
          </a:p>
          <a:p>
            <a:pPr>
              <a:buFont typeface="Arial" pitchFamily="34" charset="0"/>
              <a:buChar char="•"/>
            </a:pPr>
            <a:r>
              <a:rPr lang="fr-CA" dirty="0" err="1" smtClean="0"/>
              <a:t>Closely</a:t>
            </a:r>
            <a:r>
              <a:rPr lang="fr-CA" dirty="0" smtClean="0"/>
              <a:t> </a:t>
            </a:r>
            <a:r>
              <a:rPr lang="fr-CA" dirty="0" err="1" smtClean="0"/>
              <a:t>related</a:t>
            </a:r>
            <a:r>
              <a:rPr lang="fr-CA" dirty="0" smtClean="0"/>
              <a:t> to ‘right to </a:t>
            </a:r>
            <a:r>
              <a:rPr lang="fr-CA" dirty="0" err="1" smtClean="0"/>
              <a:t>take</a:t>
            </a:r>
            <a:r>
              <a:rPr lang="fr-CA" dirty="0" smtClean="0"/>
              <a:t> part in cultural life’ and the </a:t>
            </a:r>
            <a:r>
              <a:rPr lang="fr-CA" dirty="0" err="1" smtClean="0"/>
              <a:t>freedom</a:t>
            </a:r>
            <a:r>
              <a:rPr lang="fr-CA" dirty="0" smtClean="0"/>
              <a:t> for </a:t>
            </a:r>
            <a:r>
              <a:rPr lang="fr-CA" dirty="0" err="1" smtClean="0"/>
              <a:t>scientific</a:t>
            </a:r>
            <a:r>
              <a:rPr lang="fr-CA" dirty="0" smtClean="0"/>
              <a:t> </a:t>
            </a:r>
            <a:r>
              <a:rPr lang="fr-CA" dirty="0" err="1" smtClean="0"/>
              <a:t>activity</a:t>
            </a:r>
            <a:r>
              <a:rPr lang="fr-CA"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49B35BDC-E1CB-4CFC-A157-5D0119201D5D}" type="slidenum">
              <a:rPr lang="en-US" smtClean="0"/>
              <a:pPr/>
              <a:t>4</a:t>
            </a:fld>
            <a:endParaRPr lang="en-US"/>
          </a:p>
        </p:txBody>
      </p:sp>
    </p:spTree>
    <p:extLst>
      <p:ext uri="{BB962C8B-B14F-4D97-AF65-F5344CB8AC3E}">
        <p14:creationId xmlns:p14="http://schemas.microsoft.com/office/powerpoint/2010/main" val="2092647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Content was the focus of the UNESCO Venice Statement,</a:t>
            </a:r>
            <a:r>
              <a:rPr lang="en-US" baseline="0" dirty="0" smtClean="0"/>
              <a:t> 2009; and UN Special Reporter Report, 2012.</a:t>
            </a:r>
            <a:endParaRPr lang="en-US" dirty="0" smtClean="0"/>
          </a:p>
          <a:p>
            <a:endParaRPr lang="en-US" dirty="0" smtClean="0"/>
          </a:p>
          <a:p>
            <a:r>
              <a:rPr lang="en-US" dirty="0" smtClean="0"/>
              <a:t>http://www.ohchr.org/Documents/HRBodies/HRCouncil/RegularSession/Session20/A-HRC-20-26_en.pdf </a:t>
            </a:r>
          </a:p>
          <a:p>
            <a:endParaRPr lang="fr-CA" dirty="0" smtClean="0"/>
          </a:p>
          <a:p>
            <a:r>
              <a:rPr lang="fr-CA" dirty="0" smtClean="0"/>
              <a:t>‘</a:t>
            </a:r>
            <a:r>
              <a:rPr lang="fr-CA" dirty="0" err="1" smtClean="0"/>
              <a:t>Core</a:t>
            </a:r>
            <a:r>
              <a:rPr lang="fr-CA" dirty="0" smtClean="0"/>
              <a:t> content’ </a:t>
            </a:r>
            <a:r>
              <a:rPr lang="fr-CA" dirty="0" err="1" smtClean="0"/>
              <a:t>echoed</a:t>
            </a:r>
            <a:r>
              <a:rPr lang="fr-CA" dirty="0" smtClean="0"/>
              <a:t> by AAAS, 2010:</a:t>
            </a:r>
          </a:p>
          <a:p>
            <a:endParaRPr lang="en-US" dirty="0" smtClean="0"/>
          </a:p>
          <a:p>
            <a:r>
              <a:rPr lang="en-US" dirty="0" smtClean="0"/>
              <a:t>(a) Take legislative and any other necessary steps to guarantee non-discrimination and gender equality in the enactment of the right to enjoy the benefits of scientific progress and its applications, both individually and collectively; </a:t>
            </a:r>
          </a:p>
          <a:p>
            <a:r>
              <a:rPr lang="en-US" dirty="0" smtClean="0"/>
              <a:t>(b) Take legislative and any other necessary steps to prohibit OR prevent the violation of human rights by scientific progress and its applications; </a:t>
            </a:r>
          </a:p>
          <a:p>
            <a:r>
              <a:rPr lang="en-US" dirty="0" smtClean="0"/>
              <a:t>(c) Adopt the measures necessary to protect and address the needs of marginalized and vulnerable populations, including with regard to funding, determining research priorities and the conduct of science; </a:t>
            </a:r>
          </a:p>
          <a:p>
            <a:r>
              <a:rPr lang="en-US" dirty="0" smtClean="0"/>
              <a:t>(d) Create a participatory environment for the conservation, development and diffusion of science and technology, including equal access and participation for all, as well as capacity-building and education; </a:t>
            </a:r>
          </a:p>
          <a:p>
            <a:r>
              <a:rPr lang="en-US" dirty="0" smtClean="0"/>
              <a:t>(e) Take steps to protect scientific freedom, including freedom of expression and opinion, freedom of association, freedom of movement, and freedom from economic, religious and other influences; </a:t>
            </a:r>
          </a:p>
          <a:p>
            <a:r>
              <a:rPr lang="en-US" dirty="0" smtClean="0"/>
              <a:t>(f) Eliminate barriers or obstacles to international cooperation in science and adopt measures to facilitate international scientific exchange and technology transfer. </a:t>
            </a:r>
          </a:p>
          <a:p>
            <a:endParaRPr lang="en-US" dirty="0"/>
          </a:p>
        </p:txBody>
      </p:sp>
      <p:sp>
        <p:nvSpPr>
          <p:cNvPr id="4" name="Slide Number Placeholder 3"/>
          <p:cNvSpPr>
            <a:spLocks noGrp="1"/>
          </p:cNvSpPr>
          <p:nvPr>
            <p:ph type="sldNum" sz="quarter" idx="10"/>
          </p:nvPr>
        </p:nvSpPr>
        <p:spPr/>
        <p:txBody>
          <a:bodyPr/>
          <a:lstStyle/>
          <a:p>
            <a:fld id="{49B35BDC-E1CB-4CFC-A157-5D0119201D5D}" type="slidenum">
              <a:rPr lang="en-US" smtClean="0"/>
              <a:pPr/>
              <a:t>5</a:t>
            </a:fld>
            <a:endParaRPr lang="en-US"/>
          </a:p>
        </p:txBody>
      </p:sp>
    </p:spTree>
    <p:extLst>
      <p:ext uri="{BB962C8B-B14F-4D97-AF65-F5344CB8AC3E}">
        <p14:creationId xmlns:p14="http://schemas.microsoft.com/office/powerpoint/2010/main" val="4066679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a:buChar char="•"/>
            </a:pPr>
            <a:r>
              <a:rPr lang="en-US" sz="1200" kern="1200" dirty="0" smtClean="0">
                <a:solidFill>
                  <a:schemeClr val="tx1"/>
                </a:solidFill>
                <a:effectLst/>
                <a:latin typeface="+mn-lt"/>
                <a:ea typeface="+mn-ea"/>
                <a:cs typeface="+mn-cs"/>
              </a:rPr>
              <a:t>This Framework establishes a set of foundational principles for responsible research conduct and oversight of research data systems in the realm of genomic and health-related data sharing.</a:t>
            </a:r>
          </a:p>
          <a:p>
            <a:pPr marL="171450" indent="-171450">
              <a:buFont typeface="Arial"/>
              <a:buChar char="•"/>
            </a:pPr>
            <a:r>
              <a:rPr lang="en-US" sz="1200" kern="1200" dirty="0" smtClean="0">
                <a:solidFill>
                  <a:schemeClr val="tx1"/>
                </a:solidFill>
                <a:effectLst/>
                <a:latin typeface="+mn-lt"/>
                <a:ea typeface="+mn-ea"/>
                <a:cs typeface="+mn-cs"/>
              </a:rPr>
              <a:t>It interprets the right of all people to share in the benefits of scientific progress and its applications as being the duty of data producers and users to engage in responsible scientific inquiry and to access and share genomic and health-related data across the translation continuum, from basic research through practical applications.</a:t>
            </a:r>
          </a:p>
          <a:p>
            <a:pPr marL="171450" indent="-171450">
              <a:buFont typeface="Arial"/>
              <a:buChar char="•"/>
            </a:pPr>
            <a:r>
              <a:rPr lang="en-US" sz="1200" kern="1200" dirty="0" smtClean="0">
                <a:solidFill>
                  <a:schemeClr val="tx1"/>
                </a:solidFill>
                <a:effectLst/>
                <a:latin typeface="+mn-lt"/>
                <a:ea typeface="+mn-ea"/>
                <a:cs typeface="+mn-cs"/>
              </a:rPr>
              <a:t>It recognizes the rights of data producers and users to be recognized for their contributions to research, balanced by the rights of those who donate their data. </a:t>
            </a:r>
            <a:endParaRPr lang="en-US" i="0" noProof="0" dirty="0"/>
          </a:p>
        </p:txBody>
      </p:sp>
      <p:sp>
        <p:nvSpPr>
          <p:cNvPr id="4" name="Slide Number Placeholder 3"/>
          <p:cNvSpPr>
            <a:spLocks noGrp="1"/>
          </p:cNvSpPr>
          <p:nvPr>
            <p:ph type="sldNum" sz="quarter" idx="10"/>
          </p:nvPr>
        </p:nvSpPr>
        <p:spPr/>
        <p:txBody>
          <a:bodyPr/>
          <a:lstStyle/>
          <a:p>
            <a:fld id="{3FB0C632-1EF2-4D8B-96E6-DF631F5B3D42}" type="slidenum">
              <a:rPr lang="en-US" smtClean="0"/>
              <a:pPr/>
              <a:t>6</a:t>
            </a:fld>
            <a:endParaRPr lang="en-US"/>
          </a:p>
        </p:txBody>
      </p:sp>
    </p:spTree>
    <p:extLst>
      <p:ext uri="{BB962C8B-B14F-4D97-AF65-F5344CB8AC3E}">
        <p14:creationId xmlns:p14="http://schemas.microsoft.com/office/powerpoint/2010/main" val="1709106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i="0" noProof="0" dirty="0"/>
          </a:p>
        </p:txBody>
      </p:sp>
      <p:sp>
        <p:nvSpPr>
          <p:cNvPr id="4" name="Slide Number Placeholder 3"/>
          <p:cNvSpPr>
            <a:spLocks noGrp="1"/>
          </p:cNvSpPr>
          <p:nvPr>
            <p:ph type="sldNum" sz="quarter" idx="10"/>
          </p:nvPr>
        </p:nvSpPr>
        <p:spPr/>
        <p:txBody>
          <a:bodyPr/>
          <a:lstStyle/>
          <a:p>
            <a:fld id="{3FB0C632-1EF2-4D8B-96E6-DF631F5B3D42}" type="slidenum">
              <a:rPr lang="en-US" smtClean="0"/>
              <a:pPr/>
              <a:t>7</a:t>
            </a:fld>
            <a:endParaRPr lang="en-US"/>
          </a:p>
        </p:txBody>
      </p:sp>
    </p:spTree>
    <p:extLst>
      <p:ext uri="{BB962C8B-B14F-4D97-AF65-F5344CB8AC3E}">
        <p14:creationId xmlns:p14="http://schemas.microsoft.com/office/powerpoint/2010/main" val="23291203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i="0" noProof="0" dirty="0" smtClean="0"/>
              <a:t>Challenges:</a:t>
            </a:r>
          </a:p>
          <a:p>
            <a:pPr marL="171450" indent="-171450">
              <a:buFont typeface="Arial"/>
              <a:buChar char="•"/>
            </a:pPr>
            <a:r>
              <a:rPr lang="en-US" i="0" noProof="0" dirty="0" smtClean="0"/>
              <a:t>Objections</a:t>
            </a:r>
            <a:r>
              <a:rPr lang="en-US" i="0" baseline="0" noProof="0" dirty="0" smtClean="0"/>
              <a:t> to a human rights framework: 1- minimalist/vague claims, imperialist ideological construct; 2- accountability, monitoring and enforcement problems</a:t>
            </a:r>
          </a:p>
          <a:p>
            <a:pPr marL="171450" marR="0" indent="-171450" algn="l" defTabSz="914400" rtl="0" eaLnBrk="1" fontAlgn="auto" latinLnBrk="0" hangingPunct="1">
              <a:lnSpc>
                <a:spcPct val="100000"/>
              </a:lnSpc>
              <a:spcBef>
                <a:spcPts val="0"/>
              </a:spcBef>
              <a:spcAft>
                <a:spcPts val="0"/>
              </a:spcAft>
              <a:buClrTx/>
              <a:buSzTx/>
              <a:buFont typeface="Arial"/>
              <a:buChar char="•"/>
              <a:tabLst/>
              <a:defRPr/>
            </a:pPr>
            <a:r>
              <a:rPr lang="en-US" i="0" noProof="0" dirty="0" smtClean="0"/>
              <a:t>Its adoption (translation,</a:t>
            </a:r>
            <a:r>
              <a:rPr lang="en-US" i="0" baseline="0" noProof="0" dirty="0" smtClean="0"/>
              <a:t> policy, UNESCO…)</a:t>
            </a:r>
            <a:endParaRPr lang="en-US" i="0" noProof="0" dirty="0" smtClean="0"/>
          </a:p>
        </p:txBody>
      </p:sp>
      <p:sp>
        <p:nvSpPr>
          <p:cNvPr id="4" name="Slide Number Placeholder 3"/>
          <p:cNvSpPr>
            <a:spLocks noGrp="1"/>
          </p:cNvSpPr>
          <p:nvPr>
            <p:ph type="sldNum" sz="quarter" idx="10"/>
          </p:nvPr>
        </p:nvSpPr>
        <p:spPr/>
        <p:txBody>
          <a:bodyPr/>
          <a:lstStyle/>
          <a:p>
            <a:fld id="{3FB0C632-1EF2-4D8B-96E6-DF631F5B3D42}" type="slidenum">
              <a:rPr lang="en-US" smtClean="0"/>
              <a:pPr/>
              <a:t>8</a:t>
            </a:fld>
            <a:endParaRPr lang="en-US"/>
          </a:p>
        </p:txBody>
      </p:sp>
    </p:spTree>
    <p:extLst>
      <p:ext uri="{BB962C8B-B14F-4D97-AF65-F5344CB8AC3E}">
        <p14:creationId xmlns:p14="http://schemas.microsoft.com/office/powerpoint/2010/main" val="1898051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i="0" noProof="0" dirty="0"/>
          </a:p>
        </p:txBody>
      </p:sp>
      <p:sp>
        <p:nvSpPr>
          <p:cNvPr id="4" name="Slide Number Placeholder 3"/>
          <p:cNvSpPr>
            <a:spLocks noGrp="1"/>
          </p:cNvSpPr>
          <p:nvPr>
            <p:ph type="sldNum" sz="quarter" idx="10"/>
          </p:nvPr>
        </p:nvSpPr>
        <p:spPr/>
        <p:txBody>
          <a:bodyPr/>
          <a:lstStyle/>
          <a:p>
            <a:fld id="{3FB0C632-1EF2-4D8B-96E6-DF631F5B3D42}" type="slidenum">
              <a:rPr lang="en-US" smtClean="0"/>
              <a:pPr/>
              <a:t>10</a:t>
            </a:fld>
            <a:endParaRPr lang="en-US"/>
          </a:p>
        </p:txBody>
      </p:sp>
    </p:spTree>
    <p:extLst>
      <p:ext uri="{BB962C8B-B14F-4D97-AF65-F5344CB8AC3E}">
        <p14:creationId xmlns:p14="http://schemas.microsoft.com/office/powerpoint/2010/main" val="2029356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5CC56-BFE9-47AA-891A-43585D8DF42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5CC56-BFE9-47AA-891A-43585D8DF42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5CC56-BFE9-47AA-891A-43585D8DF42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over 1">
    <p:spTree>
      <p:nvGrpSpPr>
        <p:cNvPr id="1" name=""/>
        <p:cNvGrpSpPr/>
        <p:nvPr/>
      </p:nvGrpSpPr>
      <p:grpSpPr>
        <a:xfrm>
          <a:off x="0" y="0"/>
          <a:ext cx="0" cy="0"/>
          <a:chOff x="0" y="0"/>
          <a:chExt cx="0" cy="0"/>
        </a:xfrm>
      </p:grpSpPr>
      <p:sp>
        <p:nvSpPr>
          <p:cNvPr id="7" name="Rectangle 6"/>
          <p:cNvSpPr/>
          <p:nvPr/>
        </p:nvSpPr>
        <p:spPr>
          <a:xfrm>
            <a:off x="0" y="6426999"/>
            <a:ext cx="9150350" cy="4445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solidFill>
                <a:schemeClr val="bg1"/>
              </a:solidFill>
            </a:endParaRPr>
          </a:p>
        </p:txBody>
      </p:sp>
      <p:pic>
        <p:nvPicPr>
          <p:cNvPr id="8" name="Picture 7" descr="watermark.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9500" y="2676279"/>
            <a:ext cx="4254500" cy="4195220"/>
          </a:xfrm>
          <a:prstGeom prst="rect">
            <a:avLst/>
          </a:prstGeom>
        </p:spPr>
      </p:pic>
      <p:pic>
        <p:nvPicPr>
          <p:cNvPr id="9" name="Picture 8" descr="GA4GH-Logo.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6201" y="1391884"/>
            <a:ext cx="5240820" cy="1540830"/>
          </a:xfrm>
          <a:prstGeom prst="rect">
            <a:avLst/>
          </a:prstGeom>
        </p:spPr>
      </p:pic>
      <p:sp>
        <p:nvSpPr>
          <p:cNvPr id="5" name="Date Placeholder 4"/>
          <p:cNvSpPr>
            <a:spLocks noGrp="1"/>
          </p:cNvSpPr>
          <p:nvPr>
            <p:ph type="dt" sz="half" idx="10"/>
          </p:nvPr>
        </p:nvSpPr>
        <p:spPr/>
        <p:txBody>
          <a:bodyPr/>
          <a:lstStyle/>
          <a:p>
            <a:endParaRPr lang="en-US"/>
          </a:p>
        </p:txBody>
      </p:sp>
      <p:sp>
        <p:nvSpPr>
          <p:cNvPr id="6" name="Slide Number Placeholder 5"/>
          <p:cNvSpPr>
            <a:spLocks noGrp="1"/>
          </p:cNvSpPr>
          <p:nvPr>
            <p:ph type="sldNum" sz="quarter" idx="11"/>
          </p:nvPr>
        </p:nvSpPr>
        <p:spPr/>
        <p:txBody>
          <a:bodyPr/>
          <a:lstStyle/>
          <a:p>
            <a:fld id="{E4F5CC56-BFE9-47AA-891A-43585D8DF427}"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546268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Content Slide">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stretch>
            <a:fillRect/>
          </a:stretch>
        </p:blipFill>
        <p:spPr>
          <a:xfrm>
            <a:off x="0" y="401733"/>
            <a:ext cx="3886200" cy="736600"/>
          </a:xfrm>
          <a:prstGeom prst="rect">
            <a:avLst/>
          </a:prstGeom>
        </p:spPr>
      </p:pic>
      <p:sp>
        <p:nvSpPr>
          <p:cNvPr id="8" name="Title 1"/>
          <p:cNvSpPr>
            <a:spLocks noGrp="1"/>
          </p:cNvSpPr>
          <p:nvPr>
            <p:ph type="title" hasCustomPrompt="1"/>
          </p:nvPr>
        </p:nvSpPr>
        <p:spPr>
          <a:xfrm>
            <a:off x="457200" y="487853"/>
            <a:ext cx="5518150" cy="523479"/>
          </a:xfrm>
        </p:spPr>
        <p:txBody>
          <a:bodyPr>
            <a:normAutofit/>
          </a:bodyPr>
          <a:lstStyle>
            <a:lvl1pPr algn="l">
              <a:defRPr sz="2200" b="1" baseline="0">
                <a:solidFill>
                  <a:srgbClr val="000000"/>
                </a:solidFill>
              </a:defRPr>
            </a:lvl1pPr>
          </a:lstStyle>
          <a:p>
            <a:r>
              <a:rPr lang="en-CA" dirty="0" smtClean="0"/>
              <a:t>Enter slide title here</a:t>
            </a:r>
            <a:endParaRPr lang="en-US" dirty="0"/>
          </a:p>
        </p:txBody>
      </p:sp>
      <p:pic>
        <p:nvPicPr>
          <p:cNvPr id="9" name="Picture 8" descr="GA4GH-Logo-2.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39328" y="506905"/>
            <a:ext cx="2025525" cy="495299"/>
          </a:xfrm>
          <a:prstGeom prst="rect">
            <a:avLst/>
          </a:prstGeom>
        </p:spPr>
      </p:pic>
      <p:sp>
        <p:nvSpPr>
          <p:cNvPr id="10" name="Content Placeholder 2"/>
          <p:cNvSpPr>
            <a:spLocks noGrp="1"/>
          </p:cNvSpPr>
          <p:nvPr>
            <p:ph sz="half" idx="10"/>
          </p:nvPr>
        </p:nvSpPr>
        <p:spPr>
          <a:xfrm>
            <a:off x="457200" y="2221250"/>
            <a:ext cx="8229600" cy="3928653"/>
          </a:xfrm>
        </p:spPr>
        <p:txBody>
          <a:bodyPr/>
          <a:lstStyle>
            <a:lvl1pPr marL="0" indent="0">
              <a:buNone/>
              <a:defRPr sz="2000">
                <a:solidFill>
                  <a:srgbClr val="000000"/>
                </a:solidFill>
              </a:defRPr>
            </a:lvl1pPr>
            <a:lvl2pPr>
              <a:defRPr sz="1800">
                <a:solidFill>
                  <a:srgbClr val="000000"/>
                </a:solidFill>
              </a:defRPr>
            </a:lvl2pPr>
            <a:lvl3pPr>
              <a:defRPr sz="1600">
                <a:solidFill>
                  <a:srgbClr val="1B75BC"/>
                </a:solidFill>
              </a:defRPr>
            </a:lvl3pPr>
            <a:lvl4pPr>
              <a:defRPr sz="1500">
                <a:solidFill>
                  <a:srgbClr val="1B75BC"/>
                </a:solidFill>
              </a:defRPr>
            </a:lvl4pPr>
            <a:lvl5pPr>
              <a:defRPr sz="1500">
                <a:solidFill>
                  <a:srgbClr val="1B75BC"/>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p:txBody>
      </p:sp>
      <p:sp>
        <p:nvSpPr>
          <p:cNvPr id="14" name="Date Placeholder 13"/>
          <p:cNvSpPr>
            <a:spLocks noGrp="1"/>
          </p:cNvSpPr>
          <p:nvPr>
            <p:ph type="dt" sz="half" idx="11"/>
          </p:nvPr>
        </p:nvSpPr>
        <p:spPr/>
        <p:txBody>
          <a:bodyPr/>
          <a:lstStyle/>
          <a:p>
            <a:endParaRPr lang="en-US"/>
          </a:p>
        </p:txBody>
      </p:sp>
      <p:sp>
        <p:nvSpPr>
          <p:cNvPr id="15" name="Slide Number Placeholder 14"/>
          <p:cNvSpPr>
            <a:spLocks noGrp="1"/>
          </p:cNvSpPr>
          <p:nvPr>
            <p:ph type="sldNum" sz="quarter" idx="12"/>
          </p:nvPr>
        </p:nvSpPr>
        <p:spPr/>
        <p:txBody>
          <a:bodyPr/>
          <a:lstStyle/>
          <a:p>
            <a:fld id="{E4F5CC56-BFE9-47AA-891A-43585D8DF427}" type="slidenum">
              <a:rPr lang="en-US" smtClean="0"/>
              <a:pPr/>
              <a:t>‹#›</a:t>
            </a:fld>
            <a:endParaRPr lang="en-US"/>
          </a:p>
        </p:txBody>
      </p:sp>
      <p:sp>
        <p:nvSpPr>
          <p:cNvPr id="16" name="Footer Placeholder 15"/>
          <p:cNvSpPr>
            <a:spLocks noGrp="1"/>
          </p:cNvSpPr>
          <p:nvPr>
            <p:ph type="ftr" sz="quarter" idx="13"/>
          </p:nvPr>
        </p:nvSpPr>
        <p:spPr/>
        <p:txBody>
          <a:bodyPr/>
          <a:lstStyle/>
          <a:p>
            <a:endParaRPr lang="en-US"/>
          </a:p>
        </p:txBody>
      </p:sp>
    </p:spTree>
    <p:extLst>
      <p:ext uri="{BB962C8B-B14F-4D97-AF65-F5344CB8AC3E}">
        <p14:creationId xmlns:p14="http://schemas.microsoft.com/office/powerpoint/2010/main" val="4132227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5CC56-BFE9-47AA-891A-43585D8DF42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5CC56-BFE9-47AA-891A-43585D8DF42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5CC56-BFE9-47AA-891A-43585D8DF42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F5CC56-BFE9-47AA-891A-43585D8DF42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F5CC56-BFE9-47AA-891A-43585D8DF42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F5CC56-BFE9-47AA-891A-43585D8DF42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5CC56-BFE9-47AA-891A-43585D8DF42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5CC56-BFE9-47AA-891A-43585D8DF42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F5CC56-BFE9-47AA-891A-43585D8DF42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76400" y="4343400"/>
            <a:ext cx="5867400" cy="1066800"/>
          </a:xfrm>
        </p:spPr>
        <p:txBody>
          <a:bodyPr>
            <a:normAutofit/>
          </a:bodyPr>
          <a:lstStyle/>
          <a:p>
            <a:r>
              <a:rPr lang="en-CA" sz="2800" dirty="0" smtClean="0"/>
              <a:t>Prof. </a:t>
            </a:r>
            <a:r>
              <a:rPr lang="en-CA" sz="2800" dirty="0" err="1" smtClean="0"/>
              <a:t>Bartha</a:t>
            </a:r>
            <a:r>
              <a:rPr lang="en-CA" sz="2800" dirty="0" smtClean="0"/>
              <a:t> M. Knoppers</a:t>
            </a:r>
          </a:p>
          <a:p>
            <a:r>
              <a:rPr lang="en-CA" sz="1800" dirty="0" smtClean="0"/>
              <a:t>Canada Research Chair in Law and Medicine</a:t>
            </a:r>
          </a:p>
        </p:txBody>
      </p:sp>
      <p:pic>
        <p:nvPicPr>
          <p:cNvPr id="7" name="Picture 6" descr="logocgpweb.png"/>
          <p:cNvPicPr>
            <a:picLocks noChangeAspect="1"/>
          </p:cNvPicPr>
          <p:nvPr/>
        </p:nvPicPr>
        <p:blipFill>
          <a:blip r:embed="rId3" cstate="print"/>
          <a:stretch>
            <a:fillRect/>
          </a:stretch>
        </p:blipFill>
        <p:spPr>
          <a:xfrm>
            <a:off x="4495800" y="5867400"/>
            <a:ext cx="4631766" cy="880985"/>
          </a:xfrm>
          <a:prstGeom prst="rect">
            <a:avLst/>
          </a:prstGeom>
        </p:spPr>
      </p:pic>
      <p:pic>
        <p:nvPicPr>
          <p:cNvPr id="6" name="Picture 6" descr="http://www.math.mcgill.ca/mehrabian/SJC/McGill_Logo.jpg"/>
          <p:cNvPicPr>
            <a:picLocks noChangeAspect="1" noChangeArrowheads="1"/>
          </p:cNvPicPr>
          <p:nvPr/>
        </p:nvPicPr>
        <p:blipFill>
          <a:blip r:embed="rId4" cstate="print"/>
          <a:srcRect/>
          <a:stretch>
            <a:fillRect/>
          </a:stretch>
        </p:blipFill>
        <p:spPr bwMode="auto">
          <a:xfrm>
            <a:off x="125760" y="5943600"/>
            <a:ext cx="2160240" cy="720080"/>
          </a:xfrm>
          <a:prstGeom prst="rect">
            <a:avLst/>
          </a:prstGeom>
          <a:noFill/>
          <a:ln w="9525">
            <a:noFill/>
            <a:miter lim="800000"/>
            <a:headEnd/>
            <a:tailEnd/>
          </a:ln>
        </p:spPr>
      </p:pic>
      <p:sp>
        <p:nvSpPr>
          <p:cNvPr id="8" name="Slide Number Placeholder 7"/>
          <p:cNvSpPr>
            <a:spLocks noGrp="1"/>
          </p:cNvSpPr>
          <p:nvPr>
            <p:ph type="sldNum" sz="quarter" idx="12"/>
          </p:nvPr>
        </p:nvSpPr>
        <p:spPr/>
        <p:txBody>
          <a:bodyPr/>
          <a:lstStyle/>
          <a:p>
            <a:fld id="{E4F5CC56-BFE9-47AA-891A-43585D8DF427}" type="slidenum">
              <a:rPr lang="en-US" smtClean="0"/>
              <a:pPr/>
              <a:t>1</a:t>
            </a:fld>
            <a:endParaRPr lang="en-US" dirty="0"/>
          </a:p>
        </p:txBody>
      </p:sp>
      <p:pic>
        <p:nvPicPr>
          <p:cNvPr id="50178" name="Picture 2" descr="https://s-media-cache-ak0.pinimg.com/736x/c8/82/41/c88241609390d1886bd32db16aab32bf.jpg"/>
          <p:cNvPicPr>
            <a:picLocks noChangeAspect="1" noChangeArrowheads="1"/>
          </p:cNvPicPr>
          <p:nvPr/>
        </p:nvPicPr>
        <p:blipFill>
          <a:blip r:embed="rId5" cstate="print"/>
          <a:srcRect/>
          <a:stretch>
            <a:fillRect/>
          </a:stretch>
        </p:blipFill>
        <p:spPr bwMode="auto">
          <a:xfrm>
            <a:off x="1066800" y="1447800"/>
            <a:ext cx="7010400" cy="2238376"/>
          </a:xfrm>
          <a:prstGeom prst="rect">
            <a:avLst/>
          </a:prstGeom>
          <a:noFill/>
        </p:spPr>
      </p:pic>
      <p:sp>
        <p:nvSpPr>
          <p:cNvPr id="2" name="Title 1"/>
          <p:cNvSpPr>
            <a:spLocks noGrp="1"/>
          </p:cNvSpPr>
          <p:nvPr>
            <p:ph type="ctrTitle"/>
          </p:nvPr>
        </p:nvSpPr>
        <p:spPr>
          <a:xfrm>
            <a:off x="495300" y="3352800"/>
            <a:ext cx="8153400" cy="990600"/>
          </a:xfrm>
        </p:spPr>
        <p:txBody>
          <a:bodyPr>
            <a:normAutofit fontScale="90000"/>
          </a:bodyPr>
          <a:lstStyle/>
          <a:p>
            <a:r>
              <a:rPr lang="en-US" sz="4000" b="1" dirty="0" smtClean="0">
                <a:solidFill>
                  <a:schemeClr val="accent1"/>
                </a:solidFill>
              </a:rPr>
              <a:t>Data </a:t>
            </a:r>
            <a:r>
              <a:rPr lang="en-US" sz="4000" b="1" dirty="0">
                <a:solidFill>
                  <a:schemeClr val="accent1"/>
                </a:solidFill>
              </a:rPr>
              <a:t>Sharing: An Issue of Human Rights?</a:t>
            </a:r>
            <a:r>
              <a:rPr lang="en-CA" sz="3100" b="1" dirty="0" smtClean="0">
                <a:solidFill>
                  <a:schemeClr val="accent1"/>
                </a:solidFill>
              </a:rPr>
              <a:t/>
            </a:r>
            <a:br>
              <a:rPr lang="en-CA" sz="3100" b="1" dirty="0" smtClean="0">
                <a:solidFill>
                  <a:schemeClr val="accent1"/>
                </a:solidFill>
              </a:rPr>
            </a:br>
            <a:endParaRPr lang="en-CA" sz="3100" b="1" dirty="0">
              <a:solidFill>
                <a:schemeClr val="accent1"/>
              </a:solidFill>
            </a:endParaRPr>
          </a:p>
        </p:txBody>
      </p:sp>
      <p:pic>
        <p:nvPicPr>
          <p:cNvPr id="10" name="Picture 9"/>
          <p:cNvPicPr>
            <a:picLocks noChangeAspect="1"/>
          </p:cNvPicPr>
          <p:nvPr/>
        </p:nvPicPr>
        <p:blipFill rotWithShape="1">
          <a:blip r:embed="rId6" cstate="print"/>
          <a:srcRect l="10317" t="11499" r="11905" b="22528"/>
          <a:stretch/>
        </p:blipFill>
        <p:spPr>
          <a:xfrm>
            <a:off x="2350911" y="5638800"/>
            <a:ext cx="1154289" cy="1118953"/>
          </a:xfrm>
          <a:prstGeom prst="rect">
            <a:avLst/>
          </a:prstGeom>
        </p:spPr>
      </p:pic>
      <p:pic>
        <p:nvPicPr>
          <p:cNvPr id="11" name="Picture 3" descr="C:\Users\amtasse\AppData\Local\Temp\IPAC logo pour web.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429001" y="5755330"/>
            <a:ext cx="1249928" cy="1086386"/>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6553200" cy="959947"/>
          </a:xfrm>
        </p:spPr>
        <p:txBody>
          <a:bodyPr>
            <a:noAutofit/>
          </a:bodyPr>
          <a:lstStyle/>
          <a:p>
            <a:r>
              <a:rPr lang="en-US" sz="3200" dirty="0" smtClean="0">
                <a:solidFill>
                  <a:srgbClr val="4F81BD"/>
                </a:solidFill>
              </a:rPr>
              <a:t>Strategies for Global Adoption</a:t>
            </a:r>
            <a:endParaRPr lang="en-US" sz="3200" dirty="0">
              <a:solidFill>
                <a:srgbClr val="4F81BD"/>
              </a:solidFill>
            </a:endParaRPr>
          </a:p>
        </p:txBody>
      </p:sp>
      <p:sp>
        <p:nvSpPr>
          <p:cNvPr id="3" name="Content Placeholder 2"/>
          <p:cNvSpPr>
            <a:spLocks noGrp="1"/>
          </p:cNvSpPr>
          <p:nvPr>
            <p:ph sz="half" idx="10"/>
          </p:nvPr>
        </p:nvSpPr>
        <p:spPr>
          <a:xfrm>
            <a:off x="457200" y="1676400"/>
            <a:ext cx="8229600" cy="4800600"/>
          </a:xfrm>
        </p:spPr>
        <p:txBody>
          <a:bodyPr>
            <a:normAutofit fontScale="77500" lnSpcReduction="20000"/>
          </a:bodyPr>
          <a:lstStyle/>
          <a:p>
            <a:pPr marL="342900" indent="-342900">
              <a:buFont typeface="Arial" panose="020B0604020202020204" pitchFamily="34" charset="0"/>
              <a:buChar char="•"/>
            </a:pPr>
            <a:r>
              <a:rPr lang="en-US" sz="3300" b="1" dirty="0" smtClean="0"/>
              <a:t>Policies</a:t>
            </a:r>
            <a:r>
              <a:rPr lang="en-US" sz="3300" dirty="0" smtClean="0"/>
              <a:t> pursuant to the </a:t>
            </a:r>
            <a:r>
              <a:rPr lang="en-US" sz="3300" i="1" dirty="0" smtClean="0"/>
              <a:t>Framework</a:t>
            </a:r>
            <a:r>
              <a:rPr lang="en-US" sz="3300" dirty="0" smtClean="0"/>
              <a:t>:</a:t>
            </a:r>
          </a:p>
          <a:p>
            <a:pPr marL="1085850" lvl="1" indent="-342900">
              <a:buFont typeface="Arial" panose="020B0604020202020204" pitchFamily="34" charset="0"/>
              <a:buChar char="•"/>
            </a:pPr>
            <a:r>
              <a:rPr lang="en-US" sz="2800" dirty="0" smtClean="0"/>
              <a:t>Consent Policy (complete)</a:t>
            </a:r>
          </a:p>
          <a:p>
            <a:pPr marL="1085850" lvl="1" indent="-342900">
              <a:buFont typeface="Arial" panose="020B0604020202020204" pitchFamily="34" charset="0"/>
              <a:buChar char="•"/>
            </a:pPr>
            <a:r>
              <a:rPr lang="en-US" sz="2800" dirty="0" smtClean="0"/>
              <a:t>Privacy and Security Policy (complete)</a:t>
            </a:r>
          </a:p>
          <a:p>
            <a:pPr marL="1085850" lvl="1" indent="-342900">
              <a:buFont typeface="Arial" panose="020B0604020202020204" pitchFamily="34" charset="0"/>
              <a:buChar char="•"/>
            </a:pPr>
            <a:r>
              <a:rPr lang="en-US" sz="2800" dirty="0" smtClean="0"/>
              <a:t>Accountability Policy</a:t>
            </a:r>
          </a:p>
          <a:p>
            <a:pPr marL="1085850" lvl="1" indent="-342900">
              <a:buFont typeface="Arial" panose="020B0604020202020204" pitchFamily="34" charset="0"/>
              <a:buChar char="•"/>
            </a:pPr>
            <a:r>
              <a:rPr lang="en-US" sz="2800" dirty="0" err="1" smtClean="0"/>
              <a:t>Paediatric</a:t>
            </a:r>
            <a:r>
              <a:rPr lang="en-US" sz="2800" dirty="0" smtClean="0"/>
              <a:t> Policy</a:t>
            </a:r>
          </a:p>
          <a:p>
            <a:pPr marL="1085850" lvl="1" indent="-342900">
              <a:buFont typeface="Arial" panose="020B0604020202020204" pitchFamily="34" charset="0"/>
              <a:buChar char="•"/>
            </a:pPr>
            <a:r>
              <a:rPr lang="en-US" sz="2800" dirty="0" smtClean="0"/>
              <a:t>Ethics Review Equivalency Policy</a:t>
            </a:r>
          </a:p>
          <a:p>
            <a:pPr marL="1085850" lvl="1" indent="-342900">
              <a:buFont typeface="Arial" panose="020B0604020202020204" pitchFamily="34" charset="0"/>
              <a:buChar char="•"/>
            </a:pPr>
            <a:r>
              <a:rPr lang="en-US" sz="2800" dirty="0" smtClean="0"/>
              <a:t>Machine Readable Consent</a:t>
            </a:r>
          </a:p>
          <a:p>
            <a:pPr marL="342900" indent="-342900">
              <a:buFont typeface="Arial" panose="020B0604020202020204" pitchFamily="34" charset="0"/>
              <a:buChar char="•"/>
            </a:pPr>
            <a:r>
              <a:rPr lang="en-US" sz="3300" b="1" dirty="0" smtClean="0"/>
              <a:t>Demonstration Projects</a:t>
            </a:r>
            <a:r>
              <a:rPr lang="en-US" sz="3300" dirty="0" smtClean="0"/>
              <a:t>:</a:t>
            </a:r>
          </a:p>
          <a:p>
            <a:pPr marL="1085850" lvl="1" indent="-342900">
              <a:buFont typeface="Arial" panose="020B0604020202020204" pitchFamily="34" charset="0"/>
              <a:buChar char="•"/>
            </a:pPr>
            <a:r>
              <a:rPr lang="en-US" sz="2800" dirty="0" smtClean="0"/>
              <a:t>Beacon Project</a:t>
            </a:r>
          </a:p>
          <a:p>
            <a:pPr marL="1085850" lvl="1" indent="-342900">
              <a:buFont typeface="Arial" panose="020B0604020202020204" pitchFamily="34" charset="0"/>
              <a:buChar char="•"/>
            </a:pPr>
            <a:r>
              <a:rPr lang="en-US" sz="2800" dirty="0" smtClean="0"/>
              <a:t>BRCA Challenge</a:t>
            </a:r>
          </a:p>
          <a:p>
            <a:pPr marL="1085850" lvl="1" indent="-342900">
              <a:buFont typeface="Arial" panose="020B0604020202020204" pitchFamily="34" charset="0"/>
              <a:buChar char="•"/>
            </a:pPr>
            <a:r>
              <a:rPr lang="en-US" sz="2800" dirty="0" smtClean="0"/>
              <a:t>Matchmaker Exchange …</a:t>
            </a:r>
          </a:p>
          <a:p>
            <a:pPr marL="342900" indent="-342900">
              <a:buFont typeface="Arial" panose="020B0604020202020204" pitchFamily="34" charset="0"/>
              <a:buChar char="•"/>
            </a:pPr>
            <a:r>
              <a:rPr lang="en-US" sz="3300" b="1" dirty="0" smtClean="0"/>
              <a:t>Tools</a:t>
            </a:r>
            <a:r>
              <a:rPr lang="en-US" sz="3300" dirty="0" smtClean="0"/>
              <a:t> to promote international interoperability </a:t>
            </a:r>
          </a:p>
          <a:p>
            <a:pPr marL="342900" indent="-342900">
              <a:lnSpc>
                <a:spcPct val="120000"/>
              </a:lnSpc>
            </a:pPr>
            <a:r>
              <a:rPr lang="fr-CA" sz="2800" b="1" dirty="0" smtClean="0"/>
              <a:t>…and more to come!</a:t>
            </a:r>
            <a:endParaRPr lang="en-US" sz="2800" b="1" dirty="0" smtClean="0"/>
          </a:p>
        </p:txBody>
      </p:sp>
      <p:sp>
        <p:nvSpPr>
          <p:cNvPr id="4" name="Slide Number Placeholder 3"/>
          <p:cNvSpPr>
            <a:spLocks noGrp="1"/>
          </p:cNvSpPr>
          <p:nvPr>
            <p:ph type="sldNum" sz="quarter" idx="12"/>
          </p:nvPr>
        </p:nvSpPr>
        <p:spPr>
          <a:xfrm>
            <a:off x="361950" y="6538247"/>
            <a:ext cx="685800" cy="273844"/>
          </a:xfrm>
        </p:spPr>
        <p:txBody>
          <a:bodyPr/>
          <a:lstStyle/>
          <a:p>
            <a:pPr algn="l"/>
            <a:fld id="{A8C9CB2B-3164-2248-9789-58CD2CF1DEBC}" type="slidenum">
              <a:rPr lang="en-US" smtClean="0"/>
              <a:pPr algn="l"/>
              <a:t>10</a:t>
            </a:fld>
            <a:endParaRPr lang="en-US" dirty="0"/>
          </a:p>
        </p:txBody>
      </p:sp>
    </p:spTree>
    <p:extLst>
      <p:ext uri="{BB962C8B-B14F-4D97-AF65-F5344CB8AC3E}">
        <p14:creationId xmlns:p14="http://schemas.microsoft.com/office/powerpoint/2010/main" val="17277198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6553200" cy="959947"/>
          </a:xfrm>
        </p:spPr>
        <p:txBody>
          <a:bodyPr>
            <a:noAutofit/>
          </a:bodyPr>
          <a:lstStyle/>
          <a:p>
            <a:r>
              <a:rPr lang="en-US" sz="3200" dirty="0" smtClean="0">
                <a:solidFill>
                  <a:srgbClr val="4F81BD"/>
                </a:solidFill>
              </a:rPr>
              <a:t>UNESCO</a:t>
            </a:r>
            <a:endParaRPr lang="en-US" sz="3200" dirty="0">
              <a:solidFill>
                <a:srgbClr val="4F81BD"/>
              </a:solidFill>
            </a:endParaRPr>
          </a:p>
        </p:txBody>
      </p:sp>
      <p:sp>
        <p:nvSpPr>
          <p:cNvPr id="3" name="Content Placeholder 2"/>
          <p:cNvSpPr>
            <a:spLocks noGrp="1"/>
          </p:cNvSpPr>
          <p:nvPr>
            <p:ph sz="half" idx="10"/>
          </p:nvPr>
        </p:nvSpPr>
        <p:spPr>
          <a:xfrm>
            <a:off x="457200" y="1676400"/>
            <a:ext cx="8229600" cy="4800600"/>
          </a:xfrm>
        </p:spPr>
        <p:txBody>
          <a:bodyPr>
            <a:normAutofit/>
          </a:bodyPr>
          <a:lstStyle/>
          <a:p>
            <a:pPr marL="342900" indent="-342900">
              <a:buFont typeface="Arial" panose="020B0604020202020204" pitchFamily="34" charset="0"/>
              <a:buChar char="•"/>
            </a:pPr>
            <a:r>
              <a:rPr lang="en-CA" sz="2400" dirty="0" smtClean="0"/>
              <a:t>Explore possibility of </a:t>
            </a:r>
            <a:r>
              <a:rPr lang="en-US" sz="2400" dirty="0" smtClean="0"/>
              <a:t>a formal UNESCO IBC support for the </a:t>
            </a:r>
            <a:r>
              <a:rPr lang="en-US" sz="2400" u="sng" dirty="0" smtClean="0"/>
              <a:t>Framework</a:t>
            </a:r>
            <a:endParaRPr lang="en-US" sz="2400" dirty="0"/>
          </a:p>
          <a:p>
            <a:pPr marL="342900" indent="-342900">
              <a:buFont typeface="Arial" panose="020B0604020202020204" pitchFamily="34" charset="0"/>
              <a:buChar char="•"/>
            </a:pPr>
            <a:r>
              <a:rPr lang="en-US" sz="2400" dirty="0" smtClean="0"/>
              <a:t>Twin rights: “to benefit from” and “to be recognized for” that support scientific, intellectual freedom</a:t>
            </a:r>
          </a:p>
          <a:p>
            <a:pPr marL="342900" indent="-342900">
              <a:buFont typeface="Arial" panose="020B0604020202020204" pitchFamily="34" charset="0"/>
              <a:buChar char="•"/>
            </a:pPr>
            <a:r>
              <a:rPr lang="en-US" sz="2400" i="1" dirty="0" smtClean="0"/>
              <a:t>Respect</a:t>
            </a:r>
            <a:r>
              <a:rPr lang="en-US" sz="2400" dirty="0" smtClean="0"/>
              <a:t>, </a:t>
            </a:r>
            <a:r>
              <a:rPr lang="en-US" sz="2400" i="1" dirty="0" smtClean="0"/>
              <a:t>protect</a:t>
            </a:r>
            <a:r>
              <a:rPr lang="en-US" sz="2400" dirty="0" smtClean="0"/>
              <a:t> and </a:t>
            </a:r>
            <a:r>
              <a:rPr lang="en-US" sz="2400" i="1" dirty="0" smtClean="0"/>
              <a:t>fulfill </a:t>
            </a:r>
            <a:r>
              <a:rPr lang="en-US" sz="2400" dirty="0" smtClean="0"/>
              <a:t>these rights</a:t>
            </a:r>
          </a:p>
          <a:p>
            <a:pPr marL="342900" indent="-342900">
              <a:buFont typeface="Arial" panose="020B0604020202020204" pitchFamily="34" charset="0"/>
              <a:buChar char="•"/>
            </a:pPr>
            <a:r>
              <a:rPr lang="en-US" sz="2400" dirty="0"/>
              <a:t>“</a:t>
            </a:r>
            <a:r>
              <a:rPr lang="en-US" sz="2400" b="1" dirty="0"/>
              <a:t>respect</a:t>
            </a:r>
            <a:r>
              <a:rPr lang="en-US" sz="2400" dirty="0"/>
              <a:t> the freedom of the scientific community and its individual members to collaborate with others both within and across the country’s borders, including the free exchange of information, research ideas and results.</a:t>
            </a:r>
            <a:r>
              <a:rPr lang="en-US" sz="2400" dirty="0" smtClean="0"/>
              <a:t>” (</a:t>
            </a:r>
            <a:r>
              <a:rPr lang="en-US" sz="2400" dirty="0"/>
              <a:t>UNESCO </a:t>
            </a:r>
            <a:r>
              <a:rPr lang="en-US" sz="2400" i="1" dirty="0"/>
              <a:t>Venice </a:t>
            </a:r>
            <a:r>
              <a:rPr lang="en-US" sz="2400" i="1" dirty="0" smtClean="0"/>
              <a:t>Statement </a:t>
            </a:r>
            <a:r>
              <a:rPr lang="en-US" sz="2400" i="1" dirty="0"/>
              <a:t>on the right to enjoy the benefits of scientific progress and its </a:t>
            </a:r>
            <a:r>
              <a:rPr lang="en-US" sz="2400" i="1" dirty="0" smtClean="0"/>
              <a:t>applications</a:t>
            </a:r>
            <a:r>
              <a:rPr lang="en-US" sz="2400" dirty="0" smtClean="0"/>
              <a:t> 2009</a:t>
            </a:r>
            <a:r>
              <a:rPr lang="en-US" sz="2400" dirty="0"/>
              <a:t>)</a:t>
            </a:r>
          </a:p>
          <a:p>
            <a:pPr marL="342900" indent="-342900">
              <a:buFont typeface="Arial" panose="020B0604020202020204" pitchFamily="34" charset="0"/>
              <a:buChar char="•"/>
            </a:pPr>
            <a:endParaRPr lang="en-CA" sz="2400" dirty="0" smtClean="0"/>
          </a:p>
        </p:txBody>
      </p:sp>
      <p:sp>
        <p:nvSpPr>
          <p:cNvPr id="4" name="Slide Number Placeholder 3"/>
          <p:cNvSpPr>
            <a:spLocks noGrp="1"/>
          </p:cNvSpPr>
          <p:nvPr>
            <p:ph type="sldNum" sz="quarter" idx="12"/>
          </p:nvPr>
        </p:nvSpPr>
        <p:spPr>
          <a:xfrm>
            <a:off x="361950" y="6538247"/>
            <a:ext cx="685800" cy="273844"/>
          </a:xfrm>
        </p:spPr>
        <p:txBody>
          <a:bodyPr/>
          <a:lstStyle/>
          <a:p>
            <a:pPr algn="l"/>
            <a:fld id="{A8C9CB2B-3164-2248-9789-58CD2CF1DEBC}" type="slidenum">
              <a:rPr lang="en-US" smtClean="0"/>
              <a:pPr algn="l"/>
              <a:t>11</a:t>
            </a:fld>
            <a:endParaRPr lang="en-US" dirty="0"/>
          </a:p>
        </p:txBody>
      </p:sp>
    </p:spTree>
    <p:extLst>
      <p:ext uri="{BB962C8B-B14F-4D97-AF65-F5344CB8AC3E}">
        <p14:creationId xmlns:p14="http://schemas.microsoft.com/office/powerpoint/2010/main" val="33197074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humanium.org/en/wp-content/uploads/portail-fr/eleanor-roosevel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2171634"/>
            <a:ext cx="4675518" cy="3532615"/>
          </a:xfrm>
          <a:prstGeom prst="rect">
            <a:avLst/>
          </a:prstGeom>
          <a:noFill/>
          <a:extLst>
            <a:ext uri="{909E8E84-426E-40dd-AFC4-6F175D3DCCD1}">
              <a14:hiddenFill xmlns="" xmlns:a14="http://schemas.microsoft.com/office/drawing/2010/main">
                <a:solidFill>
                  <a:srgbClr val="FFFFFF"/>
                </a:solidFill>
              </a14:hiddenFill>
            </a:ext>
          </a:extLst>
        </p:spPr>
      </p:pic>
      <p:pic>
        <p:nvPicPr>
          <p:cNvPr id="1028" name="Picture 4" descr="http://humanium.org/en/wp-content/uploads/portail-fr/palais-chaillot-1948-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517" y="2171634"/>
            <a:ext cx="4468483" cy="3532615"/>
          </a:xfrm>
          <a:prstGeom prst="rect">
            <a:avLst/>
          </a:prstGeom>
          <a:noFill/>
          <a:extLst>
            <a:ext uri="{909E8E84-426E-40dd-AFC4-6F175D3DCCD1}">
              <a14:hiddenFill xmlns="" xmlns:a14="http://schemas.microsoft.com/office/drawing/2010/main">
                <a:solidFill>
                  <a:srgbClr val="FFFFFF"/>
                </a:solidFill>
              </a14:hiddenFill>
            </a:ext>
          </a:extLst>
        </p:spPr>
      </p:pic>
      <p:pic>
        <p:nvPicPr>
          <p:cNvPr id="1032" name="Picture 8" descr="http://www.pharosobservatory.com/international-law/universal-declaration-of-human-rights-adopted-in-1948-by-the-united-nations-general-assembly/image_mini"/>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3017" y="261421"/>
            <a:ext cx="1905000" cy="168592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2106267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376404" y="2503715"/>
            <a:ext cx="140965" cy="347448"/>
          </a:xfrm>
          <a:prstGeom prst="rect">
            <a:avLst/>
          </a:prstGeom>
          <a:noFill/>
        </p:spPr>
        <p:txBody>
          <a:bodyPr wrap="none" lIns="69769" tIns="34884" rIns="69769" bIns="34884" rtlCol="0">
            <a:spAutoFit/>
          </a:bodyPr>
          <a:lstStyle/>
          <a:p>
            <a:endParaRPr lang="en-US" dirty="0"/>
          </a:p>
        </p:txBody>
      </p:sp>
      <p:sp>
        <p:nvSpPr>
          <p:cNvPr id="3" name="Slide Number Placeholder 2"/>
          <p:cNvSpPr>
            <a:spLocks noGrp="1"/>
          </p:cNvSpPr>
          <p:nvPr>
            <p:ph type="sldNum" sz="quarter" idx="11"/>
          </p:nvPr>
        </p:nvSpPr>
        <p:spPr/>
        <p:txBody>
          <a:bodyPr/>
          <a:lstStyle/>
          <a:p>
            <a:fld id="{E4F5CC56-BFE9-47AA-891A-43585D8DF427}" type="slidenum">
              <a:rPr lang="en-US" smtClean="0"/>
              <a:pPr/>
              <a:t>2</a:t>
            </a:fld>
            <a:endParaRPr lang="en-US"/>
          </a:p>
        </p:txBody>
      </p:sp>
      <p:sp>
        <p:nvSpPr>
          <p:cNvPr id="6" name="TextBox 5"/>
          <p:cNvSpPr txBox="1"/>
          <p:nvPr/>
        </p:nvSpPr>
        <p:spPr>
          <a:xfrm>
            <a:off x="6248400" y="1752600"/>
            <a:ext cx="2209800" cy="646331"/>
          </a:xfrm>
          <a:prstGeom prst="rect">
            <a:avLst/>
          </a:prstGeom>
          <a:noFill/>
        </p:spPr>
        <p:txBody>
          <a:bodyPr wrap="square" rtlCol="0">
            <a:spAutoFit/>
          </a:bodyPr>
          <a:lstStyle/>
          <a:p>
            <a:r>
              <a:rPr lang="fr-CA" sz="3600" dirty="0" smtClean="0">
                <a:solidFill>
                  <a:schemeClr val="accent1"/>
                </a:solidFill>
              </a:rPr>
              <a:t>(GA4GH)</a:t>
            </a:r>
            <a:endParaRPr lang="en-US" sz="3600" dirty="0">
              <a:solidFill>
                <a:schemeClr val="accent1"/>
              </a:solidFill>
            </a:endParaRPr>
          </a:p>
        </p:txBody>
      </p:sp>
      <p:sp>
        <p:nvSpPr>
          <p:cNvPr id="7" name="Content Placeholder 2"/>
          <p:cNvSpPr txBox="1">
            <a:spLocks/>
          </p:cNvSpPr>
          <p:nvPr/>
        </p:nvSpPr>
        <p:spPr>
          <a:xfrm>
            <a:off x="457200" y="3439717"/>
            <a:ext cx="8229600" cy="3332162"/>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2800" dirty="0" smtClean="0">
                <a:solidFill>
                  <a:schemeClr val="tx1"/>
                </a:solidFill>
              </a:rPr>
              <a:t>To accelerate progress in human health by helping to establish a common framework of harmonized approaches to enable effective and responsible sharing of genomic and clinical data, and by catalyzing data sharing projects that drive and demonstrate the value of data sharing</a:t>
            </a:r>
            <a:endParaRPr lang="en-US" sz="2800" dirty="0" smtClean="0">
              <a:solidFill>
                <a:schemeClr val="tx1"/>
              </a:solidFill>
            </a:endParaRPr>
          </a:p>
          <a:p>
            <a:endParaRPr lang="en-US" sz="3100" dirty="0"/>
          </a:p>
        </p:txBody>
      </p:sp>
      <p:sp>
        <p:nvSpPr>
          <p:cNvPr id="8" name="Title 1"/>
          <p:cNvSpPr txBox="1">
            <a:spLocks/>
          </p:cNvSpPr>
          <p:nvPr/>
        </p:nvSpPr>
        <p:spPr>
          <a:xfrm>
            <a:off x="457200" y="3048000"/>
            <a:ext cx="5518150" cy="523479"/>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solidFill>
                  <a:srgbClr val="4F81BD"/>
                </a:solidFill>
              </a:rPr>
              <a:t>Mission</a:t>
            </a:r>
            <a:endParaRPr lang="en-US" sz="2800" b="1" dirty="0">
              <a:solidFill>
                <a:srgbClr val="4F81BD"/>
              </a:solidFill>
            </a:endParaRPr>
          </a:p>
        </p:txBody>
      </p:sp>
    </p:spTree>
    <p:extLst>
      <p:ext uri="{BB962C8B-B14F-4D97-AF65-F5344CB8AC3E}">
        <p14:creationId xmlns:p14="http://schemas.microsoft.com/office/powerpoint/2010/main" val="7898581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6553200" cy="959947"/>
          </a:xfrm>
        </p:spPr>
        <p:txBody>
          <a:bodyPr>
            <a:noAutofit/>
          </a:bodyPr>
          <a:lstStyle/>
          <a:p>
            <a:r>
              <a:rPr lang="en-US" sz="3200" dirty="0" smtClean="0">
                <a:solidFill>
                  <a:srgbClr val="4F81BD"/>
                </a:solidFill>
              </a:rPr>
              <a:t>Framework for Responsible </a:t>
            </a:r>
            <a:r>
              <a:rPr lang="en-US" sz="3200" dirty="0">
                <a:solidFill>
                  <a:srgbClr val="4F81BD"/>
                </a:solidFill>
              </a:rPr>
              <a:t>S</a:t>
            </a:r>
            <a:r>
              <a:rPr lang="en-US" sz="3200" dirty="0" smtClean="0">
                <a:solidFill>
                  <a:srgbClr val="4F81BD"/>
                </a:solidFill>
              </a:rPr>
              <a:t>haring</a:t>
            </a:r>
            <a:br>
              <a:rPr lang="en-US" sz="3200" dirty="0" smtClean="0">
                <a:solidFill>
                  <a:srgbClr val="4F81BD"/>
                </a:solidFill>
              </a:rPr>
            </a:br>
            <a:r>
              <a:rPr lang="en-US" sz="3200" dirty="0" smtClean="0">
                <a:solidFill>
                  <a:srgbClr val="4F81BD"/>
                </a:solidFill>
              </a:rPr>
              <a:t>of Genomic and Health-Related Data</a:t>
            </a:r>
            <a:endParaRPr lang="en-US" sz="3200" dirty="0">
              <a:solidFill>
                <a:srgbClr val="4F81BD"/>
              </a:solidFill>
            </a:endParaRPr>
          </a:p>
        </p:txBody>
      </p:sp>
      <p:sp>
        <p:nvSpPr>
          <p:cNvPr id="3" name="Content Placeholder 2"/>
          <p:cNvSpPr>
            <a:spLocks noGrp="1"/>
          </p:cNvSpPr>
          <p:nvPr>
            <p:ph sz="half" idx="10"/>
          </p:nvPr>
        </p:nvSpPr>
        <p:spPr>
          <a:xfrm>
            <a:off x="457200" y="1905000"/>
            <a:ext cx="8229600" cy="4572000"/>
          </a:xfrm>
        </p:spPr>
        <p:txBody>
          <a:bodyPr>
            <a:normAutofit/>
          </a:bodyPr>
          <a:lstStyle/>
          <a:p>
            <a:pPr marL="342900" indent="-342900">
              <a:buFont typeface="Arial" panose="020B0604020202020204" pitchFamily="34" charset="0"/>
              <a:buChar char="•"/>
            </a:pPr>
            <a:r>
              <a:rPr lang="en-US" dirty="0" smtClean="0"/>
              <a:t>Current frameworks are founded on principle of protection from harm. In contrast,</a:t>
            </a:r>
          </a:p>
          <a:p>
            <a:pPr marL="342900" indent="-342900">
              <a:buFont typeface="Arial" panose="020B0604020202020204" pitchFamily="34" charset="0"/>
              <a:buChar char="•"/>
            </a:pPr>
            <a:r>
              <a:rPr lang="en-US" dirty="0" smtClean="0"/>
              <a:t>GA4GH </a:t>
            </a:r>
            <a:r>
              <a:rPr lang="en-US" i="1" dirty="0" smtClean="0"/>
              <a:t>Framework</a:t>
            </a:r>
            <a:r>
              <a:rPr lang="en-US" dirty="0" smtClean="0"/>
              <a:t>  founded on Article 27 of the </a:t>
            </a:r>
            <a:r>
              <a:rPr lang="en-US" b="1" dirty="0" smtClean="0"/>
              <a:t>1948</a:t>
            </a:r>
            <a:r>
              <a:rPr lang="en-US" dirty="0" smtClean="0"/>
              <a:t> </a:t>
            </a:r>
            <a:r>
              <a:rPr lang="en-US" b="1" dirty="0" smtClean="0"/>
              <a:t>Universal Declaration of Human Rights</a:t>
            </a:r>
            <a:r>
              <a:rPr lang="en-US" i="1" dirty="0" smtClean="0"/>
              <a:t>. </a:t>
            </a:r>
            <a:r>
              <a:rPr lang="en-US" dirty="0" smtClean="0"/>
              <a:t>(ratified in the </a:t>
            </a:r>
            <a:r>
              <a:rPr lang="en-US" i="1" dirty="0" smtClean="0"/>
              <a:t>International Covenant on Economic, Social and Cultural Rights, </a:t>
            </a:r>
            <a:r>
              <a:rPr lang="en-US" dirty="0" smtClean="0"/>
              <a:t>by 164 countries) </a:t>
            </a:r>
            <a:r>
              <a:rPr lang="en-US" dirty="0"/>
              <a:t>, which includes: </a:t>
            </a:r>
            <a:endParaRPr lang="en-US" i="1" dirty="0" smtClean="0"/>
          </a:p>
          <a:p>
            <a:pPr marL="342900" indent="-342900">
              <a:buFont typeface="Arial" panose="020B0604020202020204" pitchFamily="34" charset="0"/>
              <a:buChar char="•"/>
            </a:pPr>
            <a:r>
              <a:rPr lang="en-US" dirty="0"/>
              <a:t>the right of everyone “</a:t>
            </a:r>
            <a:r>
              <a:rPr lang="en-US" i="1" dirty="0" smtClean="0"/>
              <a:t>to share in scientific advancement and its benefits</a:t>
            </a:r>
            <a:r>
              <a:rPr lang="en-US" dirty="0" smtClean="0"/>
              <a:t>,” including to freely engage in responsible scientific inquiry, and “</a:t>
            </a:r>
            <a:r>
              <a:rPr lang="en-US" i="1" dirty="0" smtClean="0"/>
              <a:t>to the protection of the moral and material interests resulting from any scientific […] production</a:t>
            </a:r>
            <a:r>
              <a:rPr lang="en-US" dirty="0" smtClean="0"/>
              <a:t>”</a:t>
            </a:r>
            <a:r>
              <a:rPr lang="en-US" i="1" dirty="0" smtClean="0"/>
              <a:t> </a:t>
            </a:r>
            <a:r>
              <a:rPr lang="en-US" dirty="0" smtClean="0"/>
              <a:t>of which he or she is the author.</a:t>
            </a:r>
          </a:p>
          <a:p>
            <a:pPr marL="342900" indent="-342900">
              <a:buFont typeface="Arial" panose="020B0604020202020204" pitchFamily="34" charset="0"/>
              <a:buChar char="•"/>
            </a:pPr>
            <a:r>
              <a:rPr lang="en-US" dirty="0" smtClean="0"/>
              <a:t>Framework aims to </a:t>
            </a:r>
            <a:r>
              <a:rPr lang="en-US" b="1" dirty="0" smtClean="0"/>
              <a:t>activate</a:t>
            </a:r>
            <a:r>
              <a:rPr lang="en-US" dirty="0" smtClean="0"/>
              <a:t> these human rights by promoting responsible data sharing. </a:t>
            </a:r>
            <a:endParaRPr lang="en-US" dirty="0"/>
          </a:p>
        </p:txBody>
      </p:sp>
      <p:sp>
        <p:nvSpPr>
          <p:cNvPr id="4" name="Slide Number Placeholder 3"/>
          <p:cNvSpPr>
            <a:spLocks noGrp="1"/>
          </p:cNvSpPr>
          <p:nvPr>
            <p:ph type="sldNum" sz="quarter" idx="12"/>
          </p:nvPr>
        </p:nvSpPr>
        <p:spPr>
          <a:xfrm>
            <a:off x="361950" y="6538247"/>
            <a:ext cx="685800" cy="273844"/>
          </a:xfrm>
        </p:spPr>
        <p:txBody>
          <a:bodyPr/>
          <a:lstStyle/>
          <a:p>
            <a:pPr algn="l"/>
            <a:fld id="{A8C9CB2B-3164-2248-9789-58CD2CF1DEBC}" type="slidenum">
              <a:rPr lang="en-US" smtClean="0"/>
              <a:pPr algn="l"/>
              <a:t>3</a:t>
            </a:fld>
            <a:endParaRPr lang="en-US" dirty="0"/>
          </a:p>
        </p:txBody>
      </p:sp>
    </p:spTree>
    <p:extLst>
      <p:ext uri="{BB962C8B-B14F-4D97-AF65-F5344CB8AC3E}">
        <p14:creationId xmlns:p14="http://schemas.microsoft.com/office/powerpoint/2010/main" val="17277198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Renewed Interest </a:t>
            </a:r>
            <a:endParaRPr lang="en-US" sz="3200" dirty="0"/>
          </a:p>
        </p:txBody>
      </p:sp>
      <p:sp>
        <p:nvSpPr>
          <p:cNvPr id="3" name="Content Placeholder 2"/>
          <p:cNvSpPr>
            <a:spLocks noGrp="1"/>
          </p:cNvSpPr>
          <p:nvPr>
            <p:ph sz="half" idx="10"/>
          </p:nvPr>
        </p:nvSpPr>
        <p:spPr>
          <a:xfrm>
            <a:off x="457200" y="1524000"/>
            <a:ext cx="8229600" cy="4625903"/>
          </a:xfrm>
        </p:spPr>
        <p:txBody>
          <a:bodyPr>
            <a:normAutofit lnSpcReduction="10000"/>
          </a:bodyPr>
          <a:lstStyle/>
          <a:p>
            <a:pPr marL="0" indent="6350">
              <a:buNone/>
            </a:pPr>
            <a:r>
              <a:rPr lang="en-US" sz="3200" dirty="0" smtClean="0"/>
              <a:t>The right to science “has acquired an increased importance in today’s globalized world.”</a:t>
            </a:r>
          </a:p>
          <a:p>
            <a:pPr marL="0" indent="6350">
              <a:buNone/>
            </a:pPr>
            <a:r>
              <a:rPr lang="en-US" sz="2400" dirty="0" smtClean="0"/>
              <a:t>(UNESCO, </a:t>
            </a:r>
            <a:r>
              <a:rPr lang="en-US" sz="2400" i="1" dirty="0" smtClean="0"/>
              <a:t>Venice Statement</a:t>
            </a:r>
            <a:r>
              <a:rPr lang="en-US" sz="2400" dirty="0" smtClean="0"/>
              <a:t>, (2009)).</a:t>
            </a:r>
          </a:p>
          <a:p>
            <a:pPr marL="0" indent="6350">
              <a:buNone/>
            </a:pPr>
            <a:endParaRPr lang="en-US" sz="3200" dirty="0" smtClean="0"/>
          </a:p>
          <a:p>
            <a:pPr marL="0" indent="6350">
              <a:buNone/>
            </a:pPr>
            <a:r>
              <a:rPr lang="en-US" sz="3200" dirty="0" smtClean="0"/>
              <a:t>“The scope, normative content and obligations of the State under … ‘the right to science’, remain underdeveloped while scientific innovations are changing human existence in ways … inconceivable a few decades ago.” </a:t>
            </a:r>
          </a:p>
          <a:p>
            <a:pPr marL="0" indent="6350">
              <a:buNone/>
            </a:pPr>
            <a:r>
              <a:rPr lang="en-US" sz="2400" dirty="0" smtClean="0"/>
              <a:t>(</a:t>
            </a:r>
            <a:r>
              <a:rPr lang="en-US" sz="2400" i="1" dirty="0" smtClean="0"/>
              <a:t>UN Special </a:t>
            </a:r>
            <a:r>
              <a:rPr lang="en-US" sz="2400" i="1" dirty="0" err="1" smtClean="0"/>
              <a:t>Rapporteur</a:t>
            </a:r>
            <a:r>
              <a:rPr lang="en-US" sz="2400" i="1" dirty="0" smtClean="0"/>
              <a:t>, </a:t>
            </a:r>
            <a:r>
              <a:rPr lang="en-US" sz="2400" dirty="0" smtClean="0"/>
              <a:t>A/HRC/20/26 (2012)).</a:t>
            </a:r>
          </a:p>
          <a:p>
            <a:pPr marL="0" indent="6350">
              <a:buNone/>
            </a:pPr>
            <a:endParaRPr lang="en-US" sz="2400" dirty="0" smtClean="0"/>
          </a:p>
        </p:txBody>
      </p:sp>
      <p:sp>
        <p:nvSpPr>
          <p:cNvPr id="4" name="Slide Number Placeholder 3"/>
          <p:cNvSpPr>
            <a:spLocks noGrp="1"/>
          </p:cNvSpPr>
          <p:nvPr>
            <p:ph type="sldNum" sz="quarter" idx="12"/>
          </p:nvPr>
        </p:nvSpPr>
        <p:spPr/>
        <p:txBody>
          <a:bodyPr/>
          <a:lstStyle/>
          <a:p>
            <a:fld id="{E4F5CC56-BFE9-47AA-891A-43585D8DF427}" type="slidenum">
              <a:rPr lang="en-US" smtClean="0"/>
              <a:pPr/>
              <a:t>4</a:t>
            </a:fld>
            <a:endParaRPr lang="en-US"/>
          </a:p>
        </p:txBody>
      </p:sp>
    </p:spTree>
    <p:extLst>
      <p:ext uri="{BB962C8B-B14F-4D97-AF65-F5344CB8AC3E}">
        <p14:creationId xmlns:p14="http://schemas.microsoft.com/office/powerpoint/2010/main" val="1386138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Content of the Right to Science</a:t>
            </a:r>
            <a:endParaRPr lang="en-US" sz="3200" dirty="0"/>
          </a:p>
        </p:txBody>
      </p:sp>
      <p:sp>
        <p:nvSpPr>
          <p:cNvPr id="3" name="Content Placeholder 2"/>
          <p:cNvSpPr>
            <a:spLocks noGrp="1"/>
          </p:cNvSpPr>
          <p:nvPr>
            <p:ph sz="half" idx="10"/>
          </p:nvPr>
        </p:nvSpPr>
        <p:spPr>
          <a:xfrm>
            <a:off x="457200" y="1600200"/>
            <a:ext cx="8229600" cy="4549703"/>
          </a:xfrm>
        </p:spPr>
        <p:txBody>
          <a:bodyPr>
            <a:normAutofit fontScale="92500"/>
          </a:bodyPr>
          <a:lstStyle/>
          <a:p>
            <a:pPr marL="514350" indent="-514350">
              <a:buFont typeface="+mj-lt"/>
              <a:buAutoNum type="arabicPeriod"/>
            </a:pPr>
            <a:r>
              <a:rPr lang="en-US" sz="2800" dirty="0" smtClean="0"/>
              <a:t>access by everyone without discrimination to the benefits of science and its applications; </a:t>
            </a:r>
          </a:p>
          <a:p>
            <a:pPr marL="514350" indent="-514350">
              <a:buFont typeface="+mj-lt"/>
              <a:buAutoNum type="arabicPeriod"/>
            </a:pPr>
            <a:r>
              <a:rPr lang="en-US" sz="2800" dirty="0" smtClean="0"/>
              <a:t>opportunities for all to contribute to the scientific enterprise </a:t>
            </a:r>
          </a:p>
          <a:p>
            <a:pPr marL="514350" indent="-514350">
              <a:buFont typeface="+mj-lt"/>
              <a:buAutoNum type="arabicPeriod"/>
            </a:pPr>
            <a:r>
              <a:rPr lang="en-US" sz="2800" dirty="0" smtClean="0"/>
              <a:t>the freedom indispensable for scientific research; </a:t>
            </a:r>
          </a:p>
          <a:p>
            <a:pPr marL="514350" indent="-514350">
              <a:buFont typeface="+mj-lt"/>
              <a:buAutoNum type="arabicPeriod"/>
            </a:pPr>
            <a:r>
              <a:rPr lang="en-US" sz="2800" dirty="0" smtClean="0"/>
              <a:t>participation of individuals and communities in decision-making;</a:t>
            </a:r>
          </a:p>
          <a:p>
            <a:pPr marL="514350" indent="-514350">
              <a:buFont typeface="+mj-lt"/>
              <a:buAutoNum type="arabicPeriod"/>
            </a:pPr>
            <a:r>
              <a:rPr lang="en-US" sz="2800" dirty="0" smtClean="0"/>
              <a:t>conservation, development and diffusion of science and technology.</a:t>
            </a:r>
          </a:p>
          <a:p>
            <a:pPr marL="514350" indent="-514350">
              <a:buNone/>
            </a:pPr>
            <a:r>
              <a:rPr lang="en-US" sz="2600" dirty="0" smtClean="0"/>
              <a:t>					(UNESCO, </a:t>
            </a:r>
            <a:r>
              <a:rPr lang="en-US" sz="2600" i="1" dirty="0" smtClean="0"/>
              <a:t>Venice Statement </a:t>
            </a:r>
            <a:r>
              <a:rPr lang="en-US" sz="2600" dirty="0" smtClean="0"/>
              <a:t>2009)</a:t>
            </a:r>
          </a:p>
        </p:txBody>
      </p:sp>
      <p:sp>
        <p:nvSpPr>
          <p:cNvPr id="4" name="Slide Number Placeholder 3"/>
          <p:cNvSpPr>
            <a:spLocks noGrp="1"/>
          </p:cNvSpPr>
          <p:nvPr>
            <p:ph type="sldNum" sz="quarter" idx="12"/>
          </p:nvPr>
        </p:nvSpPr>
        <p:spPr/>
        <p:txBody>
          <a:bodyPr/>
          <a:lstStyle/>
          <a:p>
            <a:fld id="{E4F5CC56-BFE9-47AA-891A-43585D8DF427}" type="slidenum">
              <a:rPr lang="en-US" smtClean="0"/>
              <a:pPr/>
              <a:t>5</a:t>
            </a:fld>
            <a:endParaRPr lang="en-US"/>
          </a:p>
        </p:txBody>
      </p:sp>
    </p:spTree>
    <p:extLst>
      <p:ext uri="{BB962C8B-B14F-4D97-AF65-F5344CB8AC3E}">
        <p14:creationId xmlns:p14="http://schemas.microsoft.com/office/powerpoint/2010/main" val="2165293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6553200" cy="959947"/>
          </a:xfrm>
        </p:spPr>
        <p:txBody>
          <a:bodyPr>
            <a:noAutofit/>
          </a:bodyPr>
          <a:lstStyle/>
          <a:p>
            <a:r>
              <a:rPr lang="en-US" sz="3200" dirty="0" smtClean="0">
                <a:solidFill>
                  <a:srgbClr val="4F81BD"/>
                </a:solidFill>
              </a:rPr>
              <a:t>Framework for Responsible </a:t>
            </a:r>
            <a:r>
              <a:rPr lang="en-US" sz="3200" dirty="0">
                <a:solidFill>
                  <a:srgbClr val="4F81BD"/>
                </a:solidFill>
              </a:rPr>
              <a:t>S</a:t>
            </a:r>
            <a:r>
              <a:rPr lang="en-US" sz="3200" dirty="0" smtClean="0">
                <a:solidFill>
                  <a:srgbClr val="4F81BD"/>
                </a:solidFill>
              </a:rPr>
              <a:t>haring</a:t>
            </a:r>
            <a:br>
              <a:rPr lang="en-US" sz="3200" dirty="0" smtClean="0">
                <a:solidFill>
                  <a:srgbClr val="4F81BD"/>
                </a:solidFill>
              </a:rPr>
            </a:br>
            <a:r>
              <a:rPr lang="en-US" sz="3200" dirty="0" smtClean="0">
                <a:solidFill>
                  <a:srgbClr val="4F81BD"/>
                </a:solidFill>
              </a:rPr>
              <a:t>of Genomic and Health-Related Data</a:t>
            </a:r>
            <a:endParaRPr lang="en-US" sz="3200" dirty="0">
              <a:solidFill>
                <a:srgbClr val="4F81BD"/>
              </a:solidFill>
            </a:endParaRPr>
          </a:p>
        </p:txBody>
      </p:sp>
      <p:sp>
        <p:nvSpPr>
          <p:cNvPr id="3" name="Content Placeholder 2"/>
          <p:cNvSpPr>
            <a:spLocks noGrp="1"/>
          </p:cNvSpPr>
          <p:nvPr>
            <p:ph sz="half" idx="10"/>
          </p:nvPr>
        </p:nvSpPr>
        <p:spPr>
          <a:xfrm>
            <a:off x="457200" y="1676400"/>
            <a:ext cx="8229600" cy="4800600"/>
          </a:xfrm>
        </p:spPr>
        <p:txBody>
          <a:bodyPr>
            <a:normAutofit fontScale="85000" lnSpcReduction="10000"/>
          </a:bodyPr>
          <a:lstStyle/>
          <a:p>
            <a:pPr marL="342900" indent="-342900"/>
            <a:r>
              <a:rPr lang="en-US" sz="2400" b="1" u="sng" dirty="0" smtClean="0"/>
              <a:t>Aims </a:t>
            </a:r>
          </a:p>
          <a:p>
            <a:pPr marL="342900" indent="-342900">
              <a:buFont typeface="Arial" pitchFamily="34" charset="0"/>
              <a:buChar char="•"/>
            </a:pPr>
            <a:r>
              <a:rPr lang="en-US" sz="2400" dirty="0" smtClean="0"/>
              <a:t>Foster responsible data sharing; </a:t>
            </a:r>
          </a:p>
          <a:p>
            <a:pPr marL="342900" indent="-342900">
              <a:buFont typeface="Arial" pitchFamily="34" charset="0"/>
              <a:buChar char="•"/>
            </a:pPr>
            <a:r>
              <a:rPr lang="en-US" sz="2400" dirty="0" smtClean="0"/>
              <a:t>Protect and promote the welfare, rights, and interests of groups and individuals who donate their data; </a:t>
            </a:r>
          </a:p>
          <a:p>
            <a:pPr marL="342900" indent="-342900">
              <a:buFont typeface="Arial" pitchFamily="34" charset="0"/>
              <a:buChar char="•"/>
            </a:pPr>
            <a:r>
              <a:rPr lang="en-US" sz="2400" dirty="0" smtClean="0"/>
              <a:t>Provide benchmarks for accountability; </a:t>
            </a:r>
          </a:p>
          <a:p>
            <a:pPr marL="342900" indent="-342900">
              <a:buFont typeface="Arial" pitchFamily="34" charset="0"/>
              <a:buChar char="•"/>
            </a:pPr>
            <a:r>
              <a:rPr lang="en-US" sz="2400" dirty="0" smtClean="0"/>
              <a:t>Establish a framework for greater international data sharing cooperation, collaboration, and good governance; and, </a:t>
            </a:r>
          </a:p>
          <a:p>
            <a:pPr marL="342900" indent="-342900">
              <a:buFont typeface="Arial" pitchFamily="34" charset="0"/>
              <a:buChar char="•"/>
            </a:pPr>
            <a:r>
              <a:rPr lang="en-US" sz="2400" dirty="0" smtClean="0"/>
              <a:t> Serve as a dynamic instrument. </a:t>
            </a:r>
          </a:p>
          <a:p>
            <a:pPr marL="342900" indent="-342900">
              <a:buFont typeface="Arial" pitchFamily="34" charset="0"/>
              <a:buChar char="•"/>
            </a:pPr>
            <a:endParaRPr lang="en-US" sz="2400" dirty="0" smtClean="0"/>
          </a:p>
          <a:p>
            <a:pPr marL="342900" indent="-342900"/>
            <a:r>
              <a:rPr lang="en-US" sz="2400" b="1" u="sng" dirty="0" smtClean="0"/>
              <a:t>Foundational Principles </a:t>
            </a:r>
          </a:p>
          <a:p>
            <a:pPr marL="342900" indent="-342900">
              <a:buFont typeface="Arial" pitchFamily="34" charset="0"/>
              <a:buChar char="•"/>
            </a:pPr>
            <a:r>
              <a:rPr lang="en-US" sz="2400" dirty="0" smtClean="0"/>
              <a:t>Respect Individuals, Families and Communities; </a:t>
            </a:r>
          </a:p>
          <a:p>
            <a:pPr marL="342900" indent="-342900">
              <a:buFont typeface="Arial" pitchFamily="34" charset="0"/>
              <a:buChar char="•"/>
            </a:pPr>
            <a:r>
              <a:rPr lang="en-US" sz="2400" dirty="0" smtClean="0"/>
              <a:t>Advance Research and Scientific Knowledge; </a:t>
            </a:r>
          </a:p>
          <a:p>
            <a:pPr marL="342900" indent="-342900">
              <a:buFont typeface="Arial" pitchFamily="34" charset="0"/>
              <a:buChar char="•"/>
            </a:pPr>
            <a:r>
              <a:rPr lang="en-US" sz="2400" dirty="0" smtClean="0"/>
              <a:t>Promote Health, Wellbeing and the Fair Distribution of Benefits; and,</a:t>
            </a:r>
          </a:p>
          <a:p>
            <a:pPr marL="342900" indent="-342900">
              <a:buFont typeface="Arial" pitchFamily="34" charset="0"/>
              <a:buChar char="•"/>
            </a:pPr>
            <a:r>
              <a:rPr lang="en-US" sz="2400" dirty="0" smtClean="0"/>
              <a:t>Foster Trust, Integrity and Reciprocity.</a:t>
            </a:r>
            <a:endParaRPr lang="en-US" sz="2400" dirty="0"/>
          </a:p>
        </p:txBody>
      </p:sp>
      <p:sp>
        <p:nvSpPr>
          <p:cNvPr id="4" name="Slide Number Placeholder 3"/>
          <p:cNvSpPr>
            <a:spLocks noGrp="1"/>
          </p:cNvSpPr>
          <p:nvPr>
            <p:ph type="sldNum" sz="quarter" idx="12"/>
          </p:nvPr>
        </p:nvSpPr>
        <p:spPr>
          <a:xfrm>
            <a:off x="361950" y="6538247"/>
            <a:ext cx="685800" cy="273844"/>
          </a:xfrm>
        </p:spPr>
        <p:txBody>
          <a:bodyPr/>
          <a:lstStyle/>
          <a:p>
            <a:pPr algn="l"/>
            <a:fld id="{A8C9CB2B-3164-2248-9789-58CD2CF1DEBC}" type="slidenum">
              <a:rPr lang="en-US" smtClean="0"/>
              <a:pPr algn="l"/>
              <a:t>6</a:t>
            </a:fld>
            <a:endParaRPr lang="en-US" dirty="0"/>
          </a:p>
        </p:txBody>
      </p:sp>
    </p:spTree>
    <p:extLst>
      <p:ext uri="{BB962C8B-B14F-4D97-AF65-F5344CB8AC3E}">
        <p14:creationId xmlns:p14="http://schemas.microsoft.com/office/powerpoint/2010/main" val="17277198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6553200" cy="959947"/>
          </a:xfrm>
        </p:spPr>
        <p:txBody>
          <a:bodyPr>
            <a:noAutofit/>
          </a:bodyPr>
          <a:lstStyle/>
          <a:p>
            <a:r>
              <a:rPr lang="en-US" sz="3200" dirty="0" smtClean="0">
                <a:solidFill>
                  <a:srgbClr val="4F81BD"/>
                </a:solidFill>
              </a:rPr>
              <a:t>Framework for Responsible </a:t>
            </a:r>
            <a:r>
              <a:rPr lang="en-US" sz="3200" dirty="0">
                <a:solidFill>
                  <a:srgbClr val="4F81BD"/>
                </a:solidFill>
              </a:rPr>
              <a:t>S</a:t>
            </a:r>
            <a:r>
              <a:rPr lang="en-US" sz="3200" dirty="0" smtClean="0">
                <a:solidFill>
                  <a:srgbClr val="4F81BD"/>
                </a:solidFill>
              </a:rPr>
              <a:t>haring</a:t>
            </a:r>
            <a:br>
              <a:rPr lang="en-US" sz="3200" dirty="0" smtClean="0">
                <a:solidFill>
                  <a:srgbClr val="4F81BD"/>
                </a:solidFill>
              </a:rPr>
            </a:br>
            <a:r>
              <a:rPr lang="en-US" sz="3200" dirty="0" smtClean="0">
                <a:solidFill>
                  <a:srgbClr val="4F81BD"/>
                </a:solidFill>
              </a:rPr>
              <a:t>of Genomic and Health-Related Data</a:t>
            </a:r>
            <a:endParaRPr lang="en-US" sz="3200" dirty="0">
              <a:solidFill>
                <a:srgbClr val="4F81BD"/>
              </a:solidFill>
            </a:endParaRPr>
          </a:p>
        </p:txBody>
      </p:sp>
      <p:sp>
        <p:nvSpPr>
          <p:cNvPr id="3" name="Content Placeholder 2"/>
          <p:cNvSpPr>
            <a:spLocks noGrp="1"/>
          </p:cNvSpPr>
          <p:nvPr>
            <p:ph sz="half" idx="10"/>
          </p:nvPr>
        </p:nvSpPr>
        <p:spPr>
          <a:xfrm>
            <a:off x="457200" y="1676400"/>
            <a:ext cx="8229600" cy="4800600"/>
          </a:xfrm>
        </p:spPr>
        <p:txBody>
          <a:bodyPr>
            <a:normAutofit/>
          </a:bodyPr>
          <a:lstStyle/>
          <a:p>
            <a:pPr marL="342900" indent="-342900"/>
            <a:r>
              <a:rPr lang="en-US" b="1" u="sng" dirty="0" smtClean="0"/>
              <a:t>Core Elements for Responsible Data Sharing </a:t>
            </a:r>
          </a:p>
          <a:p>
            <a:pPr marL="342900" indent="-342900">
              <a:buFont typeface="Arial" pitchFamily="34" charset="0"/>
              <a:buChar char="•"/>
            </a:pPr>
            <a:r>
              <a:rPr lang="en-US" dirty="0" smtClean="0"/>
              <a:t>Transparency </a:t>
            </a:r>
          </a:p>
          <a:p>
            <a:pPr marL="342900" indent="-342900">
              <a:buFont typeface="Arial" pitchFamily="34" charset="0"/>
              <a:buChar char="•"/>
            </a:pPr>
            <a:r>
              <a:rPr lang="en-US" dirty="0" smtClean="0"/>
              <a:t>Accountability </a:t>
            </a:r>
          </a:p>
          <a:p>
            <a:pPr marL="342900" indent="-342900">
              <a:buFont typeface="Arial" pitchFamily="34" charset="0"/>
              <a:buChar char="•"/>
            </a:pPr>
            <a:r>
              <a:rPr lang="en-US" dirty="0" smtClean="0"/>
              <a:t>Engagement </a:t>
            </a:r>
          </a:p>
          <a:p>
            <a:pPr marL="342900" indent="-342900">
              <a:buFont typeface="Arial" pitchFamily="34" charset="0"/>
              <a:buChar char="•"/>
            </a:pPr>
            <a:r>
              <a:rPr lang="en-US" dirty="0" smtClean="0"/>
              <a:t>Data Quality and Security </a:t>
            </a:r>
          </a:p>
          <a:p>
            <a:pPr marL="342900" indent="-342900">
              <a:buFont typeface="Arial" pitchFamily="34" charset="0"/>
              <a:buChar char="•"/>
            </a:pPr>
            <a:r>
              <a:rPr lang="en-US" dirty="0" smtClean="0"/>
              <a:t>Privacy, Data Protection and Confidentiality </a:t>
            </a:r>
          </a:p>
          <a:p>
            <a:pPr marL="342900" indent="-342900">
              <a:buFont typeface="Arial" pitchFamily="34" charset="0"/>
              <a:buChar char="•"/>
            </a:pPr>
            <a:r>
              <a:rPr lang="en-US" dirty="0" smtClean="0"/>
              <a:t>Risk-Benefit Analysis </a:t>
            </a:r>
          </a:p>
          <a:p>
            <a:pPr marL="342900" indent="-342900">
              <a:buFont typeface="Arial" pitchFamily="34" charset="0"/>
              <a:buChar char="•"/>
            </a:pPr>
            <a:r>
              <a:rPr lang="en-US" dirty="0" smtClean="0"/>
              <a:t>Recognition and Attribution </a:t>
            </a:r>
          </a:p>
          <a:p>
            <a:pPr marL="342900" indent="-342900">
              <a:buFont typeface="Arial" pitchFamily="34" charset="0"/>
              <a:buChar char="•"/>
            </a:pPr>
            <a:r>
              <a:rPr lang="en-US" dirty="0" smtClean="0"/>
              <a:t>Sustainability </a:t>
            </a:r>
          </a:p>
          <a:p>
            <a:pPr marL="342900" indent="-342900">
              <a:buFont typeface="Arial" pitchFamily="34" charset="0"/>
              <a:buChar char="•"/>
            </a:pPr>
            <a:r>
              <a:rPr lang="en-US" dirty="0" smtClean="0"/>
              <a:t>Education and Training </a:t>
            </a:r>
          </a:p>
          <a:p>
            <a:pPr marL="342900" indent="-342900">
              <a:buFont typeface="Arial" pitchFamily="34" charset="0"/>
              <a:buChar char="•"/>
            </a:pPr>
            <a:r>
              <a:rPr lang="en-US" dirty="0" smtClean="0"/>
              <a:t>Accessibility and Dissemination</a:t>
            </a:r>
            <a:endParaRPr lang="en-US" sz="2400" dirty="0"/>
          </a:p>
        </p:txBody>
      </p:sp>
      <p:sp>
        <p:nvSpPr>
          <p:cNvPr id="4" name="Slide Number Placeholder 3"/>
          <p:cNvSpPr>
            <a:spLocks noGrp="1"/>
          </p:cNvSpPr>
          <p:nvPr>
            <p:ph type="sldNum" sz="quarter" idx="12"/>
          </p:nvPr>
        </p:nvSpPr>
        <p:spPr>
          <a:xfrm>
            <a:off x="361950" y="6538247"/>
            <a:ext cx="685800" cy="273844"/>
          </a:xfrm>
        </p:spPr>
        <p:txBody>
          <a:bodyPr/>
          <a:lstStyle/>
          <a:p>
            <a:pPr algn="l"/>
            <a:fld id="{A8C9CB2B-3164-2248-9789-58CD2CF1DEBC}" type="slidenum">
              <a:rPr lang="en-US" smtClean="0"/>
              <a:pPr algn="l"/>
              <a:t>7</a:t>
            </a:fld>
            <a:endParaRPr lang="en-US" dirty="0"/>
          </a:p>
        </p:txBody>
      </p:sp>
    </p:spTree>
    <p:extLst>
      <p:ext uri="{BB962C8B-B14F-4D97-AF65-F5344CB8AC3E}">
        <p14:creationId xmlns:p14="http://schemas.microsoft.com/office/powerpoint/2010/main" val="1727719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6553200" cy="959947"/>
          </a:xfrm>
        </p:spPr>
        <p:txBody>
          <a:bodyPr>
            <a:noAutofit/>
          </a:bodyPr>
          <a:lstStyle/>
          <a:p>
            <a:r>
              <a:rPr lang="en-US" sz="3200" dirty="0" smtClean="0">
                <a:solidFill>
                  <a:srgbClr val="4F81BD"/>
                </a:solidFill>
              </a:rPr>
              <a:t>Framework for Responsible </a:t>
            </a:r>
            <a:r>
              <a:rPr lang="en-US" sz="3200" dirty="0">
                <a:solidFill>
                  <a:srgbClr val="4F81BD"/>
                </a:solidFill>
              </a:rPr>
              <a:t>S</a:t>
            </a:r>
            <a:r>
              <a:rPr lang="en-US" sz="3200" dirty="0" smtClean="0">
                <a:solidFill>
                  <a:srgbClr val="4F81BD"/>
                </a:solidFill>
              </a:rPr>
              <a:t>haring</a:t>
            </a:r>
            <a:br>
              <a:rPr lang="en-US" sz="3200" dirty="0" smtClean="0">
                <a:solidFill>
                  <a:srgbClr val="4F81BD"/>
                </a:solidFill>
              </a:rPr>
            </a:br>
            <a:r>
              <a:rPr lang="en-US" sz="3200" dirty="0" smtClean="0">
                <a:solidFill>
                  <a:srgbClr val="4F81BD"/>
                </a:solidFill>
              </a:rPr>
              <a:t>of Genomic and Health-Related Data</a:t>
            </a:r>
            <a:endParaRPr lang="en-US" sz="3200" dirty="0">
              <a:solidFill>
                <a:srgbClr val="4F81BD"/>
              </a:solidFill>
            </a:endParaRPr>
          </a:p>
        </p:txBody>
      </p:sp>
      <p:sp>
        <p:nvSpPr>
          <p:cNvPr id="3" name="Content Placeholder 2"/>
          <p:cNvSpPr>
            <a:spLocks noGrp="1"/>
          </p:cNvSpPr>
          <p:nvPr>
            <p:ph sz="half" idx="10"/>
          </p:nvPr>
        </p:nvSpPr>
        <p:spPr>
          <a:xfrm>
            <a:off x="457200" y="1676400"/>
            <a:ext cx="8229600" cy="4800600"/>
          </a:xfrm>
        </p:spPr>
        <p:txBody>
          <a:bodyPr>
            <a:normAutofit/>
          </a:bodyPr>
          <a:lstStyle/>
          <a:p>
            <a:pPr marL="342900" indent="-342900"/>
            <a:r>
              <a:rPr lang="en-US" b="1" u="sng" dirty="0" smtClean="0"/>
              <a:t>Benefits of the Framework</a:t>
            </a:r>
          </a:p>
          <a:p>
            <a:pPr marL="342900" lvl="0" indent="-342900">
              <a:buFont typeface="Arial" pitchFamily="34" charset="0"/>
              <a:buChar char="•"/>
            </a:pPr>
            <a:r>
              <a:rPr lang="en-US" dirty="0"/>
              <a:t>offers political and legal dimensions that reach beyond the moral appeals of bioethics and provides a more robust governance framework for genomic and health-related data sharing</a:t>
            </a:r>
            <a:endParaRPr lang="en-CA" dirty="0"/>
          </a:p>
          <a:p>
            <a:pPr marL="342900" lvl="0" indent="-342900">
              <a:buFont typeface="Arial" pitchFamily="34" charset="0"/>
              <a:buChar char="•"/>
            </a:pPr>
            <a:r>
              <a:rPr lang="en-US" dirty="0"/>
              <a:t>speaks to groups and institutions, not just </a:t>
            </a:r>
            <a:r>
              <a:rPr lang="en-US" dirty="0" smtClean="0"/>
              <a:t>individuals</a:t>
            </a:r>
            <a:endParaRPr lang="en-CA" dirty="0"/>
          </a:p>
          <a:p>
            <a:pPr marL="342900" lvl="0" indent="-342900">
              <a:buFont typeface="Arial" pitchFamily="34" charset="0"/>
              <a:buChar char="•"/>
            </a:pPr>
            <a:r>
              <a:rPr lang="en-US" dirty="0" smtClean="0"/>
              <a:t>stresses </a:t>
            </a:r>
            <a:r>
              <a:rPr lang="en-US" dirty="0"/>
              <a:t>the progressive realization of </a:t>
            </a:r>
            <a:r>
              <a:rPr lang="en-US" dirty="0" smtClean="0"/>
              <a:t>duties</a:t>
            </a:r>
          </a:p>
          <a:p>
            <a:pPr marL="342900" lvl="0" indent="-342900">
              <a:buFont typeface="Arial" pitchFamily="34" charset="0"/>
              <a:buChar char="•"/>
            </a:pPr>
            <a:r>
              <a:rPr lang="en-US" dirty="0"/>
              <a:t>urges action by governments, industry, funders, publishers, and researchers to create an international environment for responsibly sharing data</a:t>
            </a:r>
            <a:r>
              <a:rPr lang="en-CA" dirty="0"/>
              <a:t> </a:t>
            </a:r>
          </a:p>
        </p:txBody>
      </p:sp>
      <p:sp>
        <p:nvSpPr>
          <p:cNvPr id="4" name="Slide Number Placeholder 3"/>
          <p:cNvSpPr>
            <a:spLocks noGrp="1"/>
          </p:cNvSpPr>
          <p:nvPr>
            <p:ph type="sldNum" sz="quarter" idx="12"/>
          </p:nvPr>
        </p:nvSpPr>
        <p:spPr>
          <a:xfrm>
            <a:off x="361950" y="6538247"/>
            <a:ext cx="685800" cy="273844"/>
          </a:xfrm>
        </p:spPr>
        <p:txBody>
          <a:bodyPr/>
          <a:lstStyle/>
          <a:p>
            <a:pPr algn="l"/>
            <a:fld id="{A8C9CB2B-3164-2248-9789-58CD2CF1DEBC}" type="slidenum">
              <a:rPr lang="en-US" smtClean="0"/>
              <a:pPr algn="l"/>
              <a:t>8</a:t>
            </a:fld>
            <a:endParaRPr lang="en-US" dirty="0"/>
          </a:p>
        </p:txBody>
      </p:sp>
    </p:spTree>
    <p:extLst>
      <p:ext uri="{BB962C8B-B14F-4D97-AF65-F5344CB8AC3E}">
        <p14:creationId xmlns:p14="http://schemas.microsoft.com/office/powerpoint/2010/main" val="24382784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180753" y="2147777"/>
            <a:ext cx="8705974" cy="430732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CA"/>
          </a:p>
        </p:txBody>
      </p:sp>
      <p:sp>
        <p:nvSpPr>
          <p:cNvPr id="2" name="Title 1"/>
          <p:cNvSpPr>
            <a:spLocks noGrp="1"/>
          </p:cNvSpPr>
          <p:nvPr>
            <p:ph type="title"/>
          </p:nvPr>
        </p:nvSpPr>
        <p:spPr/>
        <p:txBody>
          <a:bodyPr>
            <a:normAutofit fontScale="90000"/>
          </a:bodyPr>
          <a:lstStyle/>
          <a:p>
            <a:r>
              <a:rPr lang="en-US" i="1" dirty="0"/>
              <a:t>Framework for Responsible Sharing of Genomic and Health-Related Data</a:t>
            </a:r>
            <a:endParaRPr lang="en-CA" dirty="0"/>
          </a:p>
        </p:txBody>
      </p:sp>
      <p:sp>
        <p:nvSpPr>
          <p:cNvPr id="4" name="Slide Number Placeholder 3"/>
          <p:cNvSpPr>
            <a:spLocks noGrp="1"/>
          </p:cNvSpPr>
          <p:nvPr>
            <p:ph type="sldNum" sz="quarter" idx="4294967295"/>
          </p:nvPr>
        </p:nvSpPr>
        <p:spPr>
          <a:xfrm>
            <a:off x="361950" y="6538247"/>
            <a:ext cx="685800" cy="273844"/>
          </a:xfrm>
          <a:prstGeom prst="rect">
            <a:avLst/>
          </a:prstGeom>
        </p:spPr>
        <p:txBody>
          <a:bodyPr/>
          <a:lstStyle/>
          <a:p>
            <a:pPr algn="l"/>
            <a:fld id="{A8C9CB2B-3164-2248-9789-58CD2CF1DEBC}" type="slidenum">
              <a:rPr lang="en-US" smtClean="0"/>
              <a:pPr algn="l"/>
              <a:t>9</a:t>
            </a:fld>
            <a:endParaRPr lang="en-US" dirty="0"/>
          </a:p>
        </p:txBody>
      </p:sp>
      <p:sp>
        <p:nvSpPr>
          <p:cNvPr id="8" name="Content Placeholder 2"/>
          <p:cNvSpPr>
            <a:spLocks noGrp="1"/>
          </p:cNvSpPr>
          <p:nvPr>
            <p:ph sz="half" idx="10"/>
          </p:nvPr>
        </p:nvSpPr>
        <p:spPr>
          <a:xfrm>
            <a:off x="179511" y="1216711"/>
            <a:ext cx="8856984" cy="1055149"/>
          </a:xfrm>
        </p:spPr>
        <p:txBody>
          <a:bodyPr>
            <a:normAutofit/>
          </a:bodyPr>
          <a:lstStyle/>
          <a:p>
            <a:pPr algn="ctr"/>
            <a:r>
              <a:rPr lang="en-US" sz="1800" dirty="0" smtClean="0"/>
              <a:t>To date, the </a:t>
            </a:r>
            <a:r>
              <a:rPr lang="en-US" sz="1800" i="1" dirty="0" smtClean="0"/>
              <a:t>Framework </a:t>
            </a:r>
            <a:r>
              <a:rPr lang="en-US" sz="1800" dirty="0" smtClean="0"/>
              <a:t>has been translated into </a:t>
            </a:r>
            <a:r>
              <a:rPr lang="en-US" sz="1800" b="1" u="sng" dirty="0" smtClean="0"/>
              <a:t>9</a:t>
            </a:r>
            <a:r>
              <a:rPr lang="en-US" sz="1800" dirty="0" smtClean="0"/>
              <a:t> languages (all freely available on the GA4GH website). </a:t>
            </a:r>
            <a:r>
              <a:rPr lang="en-CA" sz="1800" dirty="0"/>
              <a:t>Thank you to all for the time and work involved to translate and validate the Framework</a:t>
            </a:r>
            <a:r>
              <a:rPr lang="en-CA" sz="1800" dirty="0" smtClean="0"/>
              <a:t>!</a:t>
            </a:r>
            <a:endParaRPr lang="en-US" sz="1800" dirty="0" smtClean="0"/>
          </a:p>
          <a:p>
            <a:pPr>
              <a:buFont typeface="Arial" pitchFamily="34" charset="0"/>
              <a:buChar char="•"/>
            </a:pPr>
            <a:endParaRPr lang="en-US" sz="1800" dirty="0" smtClean="0"/>
          </a:p>
          <a:p>
            <a:pPr marL="342900" indent="-342900">
              <a:buFont typeface="Arial" panose="020B0604020202020204" pitchFamily="34" charset="0"/>
              <a:buChar char="•"/>
            </a:pPr>
            <a:endParaRPr lang="en-US" sz="1800" dirty="0" smtClean="0"/>
          </a:p>
          <a:p>
            <a:endParaRPr lang="en-US" sz="1800" dirty="0" smtClean="0"/>
          </a:p>
          <a:p>
            <a:endParaRPr lang="en-US" sz="1800" dirty="0" smtClean="0"/>
          </a:p>
          <a:p>
            <a:endParaRPr lang="en-US" sz="1800" dirty="0" smtClean="0"/>
          </a:p>
          <a:p>
            <a:endParaRPr lang="en-US" sz="1800" dirty="0" smtClean="0"/>
          </a:p>
          <a:p>
            <a:endParaRPr lang="en-US" sz="1800" dirty="0" smtClean="0"/>
          </a:p>
          <a:p>
            <a:endParaRPr lang="en-US" sz="1800" dirty="0" smtClean="0"/>
          </a:p>
          <a:p>
            <a:endParaRPr lang="en-US" sz="1800" dirty="0" smtClean="0"/>
          </a:p>
          <a:p>
            <a:endParaRPr lang="en-US" sz="1800" dirty="0" smtClean="0"/>
          </a:p>
          <a:p>
            <a:endParaRPr lang="en-US" sz="1800" dirty="0" smtClean="0"/>
          </a:p>
          <a:p>
            <a:endParaRPr lang="en-US" sz="1800" dirty="0" smtClean="0"/>
          </a:p>
        </p:txBody>
      </p:sp>
      <p:sp>
        <p:nvSpPr>
          <p:cNvPr id="9" name="TextBox 8"/>
          <p:cNvSpPr txBox="1"/>
          <p:nvPr/>
        </p:nvSpPr>
        <p:spPr>
          <a:xfrm>
            <a:off x="478046" y="2265979"/>
            <a:ext cx="3013834" cy="4154984"/>
          </a:xfrm>
          <a:prstGeom prst="rect">
            <a:avLst/>
          </a:prstGeom>
          <a:noFill/>
        </p:spPr>
        <p:txBody>
          <a:bodyPr wrap="square" rtlCol="0">
            <a:spAutoFit/>
          </a:bodyPr>
          <a:lstStyle/>
          <a:p>
            <a:pPr marL="285750" indent="-285750">
              <a:buFont typeface="Arial" panose="020B0604020202020204" pitchFamily="34" charset="0"/>
              <a:buChar char="•"/>
            </a:pPr>
            <a:r>
              <a:rPr lang="en-CA" dirty="0" smtClean="0">
                <a:latin typeface="+mj-lt"/>
              </a:rPr>
              <a:t>Arabic</a:t>
            </a:r>
          </a:p>
          <a:p>
            <a:pPr marL="285750" indent="-285750">
              <a:buFont typeface="Arial" panose="020B0604020202020204" pitchFamily="34" charset="0"/>
              <a:buChar char="•"/>
            </a:pPr>
            <a:endParaRPr lang="en-CA" sz="1200" dirty="0" smtClean="0">
              <a:latin typeface="+mj-lt"/>
            </a:endParaRPr>
          </a:p>
          <a:p>
            <a:pPr marL="285750" indent="-285750">
              <a:buFont typeface="Arial" panose="020B0604020202020204" pitchFamily="34" charset="0"/>
              <a:buChar char="•"/>
            </a:pPr>
            <a:r>
              <a:rPr lang="en-CA" dirty="0" smtClean="0">
                <a:latin typeface="+mj-lt"/>
              </a:rPr>
              <a:t>Chinese</a:t>
            </a:r>
          </a:p>
          <a:p>
            <a:pPr marL="285750" indent="-285750">
              <a:buFont typeface="Arial" panose="020B0604020202020204" pitchFamily="34" charset="0"/>
              <a:buChar char="•"/>
            </a:pPr>
            <a:endParaRPr lang="en-CA" sz="1200" dirty="0" smtClean="0">
              <a:latin typeface="+mj-lt"/>
            </a:endParaRPr>
          </a:p>
          <a:p>
            <a:pPr marL="285750" indent="-285750">
              <a:buFont typeface="Arial" panose="020B0604020202020204" pitchFamily="34" charset="0"/>
              <a:buChar char="•"/>
            </a:pPr>
            <a:r>
              <a:rPr lang="en-CA" dirty="0" smtClean="0">
                <a:latin typeface="+mj-lt"/>
              </a:rPr>
              <a:t>French</a:t>
            </a:r>
          </a:p>
          <a:p>
            <a:pPr marL="285750" indent="-285750">
              <a:buFont typeface="Arial" panose="020B0604020202020204" pitchFamily="34" charset="0"/>
              <a:buChar char="•"/>
            </a:pPr>
            <a:endParaRPr lang="en-CA" sz="1200" dirty="0" smtClean="0">
              <a:latin typeface="+mj-lt"/>
            </a:endParaRPr>
          </a:p>
          <a:p>
            <a:pPr marL="285750" indent="-285750">
              <a:buFont typeface="Arial" panose="020B0604020202020204" pitchFamily="34" charset="0"/>
              <a:buChar char="•"/>
            </a:pPr>
            <a:r>
              <a:rPr lang="en-CA" dirty="0" smtClean="0">
                <a:latin typeface="+mj-lt"/>
              </a:rPr>
              <a:t>Greek</a:t>
            </a:r>
          </a:p>
          <a:p>
            <a:pPr marL="285750" indent="-285750">
              <a:buFont typeface="Arial" panose="020B0604020202020204" pitchFamily="34" charset="0"/>
              <a:buChar char="•"/>
            </a:pPr>
            <a:endParaRPr lang="en-CA" sz="1200" dirty="0" smtClean="0">
              <a:latin typeface="+mj-lt"/>
            </a:endParaRPr>
          </a:p>
          <a:p>
            <a:pPr marL="285750" indent="-285750">
              <a:buFont typeface="Arial" panose="020B0604020202020204" pitchFamily="34" charset="0"/>
              <a:buChar char="•"/>
            </a:pPr>
            <a:r>
              <a:rPr lang="en-CA" dirty="0" smtClean="0">
                <a:latin typeface="+mj-lt"/>
              </a:rPr>
              <a:t>Japanese</a:t>
            </a:r>
          </a:p>
          <a:p>
            <a:pPr marL="285750" indent="-285750">
              <a:buFont typeface="Arial" panose="020B0604020202020204" pitchFamily="34" charset="0"/>
              <a:buChar char="•"/>
            </a:pPr>
            <a:endParaRPr lang="en-CA" sz="1200" dirty="0" smtClean="0">
              <a:latin typeface="+mj-lt"/>
            </a:endParaRPr>
          </a:p>
          <a:p>
            <a:pPr marL="285750" indent="-285750">
              <a:buFont typeface="Arial" panose="020B0604020202020204" pitchFamily="34" charset="0"/>
              <a:buChar char="•"/>
            </a:pPr>
            <a:r>
              <a:rPr lang="en-CA" dirty="0" smtClean="0">
                <a:latin typeface="+mj-lt"/>
              </a:rPr>
              <a:t>Portuguese</a:t>
            </a:r>
          </a:p>
          <a:p>
            <a:pPr marL="285750" indent="-285750">
              <a:buFont typeface="Arial" panose="020B0604020202020204" pitchFamily="34" charset="0"/>
              <a:buChar char="•"/>
            </a:pPr>
            <a:endParaRPr lang="en-CA" sz="1200" dirty="0">
              <a:latin typeface="+mj-lt"/>
            </a:endParaRPr>
          </a:p>
          <a:p>
            <a:pPr marL="285750" indent="-285750">
              <a:buFont typeface="Arial" panose="020B0604020202020204" pitchFamily="34" charset="0"/>
              <a:buChar char="•"/>
            </a:pPr>
            <a:r>
              <a:rPr lang="en-CA" dirty="0" smtClean="0">
                <a:latin typeface="+mj-lt"/>
              </a:rPr>
              <a:t>Spanish</a:t>
            </a:r>
          </a:p>
          <a:p>
            <a:pPr marL="285750" indent="-285750">
              <a:buFont typeface="Arial" panose="020B0604020202020204" pitchFamily="34" charset="0"/>
              <a:buChar char="•"/>
            </a:pPr>
            <a:endParaRPr lang="en-CA" sz="1200" dirty="0" smtClean="0">
              <a:latin typeface="+mj-lt"/>
            </a:endParaRPr>
          </a:p>
          <a:p>
            <a:pPr marL="285750" indent="-285750">
              <a:buFont typeface="Arial" panose="020B0604020202020204" pitchFamily="34" charset="0"/>
              <a:buChar char="•"/>
            </a:pPr>
            <a:r>
              <a:rPr lang="en-CA" dirty="0" smtClean="0">
                <a:latin typeface="+mj-lt"/>
              </a:rPr>
              <a:t>German</a:t>
            </a:r>
          </a:p>
          <a:p>
            <a:pPr marL="285750" indent="-285750">
              <a:buFont typeface="Arial" panose="020B0604020202020204" pitchFamily="34" charset="0"/>
              <a:buChar char="•"/>
            </a:pPr>
            <a:endParaRPr lang="en-CA" sz="1200" dirty="0" smtClean="0">
              <a:latin typeface="+mj-lt"/>
            </a:endParaRPr>
          </a:p>
          <a:p>
            <a:pPr marL="285750" indent="-285750">
              <a:buFont typeface="Arial" panose="020B0604020202020204" pitchFamily="34" charset="0"/>
              <a:buChar char="•"/>
            </a:pPr>
            <a:r>
              <a:rPr lang="en-CA" dirty="0" smtClean="0">
                <a:latin typeface="+mj-lt"/>
              </a:rPr>
              <a:t>Hindi</a:t>
            </a:r>
          </a:p>
        </p:txBody>
      </p:sp>
      <p:sp>
        <p:nvSpPr>
          <p:cNvPr id="10" name="Rectangle 9"/>
          <p:cNvSpPr/>
          <p:nvPr/>
        </p:nvSpPr>
        <p:spPr>
          <a:xfrm>
            <a:off x="2175049" y="3564484"/>
            <a:ext cx="5985641" cy="523220"/>
          </a:xfrm>
          <a:prstGeom prst="rect">
            <a:avLst/>
          </a:prstGeom>
        </p:spPr>
        <p:txBody>
          <a:bodyPr wrap="square">
            <a:spAutoFit/>
          </a:bodyPr>
          <a:lstStyle/>
          <a:p>
            <a:r>
              <a:rPr lang="el-GR" sz="1400" dirty="0"/>
              <a:t>Πλαίσιο για την Υπεύθυνη Κοινοχρησία Γονιδιωματικών και άλλων Ιατρικών Δεδομένων</a:t>
            </a:r>
            <a:endParaRPr lang="en-CA" sz="1400" dirty="0"/>
          </a:p>
        </p:txBody>
      </p:sp>
      <p:sp>
        <p:nvSpPr>
          <p:cNvPr id="11" name="TextBox 10"/>
          <p:cNvSpPr txBox="1"/>
          <p:nvPr/>
        </p:nvSpPr>
        <p:spPr>
          <a:xfrm>
            <a:off x="2139107" y="2719627"/>
            <a:ext cx="4625163" cy="307777"/>
          </a:xfrm>
          <a:prstGeom prst="rect">
            <a:avLst/>
          </a:prstGeom>
          <a:noFill/>
        </p:spPr>
        <p:txBody>
          <a:bodyPr wrap="square" rtlCol="0">
            <a:spAutoFit/>
          </a:bodyPr>
          <a:lstStyle/>
          <a:p>
            <a:r>
              <a:rPr lang="zh-CN" altLang="en-US" sz="1400" dirty="0"/>
              <a:t>基因组学与健康</a:t>
            </a:r>
            <a:r>
              <a:rPr lang="zh-CN" altLang="en-US" sz="1400" dirty="0" smtClean="0"/>
              <a:t>相关</a:t>
            </a:r>
            <a:r>
              <a:rPr lang="zh-CN" altLang="en-US" sz="1400" dirty="0"/>
              <a:t>数据负责任的共享框架</a:t>
            </a:r>
            <a:endParaRPr lang="en-CA" sz="1400" dirty="0"/>
          </a:p>
        </p:txBody>
      </p:sp>
      <p:sp>
        <p:nvSpPr>
          <p:cNvPr id="12" name="TextBox 11"/>
          <p:cNvSpPr txBox="1"/>
          <p:nvPr/>
        </p:nvSpPr>
        <p:spPr>
          <a:xfrm>
            <a:off x="2156324" y="2276612"/>
            <a:ext cx="4614531" cy="307777"/>
          </a:xfrm>
          <a:prstGeom prst="rect">
            <a:avLst/>
          </a:prstGeom>
          <a:noFill/>
        </p:spPr>
        <p:txBody>
          <a:bodyPr wrap="square" rtlCol="0">
            <a:spAutoFit/>
          </a:bodyPr>
          <a:lstStyle/>
          <a:p>
            <a:r>
              <a:rPr lang="ar-AE" sz="1400" dirty="0"/>
              <a:t>إطار لتبادل مسؤول للمعلومات الجینومیة والمتصلة بالصحة</a:t>
            </a:r>
            <a:endParaRPr lang="en-CA" sz="1400" dirty="0"/>
          </a:p>
        </p:txBody>
      </p:sp>
      <p:sp>
        <p:nvSpPr>
          <p:cNvPr id="13" name="TextBox 12"/>
          <p:cNvSpPr txBox="1"/>
          <p:nvPr/>
        </p:nvSpPr>
        <p:spPr>
          <a:xfrm>
            <a:off x="2156324" y="3138505"/>
            <a:ext cx="6879265" cy="307777"/>
          </a:xfrm>
          <a:prstGeom prst="rect">
            <a:avLst/>
          </a:prstGeom>
          <a:noFill/>
        </p:spPr>
        <p:txBody>
          <a:bodyPr wrap="square" rtlCol="0">
            <a:spAutoFit/>
          </a:bodyPr>
          <a:lstStyle/>
          <a:p>
            <a:r>
              <a:rPr lang="fr-FR" sz="1400" dirty="0"/>
              <a:t>Cadre pour un partage responsable des données génomiques et des données de santé</a:t>
            </a:r>
            <a:endParaRPr lang="en-CA" sz="1400" dirty="0"/>
          </a:p>
        </p:txBody>
      </p:sp>
      <p:sp>
        <p:nvSpPr>
          <p:cNvPr id="14" name="TextBox 13"/>
          <p:cNvSpPr txBox="1"/>
          <p:nvPr/>
        </p:nvSpPr>
        <p:spPr>
          <a:xfrm>
            <a:off x="2156324" y="4120163"/>
            <a:ext cx="6900530" cy="307777"/>
          </a:xfrm>
          <a:prstGeom prst="rect">
            <a:avLst/>
          </a:prstGeom>
          <a:noFill/>
        </p:spPr>
        <p:txBody>
          <a:bodyPr wrap="square" rtlCol="0">
            <a:spAutoFit/>
          </a:bodyPr>
          <a:lstStyle/>
          <a:p>
            <a:r>
              <a:rPr lang="ja-JP" altLang="en-US" sz="1400" b="1" dirty="0"/>
              <a:t>ゲノム及び健康関連データの責任ある共有に関する枠組み</a:t>
            </a:r>
            <a:endParaRPr lang="en-CA" sz="1400" b="1" dirty="0"/>
          </a:p>
        </p:txBody>
      </p:sp>
      <p:sp>
        <p:nvSpPr>
          <p:cNvPr id="15" name="TextBox 14"/>
          <p:cNvSpPr txBox="1"/>
          <p:nvPr/>
        </p:nvSpPr>
        <p:spPr>
          <a:xfrm>
            <a:off x="2185764" y="4974828"/>
            <a:ext cx="5918200" cy="523220"/>
          </a:xfrm>
          <a:prstGeom prst="rect">
            <a:avLst/>
          </a:prstGeom>
          <a:noFill/>
        </p:spPr>
        <p:txBody>
          <a:bodyPr wrap="square" rtlCol="0">
            <a:spAutoFit/>
          </a:bodyPr>
          <a:lstStyle/>
          <a:p>
            <a:r>
              <a:rPr lang="es-ES" sz="1400" dirty="0"/>
              <a:t>Marco de actuación para el uso compartido responsable de </a:t>
            </a:r>
            <a:r>
              <a:rPr lang="es-ES" sz="1400" dirty="0" smtClean="0"/>
              <a:t>datos genómicos </a:t>
            </a:r>
            <a:r>
              <a:rPr lang="es-ES" sz="1400" dirty="0"/>
              <a:t>y relativos a la salud</a:t>
            </a:r>
            <a:endParaRPr lang="en-CA" sz="1400" dirty="0"/>
          </a:p>
        </p:txBody>
      </p:sp>
      <p:sp>
        <p:nvSpPr>
          <p:cNvPr id="16" name="TextBox 15"/>
          <p:cNvSpPr txBox="1"/>
          <p:nvPr/>
        </p:nvSpPr>
        <p:spPr>
          <a:xfrm>
            <a:off x="2190044" y="4449909"/>
            <a:ext cx="6721818" cy="523220"/>
          </a:xfrm>
          <a:prstGeom prst="rect">
            <a:avLst/>
          </a:prstGeom>
          <a:noFill/>
        </p:spPr>
        <p:txBody>
          <a:bodyPr wrap="square" rtlCol="0">
            <a:spAutoFit/>
          </a:bodyPr>
          <a:lstStyle/>
          <a:p>
            <a:r>
              <a:rPr lang="en-CA" sz="1400" dirty="0" smtClean="0"/>
              <a:t>Framework para </a:t>
            </a:r>
            <a:r>
              <a:rPr lang="en-CA" sz="1400" dirty="0" err="1" smtClean="0"/>
              <a:t>Compartilhamento</a:t>
            </a:r>
            <a:r>
              <a:rPr lang="en-CA" sz="1400" dirty="0" smtClean="0"/>
              <a:t> </a:t>
            </a:r>
            <a:r>
              <a:rPr lang="en-CA" sz="1400" dirty="0" err="1" smtClean="0"/>
              <a:t>Responsável</a:t>
            </a:r>
            <a:r>
              <a:rPr lang="en-CA" sz="1400" dirty="0" smtClean="0"/>
              <a:t> de Dados </a:t>
            </a:r>
            <a:r>
              <a:rPr lang="en-CA" sz="1400" dirty="0" err="1" smtClean="0"/>
              <a:t>Genômicos</a:t>
            </a:r>
            <a:r>
              <a:rPr lang="en-CA" sz="1400" dirty="0" smtClean="0"/>
              <a:t> e </a:t>
            </a:r>
            <a:r>
              <a:rPr lang="en-CA" sz="1400" dirty="0" err="1" smtClean="0"/>
              <a:t>Relacionados</a:t>
            </a:r>
            <a:r>
              <a:rPr lang="en-CA" sz="1400" dirty="0" smtClean="0"/>
              <a:t> à </a:t>
            </a:r>
            <a:r>
              <a:rPr lang="en-CA" sz="1400" dirty="0" err="1" smtClean="0"/>
              <a:t>Saúde</a:t>
            </a:r>
            <a:endParaRPr lang="en-CA" sz="1400" dirty="0"/>
          </a:p>
        </p:txBody>
      </p:sp>
      <p:sp>
        <p:nvSpPr>
          <p:cNvPr id="18" name="TextBox 17"/>
          <p:cNvSpPr txBox="1"/>
          <p:nvPr/>
        </p:nvSpPr>
        <p:spPr>
          <a:xfrm>
            <a:off x="2185764" y="5452506"/>
            <a:ext cx="6558420" cy="523220"/>
          </a:xfrm>
          <a:prstGeom prst="rect">
            <a:avLst/>
          </a:prstGeom>
          <a:noFill/>
        </p:spPr>
        <p:txBody>
          <a:bodyPr wrap="square" rtlCol="0">
            <a:spAutoFit/>
          </a:bodyPr>
          <a:lstStyle/>
          <a:p>
            <a:r>
              <a:rPr lang="de-DE" sz="1400" dirty="0"/>
              <a:t>Rahmenkonzept für die den verantwortungsvollen </a:t>
            </a:r>
            <a:r>
              <a:rPr lang="de-DE" sz="1400" dirty="0" smtClean="0"/>
              <a:t>Datenaustausch genomischer </a:t>
            </a:r>
            <a:r>
              <a:rPr lang="de-DE" sz="1400" dirty="0"/>
              <a:t>und gesundheitsbezogener Daten</a:t>
            </a:r>
            <a:endParaRPr lang="en-CA" sz="1400" dirty="0"/>
          </a:p>
        </p:txBody>
      </p:sp>
      <p:pic>
        <p:nvPicPr>
          <p:cNvPr id="3" name="Picture 2"/>
          <p:cNvPicPr>
            <a:picLocks noChangeAspect="1"/>
          </p:cNvPicPr>
          <p:nvPr/>
        </p:nvPicPr>
        <p:blipFill rotWithShape="1">
          <a:blip r:embed="rId2" cstate="print"/>
          <a:srcRect l="16429" t="44790" r="12607" b="49842"/>
          <a:stretch/>
        </p:blipFill>
        <p:spPr>
          <a:xfrm>
            <a:off x="2268773" y="5975726"/>
            <a:ext cx="5597242" cy="238181"/>
          </a:xfrm>
          <a:prstGeom prst="rect">
            <a:avLst/>
          </a:prstGeom>
        </p:spPr>
      </p:pic>
    </p:spTree>
    <p:extLst>
      <p:ext uri="{BB962C8B-B14F-4D97-AF65-F5344CB8AC3E}">
        <p14:creationId xmlns:p14="http://schemas.microsoft.com/office/powerpoint/2010/main" val="17671960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978</TotalTime>
  <Words>1750</Words>
  <Application>Microsoft Office PowerPoint</Application>
  <PresentationFormat>On-screen Show (4:3)</PresentationFormat>
  <Paragraphs>178</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ＭＳ Ｐゴシック</vt:lpstr>
      <vt:lpstr>宋体</vt:lpstr>
      <vt:lpstr>Arial</vt:lpstr>
      <vt:lpstr>Calibri</vt:lpstr>
      <vt:lpstr>Wingdings</vt:lpstr>
      <vt:lpstr>Office Theme</vt:lpstr>
      <vt:lpstr>Data Sharing: An Issue of Human Rights? </vt:lpstr>
      <vt:lpstr>PowerPoint Presentation</vt:lpstr>
      <vt:lpstr>Framework for Responsible Sharing of Genomic and Health-Related Data</vt:lpstr>
      <vt:lpstr>Renewed Interest </vt:lpstr>
      <vt:lpstr>Content of the Right to Science</vt:lpstr>
      <vt:lpstr>Framework for Responsible Sharing of Genomic and Health-Related Data</vt:lpstr>
      <vt:lpstr>Framework for Responsible Sharing of Genomic and Health-Related Data</vt:lpstr>
      <vt:lpstr>Framework for Responsible Sharing of Genomic and Health-Related Data</vt:lpstr>
      <vt:lpstr>Framework for Responsible Sharing of Genomic and Health-Related Data</vt:lpstr>
      <vt:lpstr>Strategies for Global Adoption</vt:lpstr>
      <vt:lpstr>UNESCO</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athorogo</dc:creator>
  <cp:lastModifiedBy>Hazel Halton</cp:lastModifiedBy>
  <cp:revision>109</cp:revision>
  <dcterms:created xsi:type="dcterms:W3CDTF">2015-03-16T19:13:42Z</dcterms:created>
  <dcterms:modified xsi:type="dcterms:W3CDTF">2015-06-23T12:49:33Z</dcterms:modified>
</cp:coreProperties>
</file>