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9"/>
  </p:notesMasterIdLst>
  <p:sldIdLst>
    <p:sldId id="261" r:id="rId3"/>
    <p:sldId id="280" r:id="rId4"/>
    <p:sldId id="281" r:id="rId5"/>
    <p:sldId id="282" r:id="rId6"/>
    <p:sldId id="283" r:id="rId7"/>
    <p:sldId id="273" r:id="rId8"/>
    <p:sldId id="294" r:id="rId9"/>
    <p:sldId id="286" r:id="rId10"/>
    <p:sldId id="293" r:id="rId11"/>
    <p:sldId id="287" r:id="rId12"/>
    <p:sldId id="289" r:id="rId13"/>
    <p:sldId id="270" r:id="rId14"/>
    <p:sldId id="290" r:id="rId15"/>
    <p:sldId id="285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2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98B0A-06B0-496E-90A3-10B62846713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6814D-3CC8-4EA1-8ECE-A8E36FE1E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</a:t>
            </a:r>
            <a:r>
              <a:rPr lang="en-GB" baseline="0" dirty="0" smtClean="0"/>
              <a:t>what I do I mean by </a:t>
            </a:r>
            <a:r>
              <a:rPr lang="en-GB" baseline="0" dirty="0" err="1" smtClean="0"/>
              <a:t>eHealth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FF64-10AB-4E46-B85F-D1630081992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0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described as….</a:t>
            </a:r>
          </a:p>
          <a:p>
            <a:endParaRPr lang="en-GB" dirty="0" smtClean="0"/>
          </a:p>
          <a:p>
            <a:r>
              <a:rPr lang="en-GB" dirty="0" smtClean="0"/>
              <a:t>And advances</a:t>
            </a:r>
            <a:r>
              <a:rPr lang="en-GB" baseline="0" dirty="0" smtClean="0"/>
              <a:t> in gene sequencing, biomedical imaging, and informatics </a:t>
            </a:r>
            <a:r>
              <a:rPr lang="en-GB" dirty="0" smtClean="0"/>
              <a:t>have resulted in a huge explosion of digital data available to researchers</a:t>
            </a:r>
            <a:r>
              <a:rPr lang="en-GB" baseline="0" dirty="0" smtClean="0"/>
              <a:t> and clinicians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FF64-10AB-4E46-B85F-D1630081992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0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it’s more than that.</a:t>
            </a:r>
            <a:r>
              <a:rPr lang="en-GB" baseline="0" dirty="0" smtClean="0"/>
              <a:t> It’s not just technology, it’s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FF64-10AB-4E46-B85F-D1630081992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0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2079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3635896"/>
            <a:ext cx="5486400" cy="532859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/>
              <a:t>The market</a:t>
            </a:r>
            <a:r>
              <a:rPr lang="en-GB" sz="1100" baseline="0" dirty="0" smtClean="0"/>
              <a:t> in e-Health is…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*</a:t>
            </a:r>
            <a:endParaRPr lang="en-GB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/>
              <a:t>The growth</a:t>
            </a:r>
            <a:r>
              <a:rPr lang="en-GB" sz="1100" baseline="0" dirty="0" smtClean="0"/>
              <a:t> in the </a:t>
            </a:r>
            <a:r>
              <a:rPr lang="en-GB" sz="1100" dirty="0" err="1" smtClean="0"/>
              <a:t>eHealth</a:t>
            </a:r>
            <a:r>
              <a:rPr lang="en-GB" sz="1100" dirty="0" smtClean="0"/>
              <a:t> market is a</a:t>
            </a:r>
            <a:r>
              <a:rPr lang="en-GB" sz="1100" baseline="0" dirty="0" smtClean="0"/>
              <a:t> direct result of the explosion in digital technology, particularly mobile technology and the internet.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Creating the opportunity for data to be delivered – or captured – in real time, wherever you are.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Obviously this has fantastic benefits to clinicians and researchers, being able to access digitised data and services from around the world.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But it has also sparked a huge interest from the healthcare “consumer” perspective.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/>
              <a:t>Question: 	How many people have a smart phone with them right now?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/>
              <a:t>	How many people have used a fitness tracker, or a calorie counter?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So pretty much all of you are already, or have the capacity to be e-Health consumers.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Whether it’s logging how many chocolate biscuits you ate or how many miles you ran last week.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This ability to easily collect information about ourselves, aligns with</a:t>
            </a:r>
            <a:r>
              <a:rPr lang="en-GB" sz="1100" dirty="0" smtClean="0"/>
              <a:t> </a:t>
            </a:r>
            <a:r>
              <a:rPr lang="en-GB" sz="1100" baseline="0" dirty="0" smtClean="0"/>
              <a:t>our desire for self-improvement.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/>
              <a:t>And it can be very empowering: if you can quantify it, you can measure change and track improvement</a:t>
            </a:r>
            <a:endParaRPr lang="en-GB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/>
              <a:t>Unsurprisingly</a:t>
            </a:r>
            <a:r>
              <a:rPr lang="en-GB" sz="1100" baseline="0" dirty="0" smtClean="0"/>
              <a:t> then, there are </a:t>
            </a:r>
            <a:r>
              <a:rPr lang="en-GB" sz="1100" dirty="0" smtClean="0"/>
              <a:t>many new companies entering the market as well as existing healthcare solution providers.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/>
              <a:t>Over 65 million users of </a:t>
            </a:r>
            <a:r>
              <a:rPr lang="en-GB" sz="1100" dirty="0" err="1" smtClean="0"/>
              <a:t>myfitnesspal</a:t>
            </a:r>
            <a:r>
              <a:rPr lang="en-GB" sz="1100" dirty="0" smtClean="0"/>
              <a:t> alone.</a:t>
            </a:r>
            <a:endParaRPr lang="en-US" sz="1100" dirty="0" smtClean="0"/>
          </a:p>
          <a:p>
            <a:r>
              <a:rPr lang="en-US" sz="1100" dirty="0" smtClean="0"/>
              <a:t>*</a:t>
            </a:r>
          </a:p>
          <a:p>
            <a:r>
              <a:rPr lang="en-US" sz="1100" dirty="0" smtClean="0"/>
              <a:t>But I think this is just the beginning</a:t>
            </a:r>
            <a:r>
              <a:rPr lang="en-US" sz="1100" baseline="0" dirty="0" smtClean="0"/>
              <a:t> of a shift that will put the patient back at the </a:t>
            </a:r>
            <a:r>
              <a:rPr lang="en-US" sz="1100" baseline="0" dirty="0" err="1" smtClean="0"/>
              <a:t>centre</a:t>
            </a:r>
            <a:r>
              <a:rPr lang="en-US" sz="1100" baseline="0" dirty="0" smtClean="0"/>
              <a:t>,</a:t>
            </a:r>
          </a:p>
          <a:p>
            <a:r>
              <a:rPr lang="en-US" sz="1100" dirty="0" smtClean="0"/>
              <a:t>And allow them to actively participate in shaping their own personal healthcare.</a:t>
            </a:r>
            <a:endParaRPr lang="en-US" sz="1100" baseline="0" dirty="0" smtClean="0"/>
          </a:p>
          <a:p>
            <a:r>
              <a:rPr lang="en-US" sz="1100" baseline="0" dirty="0" smtClean="0"/>
              <a:t>*</a:t>
            </a:r>
          </a:p>
          <a:p>
            <a:r>
              <a:rPr lang="en-US" sz="1100" baseline="0" dirty="0" smtClean="0"/>
              <a:t>Linking this type of data to clinical records could allow new insights and drive lifestyle and </a:t>
            </a:r>
            <a:r>
              <a:rPr lang="en-US" sz="1100" baseline="0" dirty="0" err="1" smtClean="0"/>
              <a:t>behavioural</a:t>
            </a:r>
            <a:r>
              <a:rPr lang="en-US" sz="1100" baseline="0" dirty="0" smtClean="0"/>
              <a:t> changes that will improve our health and wellbeing both as individuals and as a society.</a:t>
            </a:r>
            <a:endParaRPr lang="en-US" sz="1100" dirty="0" smtClean="0"/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0D868-5655-46BC-A3E5-3E0BF479E4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3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Calibri" panose="020F0502020204030204" pitchFamily="34" charset="0"/>
              </a:rPr>
              <a:t>Spun out in 2012 with approximately £500k seed funding.  In May 2014 </a:t>
            </a:r>
            <a:r>
              <a:rPr lang="en-GB" dirty="0" err="1" smtClean="0">
                <a:latin typeface="Calibri" panose="020F0502020204030204" pitchFamily="34" charset="0"/>
              </a:rPr>
              <a:t>Oxehealth</a:t>
            </a:r>
            <a:r>
              <a:rPr lang="en-GB" dirty="0" smtClean="0">
                <a:latin typeface="Calibri" panose="020F0502020204030204" pitchFamily="34" charset="0"/>
              </a:rPr>
              <a:t> completed a further £2m investment round.</a:t>
            </a:r>
          </a:p>
          <a:p>
            <a:pPr>
              <a:defRPr/>
            </a:pPr>
            <a:endParaRPr lang="en-GB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dirty="0" smtClean="0">
                <a:latin typeface="Calibri" panose="020F0502020204030204" pitchFamily="34" charset="0"/>
              </a:rPr>
              <a:t>Academic Founders: Prof Lionel </a:t>
            </a:r>
            <a:r>
              <a:rPr lang="en-GB" dirty="0" err="1" smtClean="0">
                <a:latin typeface="Calibri" panose="020F0502020204030204" pitchFamily="34" charset="0"/>
              </a:rPr>
              <a:t>Tarassenko</a:t>
            </a:r>
            <a:r>
              <a:rPr lang="en-GB" dirty="0" smtClean="0">
                <a:latin typeface="Calibri" panose="020F0502020204030204" pitchFamily="34" charset="0"/>
              </a:rPr>
              <a:t> and Prof Christopher Pugh</a:t>
            </a:r>
          </a:p>
          <a:p>
            <a:pPr marL="0" indent="0">
              <a:buFontTx/>
              <a:buNone/>
              <a:defRPr/>
            </a:pPr>
            <a:endParaRPr lang="en-GB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dirty="0" smtClean="0">
                <a:latin typeface="Calibri" panose="020F0502020204030204" pitchFamily="34" charset="0"/>
              </a:rPr>
              <a:t>Based on </a:t>
            </a:r>
            <a:r>
              <a:rPr lang="en-GB" dirty="0" err="1" smtClean="0">
                <a:latin typeface="Calibri" panose="020F0502020204030204" pitchFamily="34" charset="0"/>
              </a:rPr>
              <a:t>photoplethysmography</a:t>
            </a:r>
            <a:r>
              <a:rPr lang="en-GB" dirty="0" smtClean="0">
                <a:latin typeface="Calibri" panose="020F0502020204030204" pitchFamily="34" charset="0"/>
              </a:rPr>
              <a:t> (PPG); through the use of sophisticated algorithms produced a medical technology which can read vital signs with a camera in a wide range of real world situations. </a:t>
            </a:r>
          </a:p>
          <a:p>
            <a:pPr>
              <a:defRPr/>
            </a:pPr>
            <a:r>
              <a:rPr lang="en-GB" dirty="0" smtClean="0">
                <a:latin typeface="Calibri" panose="020F0502020204030204" pitchFamily="34" charset="0"/>
              </a:rPr>
              <a:t>Advantages include:</a:t>
            </a:r>
          </a:p>
          <a:p>
            <a:pPr lvl="1">
              <a:defRPr/>
            </a:pPr>
            <a:r>
              <a:rPr lang="en-GB" dirty="0" smtClean="0">
                <a:latin typeface="Calibri" panose="020F0502020204030204" pitchFamily="34" charset="0"/>
              </a:rPr>
              <a:t>Allows monitoring for extended periods, avoiding the physical limitations and discomfort of ‘wired’ solutions (e.g. in NICU)</a:t>
            </a:r>
          </a:p>
          <a:p>
            <a:pPr lvl="1">
              <a:defRPr/>
            </a:pPr>
            <a:r>
              <a:rPr lang="en-GB" dirty="0" smtClean="0">
                <a:latin typeface="Calibri" panose="020F0502020204030204" pitchFamily="34" charset="0"/>
              </a:rPr>
              <a:t>Enables remote monitoring of long-term conditions (“Health Skype”) and optimisation of treatment without hospital admission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0F51-87AB-4EC5-A4D2-5387E53BD8C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inkedin.com/company/isis-innovation-ltd.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s://twitter.com/#!/IsisInnovation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inkedin.com/company/isis-innovation-ltd.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s://twitter.com/#!/IsisInnovation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isis-ppt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sis Corporate 2013 RGB Lar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016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1563"/>
            <a:ext cx="9144000" cy="1079500"/>
          </a:xfrm>
          <a:solidFill>
            <a:srgbClr val="002E62"/>
          </a:solidFill>
        </p:spPr>
        <p:txBody>
          <a:bodyPr tIns="216000" anchor="t"/>
          <a:lstStyle>
            <a:lvl1pPr>
              <a:lnSpc>
                <a:spcPct val="120000"/>
              </a:lnSpc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8077200" cy="381000"/>
          </a:xfrm>
          <a:solidFill>
            <a:srgbClr val="002E62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01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7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9750"/>
            <a:ext cx="22860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9750"/>
            <a:ext cx="67056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5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isis-ppt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sis Corporate 2013 RGB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016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1563"/>
            <a:ext cx="9144000" cy="1079500"/>
          </a:xfrm>
          <a:solidFill>
            <a:srgbClr val="002E62"/>
          </a:solidFill>
        </p:spPr>
        <p:txBody>
          <a:bodyPr tIns="216000" anchor="t"/>
          <a:lstStyle>
            <a:lvl1pPr>
              <a:lnSpc>
                <a:spcPct val="120000"/>
              </a:lnSpc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93096"/>
            <a:ext cx="8077200" cy="381000"/>
          </a:xfrm>
          <a:solidFill>
            <a:srgbClr val="002E62"/>
          </a:solidFill>
        </p:spPr>
        <p:txBody>
          <a:bodyPr lIns="0" tIns="0" rIns="0" bIns="0"/>
          <a:lstStyle>
            <a:lvl1pPr marL="0" indent="0">
              <a:lnSpc>
                <a:spcPct val="150000"/>
              </a:lnSpc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15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E6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0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ith Social Media but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98613" y="6178550"/>
            <a:ext cx="19319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>
                <a:solidFill>
                  <a:srgbClr val="656565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dirty="0">
                <a:solidFill>
                  <a:srgbClr val="002E62"/>
                </a:solidFill>
                <a:latin typeface="Calibri" panose="020F0502020204030204" pitchFamily="34" charset="0"/>
                <a:ea typeface="ヒラギノ角ゴ Pro W3" pitchFamily="1" charset="-128"/>
              </a:rPr>
              <a:t>@</a:t>
            </a:r>
            <a:r>
              <a:rPr lang="en-GB" altLang="en-US" sz="1400" dirty="0" err="1">
                <a:solidFill>
                  <a:srgbClr val="002E62"/>
                </a:solidFill>
                <a:latin typeface="Calibri" panose="020F0502020204030204" pitchFamily="34" charset="0"/>
                <a:ea typeface="ヒラギノ角ゴ Pro W3" pitchFamily="1" charset="-128"/>
              </a:rPr>
              <a:t>isisinnovation</a:t>
            </a:r>
            <a:endParaRPr lang="en-GB" altLang="en-US" sz="1400" dirty="0">
              <a:solidFill>
                <a:srgbClr val="002E62"/>
              </a:solidFill>
              <a:latin typeface="Calibri" panose="020F0502020204030204" pitchFamily="34" charset="0"/>
              <a:ea typeface="ヒラギノ角ゴ Pro W3" pitchFamily="1" charset="-128"/>
            </a:endParaRPr>
          </a:p>
        </p:txBody>
      </p:sp>
      <p:pic>
        <p:nvPicPr>
          <p:cNvPr id="5" name="Picture 7" descr="LinkedIn_IN_Icon_35px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6186488"/>
            <a:ext cx="2301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_logo-a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6186488"/>
            <a:ext cx="231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tomh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17855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E6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3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99732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295400"/>
            <a:ext cx="399732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70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6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Social Media But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06550" y="6165850"/>
            <a:ext cx="19319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>
                <a:solidFill>
                  <a:srgbClr val="656565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dirty="0">
                <a:solidFill>
                  <a:srgbClr val="002E62"/>
                </a:solidFill>
                <a:latin typeface="Calibri" panose="020F0502020204030204" pitchFamily="34" charset="0"/>
                <a:ea typeface="ヒラギノ角ゴ Pro W3" pitchFamily="1" charset="-128"/>
              </a:rPr>
              <a:t>@</a:t>
            </a:r>
            <a:r>
              <a:rPr lang="en-GB" altLang="en-US" sz="1400" dirty="0" err="1">
                <a:solidFill>
                  <a:srgbClr val="002E62"/>
                </a:solidFill>
                <a:latin typeface="Calibri" panose="020F0502020204030204" pitchFamily="34" charset="0"/>
                <a:ea typeface="ヒラギノ角ゴ Pro W3" pitchFamily="1" charset="-128"/>
              </a:rPr>
              <a:t>isisinnovation</a:t>
            </a:r>
            <a:endParaRPr lang="en-GB" altLang="en-US" sz="1400" dirty="0">
              <a:solidFill>
                <a:srgbClr val="002E62"/>
              </a:solidFill>
              <a:latin typeface="Calibri" panose="020F0502020204030204" pitchFamily="34" charset="0"/>
              <a:ea typeface="ヒラギノ角ゴ Pro W3" pitchFamily="1" charset="-128"/>
            </a:endParaRPr>
          </a:p>
        </p:txBody>
      </p:sp>
      <p:pic>
        <p:nvPicPr>
          <p:cNvPr id="4" name="Picture 7" descr="LinkedIn_IN_Icon_35px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6173788"/>
            <a:ext cx="2301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_logo-a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6173788"/>
            <a:ext cx="231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tomh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65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83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8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E6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6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10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9973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295400"/>
            <a:ext cx="39973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6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0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37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7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sis-ppt-top-banner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9750"/>
            <a:ext cx="9144000" cy="539750"/>
          </a:xfrm>
          <a:prstGeom prst="rect">
            <a:avLst/>
          </a:prstGeom>
          <a:solidFill>
            <a:srgbClr val="00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000" tIns="360000" rIns="360000" bIns="36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147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12700">
            <a:solidFill>
              <a:srgbClr val="002E6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z="1600">
              <a:solidFill>
                <a:srgbClr val="656565"/>
              </a:solidFill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85800" y="6350000"/>
            <a:ext cx="25336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30000" dirty="0">
                <a:solidFill>
                  <a:srgbClr val="002E62"/>
                </a:solidFill>
                <a:latin typeface="Arial" pitchFamily="34" charset="0"/>
                <a:ea typeface="ヒラギノ角ゴ Pro W3" pitchFamily="1" charset="-128"/>
              </a:rPr>
              <a:t>isis-innovation.com</a:t>
            </a:r>
            <a:endParaRPr lang="en-GB" dirty="0">
              <a:solidFill>
                <a:srgbClr val="002E62"/>
              </a:solidFill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9513888" y="2779713"/>
            <a:ext cx="18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sz="1600">
              <a:solidFill>
                <a:srgbClr val="656565"/>
              </a:solidFill>
              <a:latin typeface="Arial" pitchFamily="34" charset="0"/>
              <a:ea typeface="ヒラギノ角ゴ Pro W3" pitchFamily="1" charset="-128"/>
            </a:endParaRPr>
          </a:p>
        </p:txBody>
      </p:sp>
      <p:pic>
        <p:nvPicPr>
          <p:cNvPr id="1032" name="Picture 10" descr="Isis Corporate 2013 RGB Larg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12239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1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187325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68325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chemeClr val="tx1">
              <a:lumMod val="75000"/>
            </a:schemeClr>
          </a:solidFill>
          <a:latin typeface="+mn-lt"/>
          <a:ea typeface="+mn-ea"/>
        </a:defRPr>
      </a:lvl2pPr>
      <a:lvl3pPr marL="950913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chemeClr val="tx1">
              <a:lumMod val="75000"/>
            </a:schemeClr>
          </a:solidFill>
          <a:latin typeface="+mn-lt"/>
          <a:ea typeface="+mn-ea"/>
        </a:defRPr>
      </a:lvl3pPr>
      <a:lvl4pPr marL="1331913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chemeClr val="tx1">
              <a:lumMod val="75000"/>
            </a:schemeClr>
          </a:solidFill>
          <a:latin typeface="+mn-lt"/>
          <a:ea typeface="+mn-ea"/>
        </a:defRPr>
      </a:lvl4pPr>
      <a:lvl5pPr marL="17145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chemeClr val="tx1">
              <a:lumMod val="75000"/>
            </a:schemeClr>
          </a:solidFill>
          <a:latin typeface="+mn-lt"/>
          <a:ea typeface="+mn-ea"/>
        </a:defRPr>
      </a:lvl5pPr>
      <a:lvl6pPr marL="21717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rgbClr val="656565"/>
          </a:solidFill>
          <a:latin typeface="+mn-lt"/>
          <a:ea typeface="+mn-ea"/>
        </a:defRPr>
      </a:lvl6pPr>
      <a:lvl7pPr marL="26289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rgbClr val="656565"/>
          </a:solidFill>
          <a:latin typeface="+mn-lt"/>
          <a:ea typeface="+mn-ea"/>
        </a:defRPr>
      </a:lvl7pPr>
      <a:lvl8pPr marL="30861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rgbClr val="656565"/>
          </a:solidFill>
          <a:latin typeface="+mn-lt"/>
          <a:ea typeface="+mn-ea"/>
        </a:defRPr>
      </a:lvl8pPr>
      <a:lvl9pPr marL="35433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rgbClr val="65656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sis-ppt-top-bann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9750"/>
            <a:ext cx="9144000" cy="539750"/>
          </a:xfrm>
          <a:prstGeom prst="rect">
            <a:avLst/>
          </a:prstGeom>
          <a:solidFill>
            <a:srgbClr val="00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000" tIns="360000" rIns="360000" bIns="36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147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Line 18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12700">
            <a:solidFill>
              <a:srgbClr val="002E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endParaRPr lang="en-GB" sz="1600">
              <a:solidFill>
                <a:srgbClr val="656565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30" name="Text Box 19"/>
          <p:cNvSpPr txBox="1">
            <a:spLocks noChangeArrowheads="1"/>
          </p:cNvSpPr>
          <p:nvPr/>
        </p:nvSpPr>
        <p:spPr bwMode="auto">
          <a:xfrm>
            <a:off x="685800" y="6308725"/>
            <a:ext cx="2533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aseline="30000" smtClean="0">
                <a:solidFill>
                  <a:srgbClr val="002E62"/>
                </a:solidFill>
                <a:latin typeface="Calibri" pitchFamily="34" charset="0"/>
              </a:rPr>
              <a:t>isis-innovation.com</a:t>
            </a:r>
            <a:endParaRPr lang="en-GB" altLang="en-US" sz="1800" smtClean="0">
              <a:solidFill>
                <a:srgbClr val="002E62"/>
              </a:solidFill>
              <a:latin typeface="Calibri" pitchFamily="34" charset="0"/>
            </a:endParaRPr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9513888" y="2779713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altLang="en-US" smtClean="0"/>
          </a:p>
        </p:txBody>
      </p:sp>
      <p:pic>
        <p:nvPicPr>
          <p:cNvPr id="1032" name="Picture 10" descr="Isis Corporate 2013 RGB Larg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12239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3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187325" indent="-1873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rgbClr val="656565"/>
          </a:solidFill>
          <a:latin typeface="Calibri" panose="020F0502020204030204" pitchFamily="34" charset="0"/>
          <a:ea typeface="+mn-ea"/>
          <a:cs typeface="+mn-cs"/>
        </a:defRPr>
      </a:lvl1pPr>
      <a:lvl2pPr marL="568325" indent="-1873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>
          <a:solidFill>
            <a:srgbClr val="656565"/>
          </a:solidFill>
          <a:latin typeface="Calibri" panose="020F0502020204030204" pitchFamily="34" charset="0"/>
          <a:ea typeface="+mn-ea"/>
        </a:defRPr>
      </a:lvl2pPr>
      <a:lvl3pPr marL="950913" indent="-1873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>
          <a:solidFill>
            <a:srgbClr val="656565"/>
          </a:solidFill>
          <a:latin typeface="Calibri" panose="020F0502020204030204" pitchFamily="34" charset="0"/>
          <a:ea typeface="+mn-ea"/>
        </a:defRPr>
      </a:lvl3pPr>
      <a:lvl4pPr marL="1331913" indent="-1873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>
          <a:solidFill>
            <a:srgbClr val="656565"/>
          </a:solidFill>
          <a:latin typeface="Calibri" panose="020F0502020204030204" pitchFamily="34" charset="0"/>
          <a:ea typeface="+mn-ea"/>
        </a:defRPr>
      </a:lvl4pPr>
      <a:lvl5pPr marL="1714500" indent="-1873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>
          <a:solidFill>
            <a:srgbClr val="656565"/>
          </a:solidFill>
          <a:latin typeface="Calibri" panose="020F0502020204030204" pitchFamily="34" charset="0"/>
          <a:ea typeface="+mn-ea"/>
        </a:defRPr>
      </a:lvl5pPr>
      <a:lvl6pPr marL="21717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rgbClr val="656565"/>
          </a:solidFill>
          <a:latin typeface="+mn-lt"/>
          <a:ea typeface="+mn-ea"/>
        </a:defRPr>
      </a:lvl6pPr>
      <a:lvl7pPr marL="26289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rgbClr val="656565"/>
          </a:solidFill>
          <a:latin typeface="+mn-lt"/>
          <a:ea typeface="+mn-ea"/>
        </a:defRPr>
      </a:lvl7pPr>
      <a:lvl8pPr marL="30861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rgbClr val="656565"/>
          </a:solidFill>
          <a:latin typeface="+mn-lt"/>
          <a:ea typeface="+mn-ea"/>
        </a:defRPr>
      </a:lvl8pPr>
      <a:lvl9pPr marL="3543300" indent="-1873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1600">
          <a:solidFill>
            <a:srgbClr val="65656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isis-innovation.com/news/events/isis-technology-showcas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87725"/>
            <a:ext cx="9144000" cy="1079500"/>
          </a:xfrm>
        </p:spPr>
        <p:txBody>
          <a:bodyPr anchor="ctr"/>
          <a:lstStyle/>
          <a:p>
            <a:pPr defTabSz="914400">
              <a:lnSpc>
                <a:spcPct val="125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From </a:t>
            </a:r>
            <a:r>
              <a:rPr lang="en-US" sz="2800" dirty="0" err="1" smtClean="0">
                <a:latin typeface="Calibri" panose="020F0502020204030204" pitchFamily="34" charset="0"/>
              </a:rPr>
              <a:t>Benchtop</a:t>
            </a:r>
            <a:r>
              <a:rPr lang="en-US" sz="2800" dirty="0" smtClean="0">
                <a:latin typeface="Calibri" panose="020F0502020204030204" pitchFamily="34" charset="0"/>
              </a:rPr>
              <a:t> to Bedside to Population. 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400" i="1" dirty="0" smtClean="0">
                <a:latin typeface="Calibri" panose="020F0502020204030204" pitchFamily="34" charset="0"/>
              </a:rPr>
              <a:t>Challenges and </a:t>
            </a:r>
            <a:r>
              <a:rPr lang="en-GB" sz="2400" i="1" dirty="0" smtClean="0">
                <a:latin typeface="Calibri" panose="020F0502020204030204" pitchFamily="34" charset="0"/>
              </a:rPr>
              <a:t>Opportunities in e-Health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6366510"/>
            <a:ext cx="9144000" cy="49149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72000" tIns="144000" rIns="72000" bIns="144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ea typeface="ヒラギノ角ゴ Pro W3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ea typeface="ヒラギノ角ゴ Pro W3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ea typeface="ヒラギノ角ゴ Pro W3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ea typeface="ヒラギノ角ゴ Pro W3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14400"/>
            <a:r>
              <a:rPr lang="en-GB" sz="2000" kern="0" dirty="0" smtClean="0">
                <a:latin typeface="Calibri" panose="020F0502020204030204" pitchFamily="34" charset="0"/>
              </a:rPr>
              <a:t>Translation in Healthcare Conference.		Fred Kemp, 25</a:t>
            </a:r>
            <a:r>
              <a:rPr lang="en-GB" sz="2000" kern="0" baseline="30000" dirty="0" smtClean="0">
                <a:latin typeface="Calibri" panose="020F0502020204030204" pitchFamily="34" charset="0"/>
              </a:rPr>
              <a:t>th</a:t>
            </a:r>
            <a:r>
              <a:rPr lang="en-GB" sz="2000" kern="0" dirty="0" smtClean="0">
                <a:latin typeface="Calibri" panose="020F0502020204030204" pitchFamily="34" charset="0"/>
              </a:rPr>
              <a:t> June 2015</a:t>
            </a:r>
            <a:endParaRPr lang="en-US" sz="24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“Solving Healthcare” – </a:t>
            </a:r>
            <a:r>
              <a:rPr lang="en-US" sz="2400" i="1" dirty="0" smtClean="0"/>
              <a:t>An entrepreneurial approach</a:t>
            </a:r>
            <a:endParaRPr lang="en-GB" sz="1800" i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79" y="1621019"/>
            <a:ext cx="8157210" cy="4274408"/>
          </a:xfrm>
        </p:spPr>
        <p:txBody>
          <a:bodyPr/>
          <a:lstStyle/>
          <a:p>
            <a:r>
              <a:rPr lang="en-US" sz="1600" b="1" dirty="0" smtClean="0"/>
              <a:t>What is the main challenge in healthcare?</a:t>
            </a:r>
          </a:p>
          <a:p>
            <a:pPr lvl="1"/>
            <a:r>
              <a:rPr lang="en-US" sz="1600" dirty="0"/>
              <a:t>better healthcare = people living longer</a:t>
            </a:r>
          </a:p>
          <a:p>
            <a:pPr lvl="1"/>
            <a:r>
              <a:rPr lang="en-US" sz="1600" dirty="0"/>
              <a:t>ageing population = more disease</a:t>
            </a:r>
          </a:p>
          <a:p>
            <a:pPr lvl="1"/>
            <a:r>
              <a:rPr lang="en-US" sz="1600" dirty="0"/>
              <a:t>more disease = more </a:t>
            </a:r>
            <a:r>
              <a:rPr lang="en-US" sz="1600" dirty="0" smtClean="0"/>
              <a:t>expense</a:t>
            </a:r>
            <a:endParaRPr lang="en-US" dirty="0"/>
          </a:p>
          <a:p>
            <a:pPr lvl="1"/>
            <a:r>
              <a:rPr lang="en-US" sz="1600" dirty="0" smtClean="0"/>
              <a:t>limited </a:t>
            </a:r>
            <a:r>
              <a:rPr lang="en-US" sz="1600" dirty="0"/>
              <a:t>resource = restricted </a:t>
            </a:r>
            <a:r>
              <a:rPr lang="en-US" sz="1600" dirty="0" smtClean="0"/>
              <a:t>treatment choices.</a:t>
            </a:r>
          </a:p>
          <a:p>
            <a:pPr lvl="1"/>
            <a:r>
              <a:rPr lang="en-US" sz="1600" b="1" dirty="0" smtClean="0"/>
              <a:t>restricted treatments ≠ better healthcare…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1600" b="1" dirty="0"/>
              <a:t>How to reduce costs? </a:t>
            </a:r>
          </a:p>
          <a:p>
            <a:pPr lvl="1"/>
            <a:r>
              <a:rPr lang="en-US" sz="1600" b="1" dirty="0" smtClean="0"/>
              <a:t>Make treatments more efficient/cheaper.</a:t>
            </a:r>
          </a:p>
          <a:p>
            <a:pPr lvl="1"/>
            <a:r>
              <a:rPr lang="en-US" sz="1600" b="1" dirty="0"/>
              <a:t>L</a:t>
            </a:r>
            <a:r>
              <a:rPr lang="en-US" sz="1600" b="1" dirty="0" smtClean="0"/>
              <a:t>ess </a:t>
            </a:r>
            <a:r>
              <a:rPr lang="en-US" sz="1600" b="1" dirty="0"/>
              <a:t>time in hospitals </a:t>
            </a:r>
            <a:endParaRPr lang="en-US" sz="1600" b="1" dirty="0" smtClean="0"/>
          </a:p>
          <a:p>
            <a:pPr lvl="2"/>
            <a:r>
              <a:rPr lang="en-US" sz="1600" i="1" dirty="0" smtClean="0"/>
              <a:t> </a:t>
            </a:r>
            <a:r>
              <a:rPr lang="en-US" sz="1600" i="1" dirty="0"/>
              <a:t>lower </a:t>
            </a:r>
            <a:r>
              <a:rPr lang="en-US" sz="1600" i="1" dirty="0" smtClean="0"/>
              <a:t>direct cost, </a:t>
            </a:r>
            <a:r>
              <a:rPr lang="en-US" sz="1600" i="1" dirty="0"/>
              <a:t>reduced hospital acquired </a:t>
            </a:r>
            <a:r>
              <a:rPr lang="en-US" sz="1600" i="1" dirty="0" smtClean="0"/>
              <a:t>infections, </a:t>
            </a:r>
            <a:r>
              <a:rPr lang="en-US" sz="1600" i="1" dirty="0"/>
              <a:t>faster recovery </a:t>
            </a:r>
            <a:r>
              <a:rPr lang="en-US" sz="1600" i="1" dirty="0" smtClean="0"/>
              <a:t>times, etc.</a:t>
            </a:r>
            <a:endParaRPr lang="en-US" sz="1600" i="1" dirty="0"/>
          </a:p>
          <a:p>
            <a:pPr lvl="1"/>
            <a:r>
              <a:rPr lang="en-US" sz="1600" b="1" dirty="0" smtClean="0"/>
              <a:t>Make </a:t>
            </a:r>
            <a:r>
              <a:rPr lang="en-US" sz="1600" b="1" dirty="0"/>
              <a:t>the population more </a:t>
            </a:r>
            <a:r>
              <a:rPr lang="en-US" sz="1600" b="1" dirty="0" smtClean="0"/>
              <a:t>healthy</a:t>
            </a:r>
            <a:endParaRPr lang="en-US" sz="1600" b="1" dirty="0"/>
          </a:p>
          <a:p>
            <a:pPr lvl="2"/>
            <a:r>
              <a:rPr lang="en-US" sz="1600" i="1" dirty="0" smtClean="0"/>
              <a:t>e.g. reduce “lifestyle” conditions (</a:t>
            </a:r>
            <a:r>
              <a:rPr lang="en-US" sz="1600" i="1" dirty="0"/>
              <a:t>obesity, </a:t>
            </a:r>
            <a:r>
              <a:rPr lang="en-US" sz="1600" i="1" dirty="0" smtClean="0"/>
              <a:t>type II diabetes</a:t>
            </a:r>
            <a:r>
              <a:rPr lang="en-US" sz="1600" i="1" dirty="0"/>
              <a:t>, </a:t>
            </a:r>
            <a:r>
              <a:rPr lang="en-US" sz="1600" i="1" dirty="0" smtClean="0"/>
              <a:t>COPD</a:t>
            </a:r>
            <a:r>
              <a:rPr lang="en-US" sz="1600" i="1" dirty="0"/>
              <a:t>, </a:t>
            </a:r>
            <a:r>
              <a:rPr lang="en-US" sz="1600" i="1" dirty="0" err="1"/>
              <a:t>etc</a:t>
            </a:r>
            <a:r>
              <a:rPr lang="en-US" sz="1600" i="1" dirty="0"/>
              <a:t>) </a:t>
            </a:r>
            <a:endParaRPr lang="en-US" sz="1600" i="1" dirty="0" smtClean="0"/>
          </a:p>
          <a:p>
            <a:endParaRPr lang="en-GB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8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Remote/Self-Monitoring – </a:t>
            </a:r>
            <a:r>
              <a:rPr lang="en-US" sz="2400" i="1" dirty="0" smtClean="0"/>
              <a:t>it’s all about the patient</a:t>
            </a:r>
            <a:endParaRPr lang="en-GB" sz="1800" i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6312"/>
            <a:ext cx="8157210" cy="4274408"/>
          </a:xfrm>
        </p:spPr>
        <p:txBody>
          <a:bodyPr/>
          <a:lstStyle/>
          <a:p>
            <a:r>
              <a:rPr lang="en-US" sz="1800" b="1" dirty="0" smtClean="0"/>
              <a:t>Reducing hospital time:</a:t>
            </a:r>
          </a:p>
          <a:p>
            <a:pPr lvl="1"/>
            <a:r>
              <a:rPr lang="en-US" sz="1600" dirty="0" err="1" smtClean="0"/>
              <a:t>Oxehealth</a:t>
            </a:r>
            <a:r>
              <a:rPr lang="en-US" sz="1600" dirty="0" smtClean="0"/>
              <a:t> </a:t>
            </a:r>
            <a:r>
              <a:rPr lang="en-US" sz="1600" dirty="0"/>
              <a:t>(vital </a:t>
            </a:r>
            <a:r>
              <a:rPr lang="en-US" sz="1600" dirty="0" smtClean="0"/>
              <a:t>sign monitoring </a:t>
            </a:r>
            <a:r>
              <a:rPr lang="en-US" sz="1600" dirty="0"/>
              <a:t>using just webcam/mobile phone</a:t>
            </a:r>
            <a:r>
              <a:rPr lang="en-US" sz="1600" dirty="0" smtClean="0"/>
              <a:t>)</a:t>
            </a:r>
          </a:p>
          <a:p>
            <a:endParaRPr lang="en-US" sz="1800" dirty="0" smtClean="0"/>
          </a:p>
          <a:p>
            <a:r>
              <a:rPr lang="en-US" sz="1800" b="1" dirty="0" smtClean="0"/>
              <a:t>Increasing Patient engagement:</a:t>
            </a:r>
          </a:p>
          <a:p>
            <a:pPr lvl="1"/>
            <a:r>
              <a:rPr lang="en-US" sz="1600" dirty="0" smtClean="0"/>
              <a:t>True </a:t>
            </a:r>
            <a:r>
              <a:rPr lang="en-US" sz="1600" dirty="0" err="1"/>
              <a:t>Colours</a:t>
            </a:r>
            <a:r>
              <a:rPr lang="en-US" sz="1600" dirty="0"/>
              <a:t> (self-monitoring for mental health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Early detection of health conditions:</a:t>
            </a:r>
          </a:p>
          <a:p>
            <a:pPr lvl="1"/>
            <a:r>
              <a:rPr lang="en-US" sz="1600" dirty="0" smtClean="0"/>
              <a:t>Clinical </a:t>
            </a:r>
            <a:r>
              <a:rPr lang="en-US" sz="1600" dirty="0"/>
              <a:t>Face Phenotype Space </a:t>
            </a:r>
            <a:endParaRPr lang="en-US" sz="1600" dirty="0" smtClean="0"/>
          </a:p>
          <a:p>
            <a:pPr lvl="1"/>
            <a:r>
              <a:rPr lang="en-US" sz="1600" dirty="0" smtClean="0"/>
              <a:t>Gait </a:t>
            </a:r>
            <a:r>
              <a:rPr lang="en-US" sz="1600" dirty="0"/>
              <a:t>a</a:t>
            </a:r>
            <a:r>
              <a:rPr lang="en-US" sz="1600" dirty="0" smtClean="0"/>
              <a:t>nalysis for early detection of </a:t>
            </a:r>
            <a:r>
              <a:rPr lang="en-US" sz="1600" dirty="0"/>
              <a:t>Parkinson’s using accelerometer in </a:t>
            </a:r>
            <a:r>
              <a:rPr lang="en-US" sz="1600" dirty="0" smtClean="0"/>
              <a:t>phone</a:t>
            </a:r>
            <a:endParaRPr lang="en-US" sz="1600" dirty="0"/>
          </a:p>
          <a:p>
            <a:endParaRPr lang="en-US" sz="1800" dirty="0" smtClean="0"/>
          </a:p>
          <a:p>
            <a:r>
              <a:rPr lang="en-US" sz="1800" b="1" dirty="0"/>
              <a:t>P</a:t>
            </a:r>
            <a:r>
              <a:rPr lang="en-US" sz="1800" b="1" dirty="0" smtClean="0"/>
              <a:t>romoting </a:t>
            </a:r>
            <a:r>
              <a:rPr lang="en-US" sz="1800" b="1" dirty="0" err="1" smtClean="0"/>
              <a:t>behavioural</a:t>
            </a:r>
            <a:r>
              <a:rPr lang="en-US" sz="1800" b="1" dirty="0" smtClean="0"/>
              <a:t> change:</a:t>
            </a:r>
          </a:p>
          <a:p>
            <a:pPr lvl="1"/>
            <a:r>
              <a:rPr lang="en-US" sz="1600" dirty="0" smtClean="0"/>
              <a:t>Gamification of health through activity trackers.</a:t>
            </a:r>
            <a:endParaRPr lang="en-US" sz="1600" dirty="0"/>
          </a:p>
          <a:p>
            <a:endParaRPr lang="en-GB" sz="2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3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59325" y="1635124"/>
            <a:ext cx="3997325" cy="4232275"/>
          </a:xfrm>
        </p:spPr>
        <p:txBody>
          <a:bodyPr/>
          <a:lstStyle/>
          <a:p>
            <a:pPr lvl="1">
              <a:defRPr/>
            </a:pPr>
            <a:r>
              <a:rPr lang="en-GB" sz="1800" dirty="0" smtClean="0">
                <a:latin typeface="Calibri" panose="020F0502020204030204" pitchFamily="34" charset="0"/>
              </a:rPr>
              <a:t>System can read vital signs with only a camera.</a:t>
            </a:r>
          </a:p>
          <a:p>
            <a:pPr lvl="1">
              <a:defRPr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GB" sz="1800" dirty="0" smtClean="0">
                <a:latin typeface="Calibri" panose="020F0502020204030204" pitchFamily="34" charset="0"/>
              </a:rPr>
              <a:t>Allows </a:t>
            </a:r>
            <a:r>
              <a:rPr lang="en-GB" sz="1800" dirty="0">
                <a:latin typeface="Calibri" panose="020F0502020204030204" pitchFamily="34" charset="0"/>
              </a:rPr>
              <a:t>monitoring for extended periods, avoiding the physical limitations and discomfort of ‘wired’ </a:t>
            </a:r>
            <a:r>
              <a:rPr lang="en-GB" sz="1800" dirty="0" smtClean="0">
                <a:latin typeface="Calibri" panose="020F0502020204030204" pitchFamily="34" charset="0"/>
              </a:rPr>
              <a:t>solutions (e.g. in NICU)</a:t>
            </a:r>
          </a:p>
          <a:p>
            <a:pPr lvl="1">
              <a:defRPr/>
            </a:pPr>
            <a:endParaRPr lang="en-GB" sz="1800" dirty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GB" sz="1800" dirty="0">
                <a:latin typeface="Calibri" panose="020F0502020204030204" pitchFamily="34" charset="0"/>
              </a:rPr>
              <a:t>Enables remote monitoring of long-term conditions (“Health Skype”) and optimisation of treatment without hospital </a:t>
            </a:r>
            <a:r>
              <a:rPr lang="en-GB" sz="1800" dirty="0" smtClean="0">
                <a:latin typeface="Calibri" panose="020F0502020204030204" pitchFamily="34" charset="0"/>
              </a:rPr>
              <a:t>admission</a:t>
            </a:r>
            <a:endParaRPr lang="en-GB" sz="1800" dirty="0">
              <a:latin typeface="Calibri" panose="020F0502020204030204" pitchFamily="34" charset="0"/>
            </a:endParaRPr>
          </a:p>
          <a:p>
            <a:endParaRPr lang="en-GB" sz="2000" dirty="0"/>
          </a:p>
        </p:txBody>
      </p:sp>
      <p:pic>
        <p:nvPicPr>
          <p:cNvPr id="14340" name="Picture 3" descr="http://www.oxehealth.com/wp-content/themes/oxehealth/img/oxehealth-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7" b="52103"/>
          <a:stretch>
            <a:fillRect/>
          </a:stretch>
        </p:blipFill>
        <p:spPr bwMode="auto">
          <a:xfrm>
            <a:off x="2417763" y="539750"/>
            <a:ext cx="6726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7" y="539750"/>
            <a:ext cx="2324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Oxehealth Technical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" y="1635125"/>
            <a:ext cx="4811842" cy="44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patient-centric </a:t>
            </a:r>
            <a:r>
              <a:rPr lang="en-US" dirty="0"/>
              <a:t>approach</a:t>
            </a:r>
            <a:endParaRPr lang="en-GB" sz="1800" i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6312"/>
            <a:ext cx="8157210" cy="4274408"/>
          </a:xfrm>
        </p:spPr>
        <p:txBody>
          <a:bodyPr/>
          <a:lstStyle/>
          <a:p>
            <a:r>
              <a:rPr lang="en-US" dirty="0" err="1" smtClean="0"/>
              <a:t>Oxihealth</a:t>
            </a:r>
            <a:r>
              <a:rPr lang="en-US" dirty="0" smtClean="0"/>
              <a:t> </a:t>
            </a:r>
            <a:r>
              <a:rPr lang="en-US" dirty="0"/>
              <a:t>(vital signs using just webcam/mobile phone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True </a:t>
            </a:r>
            <a:r>
              <a:rPr lang="en-US" dirty="0" err="1"/>
              <a:t>Colours</a:t>
            </a:r>
            <a:r>
              <a:rPr lang="en-US" dirty="0"/>
              <a:t> (self-monitoring for mental health)</a:t>
            </a:r>
          </a:p>
          <a:p>
            <a:r>
              <a:rPr lang="en-US" dirty="0"/>
              <a:t>Gait Analysis (early detection of Parkinson’s using accelerometer in phone)</a:t>
            </a:r>
          </a:p>
          <a:p>
            <a:r>
              <a:rPr lang="en-US" dirty="0"/>
              <a:t>Fitness devices…</a:t>
            </a:r>
          </a:p>
          <a:p>
            <a:endParaRPr lang="en-GB" sz="2400" dirty="0" smtClean="0"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7" t="27707" r="8751" b="3439"/>
          <a:stretch/>
        </p:blipFill>
        <p:spPr bwMode="auto">
          <a:xfrm>
            <a:off x="-14514" y="-14512"/>
            <a:ext cx="9144000" cy="687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Gamification of </a:t>
            </a:r>
            <a:r>
              <a:rPr lang="en-US" dirty="0" smtClean="0"/>
              <a:t>health -</a:t>
            </a:r>
            <a:r>
              <a:rPr lang="en-GB" sz="1800" i="1" dirty="0" smtClean="0"/>
              <a:t>Individual Incentives, </a:t>
            </a:r>
            <a:r>
              <a:rPr lang="en-GB" sz="1800" i="1" dirty="0"/>
              <a:t>Population </a:t>
            </a:r>
            <a:r>
              <a:rPr lang="en-GB" sz="1800" i="1" dirty="0" smtClean="0"/>
              <a:t>Reward</a:t>
            </a:r>
            <a:r>
              <a:rPr lang="en-US" sz="1800" i="1" dirty="0" smtClean="0"/>
              <a:t>.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lvl="1" indent="0">
              <a:buNone/>
            </a:pPr>
            <a:r>
              <a:rPr lang="en-US" sz="1800" b="1" dirty="0" smtClean="0">
                <a:latin typeface="Calibri"/>
                <a:cs typeface="Calibri"/>
              </a:rPr>
              <a:t>Competition, community and rewards.</a:t>
            </a: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b="1" dirty="0" smtClean="0">
                <a:latin typeface="Calibri"/>
                <a:cs typeface="Calibri"/>
              </a:rPr>
              <a:t>Better patient engagement </a:t>
            </a:r>
          </a:p>
          <a:p>
            <a:pPr lvl="2"/>
            <a:r>
              <a:rPr lang="en-US" dirty="0" err="1" smtClean="0">
                <a:latin typeface="Calibri"/>
                <a:cs typeface="Calibri"/>
              </a:rPr>
              <a:t>Bounts</a:t>
            </a:r>
            <a:r>
              <a:rPr lang="en-US" dirty="0" smtClean="0">
                <a:latin typeface="Calibri"/>
                <a:cs typeface="Calibri"/>
              </a:rPr>
              <a:t> reward scheme resulted in </a:t>
            </a:r>
            <a:r>
              <a:rPr lang="en-US" dirty="0">
                <a:latin typeface="Calibri"/>
                <a:cs typeface="Calibri"/>
              </a:rPr>
              <a:t>better adherence to </a:t>
            </a:r>
            <a:r>
              <a:rPr lang="en-US" dirty="0" smtClean="0">
                <a:latin typeface="Calibri"/>
                <a:cs typeface="Calibri"/>
              </a:rPr>
              <a:t>weight-loss </a:t>
            </a:r>
            <a:r>
              <a:rPr lang="en-US" dirty="0" err="1" smtClean="0">
                <a:latin typeface="Calibri"/>
                <a:cs typeface="Calibri"/>
              </a:rPr>
              <a:t>programme</a:t>
            </a:r>
            <a:endParaRPr lang="en-US" dirty="0" smtClean="0">
              <a:latin typeface="Calibri"/>
              <a:cs typeface="Calibri"/>
            </a:endParaRPr>
          </a:p>
          <a:p>
            <a:pPr lvl="2"/>
            <a:r>
              <a:rPr lang="en-US" dirty="0" smtClean="0">
                <a:latin typeface="Calibri"/>
                <a:cs typeface="Calibri"/>
              </a:rPr>
              <a:t>True </a:t>
            </a:r>
            <a:r>
              <a:rPr lang="en-US" dirty="0" err="1" smtClean="0">
                <a:latin typeface="Calibri"/>
                <a:cs typeface="Calibri"/>
              </a:rPr>
              <a:t>Colours</a:t>
            </a:r>
            <a:r>
              <a:rPr lang="en-US" dirty="0" smtClean="0">
                <a:latin typeface="Calibri"/>
                <a:cs typeface="Calibri"/>
              </a:rPr>
              <a:t> allows patients to feel in control of condition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r>
              <a:rPr lang="en-US" b="1" dirty="0" smtClean="0">
                <a:latin typeface="Calibri"/>
                <a:cs typeface="Calibri"/>
              </a:rPr>
              <a:t>Competing with friends increases activity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Fitbit daily/weekly challenges</a:t>
            </a:r>
            <a:endParaRPr lang="en-US" dirty="0">
              <a:latin typeface="Calibri"/>
              <a:cs typeface="Calibri"/>
            </a:endParaRPr>
          </a:p>
          <a:p>
            <a:pPr marL="381000" lvl="1" indent="0">
              <a:buNone/>
            </a:pP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Rewards increase motivation: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Private healthcare scheme – </a:t>
            </a:r>
          </a:p>
          <a:p>
            <a:pPr lvl="3"/>
            <a:r>
              <a:rPr lang="en-US" dirty="0" smtClean="0">
                <a:latin typeface="Calibri"/>
                <a:cs typeface="Calibri"/>
              </a:rPr>
              <a:t>points awarded for healthy lifestyle</a:t>
            </a:r>
          </a:p>
          <a:p>
            <a:pPr lvl="3"/>
            <a:r>
              <a:rPr lang="en-US" dirty="0" smtClean="0">
                <a:latin typeface="Calibri"/>
                <a:cs typeface="Calibri"/>
              </a:rPr>
              <a:t>points convert into discounts/</a:t>
            </a:r>
            <a:r>
              <a:rPr lang="en-US" dirty="0" err="1" smtClean="0">
                <a:latin typeface="Calibri"/>
                <a:cs typeface="Calibri"/>
              </a:rPr>
              <a:t>cashback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Should NHS adopt same approach?</a:t>
            </a:r>
            <a:endParaRPr lang="en-US" dirty="0">
              <a:latin typeface="Calibri"/>
              <a:cs typeface="Calibri"/>
            </a:endParaRPr>
          </a:p>
          <a:p>
            <a:endParaRPr lang="en-GB" dirty="0">
              <a:latin typeface="Calibri"/>
              <a:cs typeface="Calibri"/>
            </a:endParaRPr>
          </a:p>
        </p:txBody>
      </p:sp>
      <p:sp>
        <p:nvSpPr>
          <p:cNvPr id="6" name="AutoShape 2" descr="Image result for strav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make it happen?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 smtClean="0"/>
              <a:t>The toolkit:	</a:t>
            </a:r>
            <a:r>
              <a:rPr lang="en-GB" sz="1600" b="1" i="1" dirty="0"/>
              <a:t>	</a:t>
            </a:r>
            <a:endParaRPr lang="en-US" sz="1600" b="1" dirty="0" smtClean="0"/>
          </a:p>
          <a:p>
            <a:pPr lvl="1"/>
            <a:r>
              <a:rPr lang="en-US" sz="1400" dirty="0" smtClean="0"/>
              <a:t>Consumer technology more powerful than ever.</a:t>
            </a:r>
          </a:p>
          <a:p>
            <a:pPr lvl="1"/>
            <a:r>
              <a:rPr lang="en-US" sz="1400" dirty="0" smtClean="0"/>
              <a:t>Everyone/everything is connected</a:t>
            </a:r>
          </a:p>
          <a:p>
            <a:pPr lvl="1"/>
            <a:r>
              <a:rPr lang="en-US" sz="1400" dirty="0" smtClean="0"/>
              <a:t>Data being captured at exponential rate</a:t>
            </a:r>
          </a:p>
          <a:p>
            <a:pPr lvl="1"/>
            <a:r>
              <a:rPr lang="en-US" sz="1400" dirty="0" smtClean="0"/>
              <a:t>Tremendous advances in medical technologies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sz="1600" b="1" dirty="0" smtClean="0"/>
              <a:t>The team:</a:t>
            </a:r>
          </a:p>
          <a:p>
            <a:pPr lvl="1"/>
            <a:r>
              <a:rPr lang="en-US" sz="1400" b="1" dirty="0" smtClean="0"/>
              <a:t>Academic</a:t>
            </a:r>
            <a:r>
              <a:rPr lang="en-US" sz="1400" dirty="0" smtClean="0"/>
              <a:t> </a:t>
            </a:r>
            <a:r>
              <a:rPr lang="en-US" sz="1400" dirty="0" err="1" smtClean="0"/>
              <a:t>rigour</a:t>
            </a:r>
            <a:endParaRPr lang="en-US" sz="1400" dirty="0" smtClean="0"/>
          </a:p>
          <a:p>
            <a:pPr lvl="1"/>
            <a:r>
              <a:rPr lang="en-US" sz="1400" b="1" dirty="0" smtClean="0"/>
              <a:t>Clinical</a:t>
            </a:r>
            <a:r>
              <a:rPr lang="en-US" sz="1400" dirty="0" smtClean="0"/>
              <a:t> insight</a:t>
            </a:r>
          </a:p>
          <a:p>
            <a:pPr lvl="1"/>
            <a:r>
              <a:rPr lang="en-US" sz="1400" b="1" dirty="0" smtClean="0"/>
              <a:t>Industry</a:t>
            </a:r>
            <a:r>
              <a:rPr lang="en-US" sz="1400" dirty="0" smtClean="0"/>
              <a:t> partnerships</a:t>
            </a:r>
          </a:p>
          <a:p>
            <a:pPr lvl="1"/>
            <a:r>
              <a:rPr lang="en-US" sz="1400" b="1" dirty="0" smtClean="0"/>
              <a:t>Patient</a:t>
            </a:r>
            <a:r>
              <a:rPr lang="en-US" sz="1400" dirty="0" smtClean="0"/>
              <a:t> engagement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r>
              <a:rPr lang="en-US" sz="1600" b="1" dirty="0" smtClean="0"/>
              <a:t>Never stop saying </a:t>
            </a:r>
            <a:r>
              <a:rPr lang="en-US" sz="1600" b="1" i="1" dirty="0" smtClean="0"/>
              <a:t>“</a:t>
            </a:r>
            <a:r>
              <a:rPr lang="en-US" sz="1600" b="1" i="1" dirty="0" err="1" smtClean="0"/>
              <a:t>Wouldn</a:t>
            </a:r>
            <a:r>
              <a:rPr lang="fr-FR" sz="1600" b="1" i="1" dirty="0" smtClean="0"/>
              <a:t>’</a:t>
            </a:r>
            <a:r>
              <a:rPr lang="en-US" sz="1600" b="1" i="1" dirty="0" smtClean="0"/>
              <a:t>t it be good if…”</a:t>
            </a:r>
          </a:p>
        </p:txBody>
      </p:sp>
      <p:sp>
        <p:nvSpPr>
          <p:cNvPr id="6" name="AutoShape 2" descr="Image result for strav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join us on 30</a:t>
            </a:r>
            <a:r>
              <a:rPr lang="en-US" baseline="30000" dirty="0" smtClean="0"/>
              <a:t>th</a:t>
            </a:r>
            <a:r>
              <a:rPr lang="en-US" dirty="0" smtClean="0"/>
              <a:t> June for our Technology Showcase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77081"/>
            <a:ext cx="9044177" cy="447944"/>
          </a:xfrm>
          <a:solidFill>
            <a:schemeClr val="bg1"/>
          </a:solidFill>
        </p:spPr>
        <p:txBody>
          <a:bodyPr/>
          <a:lstStyle/>
          <a:p>
            <a:pPr marL="381000" lvl="1" indent="0" algn="ctr">
              <a:buNone/>
            </a:pPr>
            <a:r>
              <a:rPr lang="en-US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://isis-innovation.com/news/events/isis-technology-showcases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/</a:t>
            </a:r>
            <a:endParaRPr lang="en-US" dirty="0" smtClean="0">
              <a:solidFill>
                <a:srgbClr val="0000FF"/>
              </a:solidFill>
            </a:endParaRPr>
          </a:p>
          <a:p>
            <a:pPr lvl="1" algn="ctr"/>
            <a:endParaRPr lang="en-US" dirty="0"/>
          </a:p>
        </p:txBody>
      </p:sp>
      <p:sp>
        <p:nvSpPr>
          <p:cNvPr id="6" name="AutoShape 2" descr="Image result for strav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Banner_Lo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499"/>
            <a:ext cx="9144000" cy="353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9" y="6034803"/>
            <a:ext cx="1507177" cy="8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What is </a:t>
            </a:r>
            <a:r>
              <a:rPr lang="en-GB" sz="2400" dirty="0" smtClean="0">
                <a:latin typeface="Calibri" panose="020F0502020204030204" pitchFamily="34" charset="0"/>
              </a:rPr>
              <a:t>e-Health</a:t>
            </a:r>
            <a:r>
              <a:rPr lang="en-GB" sz="24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74938"/>
            <a:ext cx="9144000" cy="11874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Health </a:t>
            </a:r>
            <a:r>
              <a:rPr lang="en-GB" sz="2000" dirty="0">
                <a:latin typeface="Calibri" panose="020F0502020204030204" pitchFamily="34" charset="0"/>
              </a:rPr>
              <a:t>services and information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delivered </a:t>
            </a:r>
            <a:r>
              <a:rPr lang="en-GB" sz="2000" dirty="0">
                <a:latin typeface="Calibri" panose="020F0502020204030204" pitchFamily="34" charset="0"/>
              </a:rPr>
              <a:t>or </a:t>
            </a:r>
            <a:r>
              <a:rPr lang="en-GB" sz="2000" dirty="0" smtClean="0">
                <a:latin typeface="Calibri" panose="020F0502020204030204" pitchFamily="34" charset="0"/>
              </a:rPr>
              <a:t>enhanced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through </a:t>
            </a:r>
          </a:p>
          <a:p>
            <a:pPr marL="0" indent="0" algn="ctr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the </a:t>
            </a:r>
            <a:r>
              <a:rPr lang="en-GB" sz="2000" dirty="0">
                <a:latin typeface="Calibri" panose="020F0502020204030204" pitchFamily="34" charset="0"/>
              </a:rPr>
              <a:t>Internet and related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135600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2916"/>
            <a:ext cx="9144000" cy="7179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</a:rPr>
              <a:t>The intersection of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medical </a:t>
            </a:r>
            <a:r>
              <a:rPr lang="en-GB" sz="2000" dirty="0">
                <a:latin typeface="Calibri" panose="020F0502020204030204" pitchFamily="34" charset="0"/>
              </a:rPr>
              <a:t>informatics, public health and business.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What is </a:t>
            </a:r>
            <a:r>
              <a:rPr lang="en-GB" sz="2400" dirty="0" smtClean="0"/>
              <a:t>e-Health</a:t>
            </a:r>
            <a:r>
              <a:rPr lang="en-GB" sz="2400" dirty="0"/>
              <a:t>?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8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8" y="2061440"/>
            <a:ext cx="9144000" cy="3959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</a:rPr>
              <a:t>Not just </a:t>
            </a:r>
            <a:r>
              <a:rPr lang="en-GB" sz="2000" dirty="0" smtClean="0">
                <a:latin typeface="Calibri" panose="020F0502020204030204" pitchFamily="34" charset="0"/>
              </a:rPr>
              <a:t>technology.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Also </a:t>
            </a:r>
            <a:r>
              <a:rPr lang="en-GB" sz="2000" dirty="0">
                <a:latin typeface="Calibri" panose="020F0502020204030204" pitchFamily="34" charset="0"/>
              </a:rPr>
              <a:t>a state-of-mind, </a:t>
            </a:r>
            <a:r>
              <a:rPr lang="en-GB" sz="2000" dirty="0" smtClean="0">
                <a:latin typeface="Calibri" panose="020F0502020204030204" pitchFamily="34" charset="0"/>
              </a:rPr>
              <a:t>a </a:t>
            </a:r>
            <a:r>
              <a:rPr lang="en-GB" sz="2000" dirty="0">
                <a:latin typeface="Calibri" panose="020F0502020204030204" pitchFamily="34" charset="0"/>
              </a:rPr>
              <a:t>way of thinking, </a:t>
            </a:r>
            <a:r>
              <a:rPr lang="en-GB" sz="2000" dirty="0" smtClean="0">
                <a:latin typeface="Calibri" panose="020F0502020204030204" pitchFamily="34" charset="0"/>
              </a:rPr>
              <a:t>an </a:t>
            </a:r>
            <a:r>
              <a:rPr lang="en-GB" sz="2000" dirty="0">
                <a:latin typeface="Calibri" panose="020F0502020204030204" pitchFamily="34" charset="0"/>
              </a:rPr>
              <a:t>attitude,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a </a:t>
            </a:r>
            <a:r>
              <a:rPr lang="en-GB" sz="2000" dirty="0">
                <a:latin typeface="Calibri" panose="020F0502020204030204" pitchFamily="34" charset="0"/>
              </a:rPr>
              <a:t>commitment </a:t>
            </a:r>
            <a:r>
              <a:rPr lang="en-GB" sz="2000" dirty="0" smtClean="0">
                <a:latin typeface="Calibri" panose="020F0502020204030204" pitchFamily="34" charset="0"/>
              </a:rPr>
              <a:t>for </a:t>
            </a:r>
            <a:r>
              <a:rPr lang="en-GB" sz="2000" dirty="0">
                <a:latin typeface="Calibri" panose="020F0502020204030204" pitchFamily="34" charset="0"/>
              </a:rPr>
              <a:t>networked, global </a:t>
            </a:r>
            <a:r>
              <a:rPr lang="en-GB" sz="2000" dirty="0" smtClean="0">
                <a:latin typeface="Calibri" panose="020F0502020204030204" pitchFamily="34" charset="0"/>
              </a:rPr>
              <a:t>thinking </a:t>
            </a:r>
            <a:endParaRPr lang="en-GB" sz="2000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to improve healthcare locally, regionally, and worldwide by using ICT.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What is </a:t>
            </a:r>
            <a:r>
              <a:rPr lang="en-GB" sz="2400" dirty="0" smtClean="0"/>
              <a:t>e-Health</a:t>
            </a:r>
            <a:r>
              <a:rPr lang="en-GB" sz="2400" dirty="0"/>
              <a:t>?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6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The rise and rise of </a:t>
            </a:r>
            <a:r>
              <a:rPr lang="en-GB" sz="2400" dirty="0" smtClean="0"/>
              <a:t>e-</a:t>
            </a:r>
            <a:r>
              <a:rPr lang="en-GB" sz="2400" dirty="0" smtClean="0">
                <a:latin typeface="Calibri" panose="020F0502020204030204" pitchFamily="34" charset="0"/>
              </a:rPr>
              <a:t>Health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85900"/>
            <a:ext cx="8147050" cy="43472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latin typeface="Calibri" panose="020F0502020204030204" pitchFamily="34" charset="0"/>
              </a:rPr>
              <a:t>Current market </a:t>
            </a:r>
            <a:r>
              <a:rPr lang="en-GB" sz="2000" dirty="0">
                <a:latin typeface="Calibri" panose="020F0502020204030204" pitchFamily="34" charset="0"/>
              </a:rPr>
              <a:t>estimated to be $</a:t>
            </a:r>
            <a:r>
              <a:rPr lang="en-GB" sz="2000" dirty="0" smtClean="0">
                <a:latin typeface="Calibri" panose="020F0502020204030204" pitchFamily="34" charset="0"/>
              </a:rPr>
              <a:t>5.7B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latin typeface="Calibri" panose="020F0502020204030204" pitchFamily="34" charset="0"/>
              </a:rPr>
              <a:t>Huge </a:t>
            </a:r>
            <a:r>
              <a:rPr lang="en-GB" sz="2000" dirty="0">
                <a:latin typeface="Calibri" panose="020F0502020204030204" pitchFamily="34" charset="0"/>
              </a:rPr>
              <a:t>growth in mobile </a:t>
            </a:r>
            <a:r>
              <a:rPr lang="en-GB" sz="2000" dirty="0" smtClean="0">
                <a:latin typeface="Calibri" panose="020F0502020204030204" pitchFamily="34" charset="0"/>
              </a:rPr>
              <a:t>technologies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GB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latin typeface="Calibri" panose="020F0502020204030204" pitchFamily="34" charset="0"/>
              </a:rPr>
              <a:t>“</a:t>
            </a:r>
            <a:r>
              <a:rPr lang="en-GB" sz="2000" dirty="0">
                <a:latin typeface="Calibri" panose="020F0502020204030204" pitchFamily="34" charset="0"/>
              </a:rPr>
              <a:t>Consumer” Perspective - Personal Health tracking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GB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latin typeface="Calibri" panose="020F0502020204030204" pitchFamily="34" charset="0"/>
              </a:rPr>
              <a:t>Opportunity </a:t>
            </a:r>
            <a:r>
              <a:rPr lang="en-GB" sz="2000" dirty="0">
                <a:latin typeface="Calibri" panose="020F0502020204030204" pitchFamily="34" charset="0"/>
              </a:rPr>
              <a:t>for a more patient-centric approach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GB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latin typeface="Calibri" panose="020F0502020204030204" pitchFamily="34" charset="0"/>
              </a:rPr>
              <a:t>Driving </a:t>
            </a:r>
            <a:r>
              <a:rPr lang="en-GB" sz="2000" dirty="0">
                <a:latin typeface="Calibri" panose="020F0502020204030204" pitchFamily="34" charset="0"/>
              </a:rPr>
              <a:t>Individual and societal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31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Innovation </a:t>
            </a:r>
            <a:r>
              <a:rPr lang="en-US" dirty="0"/>
              <a:t>in </a:t>
            </a:r>
            <a:r>
              <a:rPr lang="en-US" dirty="0" smtClean="0"/>
              <a:t>Healthcare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6312"/>
            <a:ext cx="7768590" cy="45951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Several approaches: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/>
              <a:t>Technology transfer </a:t>
            </a:r>
            <a:endParaRPr lang="en-US" sz="1600" dirty="0"/>
          </a:p>
          <a:p>
            <a:pPr lvl="2"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/>
              <a:t>Developing </a:t>
            </a:r>
            <a:r>
              <a:rPr lang="en-US" sz="1600" dirty="0"/>
              <a:t>or finding a use for new technologies</a:t>
            </a:r>
            <a:r>
              <a:rPr lang="en-US" sz="1600" dirty="0" smtClean="0"/>
              <a:t>.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/>
              <a:t>Entrepreneurial </a:t>
            </a:r>
            <a:r>
              <a:rPr lang="en-US" sz="1600" b="1" dirty="0" smtClean="0"/>
              <a:t>approach</a:t>
            </a:r>
            <a:r>
              <a:rPr lang="en-US" sz="1600" dirty="0" smtClean="0"/>
              <a:t> </a:t>
            </a:r>
          </a:p>
          <a:p>
            <a:pPr lvl="2"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/>
              <a:t>Find </a:t>
            </a:r>
            <a:r>
              <a:rPr lang="en-US" sz="1600" dirty="0"/>
              <a:t>technologies to solve specific </a:t>
            </a:r>
            <a:r>
              <a:rPr lang="en-US" sz="1600" dirty="0" smtClean="0"/>
              <a:t>problems.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/>
              <a:t>Big Data approach </a:t>
            </a:r>
            <a:endParaRPr lang="en-US" sz="1600" dirty="0"/>
          </a:p>
          <a:p>
            <a:pPr lvl="2"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/>
              <a:t>New insights from large scale data </a:t>
            </a:r>
            <a:r>
              <a:rPr lang="en-US" sz="1600" i="1" dirty="0" smtClean="0"/>
              <a:t>(making </a:t>
            </a:r>
            <a:r>
              <a:rPr lang="en-US" sz="1600" i="1" dirty="0"/>
              <a:t>good use of the things that we </a:t>
            </a:r>
            <a:r>
              <a:rPr lang="en-US" sz="1600" i="1" dirty="0" smtClean="0"/>
              <a:t>find.)</a:t>
            </a:r>
            <a:endParaRPr lang="en-US" dirty="0"/>
          </a:p>
          <a:p>
            <a:pPr marL="0" indent="0">
              <a:buNone/>
            </a:pPr>
            <a:endParaRPr lang="en-GB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8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Adopting </a:t>
            </a:r>
            <a:r>
              <a:rPr lang="en-US" dirty="0" smtClean="0"/>
              <a:t>Innovation </a:t>
            </a:r>
            <a:r>
              <a:rPr lang="en-US" dirty="0"/>
              <a:t>in </a:t>
            </a:r>
            <a:r>
              <a:rPr lang="en-US" dirty="0" smtClean="0"/>
              <a:t>Healthcare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6312"/>
            <a:ext cx="7768590" cy="45951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Several(!) </a:t>
            </a:r>
            <a:r>
              <a:rPr lang="en-US" dirty="0"/>
              <a:t>challenges: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/>
              <a:t>Funding for translational </a:t>
            </a:r>
            <a:r>
              <a:rPr lang="en-US" sz="1600" b="1" dirty="0" smtClean="0"/>
              <a:t>work</a:t>
            </a:r>
            <a:endParaRPr lang="en-US" sz="1600" b="1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/>
              <a:t>Clinical </a:t>
            </a:r>
            <a:r>
              <a:rPr lang="en-US" sz="1600" b="1" dirty="0" smtClean="0"/>
              <a:t>validation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/>
              <a:t>Regulatory </a:t>
            </a:r>
            <a:r>
              <a:rPr lang="en-US" sz="1600" b="1" dirty="0"/>
              <a:t>hurdles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/>
              <a:t>Proving the Health Economic Case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/>
              <a:t>Integration into care pathways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/>
              <a:t>Ethics and Privacy issues.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/>
              <a:t>Fragmented </a:t>
            </a:r>
            <a:r>
              <a:rPr lang="en-US" sz="1600" b="1" dirty="0"/>
              <a:t>nature of healthcare </a:t>
            </a:r>
            <a:r>
              <a:rPr lang="en-US" sz="1600" b="1" dirty="0" smtClean="0"/>
              <a:t>system.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/>
              <a:t>Commercial interest.</a:t>
            </a:r>
            <a:endParaRPr lang="en-US" sz="1600" b="1" dirty="0"/>
          </a:p>
          <a:p>
            <a:pPr marL="0" indent="0">
              <a:buNone/>
            </a:pPr>
            <a:endParaRPr lang="en-GB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5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Virtual Assay – </a:t>
            </a:r>
            <a:r>
              <a:rPr lang="en-GB" sz="2400" i="1" dirty="0" smtClean="0">
                <a:latin typeface="Calibri"/>
                <a:cs typeface="Calibri"/>
              </a:rPr>
              <a:t>Personalised medicine for the population</a:t>
            </a:r>
            <a:endParaRPr lang="en-GB" sz="2000" i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6312"/>
            <a:ext cx="4312920" cy="4274408"/>
          </a:xfrm>
        </p:spPr>
        <p:txBody>
          <a:bodyPr/>
          <a:lstStyle/>
          <a:p>
            <a:r>
              <a:rPr lang="en-US" sz="1600" b="1" dirty="0" smtClean="0"/>
              <a:t>A </a:t>
            </a:r>
            <a:r>
              <a:rPr lang="en-US" sz="1600" b="1" dirty="0"/>
              <a:t>population-based approach to </a:t>
            </a:r>
            <a:r>
              <a:rPr lang="en-US" sz="1600" b="1" i="1" dirty="0"/>
              <a:t>in </a:t>
            </a:r>
            <a:r>
              <a:rPr lang="en-US" sz="1600" b="1" i="1" dirty="0" err="1"/>
              <a:t>silico</a:t>
            </a:r>
            <a:r>
              <a:rPr lang="en-US" sz="1600" b="1" i="1" dirty="0"/>
              <a:t> </a:t>
            </a:r>
            <a:r>
              <a:rPr lang="en-US" sz="1600" b="1" dirty="0"/>
              <a:t>drug screening for safety and </a:t>
            </a:r>
            <a:r>
              <a:rPr lang="en-US" sz="1600" b="1" dirty="0" smtClean="0"/>
              <a:t>efficacy.</a:t>
            </a:r>
          </a:p>
          <a:p>
            <a:pPr lvl="1"/>
            <a:r>
              <a:rPr lang="en-US" sz="1400" dirty="0" smtClean="0"/>
              <a:t>Uses </a:t>
            </a:r>
            <a:r>
              <a:rPr lang="en-US" sz="1400" dirty="0"/>
              <a:t>well established cardiac models </a:t>
            </a:r>
            <a:endParaRPr lang="en-US" sz="1400" dirty="0" smtClean="0"/>
          </a:p>
          <a:p>
            <a:pPr lvl="2"/>
            <a:r>
              <a:rPr lang="en-US" sz="1400" dirty="0" smtClean="0"/>
              <a:t>50</a:t>
            </a:r>
            <a:r>
              <a:rPr lang="en-US" sz="1400" dirty="0"/>
              <a:t>% drugs removed from market are for unexpected cardiac </a:t>
            </a:r>
            <a:r>
              <a:rPr lang="en-US" sz="1400" dirty="0" smtClean="0"/>
              <a:t>effects.</a:t>
            </a:r>
          </a:p>
          <a:p>
            <a:pPr lvl="1"/>
            <a:r>
              <a:rPr lang="en-US" sz="1600" dirty="0" smtClean="0"/>
              <a:t>Calibrated </a:t>
            </a:r>
            <a:r>
              <a:rPr lang="en-US" sz="1600" dirty="0"/>
              <a:t>against experimental data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dirty="0" smtClean="0"/>
              <a:t>Why is this important? </a:t>
            </a:r>
          </a:p>
          <a:p>
            <a:pPr lvl="1"/>
            <a:r>
              <a:rPr lang="en-US" sz="1400" dirty="0" smtClean="0"/>
              <a:t>Everyone is different, challenge of identifying all risks without testing everyone.</a:t>
            </a:r>
          </a:p>
          <a:p>
            <a:pPr lvl="1"/>
            <a:r>
              <a:rPr lang="en-US" sz="1400" dirty="0" smtClean="0"/>
              <a:t>Esp. important where drugs might be prescribed as a prophylactic on a population level.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b="1" dirty="0" smtClean="0"/>
              <a:t>Translation challenge</a:t>
            </a:r>
            <a:endParaRPr lang="en-US" sz="1600" dirty="0"/>
          </a:p>
          <a:p>
            <a:pPr lvl="1"/>
            <a:r>
              <a:rPr lang="en-US" sz="1400" dirty="0" smtClean="0"/>
              <a:t>putting the application in the hands of the “non-expert” user.</a:t>
            </a:r>
            <a:endParaRPr lang="en-GB" dirty="0">
              <a:latin typeface="Calibri"/>
              <a:cs typeface="Calibri"/>
            </a:endParaRPr>
          </a:p>
          <a:p>
            <a:endParaRPr lang="en-GB" dirty="0" smtClean="0">
              <a:latin typeface="Calibri"/>
              <a:cs typeface="Calibri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11" y="1691640"/>
            <a:ext cx="3355657" cy="238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83530" y="4462864"/>
            <a:ext cx="3760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Aft>
                <a:spcPct val="0"/>
              </a:spcAft>
              <a:buClr>
                <a:srgbClr val="B20000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656565"/>
                </a:solidFill>
                <a:ea typeface="ヒラギノ角ゴ Pro W3" pitchFamily="1" charset="-128"/>
                <a:cs typeface="Calibri"/>
              </a:rPr>
              <a:t>UK ICT Pioneer Finalist 2014</a:t>
            </a:r>
            <a:endParaRPr lang="en-GB" sz="1600" b="1" dirty="0">
              <a:solidFill>
                <a:srgbClr val="656565"/>
              </a:solidFill>
              <a:ea typeface="ヒラギノ角ゴ Pro W3" pitchFamily="1" charset="-128"/>
              <a:cs typeface="Calibri"/>
            </a:endParaRPr>
          </a:p>
          <a:p>
            <a:pPr marL="285750" indent="-285750" defTabSz="914400" fontAlgn="base">
              <a:spcAft>
                <a:spcPct val="0"/>
              </a:spcAft>
              <a:buClr>
                <a:srgbClr val="B20000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656565"/>
                </a:solidFill>
                <a:ea typeface="ヒラギノ角ゴ Pro W3" pitchFamily="1" charset="-128"/>
                <a:cs typeface="Calibri"/>
              </a:rPr>
              <a:t>National NC3R winner 2014</a:t>
            </a:r>
            <a:r>
              <a:rPr lang="en-GB" sz="1600" b="1" dirty="0">
                <a:solidFill>
                  <a:srgbClr val="656565"/>
                </a:solidFill>
                <a:ea typeface="ヒラギノ角ゴ Pro W3" pitchFamily="1" charset="-128"/>
                <a:cs typeface="Calibri"/>
              </a:rPr>
              <a:t>.</a:t>
            </a:r>
          </a:p>
          <a:p>
            <a:pPr marL="285750" indent="-285750" defTabSz="914400" fontAlgn="base">
              <a:spcAft>
                <a:spcPct val="0"/>
              </a:spcAft>
              <a:buClr>
                <a:srgbClr val="B20000"/>
              </a:buClr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rgbClr val="656565"/>
              </a:solidFill>
              <a:ea typeface="ヒラギノ角ゴ Pro W3" pitchFamily="1" charset="-128"/>
              <a:cs typeface="Calibri"/>
            </a:endParaRPr>
          </a:p>
          <a:p>
            <a:pPr marL="285750" indent="-285750" defTabSz="914400" fontAlgn="base">
              <a:spcAft>
                <a:spcPct val="0"/>
              </a:spcAft>
              <a:buClr>
                <a:srgbClr val="B20000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656565"/>
                </a:solidFill>
                <a:ea typeface="ヒラギノ角ゴ Pro W3" pitchFamily="1" charset="-128"/>
                <a:cs typeface="Calibri"/>
              </a:rPr>
              <a:t>Next steps: FDA approval for pre-clinical screening.</a:t>
            </a:r>
            <a:endParaRPr lang="en-GB" sz="1600" b="1" dirty="0">
              <a:solidFill>
                <a:srgbClr val="656565"/>
              </a:solidFill>
              <a:ea typeface="ヒラギノ角ゴ Pro W3" pitchFamily="1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4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Diagnosing rare diseases - </a:t>
            </a:r>
            <a:r>
              <a:rPr lang="en-GB" sz="2400" i="1" dirty="0" smtClean="0">
                <a:latin typeface="Calibri"/>
                <a:cs typeface="Calibri"/>
              </a:rPr>
              <a:t>Facial </a:t>
            </a:r>
            <a:r>
              <a:rPr lang="en-GB" sz="2400" i="1" dirty="0">
                <a:latin typeface="Calibri"/>
                <a:cs typeface="Calibri"/>
              </a:rPr>
              <a:t>phenotype </a:t>
            </a:r>
            <a:r>
              <a:rPr lang="en-GB" sz="2400" i="1" dirty="0" smtClean="0">
                <a:latin typeface="Calibri"/>
                <a:cs typeface="Calibri"/>
              </a:rPr>
              <a:t>from snapshots</a:t>
            </a:r>
            <a:endParaRPr lang="en-GB" sz="1800" i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4753144"/>
            <a:ext cx="8251769" cy="1318276"/>
          </a:xfrm>
        </p:spPr>
        <p:txBody>
          <a:bodyPr/>
          <a:lstStyle/>
          <a:p>
            <a:r>
              <a:rPr lang="en-US" sz="1400" dirty="0" smtClean="0"/>
              <a:t>One </a:t>
            </a:r>
            <a:r>
              <a:rPr lang="en-US" sz="1400" dirty="0"/>
              <a:t>person in 17 has a rare genetic </a:t>
            </a:r>
            <a:r>
              <a:rPr lang="en-US" sz="1400" dirty="0" smtClean="0"/>
              <a:t>disorder</a:t>
            </a:r>
          </a:p>
          <a:p>
            <a:r>
              <a:rPr lang="en-US" sz="1400" dirty="0" smtClean="0"/>
              <a:t>Most </a:t>
            </a:r>
            <a:r>
              <a:rPr lang="en-US" sz="1400" dirty="0"/>
              <a:t>fail to receive a genetic </a:t>
            </a:r>
            <a:r>
              <a:rPr lang="en-US" sz="1400" dirty="0" smtClean="0"/>
              <a:t>diagnosis.</a:t>
            </a:r>
          </a:p>
          <a:p>
            <a:r>
              <a:rPr lang="en-US" sz="1400" dirty="0" smtClean="0">
                <a:latin typeface="Calibri"/>
                <a:cs typeface="Calibri"/>
              </a:rPr>
              <a:t>Genetic screening is expensive</a:t>
            </a:r>
            <a:r>
              <a:rPr lang="en-US" sz="1400" dirty="0">
                <a:latin typeface="Calibri"/>
                <a:cs typeface="Calibri"/>
              </a:rPr>
              <a:t>.</a:t>
            </a:r>
            <a:endParaRPr lang="en-US" sz="1400" dirty="0" smtClean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Not all genetic markers are known.</a:t>
            </a:r>
          </a:p>
          <a:p>
            <a:endParaRPr lang="en-US" sz="1600" b="1" dirty="0">
              <a:latin typeface="Calibri"/>
              <a:cs typeface="Calibri"/>
            </a:endParaRPr>
          </a:p>
          <a:p>
            <a:endParaRPr lang="en-GB" sz="1600" dirty="0" smtClean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4" b="96418" l="429" r="98429">
                        <a14:foregroundMark x1="94000" y1="95224" x2="94000" y2="95224"/>
                        <a14:foregroundMark x1="98429" y1="96716" x2="98429" y2="96716"/>
                        <a14:foregroundMark x1="81857" y1="92537" x2="81857" y2="92537"/>
                        <a14:foregroundMark x1="48857" y1="89254" x2="48857" y2="89254"/>
                        <a14:foregroundMark x1="50286" y1="88060" x2="50286" y2="88060"/>
                        <a14:foregroundMark x1="17429" y1="22090" x2="17429" y2="22090"/>
                        <a14:foregroundMark x1="17429" y1="31642" x2="17429" y2="31642"/>
                        <a14:foregroundMark x1="43857" y1="15522" x2="92286" y2="3284"/>
                        <a14:foregroundMark x1="38429" y1="55224" x2="37571" y2="14328"/>
                        <a14:foregroundMark x1="34714" y1="8657" x2="44429" y2="60597"/>
                        <a14:foregroundMark x1="29429" y1="45970" x2="30143" y2="65075"/>
                        <a14:foregroundMark x1="28714" y1="69851" x2="18429" y2="92537"/>
                        <a14:foregroundMark x1="15286" y1="93134" x2="8286" y2="68955"/>
                        <a14:foregroundMark x1="5571" y1="65970" x2="429" y2="37015"/>
                        <a14:foregroundMark x1="9000" y1="40597" x2="13000" y2="37015"/>
                        <a14:foregroundMark x1="4857" y1="43284" x2="14429" y2="36418"/>
                        <a14:foregroundMark x1="17571" y1="37612" x2="26000" y2="52537"/>
                        <a14:foregroundMark x1="24714" y1="57313" x2="4571" y2="48060"/>
                        <a14:foregroundMark x1="52714" y1="85672" x2="56571" y2="95224"/>
                        <a14:backgroundMark x1="93000" y1="87761" x2="93000" y2="87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376" y="1096894"/>
            <a:ext cx="6031632" cy="2886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0420" y="1516465"/>
            <a:ext cx="2929015" cy="1984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i="1" dirty="0" smtClean="0"/>
              <a:t>“A </a:t>
            </a:r>
            <a:r>
              <a:rPr lang="en-US" sz="1600" i="1" dirty="0"/>
              <a:t>clinician should in future be able to take a smartphone picture of a patient and query Clinical Face Phenotype Space to quickly find out which genetic disease the person might have</a:t>
            </a:r>
            <a:r>
              <a:rPr lang="en-US" sz="1600" i="1" dirty="0" smtClean="0"/>
              <a:t>.” </a:t>
            </a:r>
            <a:r>
              <a:rPr lang="en-US" sz="1600" dirty="0" err="1" smtClean="0"/>
              <a:t>Dr</a:t>
            </a:r>
            <a:r>
              <a:rPr lang="en-US" sz="1600" dirty="0" smtClean="0"/>
              <a:t> Chris </a:t>
            </a:r>
            <a:r>
              <a:rPr lang="en-US" sz="1600" dirty="0" err="1" smtClean="0"/>
              <a:t>Nellåker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075953"/>
            <a:ext cx="85608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0000"/>
              </a:buClr>
            </a:pPr>
            <a:r>
              <a:rPr lang="en-US" sz="1600" b="1" kern="0" dirty="0" smtClean="0">
                <a:solidFill>
                  <a:srgbClr val="656565"/>
                </a:solidFill>
                <a:cs typeface="Calibri"/>
              </a:rPr>
              <a:t>Application </a:t>
            </a:r>
            <a:r>
              <a:rPr lang="en-US" sz="1600" b="1" kern="0" dirty="0">
                <a:solidFill>
                  <a:srgbClr val="656565"/>
                </a:solidFill>
                <a:cs typeface="Calibri"/>
              </a:rPr>
              <a:t>of </a:t>
            </a:r>
            <a:r>
              <a:rPr lang="en-US" sz="1600" b="1" kern="0" dirty="0" smtClean="0">
                <a:solidFill>
                  <a:srgbClr val="656565"/>
                </a:solidFill>
                <a:cs typeface="Calibri"/>
              </a:rPr>
              <a:t>computer </a:t>
            </a:r>
            <a:r>
              <a:rPr lang="en-US" sz="1600" b="1" kern="0" dirty="0">
                <a:solidFill>
                  <a:srgbClr val="656565"/>
                </a:solidFill>
                <a:cs typeface="Calibri"/>
              </a:rPr>
              <a:t>vision and machine learning </a:t>
            </a:r>
            <a:r>
              <a:rPr lang="en-US" sz="1600" b="1" kern="0" dirty="0" smtClean="0">
                <a:solidFill>
                  <a:srgbClr val="656565"/>
                </a:solidFill>
                <a:cs typeface="Calibri"/>
              </a:rPr>
              <a:t>research has </a:t>
            </a:r>
            <a:r>
              <a:rPr lang="en-US" sz="1600" b="1" kern="0" dirty="0">
                <a:solidFill>
                  <a:srgbClr val="656565"/>
                </a:solidFill>
                <a:cs typeface="Calibri"/>
              </a:rPr>
              <a:t>trained an algorithm to cluster patients </a:t>
            </a:r>
            <a:r>
              <a:rPr lang="en-US" sz="1600" b="1" kern="0" dirty="0" smtClean="0">
                <a:solidFill>
                  <a:srgbClr val="656565"/>
                </a:solidFill>
                <a:cs typeface="Calibri"/>
              </a:rPr>
              <a:t>by phenotype using </a:t>
            </a:r>
            <a:r>
              <a:rPr lang="en-US" sz="1600" b="1" kern="0" dirty="0">
                <a:solidFill>
                  <a:srgbClr val="656565"/>
                </a:solidFill>
                <a:cs typeface="Calibri"/>
              </a:rPr>
              <a:t>only ordinary photos.</a:t>
            </a:r>
          </a:p>
        </p:txBody>
      </p:sp>
    </p:spTree>
    <p:extLst>
      <p:ext uri="{BB962C8B-B14F-4D97-AF65-F5344CB8AC3E}">
        <p14:creationId xmlns:p14="http://schemas.microsoft.com/office/powerpoint/2010/main" val="9396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666666"/>
      </a:dk1>
      <a:lt1>
        <a:srgbClr val="FFFFFF"/>
      </a:lt1>
      <a:dk2>
        <a:srgbClr val="80A1C8"/>
      </a:dk2>
      <a:lt2>
        <a:srgbClr val="404040"/>
      </a:lt2>
      <a:accent1>
        <a:srgbClr val="80A1C8"/>
      </a:accent1>
      <a:accent2>
        <a:srgbClr val="C50000"/>
      </a:accent2>
      <a:accent3>
        <a:srgbClr val="FFFFFF"/>
      </a:accent3>
      <a:accent4>
        <a:srgbClr val="565656"/>
      </a:accent4>
      <a:accent5>
        <a:srgbClr val="C0CDE0"/>
      </a:accent5>
      <a:accent6>
        <a:srgbClr val="B20000"/>
      </a:accent6>
      <a:hlink>
        <a:srgbClr val="C50000"/>
      </a:hlink>
      <a:folHlink>
        <a:srgbClr val="C5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FF"/>
          </a:buClr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656565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FF"/>
          </a:buClr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656565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666666"/>
        </a:dk1>
        <a:lt1>
          <a:srgbClr val="FFFFFF"/>
        </a:lt1>
        <a:dk2>
          <a:srgbClr val="80A1C8"/>
        </a:dk2>
        <a:lt2>
          <a:srgbClr val="404040"/>
        </a:lt2>
        <a:accent1>
          <a:srgbClr val="80A1C8"/>
        </a:accent1>
        <a:accent2>
          <a:srgbClr val="C50000"/>
        </a:accent2>
        <a:accent3>
          <a:srgbClr val="FFFFFF"/>
        </a:accent3>
        <a:accent4>
          <a:srgbClr val="565656"/>
        </a:accent4>
        <a:accent5>
          <a:srgbClr val="C0CDE0"/>
        </a:accent5>
        <a:accent6>
          <a:srgbClr val="B20000"/>
        </a:accent6>
        <a:hlink>
          <a:srgbClr val="C50000"/>
        </a:hlink>
        <a:folHlink>
          <a:srgbClr val="C5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3">
      <a:dk1>
        <a:srgbClr val="666666"/>
      </a:dk1>
      <a:lt1>
        <a:srgbClr val="FFFFFF"/>
      </a:lt1>
      <a:dk2>
        <a:srgbClr val="80A1C8"/>
      </a:dk2>
      <a:lt2>
        <a:srgbClr val="404040"/>
      </a:lt2>
      <a:accent1>
        <a:srgbClr val="80A1C8"/>
      </a:accent1>
      <a:accent2>
        <a:srgbClr val="C50000"/>
      </a:accent2>
      <a:accent3>
        <a:srgbClr val="FFFFFF"/>
      </a:accent3>
      <a:accent4>
        <a:srgbClr val="565656"/>
      </a:accent4>
      <a:accent5>
        <a:srgbClr val="C0CDE0"/>
      </a:accent5>
      <a:accent6>
        <a:srgbClr val="B20000"/>
      </a:accent6>
      <a:hlink>
        <a:srgbClr val="C50000"/>
      </a:hlink>
      <a:folHlink>
        <a:srgbClr val="C5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FF"/>
          </a:buClr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656565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FF"/>
          </a:buClr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656565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666666"/>
        </a:dk1>
        <a:lt1>
          <a:srgbClr val="FFFFFF"/>
        </a:lt1>
        <a:dk2>
          <a:srgbClr val="80A1C8"/>
        </a:dk2>
        <a:lt2>
          <a:srgbClr val="404040"/>
        </a:lt2>
        <a:accent1>
          <a:srgbClr val="80A1C8"/>
        </a:accent1>
        <a:accent2>
          <a:srgbClr val="C50000"/>
        </a:accent2>
        <a:accent3>
          <a:srgbClr val="FFFFFF"/>
        </a:accent3>
        <a:accent4>
          <a:srgbClr val="565656"/>
        </a:accent4>
        <a:accent5>
          <a:srgbClr val="C0CDE0"/>
        </a:accent5>
        <a:accent6>
          <a:srgbClr val="B20000"/>
        </a:accent6>
        <a:hlink>
          <a:srgbClr val="C50000"/>
        </a:hlink>
        <a:folHlink>
          <a:srgbClr val="C5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1000</Words>
  <Application>Microsoft Office PowerPoint</Application>
  <PresentationFormat>On-screen Show (4:3)</PresentationFormat>
  <Paragraphs>175</Paragraphs>
  <Slides>16</Slides>
  <Notes>5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1_Blank Presentation</vt:lpstr>
      <vt:lpstr>From Benchtop to Bedside to Population.  Challenges and Opportunities in e-Health</vt:lpstr>
      <vt:lpstr>What is e-Health?</vt:lpstr>
      <vt:lpstr>What is e-Health?</vt:lpstr>
      <vt:lpstr>What is e-Health?</vt:lpstr>
      <vt:lpstr>The rise and rise of e-Health</vt:lpstr>
      <vt:lpstr>Creating Innovation in Healthcare</vt:lpstr>
      <vt:lpstr>Adopting Innovation in Healthcare</vt:lpstr>
      <vt:lpstr>Virtual Assay – Personalised medicine for the population</vt:lpstr>
      <vt:lpstr>Diagnosing rare diseases - Facial phenotype from snapshots</vt:lpstr>
      <vt:lpstr>“Solving Healthcare” – An entrepreneurial approach</vt:lpstr>
      <vt:lpstr>Remote/Self-Monitoring – it’s all about the patient</vt:lpstr>
      <vt:lpstr>PowerPoint Presentation</vt:lpstr>
      <vt:lpstr>A patient-centric approach</vt:lpstr>
      <vt:lpstr>Gamification of health -Individual Incentives, Population Reward.</vt:lpstr>
      <vt:lpstr>How do we make it happen?</vt:lpstr>
      <vt:lpstr>Please join us on 30th June for our Technology Showcase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Benchtop to Bedside to Population.</dc:title>
  <dc:creator>Fred Kemp</dc:creator>
  <cp:lastModifiedBy>Fred Kemp</cp:lastModifiedBy>
  <cp:revision>37</cp:revision>
  <dcterms:created xsi:type="dcterms:W3CDTF">2015-06-22T08:09:27Z</dcterms:created>
  <dcterms:modified xsi:type="dcterms:W3CDTF">2015-06-25T07:08:03Z</dcterms:modified>
</cp:coreProperties>
</file>