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9" r:id="rId1"/>
    <p:sldMasterId id="2147483749" r:id="rId2"/>
  </p:sldMasterIdLst>
  <p:notesMasterIdLst>
    <p:notesMasterId r:id="rId32"/>
  </p:notesMasterIdLst>
  <p:handoutMasterIdLst>
    <p:handoutMasterId r:id="rId33"/>
  </p:handoutMasterIdLst>
  <p:sldIdLst>
    <p:sldId id="1002" r:id="rId3"/>
    <p:sldId id="1019" r:id="rId4"/>
    <p:sldId id="1017" r:id="rId5"/>
    <p:sldId id="1014" r:id="rId6"/>
    <p:sldId id="1020" r:id="rId7"/>
    <p:sldId id="1031" r:id="rId8"/>
    <p:sldId id="1035" r:id="rId9"/>
    <p:sldId id="1032" r:id="rId10"/>
    <p:sldId id="1042" r:id="rId11"/>
    <p:sldId id="1036" r:id="rId12"/>
    <p:sldId id="1034" r:id="rId13"/>
    <p:sldId id="1030" r:id="rId14"/>
    <p:sldId id="1023" r:id="rId15"/>
    <p:sldId id="1021" r:id="rId16"/>
    <p:sldId id="1039" r:id="rId17"/>
    <p:sldId id="1022" r:id="rId18"/>
    <p:sldId id="1029" r:id="rId19"/>
    <p:sldId id="1038" r:id="rId20"/>
    <p:sldId id="1041" r:id="rId21"/>
    <p:sldId id="1004" r:id="rId22"/>
    <p:sldId id="1027" r:id="rId23"/>
    <p:sldId id="1005" r:id="rId24"/>
    <p:sldId id="1006" r:id="rId25"/>
    <p:sldId id="1007" r:id="rId26"/>
    <p:sldId id="1008" r:id="rId27"/>
    <p:sldId id="1013" r:id="rId28"/>
    <p:sldId id="1026" r:id="rId29"/>
    <p:sldId id="1040" r:id="rId30"/>
    <p:sldId id="841" r:id="rId31"/>
  </p:sldIdLst>
  <p:sldSz cx="9144000" cy="6858000" type="screen4x3"/>
  <p:notesSz cx="6718300" cy="9855200"/>
  <p:defaultTextStyle>
    <a:defPPr>
      <a:defRPr lang="en-US"/>
    </a:defPPr>
    <a:lvl1pPr algn="l" rtl="0" fontAlgn="base">
      <a:spcBef>
        <a:spcPct val="0"/>
      </a:spcBef>
      <a:spcAft>
        <a:spcPct val="0"/>
      </a:spcAft>
      <a:defRPr sz="3600" kern="1200">
        <a:solidFill>
          <a:srgbClr val="00FFFF"/>
        </a:solidFill>
        <a:latin typeface="Times New Roman" pitchFamily="18" charset="0"/>
        <a:ea typeface="+mn-ea"/>
        <a:cs typeface="+mn-cs"/>
      </a:defRPr>
    </a:lvl1pPr>
    <a:lvl2pPr marL="457200" algn="l" rtl="0" fontAlgn="base">
      <a:spcBef>
        <a:spcPct val="0"/>
      </a:spcBef>
      <a:spcAft>
        <a:spcPct val="0"/>
      </a:spcAft>
      <a:defRPr sz="3600" kern="1200">
        <a:solidFill>
          <a:srgbClr val="00FFFF"/>
        </a:solidFill>
        <a:latin typeface="Times New Roman" pitchFamily="18" charset="0"/>
        <a:ea typeface="+mn-ea"/>
        <a:cs typeface="+mn-cs"/>
      </a:defRPr>
    </a:lvl2pPr>
    <a:lvl3pPr marL="914400" algn="l" rtl="0" fontAlgn="base">
      <a:spcBef>
        <a:spcPct val="0"/>
      </a:spcBef>
      <a:spcAft>
        <a:spcPct val="0"/>
      </a:spcAft>
      <a:defRPr sz="3600" kern="1200">
        <a:solidFill>
          <a:srgbClr val="00FFFF"/>
        </a:solidFill>
        <a:latin typeface="Times New Roman" pitchFamily="18" charset="0"/>
        <a:ea typeface="+mn-ea"/>
        <a:cs typeface="+mn-cs"/>
      </a:defRPr>
    </a:lvl3pPr>
    <a:lvl4pPr marL="1371600" algn="l" rtl="0" fontAlgn="base">
      <a:spcBef>
        <a:spcPct val="0"/>
      </a:spcBef>
      <a:spcAft>
        <a:spcPct val="0"/>
      </a:spcAft>
      <a:defRPr sz="3600" kern="1200">
        <a:solidFill>
          <a:srgbClr val="00FFFF"/>
        </a:solidFill>
        <a:latin typeface="Times New Roman" pitchFamily="18" charset="0"/>
        <a:ea typeface="+mn-ea"/>
        <a:cs typeface="+mn-cs"/>
      </a:defRPr>
    </a:lvl4pPr>
    <a:lvl5pPr marL="1828800" algn="l" rtl="0" fontAlgn="base">
      <a:spcBef>
        <a:spcPct val="0"/>
      </a:spcBef>
      <a:spcAft>
        <a:spcPct val="0"/>
      </a:spcAft>
      <a:defRPr sz="3600" kern="1200">
        <a:solidFill>
          <a:srgbClr val="00FFFF"/>
        </a:solidFill>
        <a:latin typeface="Times New Roman" pitchFamily="18" charset="0"/>
        <a:ea typeface="+mn-ea"/>
        <a:cs typeface="+mn-cs"/>
      </a:defRPr>
    </a:lvl5pPr>
    <a:lvl6pPr marL="2286000" algn="l" defTabSz="914400" rtl="0" eaLnBrk="1" latinLnBrk="0" hangingPunct="1">
      <a:defRPr sz="3600" kern="1200">
        <a:solidFill>
          <a:srgbClr val="00FFFF"/>
        </a:solidFill>
        <a:latin typeface="Times New Roman" pitchFamily="18" charset="0"/>
        <a:ea typeface="+mn-ea"/>
        <a:cs typeface="+mn-cs"/>
      </a:defRPr>
    </a:lvl6pPr>
    <a:lvl7pPr marL="2743200" algn="l" defTabSz="914400" rtl="0" eaLnBrk="1" latinLnBrk="0" hangingPunct="1">
      <a:defRPr sz="3600" kern="1200">
        <a:solidFill>
          <a:srgbClr val="00FFFF"/>
        </a:solidFill>
        <a:latin typeface="Times New Roman" pitchFamily="18" charset="0"/>
        <a:ea typeface="+mn-ea"/>
        <a:cs typeface="+mn-cs"/>
      </a:defRPr>
    </a:lvl7pPr>
    <a:lvl8pPr marL="3200400" algn="l" defTabSz="914400" rtl="0" eaLnBrk="1" latinLnBrk="0" hangingPunct="1">
      <a:defRPr sz="3600" kern="1200">
        <a:solidFill>
          <a:srgbClr val="00FFFF"/>
        </a:solidFill>
        <a:latin typeface="Times New Roman" pitchFamily="18" charset="0"/>
        <a:ea typeface="+mn-ea"/>
        <a:cs typeface="+mn-cs"/>
      </a:defRPr>
    </a:lvl8pPr>
    <a:lvl9pPr marL="3657600" algn="l" defTabSz="914400" rtl="0" eaLnBrk="1" latinLnBrk="0" hangingPunct="1">
      <a:defRPr sz="3600" kern="1200">
        <a:solidFill>
          <a:srgbClr val="00FFFF"/>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4">
          <p15:clr>
            <a:srgbClr val="A4A3A4"/>
          </p15:clr>
        </p15:guide>
        <p15:guide id="2" pos="211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2B95"/>
    <a:srgbClr val="44C5C8"/>
    <a:srgbClr val="250DB3"/>
    <a:srgbClr val="27DCE5"/>
    <a:srgbClr val="D9E725"/>
    <a:srgbClr val="376092"/>
    <a:srgbClr val="F2F2F2"/>
    <a:srgbClr val="FFFFFF"/>
    <a:srgbClr val="000000"/>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880" autoAdjust="0"/>
    <p:restoredTop sz="93391" autoAdjust="0"/>
  </p:normalViewPr>
  <p:slideViewPr>
    <p:cSldViewPr>
      <p:cViewPr varScale="1">
        <p:scale>
          <a:sx n="66" d="100"/>
          <a:sy n="66" d="100"/>
        </p:scale>
        <p:origin x="1206"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0"/>
    </p:cViewPr>
  </p:sorterViewPr>
  <p:notesViewPr>
    <p:cSldViewPr>
      <p:cViewPr varScale="1">
        <p:scale>
          <a:sx n="83" d="100"/>
          <a:sy n="83" d="100"/>
        </p:scale>
        <p:origin x="-3864" y="-90"/>
      </p:cViewPr>
      <p:guideLst>
        <p:guide orient="horz" pos="3104"/>
        <p:guide pos="211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11894" cy="492918"/>
          </a:xfrm>
          <a:prstGeom prst="rect">
            <a:avLst/>
          </a:prstGeom>
          <a:noFill/>
          <a:ln w="9525">
            <a:noFill/>
            <a:miter lim="800000"/>
            <a:headEnd/>
            <a:tailEnd/>
          </a:ln>
          <a:effectLst/>
        </p:spPr>
        <p:txBody>
          <a:bodyPr vert="horz" wrap="square" lIns="90882" tIns="45441" rIns="90882" bIns="45441" numCol="1" anchor="t" anchorCtr="0" compatLnSpc="1">
            <a:prstTxWarp prst="textNoShape">
              <a:avLst/>
            </a:prstTxWarp>
          </a:bodyPr>
          <a:lstStyle>
            <a:lvl1pPr>
              <a:defRPr sz="1200" smtClean="0">
                <a:solidFill>
                  <a:schemeClr val="tx1"/>
                </a:solidFill>
                <a:latin typeface="Arial" charset="0"/>
              </a:defRPr>
            </a:lvl1pPr>
          </a:lstStyle>
          <a:p>
            <a:pPr>
              <a:defRPr/>
            </a:pPr>
            <a:endParaRPr lang="en-US"/>
          </a:p>
        </p:txBody>
      </p:sp>
      <p:sp>
        <p:nvSpPr>
          <p:cNvPr id="83971" name="Rectangle 3"/>
          <p:cNvSpPr>
            <a:spLocks noGrp="1" noChangeArrowheads="1"/>
          </p:cNvSpPr>
          <p:nvPr>
            <p:ph type="dt" sz="quarter" idx="1"/>
          </p:nvPr>
        </p:nvSpPr>
        <p:spPr bwMode="auto">
          <a:xfrm>
            <a:off x="3804832" y="0"/>
            <a:ext cx="2911894" cy="492918"/>
          </a:xfrm>
          <a:prstGeom prst="rect">
            <a:avLst/>
          </a:prstGeom>
          <a:noFill/>
          <a:ln w="9525">
            <a:noFill/>
            <a:miter lim="800000"/>
            <a:headEnd/>
            <a:tailEnd/>
          </a:ln>
          <a:effectLst/>
        </p:spPr>
        <p:txBody>
          <a:bodyPr vert="horz" wrap="square" lIns="90882" tIns="45441" rIns="90882" bIns="45441" numCol="1" anchor="t" anchorCtr="0" compatLnSpc="1">
            <a:prstTxWarp prst="textNoShape">
              <a:avLst/>
            </a:prstTxWarp>
          </a:bodyPr>
          <a:lstStyle>
            <a:lvl1pPr algn="r">
              <a:defRPr sz="1200" smtClean="0">
                <a:solidFill>
                  <a:schemeClr val="tx1"/>
                </a:solidFill>
                <a:latin typeface="Arial" charset="0"/>
              </a:defRPr>
            </a:lvl1pPr>
          </a:lstStyle>
          <a:p>
            <a:pPr>
              <a:defRPr/>
            </a:pPr>
            <a:endParaRPr lang="en-US"/>
          </a:p>
        </p:txBody>
      </p:sp>
      <p:sp>
        <p:nvSpPr>
          <p:cNvPr id="83972" name="Rectangle 4"/>
          <p:cNvSpPr>
            <a:spLocks noGrp="1" noChangeArrowheads="1"/>
          </p:cNvSpPr>
          <p:nvPr>
            <p:ph type="ftr" sz="quarter" idx="2"/>
          </p:nvPr>
        </p:nvSpPr>
        <p:spPr bwMode="auto">
          <a:xfrm>
            <a:off x="0" y="9360703"/>
            <a:ext cx="2911894" cy="492918"/>
          </a:xfrm>
          <a:prstGeom prst="rect">
            <a:avLst/>
          </a:prstGeom>
          <a:noFill/>
          <a:ln w="9525">
            <a:noFill/>
            <a:miter lim="800000"/>
            <a:headEnd/>
            <a:tailEnd/>
          </a:ln>
          <a:effectLst/>
        </p:spPr>
        <p:txBody>
          <a:bodyPr vert="horz" wrap="square" lIns="90882" tIns="45441" rIns="90882" bIns="45441" numCol="1" anchor="b" anchorCtr="0" compatLnSpc="1">
            <a:prstTxWarp prst="textNoShape">
              <a:avLst/>
            </a:prstTxWarp>
          </a:bodyPr>
          <a:lstStyle>
            <a:lvl1pPr>
              <a:defRPr sz="1200" smtClean="0">
                <a:solidFill>
                  <a:schemeClr val="tx1"/>
                </a:solidFill>
                <a:latin typeface="Arial" charset="0"/>
              </a:defRPr>
            </a:lvl1pPr>
          </a:lstStyle>
          <a:p>
            <a:pPr>
              <a:defRPr/>
            </a:pPr>
            <a:endParaRPr lang="en-US"/>
          </a:p>
        </p:txBody>
      </p:sp>
      <p:sp>
        <p:nvSpPr>
          <p:cNvPr id="83973" name="Rectangle 5"/>
          <p:cNvSpPr>
            <a:spLocks noGrp="1" noChangeArrowheads="1"/>
          </p:cNvSpPr>
          <p:nvPr>
            <p:ph type="sldNum" sz="quarter" idx="3"/>
          </p:nvPr>
        </p:nvSpPr>
        <p:spPr bwMode="auto">
          <a:xfrm>
            <a:off x="3804832" y="9360703"/>
            <a:ext cx="2911894" cy="492918"/>
          </a:xfrm>
          <a:prstGeom prst="rect">
            <a:avLst/>
          </a:prstGeom>
          <a:noFill/>
          <a:ln w="9525">
            <a:noFill/>
            <a:miter lim="800000"/>
            <a:headEnd/>
            <a:tailEnd/>
          </a:ln>
          <a:effectLst/>
        </p:spPr>
        <p:txBody>
          <a:bodyPr vert="horz" wrap="square" lIns="90882" tIns="45441" rIns="90882" bIns="45441" numCol="1" anchor="b" anchorCtr="0" compatLnSpc="1">
            <a:prstTxWarp prst="textNoShape">
              <a:avLst/>
            </a:prstTxWarp>
          </a:bodyPr>
          <a:lstStyle>
            <a:lvl1pPr algn="r">
              <a:defRPr sz="1200" smtClean="0">
                <a:solidFill>
                  <a:schemeClr val="tx1"/>
                </a:solidFill>
                <a:latin typeface="Arial" charset="0"/>
              </a:defRPr>
            </a:lvl1pPr>
          </a:lstStyle>
          <a:p>
            <a:pPr>
              <a:defRPr/>
            </a:pPr>
            <a:fld id="{9B82DD11-E889-420B-8498-A01C764B2C54}" type="slidenum">
              <a:rPr lang="en-US"/>
              <a:pPr>
                <a:defRPr/>
              </a:pPr>
              <a:t>‹#›</a:t>
            </a:fld>
            <a:endParaRPr lang="en-US"/>
          </a:p>
        </p:txBody>
      </p:sp>
    </p:spTree>
    <p:extLst>
      <p:ext uri="{BB962C8B-B14F-4D97-AF65-F5344CB8AC3E}">
        <p14:creationId xmlns:p14="http://schemas.microsoft.com/office/powerpoint/2010/main" val="123390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11894" cy="492918"/>
          </a:xfrm>
          <a:prstGeom prst="rect">
            <a:avLst/>
          </a:prstGeom>
          <a:noFill/>
          <a:ln w="9525">
            <a:noFill/>
            <a:miter lim="800000"/>
            <a:headEnd/>
            <a:tailEnd/>
          </a:ln>
          <a:effectLst/>
        </p:spPr>
        <p:txBody>
          <a:bodyPr vert="horz" wrap="square" lIns="90882" tIns="45441" rIns="90882" bIns="45441" numCol="1" anchor="t" anchorCtr="0" compatLnSpc="1">
            <a:prstTxWarp prst="textNoShape">
              <a:avLst/>
            </a:prstTxWarp>
          </a:bodyPr>
          <a:lstStyle>
            <a:lvl1pPr>
              <a:defRPr sz="1200" smtClean="0">
                <a:solidFill>
                  <a:schemeClr val="tx1"/>
                </a:solidFill>
                <a:latin typeface="Arial" charset="0"/>
              </a:defRPr>
            </a:lvl1pPr>
          </a:lstStyle>
          <a:p>
            <a:pPr>
              <a:defRPr/>
            </a:pPr>
            <a:endParaRPr lang="en-US"/>
          </a:p>
        </p:txBody>
      </p:sp>
      <p:sp>
        <p:nvSpPr>
          <p:cNvPr id="8195" name="Rectangle 3"/>
          <p:cNvSpPr>
            <a:spLocks noGrp="1" noChangeArrowheads="1"/>
          </p:cNvSpPr>
          <p:nvPr>
            <p:ph type="dt" idx="1"/>
          </p:nvPr>
        </p:nvSpPr>
        <p:spPr bwMode="auto">
          <a:xfrm>
            <a:off x="3804832" y="0"/>
            <a:ext cx="2911894" cy="492918"/>
          </a:xfrm>
          <a:prstGeom prst="rect">
            <a:avLst/>
          </a:prstGeom>
          <a:noFill/>
          <a:ln w="9525">
            <a:noFill/>
            <a:miter lim="800000"/>
            <a:headEnd/>
            <a:tailEnd/>
          </a:ln>
          <a:effectLst/>
        </p:spPr>
        <p:txBody>
          <a:bodyPr vert="horz" wrap="square" lIns="90882" tIns="45441" rIns="90882" bIns="45441" numCol="1" anchor="t" anchorCtr="0" compatLnSpc="1">
            <a:prstTxWarp prst="textNoShape">
              <a:avLst/>
            </a:prstTxWarp>
          </a:bodyPr>
          <a:lstStyle>
            <a:lvl1pPr algn="r">
              <a:defRPr sz="1200" smtClean="0">
                <a:solidFill>
                  <a:schemeClr val="tx1"/>
                </a:solidFill>
                <a:latin typeface="Arial" charset="0"/>
              </a:defRPr>
            </a:lvl1pPr>
          </a:lstStyle>
          <a:p>
            <a:pPr>
              <a:defRPr/>
            </a:pPr>
            <a:endParaRPr lang="en-US"/>
          </a:p>
        </p:txBody>
      </p:sp>
      <p:sp>
        <p:nvSpPr>
          <p:cNvPr id="23556" name="Rectangle 4"/>
          <p:cNvSpPr>
            <a:spLocks noGrp="1" noRot="1" noChangeAspect="1" noChangeArrowheads="1" noTextEdit="1"/>
          </p:cNvSpPr>
          <p:nvPr>
            <p:ph type="sldImg" idx="2"/>
          </p:nvPr>
        </p:nvSpPr>
        <p:spPr bwMode="auto">
          <a:xfrm>
            <a:off x="896938" y="739775"/>
            <a:ext cx="4926012" cy="36957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72460" y="4681141"/>
            <a:ext cx="5373380" cy="4434682"/>
          </a:xfrm>
          <a:prstGeom prst="rect">
            <a:avLst/>
          </a:prstGeom>
          <a:noFill/>
          <a:ln w="9525">
            <a:noFill/>
            <a:miter lim="800000"/>
            <a:headEnd/>
            <a:tailEnd/>
          </a:ln>
          <a:effectLst/>
        </p:spPr>
        <p:txBody>
          <a:bodyPr vert="horz" wrap="square" lIns="90882" tIns="45441" rIns="90882" bIns="4544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9360703"/>
            <a:ext cx="2911894" cy="492918"/>
          </a:xfrm>
          <a:prstGeom prst="rect">
            <a:avLst/>
          </a:prstGeom>
          <a:noFill/>
          <a:ln w="9525">
            <a:noFill/>
            <a:miter lim="800000"/>
            <a:headEnd/>
            <a:tailEnd/>
          </a:ln>
          <a:effectLst/>
        </p:spPr>
        <p:txBody>
          <a:bodyPr vert="horz" wrap="square" lIns="90882" tIns="45441" rIns="90882" bIns="45441" numCol="1" anchor="b" anchorCtr="0" compatLnSpc="1">
            <a:prstTxWarp prst="textNoShape">
              <a:avLst/>
            </a:prstTxWarp>
          </a:bodyPr>
          <a:lstStyle>
            <a:lvl1pPr>
              <a:defRPr sz="1200" smtClean="0">
                <a:solidFill>
                  <a:schemeClr val="tx1"/>
                </a:solidFill>
                <a:latin typeface="Arial" charset="0"/>
              </a:defRPr>
            </a:lvl1pPr>
          </a:lstStyle>
          <a:p>
            <a:pPr>
              <a:defRPr/>
            </a:pPr>
            <a:endParaRPr lang="en-US"/>
          </a:p>
        </p:txBody>
      </p:sp>
      <p:sp>
        <p:nvSpPr>
          <p:cNvPr id="8199" name="Rectangle 7"/>
          <p:cNvSpPr>
            <a:spLocks noGrp="1" noChangeArrowheads="1"/>
          </p:cNvSpPr>
          <p:nvPr>
            <p:ph type="sldNum" sz="quarter" idx="5"/>
          </p:nvPr>
        </p:nvSpPr>
        <p:spPr bwMode="auto">
          <a:xfrm>
            <a:off x="3804832" y="9360703"/>
            <a:ext cx="2911894" cy="492918"/>
          </a:xfrm>
          <a:prstGeom prst="rect">
            <a:avLst/>
          </a:prstGeom>
          <a:noFill/>
          <a:ln w="9525">
            <a:noFill/>
            <a:miter lim="800000"/>
            <a:headEnd/>
            <a:tailEnd/>
          </a:ln>
          <a:effectLst/>
        </p:spPr>
        <p:txBody>
          <a:bodyPr vert="horz" wrap="square" lIns="90882" tIns="45441" rIns="90882" bIns="45441" numCol="1" anchor="b" anchorCtr="0" compatLnSpc="1">
            <a:prstTxWarp prst="textNoShape">
              <a:avLst/>
            </a:prstTxWarp>
          </a:bodyPr>
          <a:lstStyle>
            <a:lvl1pPr algn="r">
              <a:defRPr sz="1200" smtClean="0">
                <a:solidFill>
                  <a:schemeClr val="tx1"/>
                </a:solidFill>
                <a:latin typeface="Arial" charset="0"/>
              </a:defRPr>
            </a:lvl1pPr>
          </a:lstStyle>
          <a:p>
            <a:pPr>
              <a:defRPr/>
            </a:pPr>
            <a:fld id="{977BA7B2-AABC-4404-92EE-2DF1DA86A128}" type="slidenum">
              <a:rPr lang="en-US"/>
              <a:pPr>
                <a:defRPr/>
              </a:pPr>
              <a:t>‹#›</a:t>
            </a:fld>
            <a:endParaRPr lang="en-US"/>
          </a:p>
        </p:txBody>
      </p:sp>
    </p:spTree>
    <p:extLst>
      <p:ext uri="{BB962C8B-B14F-4D97-AF65-F5344CB8AC3E}">
        <p14:creationId xmlns:p14="http://schemas.microsoft.com/office/powerpoint/2010/main" val="1153710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77BA7B2-AABC-4404-92EE-2DF1DA86A128}" type="slidenum">
              <a:rPr lang="en-US" smtClean="0"/>
              <a:pPr>
                <a:defRPr/>
              </a:pPr>
              <a:t>7</a:t>
            </a:fld>
            <a:endParaRPr lang="en-US"/>
          </a:p>
        </p:txBody>
      </p:sp>
    </p:spTree>
    <p:extLst>
      <p:ext uri="{BB962C8B-B14F-4D97-AF65-F5344CB8AC3E}">
        <p14:creationId xmlns:p14="http://schemas.microsoft.com/office/powerpoint/2010/main" val="1982886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77BA7B2-AABC-4404-92EE-2DF1DA86A128}" type="slidenum">
              <a:rPr lang="en-US" smtClean="0"/>
              <a:pPr>
                <a:defRPr/>
              </a:pPr>
              <a:t>10</a:t>
            </a:fld>
            <a:endParaRPr lang="en-US"/>
          </a:p>
        </p:txBody>
      </p:sp>
    </p:spTree>
    <p:extLst>
      <p:ext uri="{BB962C8B-B14F-4D97-AF65-F5344CB8AC3E}">
        <p14:creationId xmlns:p14="http://schemas.microsoft.com/office/powerpoint/2010/main" val="2921271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77BA7B2-AABC-4404-92EE-2DF1DA86A128}" type="slidenum">
              <a:rPr lang="en-US" smtClean="0"/>
              <a:pPr>
                <a:defRPr/>
              </a:pPr>
              <a:t>11</a:t>
            </a:fld>
            <a:endParaRPr lang="en-US"/>
          </a:p>
        </p:txBody>
      </p:sp>
    </p:spTree>
    <p:extLst>
      <p:ext uri="{BB962C8B-B14F-4D97-AF65-F5344CB8AC3E}">
        <p14:creationId xmlns:p14="http://schemas.microsoft.com/office/powerpoint/2010/main" val="2805823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77BA7B2-AABC-4404-92EE-2DF1DA86A128}" type="slidenum">
              <a:rPr lang="en-US" smtClean="0"/>
              <a:pPr>
                <a:defRPr/>
              </a:pPr>
              <a:t>12</a:t>
            </a:fld>
            <a:endParaRPr lang="en-US"/>
          </a:p>
        </p:txBody>
      </p:sp>
    </p:spTree>
    <p:extLst>
      <p:ext uri="{BB962C8B-B14F-4D97-AF65-F5344CB8AC3E}">
        <p14:creationId xmlns:p14="http://schemas.microsoft.com/office/powerpoint/2010/main" val="2449241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77BA7B2-AABC-4404-92EE-2DF1DA86A128}" type="slidenum">
              <a:rPr lang="en-US" smtClean="0"/>
              <a:pPr>
                <a:defRPr/>
              </a:pPr>
              <a:t>13</a:t>
            </a:fld>
            <a:endParaRPr lang="en-US"/>
          </a:p>
        </p:txBody>
      </p:sp>
    </p:spTree>
    <p:extLst>
      <p:ext uri="{BB962C8B-B14F-4D97-AF65-F5344CB8AC3E}">
        <p14:creationId xmlns:p14="http://schemas.microsoft.com/office/powerpoint/2010/main" val="1059920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77BA7B2-AABC-4404-92EE-2DF1DA86A128}" type="slidenum">
              <a:rPr lang="en-US" smtClean="0"/>
              <a:pPr>
                <a:defRPr/>
              </a:pPr>
              <a:t>14</a:t>
            </a:fld>
            <a:endParaRPr lang="en-US"/>
          </a:p>
        </p:txBody>
      </p:sp>
    </p:spTree>
    <p:extLst>
      <p:ext uri="{BB962C8B-B14F-4D97-AF65-F5344CB8AC3E}">
        <p14:creationId xmlns:p14="http://schemas.microsoft.com/office/powerpoint/2010/main" val="956445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77BA7B2-AABC-4404-92EE-2DF1DA86A128}" type="slidenum">
              <a:rPr lang="en-US" smtClean="0"/>
              <a:pPr>
                <a:defRPr/>
              </a:pPr>
              <a:t>18</a:t>
            </a:fld>
            <a:endParaRPr lang="en-US"/>
          </a:p>
        </p:txBody>
      </p:sp>
    </p:spTree>
    <p:extLst>
      <p:ext uri="{BB962C8B-B14F-4D97-AF65-F5344CB8AC3E}">
        <p14:creationId xmlns:p14="http://schemas.microsoft.com/office/powerpoint/2010/main" val="3597263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77BA7B2-AABC-4404-92EE-2DF1DA86A128}" type="slidenum">
              <a:rPr lang="en-US" smtClean="0"/>
              <a:pPr>
                <a:defRPr/>
              </a:pPr>
              <a:t>19</a:t>
            </a:fld>
            <a:endParaRPr lang="en-US"/>
          </a:p>
        </p:txBody>
      </p:sp>
    </p:spTree>
    <p:extLst>
      <p:ext uri="{BB962C8B-B14F-4D97-AF65-F5344CB8AC3E}">
        <p14:creationId xmlns:p14="http://schemas.microsoft.com/office/powerpoint/2010/main" val="3308754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18C670-6A1E-4BFB-836B-1F22A57524B0}" type="slidenum">
              <a:rPr lang="en-US"/>
              <a:pPr/>
              <a:t>29</a:t>
            </a:fld>
            <a:endParaRPr lang="en-US"/>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r>
              <a:rPr lang="en-US" sz="1200" kern="1200" dirty="0" smtClean="0">
                <a:solidFill>
                  <a:schemeClr val="tx1"/>
                </a:solidFill>
                <a:latin typeface="Arial" charset="0"/>
                <a:ea typeface="+mn-ea"/>
                <a:cs typeface="+mn-cs"/>
              </a:rPr>
              <a:t>Traditionally, the term ‘governance’ has been associated with government and the exercise of power held by political leaders.  For example, some commentators have understood governance as ‘the capacity of government to make and implement policy, in other words, to steer society’.  These understandings—referred to as ‘old governance’ approaches—see national governments steering from the top down, and concentrate on the degree of control the government is able to exert over social and economic activities.  However, the term has developed a new and broader meaning in modern times to extend to processes and actors outside the narrow realm of government. </a:t>
            </a:r>
            <a:r>
              <a:rPr lang="en-US" sz="1200" kern="1200" dirty="0" err="1" smtClean="0">
                <a:solidFill>
                  <a:schemeClr val="tx1"/>
                </a:solidFill>
                <a:latin typeface="Arial" charset="0"/>
                <a:ea typeface="+mn-ea"/>
                <a:cs typeface="+mn-cs"/>
              </a:rPr>
              <a:t>Mette</a:t>
            </a:r>
            <a:r>
              <a:rPr lang="en-US" sz="1200" kern="1200" dirty="0" smtClean="0">
                <a:solidFill>
                  <a:schemeClr val="tx1"/>
                </a:solidFill>
                <a:latin typeface="Arial" charset="0"/>
                <a:ea typeface="+mn-ea"/>
                <a:cs typeface="+mn-cs"/>
              </a:rPr>
              <a:t> </a:t>
            </a:r>
            <a:r>
              <a:rPr lang="en-US" sz="1200" kern="1200" dirty="0" err="1" smtClean="0">
                <a:solidFill>
                  <a:schemeClr val="tx1"/>
                </a:solidFill>
                <a:latin typeface="Arial" charset="0"/>
                <a:ea typeface="+mn-ea"/>
                <a:cs typeface="+mn-cs"/>
              </a:rPr>
              <a:t>Kjær</a:t>
            </a:r>
            <a:r>
              <a:rPr lang="en-US" sz="1200" kern="1200" dirty="0" smtClean="0">
                <a:solidFill>
                  <a:schemeClr val="tx1"/>
                </a:solidFill>
                <a:latin typeface="Arial" charset="0"/>
                <a:ea typeface="+mn-ea"/>
                <a:cs typeface="+mn-cs"/>
              </a:rPr>
              <a:t>, A., </a:t>
            </a:r>
            <a:r>
              <a:rPr lang="en-US" sz="1200" i="1" kern="1200" dirty="0" smtClean="0">
                <a:solidFill>
                  <a:schemeClr val="tx1"/>
                </a:solidFill>
                <a:latin typeface="Arial" charset="0"/>
                <a:ea typeface="+mn-ea"/>
                <a:cs typeface="+mn-cs"/>
              </a:rPr>
              <a:t>Governance</a:t>
            </a:r>
            <a:r>
              <a:rPr lang="en-US" sz="1200" kern="1200" dirty="0" smtClean="0">
                <a:solidFill>
                  <a:schemeClr val="tx1"/>
                </a:solidFill>
                <a:latin typeface="Arial" charset="0"/>
                <a:ea typeface="+mn-ea"/>
                <a:cs typeface="+mn-cs"/>
              </a:rPr>
              <a:t> (Polity, Oxford 2004) 1.  </a:t>
            </a:r>
            <a:endParaRPr lang="en-GB" sz="1200" kern="1200" dirty="0" smtClean="0">
              <a:solidFill>
                <a:schemeClr val="tx1"/>
              </a:solidFill>
              <a:latin typeface="Arial" charset="0"/>
              <a:ea typeface="+mn-ea"/>
              <a:cs typeface="+mn-cs"/>
            </a:endParaRPr>
          </a:p>
          <a:p>
            <a:r>
              <a:rPr lang="en-US" sz="1200" i="1" kern="1200" dirty="0" smtClean="0">
                <a:solidFill>
                  <a:schemeClr val="tx1"/>
                </a:solidFill>
                <a:latin typeface="Arial" charset="0"/>
                <a:ea typeface="+mn-ea"/>
                <a:cs typeface="+mn-cs"/>
              </a:rPr>
              <a:t>Ibid</a:t>
            </a:r>
            <a:r>
              <a:rPr lang="en-US" sz="1200" kern="1200" dirty="0" smtClean="0">
                <a:solidFill>
                  <a:schemeClr val="tx1"/>
                </a:solidFill>
                <a:latin typeface="Arial" charset="0"/>
                <a:ea typeface="+mn-ea"/>
                <a:cs typeface="+mn-cs"/>
              </a:rPr>
              <a:t> 10.</a:t>
            </a:r>
            <a:endParaRPr lang="en-GB" sz="1200" kern="1200" dirty="0" smtClean="0">
              <a:solidFill>
                <a:schemeClr val="tx1"/>
              </a:solidFill>
              <a:latin typeface="Arial" charset="0"/>
              <a:ea typeface="+mn-ea"/>
              <a:cs typeface="+mn-cs"/>
            </a:endParaRPr>
          </a:p>
          <a:p>
            <a:r>
              <a:rPr lang="en-US" sz="1200" i="1" kern="1200" dirty="0" smtClean="0">
                <a:solidFill>
                  <a:schemeClr val="tx1"/>
                </a:solidFill>
                <a:latin typeface="Arial" charset="0"/>
                <a:ea typeface="+mn-ea"/>
                <a:cs typeface="+mn-cs"/>
              </a:rPr>
              <a:t>Ibid</a:t>
            </a:r>
            <a:r>
              <a:rPr lang="en-US" sz="1200" kern="1200" dirty="0" smtClean="0">
                <a:solidFill>
                  <a:schemeClr val="tx1"/>
                </a:solidFill>
                <a:latin typeface="Arial" charset="0"/>
                <a:ea typeface="+mn-ea"/>
                <a:cs typeface="+mn-cs"/>
              </a:rPr>
              <a:t> 11.</a:t>
            </a:r>
            <a:endParaRPr lang="en-GB" sz="1200" kern="1200" dirty="0" smtClean="0">
              <a:solidFill>
                <a:schemeClr val="tx1"/>
              </a:solidFill>
              <a:latin typeface="Arial" charset="0"/>
              <a:ea typeface="+mn-ea"/>
              <a:cs typeface="+mn-cs"/>
            </a:endParaRPr>
          </a:p>
          <a:p>
            <a:r>
              <a:rPr lang="en-US" sz="1200" i="1" kern="1200" dirty="0" smtClean="0">
                <a:solidFill>
                  <a:schemeClr val="tx1"/>
                </a:solidFill>
                <a:latin typeface="Arial" charset="0"/>
                <a:ea typeface="+mn-ea"/>
                <a:cs typeface="+mn-cs"/>
              </a:rPr>
              <a:t>Ibid</a:t>
            </a:r>
            <a:r>
              <a:rPr lang="en-US" sz="1200" kern="1200" dirty="0" smtClean="0">
                <a:solidFill>
                  <a:schemeClr val="tx1"/>
                </a:solidFill>
                <a:latin typeface="Arial" charset="0"/>
                <a:ea typeface="+mn-ea"/>
                <a:cs typeface="+mn-cs"/>
              </a:rPr>
              <a:t> 1.</a:t>
            </a:r>
            <a:endParaRPr lang="en-GB" sz="1200" kern="1200" dirty="0">
              <a:solidFill>
                <a:schemeClr val="tx1"/>
              </a:solidFill>
              <a:latin typeface="Arial" charset="0"/>
              <a:ea typeface="+mn-ea"/>
              <a:cs typeface="+mn-cs"/>
            </a:endParaRPr>
          </a:p>
        </p:txBody>
      </p:sp>
    </p:spTree>
    <p:extLst>
      <p:ext uri="{BB962C8B-B14F-4D97-AF65-F5344CB8AC3E}">
        <p14:creationId xmlns:p14="http://schemas.microsoft.com/office/powerpoint/2010/main" val="2453353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6398A9"/>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6398A9"/>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6398A9"/>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6398A9"/>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6398A9"/>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subTnLst>
                    <p:animClr clrSpc="rgb" dir="cw">
                      <p:cBhvr override="childStyle">
                        <p:cTn dur="1" fill="hold" display="0" masterRel="nextClick" afterEffect="1"/>
                        <p:tgtEl>
                          <p:spTgt spid="3"/>
                        </p:tgtEl>
                        <p:attrNameLst>
                          <p:attrName>ppt_c</p:attrName>
                        </p:attrNameLst>
                      </p:cBhvr>
                      <p:to>
                        <a:srgbClr val="6398A9"/>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subTnLst>
                    <p:animClr clrSpc="rgb" dir="cw">
                      <p:cBhvr override="childStyle">
                        <p:cTn dur="1" fill="hold" display="0" masterRel="nextClick" afterEffect="1"/>
                        <p:tgtEl>
                          <p:spTgt spid="3"/>
                        </p:tgtEl>
                        <p:attrNameLst>
                          <p:attrName>ppt_c</p:attrName>
                        </p:attrNameLst>
                      </p:cBhvr>
                      <p:to>
                        <a:srgbClr val="6398A9"/>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subTnLst>
                    <p:animClr clrSpc="rgb" dir="cw">
                      <p:cBhvr override="childStyle">
                        <p:cTn dur="1" fill="hold" display="0" masterRel="nextClick" afterEffect="1"/>
                        <p:tgtEl>
                          <p:spTgt spid="3"/>
                        </p:tgtEl>
                        <p:attrNameLst>
                          <p:attrName>ppt_c</p:attrName>
                        </p:attrNameLst>
                      </p:cBhvr>
                      <p:to>
                        <a:srgbClr val="6398A9"/>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subTnLst>
                    <p:animClr clrSpc="rgb" dir="cw">
                      <p:cBhvr override="childStyle">
                        <p:cTn dur="1" fill="hold" display="0" masterRel="nextClick" afterEffect="1"/>
                        <p:tgtEl>
                          <p:spTgt spid="3"/>
                        </p:tgtEl>
                        <p:attrNameLst>
                          <p:attrName>ppt_c</p:attrName>
                        </p:attrNameLst>
                      </p:cBhvr>
                      <p:to>
                        <a:srgbClr val="6398A9"/>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subTnLst>
                    <p:animClr clrSpc="rgb" dir="cw">
                      <p:cBhvr override="childStyle">
                        <p:cTn dur="1" fill="hold" display="0" masterRel="nextClick" afterEffect="1"/>
                        <p:tgtEl>
                          <p:spTgt spid="3"/>
                        </p:tgtEl>
                        <p:attrNameLst>
                          <p:attrName>ppt_c</p:attrName>
                        </p:attrNameLst>
                      </p:cBhvr>
                      <p:to>
                        <a:srgbClr val="6398A9"/>
                      </p:to>
                    </p:animClr>
                  </p:sub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685800" y="6248400"/>
            <a:ext cx="1905000" cy="457200"/>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5" name="Slide Number Placeholder 4"/>
          <p:cNvSpPr>
            <a:spLocks noGrp="1"/>
          </p:cNvSpPr>
          <p:nvPr>
            <p:ph type="sldNum" sz="quarter" idx="12"/>
          </p:nvPr>
        </p:nvSpPr>
        <p:spPr>
          <a:xfrm>
            <a:off x="6553200" y="6248400"/>
            <a:ext cx="1905000" cy="457200"/>
          </a:xfrm>
          <a:prstGeom prst="rect">
            <a:avLst/>
          </a:prstGeom>
        </p:spPr>
        <p:txBody>
          <a:bodyPr/>
          <a:lstStyle>
            <a:lvl1pPr>
              <a:defRPr/>
            </a:lvl1pPr>
          </a:lstStyle>
          <a:p>
            <a:fld id="{9C93239D-7E47-4C12-8C68-71ACCB5286CD}" type="slidenum">
              <a:rPr lang="en-US"/>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9445384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275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6398A9"/>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6398A9"/>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6398A9"/>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6398A9"/>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6398A9"/>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subTnLst>
                    <p:animClr clrSpc="rgb" dir="cw">
                      <p:cBhvr override="childStyle">
                        <p:cTn dur="1" fill="hold" display="0" masterRel="nextClick" afterEffect="1"/>
                        <p:tgtEl>
                          <p:spTgt spid="3"/>
                        </p:tgtEl>
                        <p:attrNameLst>
                          <p:attrName>ppt_c</p:attrName>
                        </p:attrNameLst>
                      </p:cBhvr>
                      <p:to>
                        <a:srgbClr val="6398A9"/>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subTnLst>
                    <p:animClr clrSpc="rgb" dir="cw">
                      <p:cBhvr override="childStyle">
                        <p:cTn dur="1" fill="hold" display="0" masterRel="nextClick" afterEffect="1"/>
                        <p:tgtEl>
                          <p:spTgt spid="3"/>
                        </p:tgtEl>
                        <p:attrNameLst>
                          <p:attrName>ppt_c</p:attrName>
                        </p:attrNameLst>
                      </p:cBhvr>
                      <p:to>
                        <a:srgbClr val="6398A9"/>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subTnLst>
                    <p:animClr clrSpc="rgb" dir="cw">
                      <p:cBhvr override="childStyle">
                        <p:cTn dur="1" fill="hold" display="0" masterRel="nextClick" afterEffect="1"/>
                        <p:tgtEl>
                          <p:spTgt spid="3"/>
                        </p:tgtEl>
                        <p:attrNameLst>
                          <p:attrName>ppt_c</p:attrName>
                        </p:attrNameLst>
                      </p:cBhvr>
                      <p:to>
                        <a:srgbClr val="6398A9"/>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subTnLst>
                    <p:animClr clrSpc="rgb" dir="cw">
                      <p:cBhvr override="childStyle">
                        <p:cTn dur="1" fill="hold" display="0" masterRel="nextClick" afterEffect="1"/>
                        <p:tgtEl>
                          <p:spTgt spid="3"/>
                        </p:tgtEl>
                        <p:attrNameLst>
                          <p:attrName>ppt_c</p:attrName>
                        </p:attrNameLst>
                      </p:cBhvr>
                      <p:to>
                        <a:srgbClr val="6398A9"/>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subTnLst>
                    <p:animClr clrSpc="rgb" dir="cw">
                      <p:cBhvr override="childStyle">
                        <p:cTn dur="1" fill="hold" display="0" masterRel="nextClick" afterEffect="1"/>
                        <p:tgtEl>
                          <p:spTgt spid="3"/>
                        </p:tgtEl>
                        <p:attrNameLst>
                          <p:attrName>ppt_c</p:attrName>
                        </p:attrNameLst>
                      </p:cBhvr>
                      <p:to>
                        <a:srgbClr val="6398A9"/>
                      </p:to>
                    </p:animClr>
                  </p:sub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4619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4601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p:nvSpPr>
        <p:spPr>
          <a:xfrm flipV="1">
            <a:off x="0" y="5733256"/>
            <a:ext cx="9144000" cy="1285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600200"/>
            <a:ext cx="8229600" cy="340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29" name="Picture 7" descr="ox_brand_blue_pos.png"/>
          <p:cNvPicPr>
            <a:picLocks noChangeAspect="1"/>
          </p:cNvPicPr>
          <p:nvPr/>
        </p:nvPicPr>
        <p:blipFill>
          <a:blip r:embed="rId7" cstate="print"/>
          <a:srcRect/>
          <a:stretch>
            <a:fillRect/>
          </a:stretch>
        </p:blipFill>
        <p:spPr bwMode="auto">
          <a:xfrm>
            <a:off x="7884368" y="5857875"/>
            <a:ext cx="1000125" cy="1000125"/>
          </a:xfrm>
          <a:prstGeom prst="rect">
            <a:avLst/>
          </a:prstGeom>
          <a:noFill/>
          <a:ln w="9525">
            <a:noFill/>
            <a:miter lim="800000"/>
            <a:headEnd/>
            <a:tailEnd/>
          </a:ln>
        </p:spPr>
      </p:pic>
      <p:pic>
        <p:nvPicPr>
          <p:cNvPr id="1030" name="Picture 6" descr="test.png"/>
          <p:cNvPicPr>
            <a:picLocks noChangeAspect="1"/>
          </p:cNvPicPr>
          <p:nvPr/>
        </p:nvPicPr>
        <p:blipFill>
          <a:blip r:embed="rId8" cstate="print"/>
          <a:srcRect/>
          <a:stretch>
            <a:fillRect/>
          </a:stretch>
        </p:blipFill>
        <p:spPr bwMode="auto">
          <a:xfrm>
            <a:off x="6412161" y="5868193"/>
            <a:ext cx="1428750" cy="1016000"/>
          </a:xfrm>
          <a:prstGeom prst="rect">
            <a:avLst/>
          </a:prstGeom>
          <a:noFill/>
          <a:ln w="9525">
            <a:noFill/>
            <a:miter lim="800000"/>
            <a:headEnd/>
            <a:tailEnd/>
          </a:ln>
        </p:spPr>
      </p:pic>
      <p:sp>
        <p:nvSpPr>
          <p:cNvPr id="10" name="TextBox 9"/>
          <p:cNvSpPr txBox="1"/>
          <p:nvPr userDrawn="1"/>
        </p:nvSpPr>
        <p:spPr>
          <a:xfrm>
            <a:off x="425336" y="5657671"/>
            <a:ext cx="5184576" cy="1200329"/>
          </a:xfrm>
          <a:prstGeom prst="rect">
            <a:avLst/>
          </a:prstGeom>
          <a:noFill/>
        </p:spPr>
        <p:txBody>
          <a:bodyPr wrap="square" rtlCol="0">
            <a:spAutoFit/>
          </a:bodyPr>
          <a:lstStyle/>
          <a:p>
            <a:endParaRPr lang="en-US" sz="1800" b="1" dirty="0" smtClean="0">
              <a:solidFill>
                <a:srgbClr val="002060"/>
              </a:solidFill>
              <a:latin typeface="Calibri"/>
            </a:endParaRPr>
          </a:p>
          <a:p>
            <a:r>
              <a:rPr lang="en-US" sz="1800" b="1" dirty="0" smtClean="0">
                <a:solidFill>
                  <a:srgbClr val="002060"/>
                </a:solidFill>
                <a:latin typeface="Calibri"/>
              </a:rPr>
              <a:t>Ethics</a:t>
            </a:r>
            <a:r>
              <a:rPr lang="en-US" sz="1800" b="1" baseline="0" dirty="0" smtClean="0">
                <a:solidFill>
                  <a:srgbClr val="002060"/>
                </a:solidFill>
                <a:latin typeface="Calibri"/>
              </a:rPr>
              <a:t> of Biomedical Big Data</a:t>
            </a:r>
          </a:p>
          <a:p>
            <a:r>
              <a:rPr lang="en-US" sz="1800" b="1" baseline="0" dirty="0" smtClean="0">
                <a:solidFill>
                  <a:srgbClr val="002060"/>
                </a:solidFill>
                <a:latin typeface="Calibri"/>
              </a:rPr>
              <a:t>Oxford Internet Institute</a:t>
            </a:r>
          </a:p>
          <a:p>
            <a:r>
              <a:rPr lang="en-US" sz="1800" b="1" baseline="0" dirty="0" smtClean="0">
                <a:solidFill>
                  <a:srgbClr val="002060"/>
                </a:solidFill>
                <a:latin typeface="Calibri"/>
              </a:rPr>
              <a:t>27</a:t>
            </a:r>
            <a:r>
              <a:rPr lang="en-US" sz="1800" b="1" baseline="30000" dirty="0" smtClean="0">
                <a:solidFill>
                  <a:srgbClr val="002060"/>
                </a:solidFill>
                <a:latin typeface="Calibri"/>
              </a:rPr>
              <a:t>th</a:t>
            </a:r>
            <a:r>
              <a:rPr lang="en-US" sz="1800" b="1" baseline="0" dirty="0" smtClean="0">
                <a:solidFill>
                  <a:srgbClr val="002060"/>
                </a:solidFill>
                <a:latin typeface="Calibri"/>
              </a:rPr>
              <a:t> April 2015</a:t>
            </a:r>
            <a:endParaRPr lang="en-GB" sz="1800" b="1" dirty="0" smtClean="0">
              <a:solidFill>
                <a:srgbClr val="002060"/>
              </a:solidFill>
              <a:latin typeface="Calibri"/>
            </a:endParaRP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3" r:id="rId3"/>
    <p:sldLayoutId id="2147483745" r:id="rId4"/>
    <p:sldLayoutId id="2147483748" r:id="rId5"/>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8">
                                            <p:txEl>
                                              <p:pRg st="0" end="0"/>
                                            </p:txEl>
                                          </p:spTgt>
                                        </p:tgtEl>
                                        <p:attrNameLst>
                                          <p:attrName>style.visibility</p:attrName>
                                        </p:attrNameLst>
                                      </p:cBhvr>
                                      <p:to>
                                        <p:strVal val="visible"/>
                                      </p:to>
                                    </p:set>
                                    <p:animEffect transition="in" filter="fade">
                                      <p:cBhvr>
                                        <p:cTn id="7" dur="500"/>
                                        <p:tgtEl>
                                          <p:spTgt spid="1028">
                                            <p:txEl>
                                              <p:pRg st="0" end="0"/>
                                            </p:txEl>
                                          </p:spTgt>
                                        </p:tgtEl>
                                      </p:cBhvr>
                                    </p:animEffect>
                                  </p:childTnLst>
                                  <p:subTnLst>
                                    <p:animClr clrSpc="rgb" dir="cw">
                                      <p:cBhvr override="childStyle">
                                        <p:cTn dur="1" fill="hold" display="0" masterRel="nextClick" afterEffect="1"/>
                                        <p:tgtEl>
                                          <p:spTgt spid="1028">
                                            <p:txEl>
                                              <p:pRg st="0" end="0"/>
                                            </p:txEl>
                                          </p:spTgt>
                                        </p:tgtEl>
                                        <p:attrNameLst>
                                          <p:attrName>ppt_c</p:attrName>
                                        </p:attrNameLst>
                                      </p:cBhvr>
                                      <p:to>
                                        <a:srgbClr val="6398A9"/>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8">
                                            <p:txEl>
                                              <p:pRg st="1" end="1"/>
                                            </p:txEl>
                                          </p:spTgt>
                                        </p:tgtEl>
                                        <p:attrNameLst>
                                          <p:attrName>style.visibility</p:attrName>
                                        </p:attrNameLst>
                                      </p:cBhvr>
                                      <p:to>
                                        <p:strVal val="visible"/>
                                      </p:to>
                                    </p:set>
                                    <p:animEffect transition="in" filter="fade">
                                      <p:cBhvr>
                                        <p:cTn id="12" dur="500"/>
                                        <p:tgtEl>
                                          <p:spTgt spid="1028">
                                            <p:txEl>
                                              <p:pRg st="1" end="1"/>
                                            </p:txEl>
                                          </p:spTgt>
                                        </p:tgtEl>
                                      </p:cBhvr>
                                    </p:animEffect>
                                  </p:childTnLst>
                                  <p:subTnLst>
                                    <p:animClr clrSpc="rgb" dir="cw">
                                      <p:cBhvr override="childStyle">
                                        <p:cTn dur="1" fill="hold" display="0" masterRel="nextClick" afterEffect="1"/>
                                        <p:tgtEl>
                                          <p:spTgt spid="1028">
                                            <p:txEl>
                                              <p:pRg st="1" end="1"/>
                                            </p:txEl>
                                          </p:spTgt>
                                        </p:tgtEl>
                                        <p:attrNameLst>
                                          <p:attrName>ppt_c</p:attrName>
                                        </p:attrNameLst>
                                      </p:cBhvr>
                                      <p:to>
                                        <a:srgbClr val="6398A9"/>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8">
                                            <p:txEl>
                                              <p:pRg st="2" end="2"/>
                                            </p:txEl>
                                          </p:spTgt>
                                        </p:tgtEl>
                                        <p:attrNameLst>
                                          <p:attrName>style.visibility</p:attrName>
                                        </p:attrNameLst>
                                      </p:cBhvr>
                                      <p:to>
                                        <p:strVal val="visible"/>
                                      </p:to>
                                    </p:set>
                                    <p:animEffect transition="in" filter="fade">
                                      <p:cBhvr>
                                        <p:cTn id="17" dur="500"/>
                                        <p:tgtEl>
                                          <p:spTgt spid="1028">
                                            <p:txEl>
                                              <p:pRg st="2" end="2"/>
                                            </p:txEl>
                                          </p:spTgt>
                                        </p:tgtEl>
                                      </p:cBhvr>
                                    </p:animEffect>
                                  </p:childTnLst>
                                  <p:subTnLst>
                                    <p:animClr clrSpc="rgb" dir="cw">
                                      <p:cBhvr override="childStyle">
                                        <p:cTn dur="1" fill="hold" display="0" masterRel="nextClick" afterEffect="1"/>
                                        <p:tgtEl>
                                          <p:spTgt spid="1028">
                                            <p:txEl>
                                              <p:pRg st="2" end="2"/>
                                            </p:txEl>
                                          </p:spTgt>
                                        </p:tgtEl>
                                        <p:attrNameLst>
                                          <p:attrName>ppt_c</p:attrName>
                                        </p:attrNameLst>
                                      </p:cBhvr>
                                      <p:to>
                                        <a:srgbClr val="6398A9"/>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8">
                                            <p:txEl>
                                              <p:pRg st="3" end="3"/>
                                            </p:txEl>
                                          </p:spTgt>
                                        </p:tgtEl>
                                        <p:attrNameLst>
                                          <p:attrName>style.visibility</p:attrName>
                                        </p:attrNameLst>
                                      </p:cBhvr>
                                      <p:to>
                                        <p:strVal val="visible"/>
                                      </p:to>
                                    </p:set>
                                    <p:animEffect transition="in" filter="fade">
                                      <p:cBhvr>
                                        <p:cTn id="22" dur="500"/>
                                        <p:tgtEl>
                                          <p:spTgt spid="1028">
                                            <p:txEl>
                                              <p:pRg st="3" end="3"/>
                                            </p:txEl>
                                          </p:spTgt>
                                        </p:tgtEl>
                                      </p:cBhvr>
                                    </p:animEffect>
                                  </p:childTnLst>
                                  <p:subTnLst>
                                    <p:animClr clrSpc="rgb" dir="cw">
                                      <p:cBhvr override="childStyle">
                                        <p:cTn dur="1" fill="hold" display="0" masterRel="nextClick" afterEffect="1"/>
                                        <p:tgtEl>
                                          <p:spTgt spid="1028">
                                            <p:txEl>
                                              <p:pRg st="3" end="3"/>
                                            </p:txEl>
                                          </p:spTgt>
                                        </p:tgtEl>
                                        <p:attrNameLst>
                                          <p:attrName>ppt_c</p:attrName>
                                        </p:attrNameLst>
                                      </p:cBhvr>
                                      <p:to>
                                        <a:srgbClr val="6398A9"/>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8">
                                            <p:txEl>
                                              <p:pRg st="4" end="4"/>
                                            </p:txEl>
                                          </p:spTgt>
                                        </p:tgtEl>
                                        <p:attrNameLst>
                                          <p:attrName>style.visibility</p:attrName>
                                        </p:attrNameLst>
                                      </p:cBhvr>
                                      <p:to>
                                        <p:strVal val="visible"/>
                                      </p:to>
                                    </p:set>
                                    <p:animEffect transition="in" filter="fade">
                                      <p:cBhvr>
                                        <p:cTn id="27" dur="500"/>
                                        <p:tgtEl>
                                          <p:spTgt spid="1028">
                                            <p:txEl>
                                              <p:pRg st="4" end="4"/>
                                            </p:txEl>
                                          </p:spTgt>
                                        </p:tgtEl>
                                      </p:cBhvr>
                                    </p:animEffect>
                                  </p:childTnLst>
                                  <p:subTnLst>
                                    <p:animClr clrSpc="rgb" dir="cw">
                                      <p:cBhvr override="childStyle">
                                        <p:cTn dur="1" fill="hold" display="0" masterRel="nextClick" afterEffect="1"/>
                                        <p:tgtEl>
                                          <p:spTgt spid="1028">
                                            <p:txEl>
                                              <p:pRg st="4" end="4"/>
                                            </p:txEl>
                                          </p:spTgt>
                                        </p:tgtEl>
                                        <p:attrNameLst>
                                          <p:attrName>ppt_c</p:attrName>
                                        </p:attrNameLst>
                                      </p:cBhvr>
                                      <p:to>
                                        <a:srgbClr val="6398A9"/>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build="allAtOnce">
        <p:tmplLst>
          <p:tmpl lvl="1">
            <p:tnLst>
              <p:par>
                <p:cTn presetID="10" presetClass="entr" presetSubtype="0" fill="hold" nodeType="click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fade">
                      <p:cBhvr>
                        <p:cTn dur="500"/>
                        <p:tgtEl>
                          <p:spTgt spid="1028"/>
                        </p:tgtEl>
                      </p:cBhvr>
                    </p:animEffect>
                  </p:childTnLst>
                  <p:subTnLst>
                    <p:animClr clrSpc="rgb" dir="cw">
                      <p:cBhvr override="childStyle">
                        <p:cTn dur="1" fill="hold" display="0" masterRel="nextClick" afterEffect="1"/>
                        <p:tgtEl>
                          <p:spTgt spid="1028"/>
                        </p:tgtEl>
                        <p:attrNameLst>
                          <p:attrName>ppt_c</p:attrName>
                        </p:attrNameLst>
                      </p:cBhvr>
                      <p:to>
                        <a:srgbClr val="6398A9"/>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fade">
                      <p:cBhvr>
                        <p:cTn dur="500"/>
                        <p:tgtEl>
                          <p:spTgt spid="1028"/>
                        </p:tgtEl>
                      </p:cBhvr>
                    </p:animEffect>
                  </p:childTnLst>
                  <p:subTnLst>
                    <p:animClr clrSpc="rgb" dir="cw">
                      <p:cBhvr override="childStyle">
                        <p:cTn dur="1" fill="hold" display="0" masterRel="nextClick" afterEffect="1"/>
                        <p:tgtEl>
                          <p:spTgt spid="1028"/>
                        </p:tgtEl>
                        <p:attrNameLst>
                          <p:attrName>ppt_c</p:attrName>
                        </p:attrNameLst>
                      </p:cBhvr>
                      <p:to>
                        <a:srgbClr val="6398A9"/>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fade">
                      <p:cBhvr>
                        <p:cTn dur="500"/>
                        <p:tgtEl>
                          <p:spTgt spid="1028"/>
                        </p:tgtEl>
                      </p:cBhvr>
                    </p:animEffect>
                  </p:childTnLst>
                  <p:subTnLst>
                    <p:animClr clrSpc="rgb" dir="cw">
                      <p:cBhvr override="childStyle">
                        <p:cTn dur="1" fill="hold" display="0" masterRel="nextClick" afterEffect="1"/>
                        <p:tgtEl>
                          <p:spTgt spid="1028"/>
                        </p:tgtEl>
                        <p:attrNameLst>
                          <p:attrName>ppt_c</p:attrName>
                        </p:attrNameLst>
                      </p:cBhvr>
                      <p:to>
                        <a:srgbClr val="6398A9"/>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fade">
                      <p:cBhvr>
                        <p:cTn dur="500"/>
                        <p:tgtEl>
                          <p:spTgt spid="1028"/>
                        </p:tgtEl>
                      </p:cBhvr>
                    </p:animEffect>
                  </p:childTnLst>
                  <p:subTnLst>
                    <p:animClr clrSpc="rgb" dir="cw">
                      <p:cBhvr override="childStyle">
                        <p:cTn dur="1" fill="hold" display="0" masterRel="nextClick" afterEffect="1"/>
                        <p:tgtEl>
                          <p:spTgt spid="1028"/>
                        </p:tgtEl>
                        <p:attrNameLst>
                          <p:attrName>ppt_c</p:attrName>
                        </p:attrNameLst>
                      </p:cBhvr>
                      <p:to>
                        <a:srgbClr val="6398A9"/>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fade">
                      <p:cBhvr>
                        <p:cTn dur="500"/>
                        <p:tgtEl>
                          <p:spTgt spid="1028"/>
                        </p:tgtEl>
                      </p:cBhvr>
                    </p:animEffect>
                  </p:childTnLst>
                  <p:subTnLst>
                    <p:animClr clrSpc="rgb" dir="cw">
                      <p:cBhvr override="childStyle">
                        <p:cTn dur="1" fill="hold" display="0" masterRel="nextClick" afterEffect="1"/>
                        <p:tgtEl>
                          <p:spTgt spid="1028"/>
                        </p:tgtEl>
                        <p:attrNameLst>
                          <p:attrName>ppt_c</p:attrName>
                        </p:attrNameLst>
                      </p:cBhvr>
                      <p:to>
                        <a:srgbClr val="6398A9"/>
                      </p:to>
                    </p:animClr>
                  </p:subTnLst>
                </p:cTn>
              </p:par>
            </p:tnLst>
          </p:tmpl>
        </p:tmplLst>
      </p:bldP>
    </p:bldLst>
  </p:timing>
  <p:hf hdr="0" ftr="0"/>
  <p:txStyles>
    <p:titleStyle>
      <a:lvl1pPr algn="ctr" rtl="0" eaLnBrk="1" fontAlgn="base" hangingPunct="1">
        <a:spcBef>
          <a:spcPct val="0"/>
        </a:spcBef>
        <a:spcAft>
          <a:spcPct val="0"/>
        </a:spcAft>
        <a:defRPr sz="4400" b="0" kern="1200">
          <a:solidFill>
            <a:srgbClr val="002060"/>
          </a:solidFill>
          <a:effectLst/>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lumMod val="65000"/>
              <a:lumOff val="35000"/>
            </a:schemeClr>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lumMod val="65000"/>
              <a:lumOff val="35000"/>
            </a:schemeClr>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lumMod val="65000"/>
              <a:lumOff val="35000"/>
            </a:schemeClr>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p:nvSpPr>
        <p:spPr>
          <a:xfrm flipV="1">
            <a:off x="0" y="5733256"/>
            <a:ext cx="9144000" cy="1285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600200"/>
            <a:ext cx="8229600" cy="340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29" name="Picture 7" descr="ox_brand_blue_pos.png"/>
          <p:cNvPicPr>
            <a:picLocks noChangeAspect="1"/>
          </p:cNvPicPr>
          <p:nvPr/>
        </p:nvPicPr>
        <p:blipFill>
          <a:blip r:embed="rId6" cstate="print"/>
          <a:srcRect/>
          <a:stretch>
            <a:fillRect/>
          </a:stretch>
        </p:blipFill>
        <p:spPr bwMode="auto">
          <a:xfrm>
            <a:off x="7884368" y="5857875"/>
            <a:ext cx="1000125" cy="1000125"/>
          </a:xfrm>
          <a:prstGeom prst="rect">
            <a:avLst/>
          </a:prstGeom>
          <a:noFill/>
          <a:ln w="9525">
            <a:noFill/>
            <a:miter lim="800000"/>
            <a:headEnd/>
            <a:tailEnd/>
          </a:ln>
        </p:spPr>
      </p:pic>
      <p:pic>
        <p:nvPicPr>
          <p:cNvPr id="1030" name="Picture 6" descr="test.png"/>
          <p:cNvPicPr>
            <a:picLocks noChangeAspect="1"/>
          </p:cNvPicPr>
          <p:nvPr/>
        </p:nvPicPr>
        <p:blipFill>
          <a:blip r:embed="rId7" cstate="print"/>
          <a:srcRect/>
          <a:stretch>
            <a:fillRect/>
          </a:stretch>
        </p:blipFill>
        <p:spPr bwMode="auto">
          <a:xfrm>
            <a:off x="6412161" y="5868193"/>
            <a:ext cx="1428750" cy="1016000"/>
          </a:xfrm>
          <a:prstGeom prst="rect">
            <a:avLst/>
          </a:prstGeom>
          <a:noFill/>
          <a:ln w="9525">
            <a:noFill/>
            <a:miter lim="800000"/>
            <a:headEnd/>
            <a:tailEnd/>
          </a:ln>
        </p:spPr>
      </p:pic>
      <p:sp>
        <p:nvSpPr>
          <p:cNvPr id="8" name="TextBox 7"/>
          <p:cNvSpPr txBox="1"/>
          <p:nvPr userDrawn="1"/>
        </p:nvSpPr>
        <p:spPr>
          <a:xfrm>
            <a:off x="577789" y="5657671"/>
            <a:ext cx="5256584" cy="1200329"/>
          </a:xfrm>
          <a:prstGeom prst="rect">
            <a:avLst/>
          </a:prstGeom>
          <a:noFill/>
        </p:spPr>
        <p:txBody>
          <a:bodyPr wrap="square" rtlCol="0">
            <a:spAutoFit/>
          </a:bodyPr>
          <a:lstStyle/>
          <a:p>
            <a:endParaRPr lang="en-US" sz="1800" b="1" dirty="0" smtClean="0">
              <a:solidFill>
                <a:srgbClr val="002060"/>
              </a:solidFill>
              <a:latin typeface="Calibri"/>
            </a:endParaRPr>
          </a:p>
          <a:p>
            <a:r>
              <a:rPr lang="en-US" sz="1800" b="1" dirty="0" smtClean="0">
                <a:solidFill>
                  <a:srgbClr val="002060"/>
                </a:solidFill>
                <a:latin typeface="Calibri"/>
              </a:rPr>
              <a:t>Ethics</a:t>
            </a:r>
            <a:r>
              <a:rPr lang="en-US" sz="1800" b="1" baseline="0" dirty="0" smtClean="0">
                <a:solidFill>
                  <a:srgbClr val="002060"/>
                </a:solidFill>
                <a:latin typeface="Calibri"/>
              </a:rPr>
              <a:t> of Biomedical Big Data</a:t>
            </a:r>
          </a:p>
          <a:p>
            <a:r>
              <a:rPr lang="en-US" sz="1800" b="1" baseline="0" dirty="0" smtClean="0">
                <a:solidFill>
                  <a:srgbClr val="002060"/>
                </a:solidFill>
                <a:latin typeface="Calibri"/>
              </a:rPr>
              <a:t>Oxford Internet Institute</a:t>
            </a:r>
          </a:p>
          <a:p>
            <a:r>
              <a:rPr lang="en-US" sz="1800" b="1" baseline="0" dirty="0" smtClean="0">
                <a:solidFill>
                  <a:srgbClr val="002060"/>
                </a:solidFill>
                <a:latin typeface="Calibri"/>
              </a:rPr>
              <a:t>27</a:t>
            </a:r>
            <a:r>
              <a:rPr lang="en-US" sz="1800" b="1" baseline="30000" dirty="0" smtClean="0">
                <a:solidFill>
                  <a:srgbClr val="002060"/>
                </a:solidFill>
                <a:latin typeface="Calibri"/>
              </a:rPr>
              <a:t>th</a:t>
            </a:r>
            <a:r>
              <a:rPr lang="en-US" sz="1800" b="1" baseline="0" dirty="0" smtClean="0">
                <a:solidFill>
                  <a:srgbClr val="002060"/>
                </a:solidFill>
                <a:latin typeface="Calibri"/>
              </a:rPr>
              <a:t> April 2015</a:t>
            </a:r>
            <a:endParaRPr lang="en-GB" sz="1800" b="1" dirty="0" smtClean="0">
              <a:solidFill>
                <a:srgbClr val="002060"/>
              </a:solidFill>
              <a:latin typeface="Calibri"/>
            </a:endParaRPr>
          </a:p>
        </p:txBody>
      </p:sp>
    </p:spTree>
    <p:extLst>
      <p:ext uri="{BB962C8B-B14F-4D97-AF65-F5344CB8AC3E}">
        <p14:creationId xmlns:p14="http://schemas.microsoft.com/office/powerpoint/2010/main" val="354732104"/>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8">
                                            <p:txEl>
                                              <p:pRg st="0" end="0"/>
                                            </p:txEl>
                                          </p:spTgt>
                                        </p:tgtEl>
                                        <p:attrNameLst>
                                          <p:attrName>style.visibility</p:attrName>
                                        </p:attrNameLst>
                                      </p:cBhvr>
                                      <p:to>
                                        <p:strVal val="visible"/>
                                      </p:to>
                                    </p:set>
                                    <p:animEffect transition="in" filter="fade">
                                      <p:cBhvr>
                                        <p:cTn id="7" dur="500"/>
                                        <p:tgtEl>
                                          <p:spTgt spid="1028">
                                            <p:txEl>
                                              <p:pRg st="0" end="0"/>
                                            </p:txEl>
                                          </p:spTgt>
                                        </p:tgtEl>
                                      </p:cBhvr>
                                    </p:animEffect>
                                  </p:childTnLst>
                                  <p:subTnLst>
                                    <p:animClr clrSpc="rgb" dir="cw">
                                      <p:cBhvr override="childStyle">
                                        <p:cTn dur="1" fill="hold" display="0" masterRel="nextClick" afterEffect="1"/>
                                        <p:tgtEl>
                                          <p:spTgt spid="1028">
                                            <p:txEl>
                                              <p:pRg st="0" end="0"/>
                                            </p:txEl>
                                          </p:spTgt>
                                        </p:tgtEl>
                                        <p:attrNameLst>
                                          <p:attrName>ppt_c</p:attrName>
                                        </p:attrNameLst>
                                      </p:cBhvr>
                                      <p:to>
                                        <a:srgbClr val="6398A9"/>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8">
                                            <p:txEl>
                                              <p:pRg st="1" end="1"/>
                                            </p:txEl>
                                          </p:spTgt>
                                        </p:tgtEl>
                                        <p:attrNameLst>
                                          <p:attrName>style.visibility</p:attrName>
                                        </p:attrNameLst>
                                      </p:cBhvr>
                                      <p:to>
                                        <p:strVal val="visible"/>
                                      </p:to>
                                    </p:set>
                                    <p:animEffect transition="in" filter="fade">
                                      <p:cBhvr>
                                        <p:cTn id="12" dur="500"/>
                                        <p:tgtEl>
                                          <p:spTgt spid="1028">
                                            <p:txEl>
                                              <p:pRg st="1" end="1"/>
                                            </p:txEl>
                                          </p:spTgt>
                                        </p:tgtEl>
                                      </p:cBhvr>
                                    </p:animEffect>
                                  </p:childTnLst>
                                  <p:subTnLst>
                                    <p:animClr clrSpc="rgb" dir="cw">
                                      <p:cBhvr override="childStyle">
                                        <p:cTn dur="1" fill="hold" display="0" masterRel="nextClick" afterEffect="1"/>
                                        <p:tgtEl>
                                          <p:spTgt spid="1028">
                                            <p:txEl>
                                              <p:pRg st="1" end="1"/>
                                            </p:txEl>
                                          </p:spTgt>
                                        </p:tgtEl>
                                        <p:attrNameLst>
                                          <p:attrName>ppt_c</p:attrName>
                                        </p:attrNameLst>
                                      </p:cBhvr>
                                      <p:to>
                                        <a:srgbClr val="6398A9"/>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8">
                                            <p:txEl>
                                              <p:pRg st="2" end="2"/>
                                            </p:txEl>
                                          </p:spTgt>
                                        </p:tgtEl>
                                        <p:attrNameLst>
                                          <p:attrName>style.visibility</p:attrName>
                                        </p:attrNameLst>
                                      </p:cBhvr>
                                      <p:to>
                                        <p:strVal val="visible"/>
                                      </p:to>
                                    </p:set>
                                    <p:animEffect transition="in" filter="fade">
                                      <p:cBhvr>
                                        <p:cTn id="17" dur="500"/>
                                        <p:tgtEl>
                                          <p:spTgt spid="1028">
                                            <p:txEl>
                                              <p:pRg st="2" end="2"/>
                                            </p:txEl>
                                          </p:spTgt>
                                        </p:tgtEl>
                                      </p:cBhvr>
                                    </p:animEffect>
                                  </p:childTnLst>
                                  <p:subTnLst>
                                    <p:animClr clrSpc="rgb" dir="cw">
                                      <p:cBhvr override="childStyle">
                                        <p:cTn dur="1" fill="hold" display="0" masterRel="nextClick" afterEffect="1"/>
                                        <p:tgtEl>
                                          <p:spTgt spid="1028">
                                            <p:txEl>
                                              <p:pRg st="2" end="2"/>
                                            </p:txEl>
                                          </p:spTgt>
                                        </p:tgtEl>
                                        <p:attrNameLst>
                                          <p:attrName>ppt_c</p:attrName>
                                        </p:attrNameLst>
                                      </p:cBhvr>
                                      <p:to>
                                        <a:srgbClr val="6398A9"/>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8">
                                            <p:txEl>
                                              <p:pRg st="3" end="3"/>
                                            </p:txEl>
                                          </p:spTgt>
                                        </p:tgtEl>
                                        <p:attrNameLst>
                                          <p:attrName>style.visibility</p:attrName>
                                        </p:attrNameLst>
                                      </p:cBhvr>
                                      <p:to>
                                        <p:strVal val="visible"/>
                                      </p:to>
                                    </p:set>
                                    <p:animEffect transition="in" filter="fade">
                                      <p:cBhvr>
                                        <p:cTn id="22" dur="500"/>
                                        <p:tgtEl>
                                          <p:spTgt spid="1028">
                                            <p:txEl>
                                              <p:pRg st="3" end="3"/>
                                            </p:txEl>
                                          </p:spTgt>
                                        </p:tgtEl>
                                      </p:cBhvr>
                                    </p:animEffect>
                                  </p:childTnLst>
                                  <p:subTnLst>
                                    <p:animClr clrSpc="rgb" dir="cw">
                                      <p:cBhvr override="childStyle">
                                        <p:cTn dur="1" fill="hold" display="0" masterRel="nextClick" afterEffect="1"/>
                                        <p:tgtEl>
                                          <p:spTgt spid="1028">
                                            <p:txEl>
                                              <p:pRg st="3" end="3"/>
                                            </p:txEl>
                                          </p:spTgt>
                                        </p:tgtEl>
                                        <p:attrNameLst>
                                          <p:attrName>ppt_c</p:attrName>
                                        </p:attrNameLst>
                                      </p:cBhvr>
                                      <p:to>
                                        <a:srgbClr val="6398A9"/>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8">
                                            <p:txEl>
                                              <p:pRg st="4" end="4"/>
                                            </p:txEl>
                                          </p:spTgt>
                                        </p:tgtEl>
                                        <p:attrNameLst>
                                          <p:attrName>style.visibility</p:attrName>
                                        </p:attrNameLst>
                                      </p:cBhvr>
                                      <p:to>
                                        <p:strVal val="visible"/>
                                      </p:to>
                                    </p:set>
                                    <p:animEffect transition="in" filter="fade">
                                      <p:cBhvr>
                                        <p:cTn id="27" dur="500"/>
                                        <p:tgtEl>
                                          <p:spTgt spid="1028">
                                            <p:txEl>
                                              <p:pRg st="4" end="4"/>
                                            </p:txEl>
                                          </p:spTgt>
                                        </p:tgtEl>
                                      </p:cBhvr>
                                    </p:animEffect>
                                  </p:childTnLst>
                                  <p:subTnLst>
                                    <p:animClr clrSpc="rgb" dir="cw">
                                      <p:cBhvr override="childStyle">
                                        <p:cTn dur="1" fill="hold" display="0" masterRel="nextClick" afterEffect="1"/>
                                        <p:tgtEl>
                                          <p:spTgt spid="1028">
                                            <p:txEl>
                                              <p:pRg st="4" end="4"/>
                                            </p:txEl>
                                          </p:spTgt>
                                        </p:tgtEl>
                                        <p:attrNameLst>
                                          <p:attrName>ppt_c</p:attrName>
                                        </p:attrNameLst>
                                      </p:cBhvr>
                                      <p:to>
                                        <a:srgbClr val="6398A9"/>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build="allAtOnce">
        <p:tmplLst>
          <p:tmpl lvl="1">
            <p:tnLst>
              <p:par>
                <p:cTn presetID="10" presetClass="entr" presetSubtype="0" fill="hold" nodeType="click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fade">
                      <p:cBhvr>
                        <p:cTn dur="500"/>
                        <p:tgtEl>
                          <p:spTgt spid="1028"/>
                        </p:tgtEl>
                      </p:cBhvr>
                    </p:animEffect>
                  </p:childTnLst>
                  <p:subTnLst>
                    <p:animClr clrSpc="rgb" dir="cw">
                      <p:cBhvr override="childStyle">
                        <p:cTn dur="1" fill="hold" display="0" masterRel="nextClick" afterEffect="1"/>
                        <p:tgtEl>
                          <p:spTgt spid="1028"/>
                        </p:tgtEl>
                        <p:attrNameLst>
                          <p:attrName>ppt_c</p:attrName>
                        </p:attrNameLst>
                      </p:cBhvr>
                      <p:to>
                        <a:srgbClr val="6398A9"/>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fade">
                      <p:cBhvr>
                        <p:cTn dur="500"/>
                        <p:tgtEl>
                          <p:spTgt spid="1028"/>
                        </p:tgtEl>
                      </p:cBhvr>
                    </p:animEffect>
                  </p:childTnLst>
                  <p:subTnLst>
                    <p:animClr clrSpc="rgb" dir="cw">
                      <p:cBhvr override="childStyle">
                        <p:cTn dur="1" fill="hold" display="0" masterRel="nextClick" afterEffect="1"/>
                        <p:tgtEl>
                          <p:spTgt spid="1028"/>
                        </p:tgtEl>
                        <p:attrNameLst>
                          <p:attrName>ppt_c</p:attrName>
                        </p:attrNameLst>
                      </p:cBhvr>
                      <p:to>
                        <a:srgbClr val="6398A9"/>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fade">
                      <p:cBhvr>
                        <p:cTn dur="500"/>
                        <p:tgtEl>
                          <p:spTgt spid="1028"/>
                        </p:tgtEl>
                      </p:cBhvr>
                    </p:animEffect>
                  </p:childTnLst>
                  <p:subTnLst>
                    <p:animClr clrSpc="rgb" dir="cw">
                      <p:cBhvr override="childStyle">
                        <p:cTn dur="1" fill="hold" display="0" masterRel="nextClick" afterEffect="1"/>
                        <p:tgtEl>
                          <p:spTgt spid="1028"/>
                        </p:tgtEl>
                        <p:attrNameLst>
                          <p:attrName>ppt_c</p:attrName>
                        </p:attrNameLst>
                      </p:cBhvr>
                      <p:to>
                        <a:srgbClr val="6398A9"/>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fade">
                      <p:cBhvr>
                        <p:cTn dur="500"/>
                        <p:tgtEl>
                          <p:spTgt spid="1028"/>
                        </p:tgtEl>
                      </p:cBhvr>
                    </p:animEffect>
                  </p:childTnLst>
                  <p:subTnLst>
                    <p:animClr clrSpc="rgb" dir="cw">
                      <p:cBhvr override="childStyle">
                        <p:cTn dur="1" fill="hold" display="0" masterRel="nextClick" afterEffect="1"/>
                        <p:tgtEl>
                          <p:spTgt spid="1028"/>
                        </p:tgtEl>
                        <p:attrNameLst>
                          <p:attrName>ppt_c</p:attrName>
                        </p:attrNameLst>
                      </p:cBhvr>
                      <p:to>
                        <a:srgbClr val="6398A9"/>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fade">
                      <p:cBhvr>
                        <p:cTn dur="500"/>
                        <p:tgtEl>
                          <p:spTgt spid="1028"/>
                        </p:tgtEl>
                      </p:cBhvr>
                    </p:animEffect>
                  </p:childTnLst>
                  <p:subTnLst>
                    <p:animClr clrSpc="rgb" dir="cw">
                      <p:cBhvr override="childStyle">
                        <p:cTn dur="1" fill="hold" display="0" masterRel="nextClick" afterEffect="1"/>
                        <p:tgtEl>
                          <p:spTgt spid="1028"/>
                        </p:tgtEl>
                        <p:attrNameLst>
                          <p:attrName>ppt_c</p:attrName>
                        </p:attrNameLst>
                      </p:cBhvr>
                      <p:to>
                        <a:srgbClr val="6398A9"/>
                      </p:to>
                    </p:animClr>
                  </p:subTnLst>
                </p:cTn>
              </p:par>
            </p:tnLst>
          </p:tmpl>
        </p:tmplLst>
      </p:bldP>
    </p:bldLst>
  </p:timing>
  <p:hf hdr="0" ftr="0"/>
  <p:txStyles>
    <p:titleStyle>
      <a:lvl1pPr algn="ctr" rtl="0" eaLnBrk="1" fontAlgn="base" hangingPunct="1">
        <a:spcBef>
          <a:spcPct val="0"/>
        </a:spcBef>
        <a:spcAft>
          <a:spcPct val="0"/>
        </a:spcAft>
        <a:defRPr sz="4400" b="0" kern="1200">
          <a:solidFill>
            <a:srgbClr val="002060"/>
          </a:solidFill>
          <a:effectLst/>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lumMod val="65000"/>
              <a:lumOff val="35000"/>
            </a:schemeClr>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lumMod val="65000"/>
              <a:lumOff val="35000"/>
            </a:schemeClr>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lumMod val="65000"/>
              <a:lumOff val="35000"/>
            </a:schemeClr>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5.xml"/><Relationship Id="rId1" Type="http://schemas.openxmlformats.org/officeDocument/2006/relationships/video" Target="https://www.youtube.com/embed/xQEt5DBJjls" TargetMode="Externa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twitter.com/hashtag/Transhealth2015?src=hash" TargetMode="Externa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png"/><Relationship Id="rId7" Type="http://schemas.openxmlformats.org/officeDocument/2006/relationships/image" Target="../media/image39.jpe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g"/><Relationship Id="rId4" Type="http://schemas.openxmlformats.org/officeDocument/2006/relationships/image" Target="../media/image36.jpg"/></Relationships>
</file>

<file path=ppt/slides/_rels/slide2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0"/>
            <a:ext cx="9036496" cy="6858000"/>
          </a:xfrm>
        </p:spPr>
      </p:pic>
      <p:sp>
        <p:nvSpPr>
          <p:cNvPr id="8" name="TextBox 7"/>
          <p:cNvSpPr txBox="1"/>
          <p:nvPr/>
        </p:nvSpPr>
        <p:spPr>
          <a:xfrm>
            <a:off x="251520" y="184418"/>
            <a:ext cx="4752528" cy="1323439"/>
          </a:xfrm>
          <a:prstGeom prst="rect">
            <a:avLst/>
          </a:prstGeom>
          <a:solidFill>
            <a:srgbClr val="FFFFFF">
              <a:alpha val="69020"/>
            </a:srgbClr>
          </a:solidFill>
        </p:spPr>
        <p:txBody>
          <a:bodyPr wrap="square" rtlCol="0">
            <a:spAutoFit/>
          </a:bodyPr>
          <a:lstStyle/>
          <a:p>
            <a:r>
              <a:rPr lang="en-US" sz="8000" kern="1200" dirty="0" smtClean="0">
                <a:solidFill>
                  <a:schemeClr val="tx2"/>
                </a:solidFill>
                <a:latin typeface="+mn-lt"/>
                <a:ea typeface="Batang" panose="02030600000101010101" pitchFamily="18" charset="-127"/>
                <a:cs typeface="Verdana" panose="020B0604030504040204" pitchFamily="34" charset="0"/>
              </a:rPr>
              <a:t>Welcome!</a:t>
            </a:r>
            <a:endParaRPr lang="en-US" sz="8000" kern="1200" dirty="0">
              <a:solidFill>
                <a:schemeClr val="tx2"/>
              </a:solidFill>
              <a:latin typeface="+mn-lt"/>
              <a:ea typeface="Batang" panose="02030600000101010101" pitchFamily="18" charset="-127"/>
              <a:cs typeface="Verdana" panose="020B0604030504040204" pitchFamily="34" charset="0"/>
            </a:endParaRPr>
          </a:p>
        </p:txBody>
      </p:sp>
    </p:spTree>
    <p:extLst>
      <p:ext uri="{BB962C8B-B14F-4D97-AF65-F5344CB8AC3E}">
        <p14:creationId xmlns:p14="http://schemas.microsoft.com/office/powerpoint/2010/main" val="117293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endParaRPr lang="en-GB" smtClean="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808" y="0"/>
            <a:ext cx="12503680" cy="6858000"/>
          </a:xfrm>
        </p:spPr>
      </p:pic>
    </p:spTree>
    <p:extLst>
      <p:ext uri="{BB962C8B-B14F-4D97-AF65-F5344CB8AC3E}">
        <p14:creationId xmlns:p14="http://schemas.microsoft.com/office/powerpoint/2010/main" val="40526770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endParaRPr lang="en-GB" smtClean="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980728"/>
            <a:ext cx="9144000" cy="4536504"/>
          </a:xfrm>
        </p:spPr>
      </p:pic>
    </p:spTree>
    <p:extLst>
      <p:ext uri="{BB962C8B-B14F-4D97-AF65-F5344CB8AC3E}">
        <p14:creationId xmlns:p14="http://schemas.microsoft.com/office/powerpoint/2010/main" val="6086254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endParaRPr lang="en-GB" smtClean="0"/>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941" y="-99392"/>
            <a:ext cx="9159941" cy="6840760"/>
          </a:xfrm>
        </p:spPr>
      </p:pic>
      <p:pic>
        <p:nvPicPr>
          <p:cNvPr id="4" name="Content Placeholder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0" y="-99392"/>
            <a:ext cx="9144000" cy="7222991"/>
          </a:xfrm>
          <a:prstGeom prst="rect">
            <a:avLst/>
          </a:prstGeom>
          <a:noFill/>
          <a:ln w="9525">
            <a:noFill/>
            <a:miter lim="800000"/>
            <a:headEnd/>
            <a:tailEnd/>
          </a:ln>
        </p:spPr>
      </p:pic>
    </p:spTree>
    <p:extLst>
      <p:ext uri="{BB962C8B-B14F-4D97-AF65-F5344CB8AC3E}">
        <p14:creationId xmlns:p14="http://schemas.microsoft.com/office/powerpoint/2010/main" val="25757874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Title 10"/>
          <p:cNvSpPr>
            <a:spLocks noGrp="1"/>
          </p:cNvSpPr>
          <p:nvPr>
            <p:ph type="title"/>
          </p:nvPr>
        </p:nvSpPr>
        <p:spPr>
          <a:xfrm>
            <a:off x="395536" y="332656"/>
            <a:ext cx="8229600" cy="1143000"/>
          </a:xfrm>
        </p:spPr>
        <p:txBody>
          <a:bodyPr/>
          <a:lstStyle/>
          <a:p>
            <a:endParaRPr lang="en-GB"/>
          </a:p>
        </p:txBody>
      </p:sp>
      <p:sp>
        <p:nvSpPr>
          <p:cNvPr id="9" name="TextBox 8"/>
          <p:cNvSpPr txBox="1"/>
          <p:nvPr/>
        </p:nvSpPr>
        <p:spPr>
          <a:xfrm>
            <a:off x="611560" y="5445224"/>
            <a:ext cx="8577033" cy="1200329"/>
          </a:xfrm>
          <a:prstGeom prst="rect">
            <a:avLst/>
          </a:prstGeom>
          <a:noFill/>
        </p:spPr>
        <p:txBody>
          <a:bodyPr wrap="square" rtlCol="0">
            <a:spAutoFit/>
          </a:bodyPr>
          <a:lstStyle/>
          <a:p>
            <a:r>
              <a:rPr lang="en-GB" b="1" dirty="0" smtClean="0">
                <a:solidFill>
                  <a:schemeClr val="bg1"/>
                </a:solidFill>
                <a:effectLst>
                  <a:outerShdw blurRad="38100" dist="38100" dir="2700000" algn="tl">
                    <a:srgbClr val="000000">
                      <a:alpha val="43137"/>
                    </a:srgbClr>
                  </a:outerShdw>
                </a:effectLst>
                <a:latin typeface="+mn-lt"/>
              </a:rPr>
              <a:t>  </a:t>
            </a:r>
          </a:p>
          <a:p>
            <a:endParaRPr lang="en-GB" dirty="0"/>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19672" y="-1125867"/>
            <a:ext cx="5760640" cy="8353371"/>
          </a:xfrm>
        </p:spPr>
      </p:pic>
    </p:spTree>
    <p:extLst>
      <p:ext uri="{BB962C8B-B14F-4D97-AF65-F5344CB8AC3E}">
        <p14:creationId xmlns:p14="http://schemas.microsoft.com/office/powerpoint/2010/main" val="10708908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Content Placeholder 4" descr="globe_east_1024.jpg"/>
          <p:cNvPicPr>
            <a:picLocks noGrp="1" noChangeAspect="1"/>
          </p:cNvPicPr>
          <p:nvPr>
            <p:ph/>
          </p:nvPr>
        </p:nvPicPr>
        <p:blipFill>
          <a:blip r:embed="rId3" cstate="print"/>
          <a:stretch>
            <a:fillRect/>
          </a:stretch>
        </p:blipFill>
        <p:spPr>
          <a:xfrm>
            <a:off x="0" y="-1"/>
            <a:ext cx="7092280" cy="6858001"/>
          </a:xfrm>
        </p:spPr>
      </p:pic>
      <p:sp>
        <p:nvSpPr>
          <p:cNvPr id="6" name="TextBox 5"/>
          <p:cNvSpPr txBox="1"/>
          <p:nvPr/>
        </p:nvSpPr>
        <p:spPr>
          <a:xfrm>
            <a:off x="7092280" y="-901"/>
            <a:ext cx="2163926" cy="6858000"/>
          </a:xfrm>
          <a:prstGeom prst="rect">
            <a:avLst/>
          </a:prstGeom>
          <a:solidFill>
            <a:schemeClr val="tx1"/>
          </a:solidFill>
        </p:spPr>
        <p:txBody>
          <a:bodyPr vert="wordArtVert" wrap="square" rtlCol="0">
            <a:spAutoFit/>
          </a:bodyPr>
          <a:lstStyle/>
          <a:p>
            <a:endParaRPr lang="en-GB" sz="2800" b="1" dirty="0" smtClean="0">
              <a:solidFill>
                <a:srgbClr val="0033CC"/>
              </a:solidFill>
              <a:effectLst>
                <a:outerShdw blurRad="38100" dist="38100" dir="2700000" algn="tl">
                  <a:srgbClr val="000000">
                    <a:alpha val="43137"/>
                  </a:srgbClr>
                </a:outerShdw>
              </a:effectLst>
              <a:latin typeface="Century Schoolbook" pitchFamily="18" charset="0"/>
            </a:endParaRPr>
          </a:p>
          <a:p>
            <a:endParaRPr lang="en-GB" sz="2800" b="1" dirty="0" smtClean="0">
              <a:solidFill>
                <a:srgbClr val="0033CC"/>
              </a:solidFill>
              <a:effectLst>
                <a:outerShdw blurRad="38100" dist="38100" dir="2700000" algn="tl">
                  <a:srgbClr val="000000">
                    <a:alpha val="43137"/>
                  </a:srgbClr>
                </a:outerShdw>
              </a:effectLst>
              <a:latin typeface="Century Schoolbook" pitchFamily="18" charset="0"/>
            </a:endParaRPr>
          </a:p>
          <a:p>
            <a:endParaRPr lang="en-GB" sz="2800" b="1" dirty="0" smtClean="0">
              <a:solidFill>
                <a:srgbClr val="0033CC"/>
              </a:solidFill>
              <a:effectLst>
                <a:outerShdw blurRad="38100" dist="38100" dir="2700000" algn="tl">
                  <a:srgbClr val="000000">
                    <a:alpha val="43137"/>
                  </a:srgbClr>
                </a:outerShdw>
              </a:effectLst>
              <a:latin typeface="Century Schoolbook" pitchFamily="18" charset="0"/>
            </a:endParaRPr>
          </a:p>
          <a:p>
            <a:endParaRPr lang="en-GB" sz="2800" b="1" dirty="0">
              <a:solidFill>
                <a:schemeClr val="accent1">
                  <a:lumMod val="75000"/>
                </a:schemeClr>
              </a:solidFill>
              <a:effectLst>
                <a:outerShdw blurRad="38100" dist="38100" dir="2700000" algn="tl">
                  <a:srgbClr val="000000">
                    <a:alpha val="43137"/>
                  </a:srgbClr>
                </a:outerShdw>
              </a:effectLst>
              <a:latin typeface="Century Schoolbook" pitchFamily="18" charset="0"/>
            </a:endParaRPr>
          </a:p>
        </p:txBody>
      </p:sp>
    </p:spTree>
    <p:extLst>
      <p:ext uri="{BB962C8B-B14F-4D97-AF65-F5344CB8AC3E}">
        <p14:creationId xmlns:p14="http://schemas.microsoft.com/office/powerpoint/2010/main" val="2185928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smtClean="0"/>
              <a:t> </a:t>
            </a:r>
            <a:endParaRPr lang="en-GB" dirty="0" smtClean="0"/>
          </a:p>
          <a:p>
            <a:pPr marL="0" indent="0">
              <a:buNone/>
            </a:pPr>
            <a:endParaRPr lang="en-GB" dirty="0" smtClean="0"/>
          </a:p>
          <a:p>
            <a:pPr marL="0" indent="0">
              <a:buNone/>
            </a:pPr>
            <a:r>
              <a:rPr lang="en-GB" dirty="0" smtClean="0"/>
              <a:t> </a:t>
            </a:r>
            <a:endParaRPr lang="en-GB" dirty="0"/>
          </a:p>
        </p:txBody>
      </p:sp>
      <p:pic>
        <p:nvPicPr>
          <p:cNvPr id="4" name="Picture 3"/>
          <p:cNvPicPr>
            <a:picLocks noChangeAspect="1"/>
          </p:cNvPicPr>
          <p:nvPr/>
        </p:nvPicPr>
        <p:blipFill>
          <a:blip r:embed="rId2"/>
          <a:stretch>
            <a:fillRect/>
          </a:stretch>
        </p:blipFill>
        <p:spPr>
          <a:xfrm>
            <a:off x="1" y="3140968"/>
            <a:ext cx="9162984" cy="2232247"/>
          </a:xfrm>
          <a:prstGeom prst="rect">
            <a:avLst/>
          </a:prstGeom>
          <a:ln w="57150">
            <a:solidFill>
              <a:srgbClr val="F2F2F2"/>
            </a:solidFill>
          </a:ln>
        </p:spPr>
      </p:pic>
    </p:spTree>
    <p:extLst>
      <p:ext uri="{BB962C8B-B14F-4D97-AF65-F5344CB8AC3E}">
        <p14:creationId xmlns:p14="http://schemas.microsoft.com/office/powerpoint/2010/main" val="3849768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Content Placeholder 3"/>
          <p:cNvPicPr>
            <a:picLocks noGrp="1" noChangeAspect="1"/>
          </p:cNvPicPr>
          <p:nvPr>
            <p:ph/>
          </p:nvPr>
        </p:nvPicPr>
        <p:blipFill>
          <a:blip r:embed="rId2" cstate="print">
            <a:extLst>
              <a:ext uri="{28A0092B-C50C-407E-A947-70E740481C1C}">
                <a14:useLocalDpi xmlns:a14="http://schemas.microsoft.com/office/drawing/2010/main" val="0"/>
              </a:ext>
            </a:extLst>
          </a:blip>
          <a:stretch>
            <a:fillRect/>
          </a:stretch>
        </p:blipFill>
        <p:spPr>
          <a:xfrm>
            <a:off x="-108520" y="0"/>
            <a:ext cx="9468544" cy="6858000"/>
          </a:xfrm>
        </p:spPr>
      </p:pic>
    </p:spTree>
    <p:extLst>
      <p:ext uri="{BB962C8B-B14F-4D97-AF65-F5344CB8AC3E}">
        <p14:creationId xmlns:p14="http://schemas.microsoft.com/office/powerpoint/2010/main" val="2059412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Content Placeholder 3"/>
          <p:cNvPicPr>
            <a:picLocks noGrp="1" noChangeAspect="1"/>
          </p:cNvPicPr>
          <p:nvPr>
            <p:ph/>
          </p:nvPr>
        </p:nvPicPr>
        <p:blipFill>
          <a:blip r:embed="rId3" cstate="print">
            <a:extLst>
              <a:ext uri="{28A0092B-C50C-407E-A947-70E740481C1C}">
                <a14:useLocalDpi xmlns:a14="http://schemas.microsoft.com/office/drawing/2010/main" val="0"/>
              </a:ext>
            </a:extLst>
          </a:blip>
          <a:stretch>
            <a:fillRect/>
          </a:stretch>
        </p:blipFill>
        <p:spPr>
          <a:xfrm>
            <a:off x="-108520" y="0"/>
            <a:ext cx="9468544" cy="6858000"/>
          </a:xfrm>
        </p:spPr>
      </p:pic>
      <p:pic>
        <p:nvPicPr>
          <p:cNvPr id="3" name="xQEt5DBJjls"/>
          <p:cNvPicPr>
            <a:picLocks noRot="1" noChangeAspect="1"/>
          </p:cNvPicPr>
          <p:nvPr>
            <a:videoFile r:link="rId1"/>
          </p:nvPr>
        </p:nvPicPr>
        <p:blipFill>
          <a:blip r:embed="rId4"/>
          <a:stretch>
            <a:fillRect/>
          </a:stretch>
        </p:blipFill>
        <p:spPr>
          <a:xfrm>
            <a:off x="-108520" y="-54158"/>
            <a:ext cx="9468544" cy="6912158"/>
          </a:xfrm>
          <a:prstGeom prst="rect">
            <a:avLst/>
          </a:prstGeom>
        </p:spPr>
      </p:pic>
    </p:spTree>
    <p:extLst>
      <p:ext uri="{BB962C8B-B14F-4D97-AF65-F5344CB8AC3E}">
        <p14:creationId xmlns:p14="http://schemas.microsoft.com/office/powerpoint/2010/main" val="2820669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b="1" dirty="0" smtClean="0"/>
              <a:t>ELSI 2.0 Objectives</a:t>
            </a:r>
            <a:endParaRPr lang="en-US" sz="4000" b="1" dirty="0"/>
          </a:p>
        </p:txBody>
      </p:sp>
      <p:sp>
        <p:nvSpPr>
          <p:cNvPr id="5" name="Content Placeholder 4"/>
          <p:cNvSpPr>
            <a:spLocks noGrp="1"/>
          </p:cNvSpPr>
          <p:nvPr>
            <p:ph idx="1"/>
          </p:nvPr>
        </p:nvSpPr>
        <p:spPr>
          <a:xfrm>
            <a:off x="395536" y="1484784"/>
            <a:ext cx="8686800" cy="4819674"/>
          </a:xfrm>
        </p:spPr>
        <p:txBody>
          <a:bodyPr/>
          <a:lstStyle/>
          <a:p>
            <a:r>
              <a:rPr lang="en-US" sz="3600" b="1" dirty="0">
                <a:solidFill>
                  <a:schemeClr val="accent1">
                    <a:lumMod val="75000"/>
                  </a:schemeClr>
                </a:solidFill>
              </a:rPr>
              <a:t>To </a:t>
            </a:r>
            <a:r>
              <a:rPr lang="en-US" sz="3600" b="1" dirty="0" smtClean="0">
                <a:solidFill>
                  <a:schemeClr val="accent1">
                    <a:lumMod val="75000"/>
                  </a:schemeClr>
                </a:solidFill>
              </a:rPr>
              <a:t>provide opportunities </a:t>
            </a:r>
            <a:r>
              <a:rPr lang="en-US" sz="3600" b="1" dirty="0">
                <a:solidFill>
                  <a:schemeClr val="accent1">
                    <a:lumMod val="75000"/>
                  </a:schemeClr>
                </a:solidFill>
              </a:rPr>
              <a:t>for students and early career researchers to enable capacity building</a:t>
            </a:r>
          </a:p>
          <a:p>
            <a:r>
              <a:rPr lang="en-US" sz="3600" b="1" dirty="0" smtClean="0">
                <a:solidFill>
                  <a:schemeClr val="accent1">
                    <a:lumMod val="75000"/>
                  </a:schemeClr>
                </a:solidFill>
              </a:rPr>
              <a:t>To use 2.0 technology to support global research and interactions</a:t>
            </a:r>
          </a:p>
          <a:p>
            <a:r>
              <a:rPr lang="en-US" sz="3600" b="1" dirty="0" smtClean="0">
                <a:solidFill>
                  <a:schemeClr val="accent1">
                    <a:lumMod val="75000"/>
                  </a:schemeClr>
                </a:solidFill>
              </a:rPr>
              <a:t>To develop methods for global policy acceleration </a:t>
            </a:r>
            <a:endParaRPr lang="en-GB" sz="3600" b="1" dirty="0" smtClean="0">
              <a:solidFill>
                <a:schemeClr val="accent1">
                  <a:lumMod val="75000"/>
                </a:schemeClr>
              </a:solidFill>
            </a:endParaRPr>
          </a:p>
          <a:p>
            <a:pPr marL="0" indent="0">
              <a:buNone/>
            </a:pPr>
            <a:endParaRPr lang="en-GB" sz="3600" b="1" dirty="0" smtClean="0">
              <a:solidFill>
                <a:schemeClr val="accent1">
                  <a:lumMod val="75000"/>
                </a:schemeClr>
              </a:solidFill>
            </a:endParaRPr>
          </a:p>
          <a:p>
            <a:endParaRPr lang="en-GB" sz="3600" b="1" dirty="0" smtClean="0">
              <a:solidFill>
                <a:schemeClr val="accent1">
                  <a:lumMod val="75000"/>
                </a:schemeClr>
              </a:solidFill>
            </a:endParaRPr>
          </a:p>
          <a:p>
            <a:endParaRPr lang="en-GB" sz="3600" dirty="0">
              <a:solidFill>
                <a:schemeClr val="accent1">
                  <a:lumMod val="75000"/>
                </a:schemeClr>
              </a:solidFill>
            </a:endParaRPr>
          </a:p>
        </p:txBody>
      </p:sp>
    </p:spTree>
    <p:extLst>
      <p:ext uri="{BB962C8B-B14F-4D97-AF65-F5344CB8AC3E}">
        <p14:creationId xmlns:p14="http://schemas.microsoft.com/office/powerpoint/2010/main" val="1832367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rgbClr val="6398A9"/>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rgbClr val="6398A9"/>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2" end="2"/>
                                            </p:txEl>
                                          </p:spTgt>
                                        </p:tgtEl>
                                        <p:attrNameLst>
                                          <p:attrName>ppt_c</p:attrName>
                                        </p:attrNameLst>
                                      </p:cBhvr>
                                      <p:to>
                                        <a:srgbClr val="6398A9"/>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Content Placeholder 2"/>
          <p:cNvPicPr>
            <a:picLocks noGrp="1" noChangeAspect="1"/>
          </p:cNvPicPr>
          <p:nvPr>
            <p:ph/>
          </p:nvPr>
        </p:nvPicPr>
        <p:blipFill>
          <a:blip r:embed="rId3" cstate="print">
            <a:extLst>
              <a:ext uri="{28A0092B-C50C-407E-A947-70E740481C1C}">
                <a14:useLocalDpi xmlns:a14="http://schemas.microsoft.com/office/drawing/2010/main" val="0"/>
              </a:ext>
            </a:extLst>
          </a:blip>
          <a:stretch>
            <a:fillRect/>
          </a:stretch>
        </p:blipFill>
        <p:spPr>
          <a:xfrm>
            <a:off x="0" y="0"/>
            <a:ext cx="9468544" cy="6957392"/>
          </a:xfrm>
        </p:spPr>
      </p:pic>
    </p:spTree>
    <p:extLst>
      <p:ext uri="{BB962C8B-B14F-4D97-AF65-F5344CB8AC3E}">
        <p14:creationId xmlns:p14="http://schemas.microsoft.com/office/powerpoint/2010/main" val="39431052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392"/>
            <a:ext cx="8229600" cy="504056"/>
          </a:xfrm>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56592" y="-106858"/>
            <a:ext cx="10548664" cy="7101408"/>
          </a:xfrm>
          <a:prstGeom prst="rect">
            <a:avLst/>
          </a:prstGeom>
        </p:spPr>
      </p:pic>
    </p:spTree>
    <p:extLst>
      <p:ext uri="{BB962C8B-B14F-4D97-AF65-F5344CB8AC3E}">
        <p14:creationId xmlns:p14="http://schemas.microsoft.com/office/powerpoint/2010/main" val="10758547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sz="4000" b="1" kern="1800" dirty="0">
              <a:solidFill>
                <a:srgbClr val="0080D0"/>
              </a:solidFill>
              <a:latin typeface="Arial"/>
              <a:ea typeface="Times New Roman"/>
              <a:cs typeface="Times New Roman"/>
            </a:endParaRPr>
          </a:p>
        </p:txBody>
      </p:sp>
      <p:sp>
        <p:nvSpPr>
          <p:cNvPr id="3" name="Content Placeholder 2"/>
          <p:cNvSpPr>
            <a:spLocks noGrp="1"/>
          </p:cNvSpPr>
          <p:nvPr>
            <p:ph idx="1"/>
          </p:nvPr>
        </p:nvSpPr>
        <p:spPr>
          <a:xfrm>
            <a:off x="457200" y="1600201"/>
            <a:ext cx="5915000" cy="2332856"/>
          </a:xfrm>
        </p:spPr>
        <p:txBody>
          <a:bodyPr/>
          <a:lstStyle/>
          <a:p>
            <a:pPr marL="0" indent="0">
              <a:buNone/>
            </a:pPr>
            <a:r>
              <a:rPr lang="en-GB" dirty="0">
                <a:hlinkClick r:id="rId2"/>
              </a:rPr>
              <a:t>#</a:t>
            </a:r>
            <a:r>
              <a:rPr lang="en-GB" u="sng" dirty="0">
                <a:hlinkClick r:id="rId2"/>
              </a:rPr>
              <a:t>Transhealth2015</a:t>
            </a:r>
            <a:r>
              <a:rPr lang="en-GB" dirty="0"/>
              <a:t> </a:t>
            </a:r>
          </a:p>
        </p:txBody>
      </p:sp>
      <p:pic>
        <p:nvPicPr>
          <p:cNvPr id="1027" name="Picture 3" descr="C:\Users\lbricenomoraia\Desktop\pics for jane\20130913033349-twe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48665"/>
            <a:ext cx="3783646" cy="194421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035166" y="831634"/>
            <a:ext cx="4536504" cy="646331"/>
          </a:xfrm>
          <a:prstGeom prst="rect">
            <a:avLst/>
          </a:prstGeom>
        </p:spPr>
        <p:txBody>
          <a:bodyPr wrap="square">
            <a:spAutoFit/>
          </a:bodyPr>
          <a:lstStyle/>
          <a:p>
            <a:r>
              <a:rPr lang="en-GB" b="1" dirty="0" smtClean="0">
                <a:solidFill>
                  <a:schemeClr val="accent2">
                    <a:lumMod val="50000"/>
                  </a:schemeClr>
                </a:solidFill>
                <a:latin typeface="+mn-lt"/>
              </a:rPr>
              <a:t>#Transhealth2015 </a:t>
            </a:r>
            <a:endParaRPr lang="en-GB" b="1" dirty="0">
              <a:solidFill>
                <a:schemeClr val="accent2">
                  <a:lumMod val="50000"/>
                </a:schemeClr>
              </a:solidFill>
              <a:latin typeface="+mn-lt"/>
            </a:endParaRPr>
          </a:p>
        </p:txBody>
      </p:sp>
      <p:sp>
        <p:nvSpPr>
          <p:cNvPr id="5" name="Rectangle 4"/>
          <p:cNvSpPr/>
          <p:nvPr/>
        </p:nvSpPr>
        <p:spPr>
          <a:xfrm>
            <a:off x="3376464" y="4792289"/>
            <a:ext cx="5310336" cy="1200329"/>
          </a:xfrm>
          <a:prstGeom prst="rect">
            <a:avLst/>
          </a:prstGeom>
        </p:spPr>
        <p:txBody>
          <a:bodyPr wrap="square">
            <a:spAutoFit/>
          </a:bodyPr>
          <a:lstStyle/>
          <a:p>
            <a:r>
              <a:rPr lang="en-GB" b="1" dirty="0">
                <a:solidFill>
                  <a:schemeClr val="accent2">
                    <a:lumMod val="50000"/>
                  </a:schemeClr>
                </a:solidFill>
                <a:latin typeface="+mj-lt"/>
              </a:rPr>
              <a:t>Translation in Healthcare Conference Oxford 2015</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815" y="4105901"/>
            <a:ext cx="3336885" cy="187699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0450" y="1750918"/>
            <a:ext cx="2571750" cy="2571750"/>
          </a:xfrm>
          <a:prstGeom prst="rect">
            <a:avLst/>
          </a:prstGeom>
        </p:spPr>
      </p:pic>
    </p:spTree>
    <p:extLst>
      <p:ext uri="{BB962C8B-B14F-4D97-AF65-F5344CB8AC3E}">
        <p14:creationId xmlns:p14="http://schemas.microsoft.com/office/powerpoint/2010/main" val="217993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kern="1800" dirty="0">
                <a:solidFill>
                  <a:srgbClr val="0080D0"/>
                </a:solidFill>
                <a:latin typeface="Arial"/>
                <a:ea typeface="Times New Roman"/>
                <a:cs typeface="Times New Roman"/>
              </a:rPr>
              <a:t>Talking wall</a:t>
            </a:r>
          </a:p>
        </p:txBody>
      </p:sp>
      <p:sp>
        <p:nvSpPr>
          <p:cNvPr id="3" name="Content Placeholder 2"/>
          <p:cNvSpPr>
            <a:spLocks noGrp="1"/>
          </p:cNvSpPr>
          <p:nvPr>
            <p:ph idx="1"/>
          </p:nvPr>
        </p:nvSpPr>
        <p:spPr/>
        <p:txBody>
          <a:bodyPr/>
          <a:lstStyle/>
          <a:p>
            <a:pPr marL="0" indent="0">
              <a:buNone/>
            </a:pPr>
            <a:endParaRPr lang="en-GB" dirty="0"/>
          </a:p>
        </p:txBody>
      </p:sp>
      <p:pic>
        <p:nvPicPr>
          <p:cNvPr id="8195" name="Picture 3" descr="C:\Users\lbricenomoraia\Desktop\pics for jane\talkingwall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30060"/>
            <a:ext cx="8208912" cy="4535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5964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kern="1800" dirty="0">
                <a:solidFill>
                  <a:srgbClr val="0080D0"/>
                </a:solidFill>
                <a:latin typeface="Arial"/>
                <a:ea typeface="Times New Roman"/>
                <a:cs typeface="Times New Roman"/>
              </a:rPr>
              <a:t>Selfies</a:t>
            </a:r>
          </a:p>
        </p:txBody>
      </p:sp>
      <p:pic>
        <p:nvPicPr>
          <p:cNvPr id="2050" name="Picture 2" descr="C:\Users\lbricenomoraia\Desktop\pics for jane\selfi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75600"/>
            <a:ext cx="8507288" cy="668133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1600200"/>
            <a:ext cx="8147248" cy="4637111"/>
          </a:xfrm>
        </p:spPr>
        <p:txBody>
          <a:bodyPr/>
          <a:lstStyle/>
          <a:p>
            <a:pPr marL="0" indent="0">
              <a:buNone/>
            </a:pPr>
            <a:r>
              <a:rPr lang="en-GB" sz="3600" b="1" dirty="0" smtClean="0">
                <a:solidFill>
                  <a:schemeClr val="accent2">
                    <a:lumMod val="50000"/>
                  </a:schemeClr>
                </a:solidFill>
              </a:rPr>
              <a:t>helexselfies@gmail.com</a:t>
            </a:r>
            <a:endParaRPr lang="en-GB" sz="3600" b="1" dirty="0">
              <a:solidFill>
                <a:schemeClr val="accent2">
                  <a:lumMod val="50000"/>
                </a:schemeClr>
              </a:solidFill>
            </a:endParaRPr>
          </a:p>
        </p:txBody>
      </p:sp>
    </p:spTree>
    <p:extLst>
      <p:ext uri="{BB962C8B-B14F-4D97-AF65-F5344CB8AC3E}">
        <p14:creationId xmlns:p14="http://schemas.microsoft.com/office/powerpoint/2010/main" val="33239635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15000"/>
              </a:lnSpc>
              <a:spcAft>
                <a:spcPts val="1000"/>
              </a:spcAft>
            </a:pPr>
            <a:r>
              <a:rPr lang="en-GB" b="1" kern="1800" dirty="0" smtClean="0">
                <a:solidFill>
                  <a:srgbClr val="0080D0"/>
                </a:solidFill>
                <a:effectLst/>
                <a:latin typeface="Arial"/>
                <a:ea typeface="Times New Roman"/>
                <a:cs typeface="Times New Roman"/>
              </a:rPr>
              <a:t/>
            </a:r>
            <a:br>
              <a:rPr lang="en-GB" b="1" kern="1800" dirty="0" smtClean="0">
                <a:solidFill>
                  <a:srgbClr val="0080D0"/>
                </a:solidFill>
                <a:effectLst/>
                <a:latin typeface="Arial"/>
                <a:ea typeface="Times New Roman"/>
                <a:cs typeface="Times New Roman"/>
              </a:rPr>
            </a:br>
            <a:r>
              <a:rPr lang="en-GB" b="1" kern="1800" dirty="0" smtClean="0">
                <a:solidFill>
                  <a:srgbClr val="0080D0"/>
                </a:solidFill>
                <a:effectLst/>
                <a:latin typeface="Arial"/>
                <a:ea typeface="Times New Roman"/>
                <a:cs typeface="Times New Roman"/>
              </a:rPr>
              <a:t>Haiku Poem</a:t>
            </a:r>
            <a:r>
              <a:rPr lang="en-GB" sz="1600" dirty="0">
                <a:ea typeface="Calibri"/>
                <a:cs typeface="Times New Roman"/>
              </a:rPr>
              <a:t/>
            </a:r>
            <a:br>
              <a:rPr lang="en-GB" sz="1600" dirty="0">
                <a:ea typeface="Calibri"/>
                <a:cs typeface="Times New Roman"/>
              </a:rPr>
            </a:br>
            <a:endParaRPr lang="en-GB" dirty="0"/>
          </a:p>
        </p:txBody>
      </p:sp>
      <p:sp>
        <p:nvSpPr>
          <p:cNvPr id="3" name="Content Placeholder 2"/>
          <p:cNvSpPr>
            <a:spLocks noGrp="1"/>
          </p:cNvSpPr>
          <p:nvPr>
            <p:ph idx="1"/>
          </p:nvPr>
        </p:nvSpPr>
        <p:spPr>
          <a:xfrm>
            <a:off x="457200" y="1340768"/>
            <a:ext cx="8075240" cy="5400600"/>
          </a:xfrm>
        </p:spPr>
        <p:txBody>
          <a:bodyPr>
            <a:normAutofit fontScale="85000" lnSpcReduction="20000"/>
          </a:bodyPr>
          <a:lstStyle/>
          <a:p>
            <a:pPr marL="0" indent="0">
              <a:lnSpc>
                <a:spcPct val="115000"/>
              </a:lnSpc>
              <a:spcAft>
                <a:spcPts val="1000"/>
              </a:spcAft>
              <a:buNone/>
            </a:pPr>
            <a:r>
              <a:rPr lang="en-GB" sz="4800" b="1" dirty="0" smtClean="0">
                <a:solidFill>
                  <a:srgbClr val="94C900"/>
                </a:solidFill>
                <a:effectLst/>
                <a:latin typeface="Arial"/>
                <a:ea typeface="Times New Roman"/>
                <a:cs typeface="Times New Roman"/>
              </a:rPr>
              <a:t>What is the Structure?</a:t>
            </a:r>
            <a:endParaRPr lang="en-GB" sz="3600" dirty="0">
              <a:ea typeface="Calibri"/>
              <a:cs typeface="Times New Roman"/>
            </a:endParaRPr>
          </a:p>
          <a:p>
            <a:pPr marL="0" indent="0">
              <a:lnSpc>
                <a:spcPct val="115000"/>
              </a:lnSpc>
              <a:spcAft>
                <a:spcPts val="1000"/>
              </a:spcAft>
              <a:buNone/>
            </a:pPr>
            <a:r>
              <a:rPr lang="en-GB" dirty="0" smtClean="0">
                <a:solidFill>
                  <a:srgbClr val="00314A"/>
                </a:solidFill>
                <a:effectLst/>
                <a:latin typeface="Arial"/>
                <a:ea typeface="Times New Roman"/>
                <a:cs typeface="Times New Roman"/>
              </a:rPr>
              <a:t>A Haiku consists of 3 lines and 17 </a:t>
            </a:r>
            <a:r>
              <a:rPr lang="en-GB" sz="3300" b="1" dirty="0">
                <a:solidFill>
                  <a:srgbClr val="0080D0"/>
                </a:solidFill>
                <a:latin typeface="Arial"/>
                <a:ea typeface="Times New Roman"/>
                <a:cs typeface="Times New Roman"/>
              </a:rPr>
              <a:t>syllables</a:t>
            </a:r>
          </a:p>
          <a:p>
            <a:pPr marL="0" indent="0">
              <a:lnSpc>
                <a:spcPct val="115000"/>
              </a:lnSpc>
              <a:spcAft>
                <a:spcPts val="1000"/>
              </a:spcAft>
              <a:buNone/>
            </a:pPr>
            <a:r>
              <a:rPr lang="en-GB" dirty="0" smtClean="0">
                <a:solidFill>
                  <a:srgbClr val="00314A"/>
                </a:solidFill>
                <a:effectLst/>
                <a:latin typeface="Arial"/>
                <a:ea typeface="Times New Roman"/>
                <a:cs typeface="Times New Roman"/>
              </a:rPr>
              <a:t>Each line has a set number of syllables see below:</a:t>
            </a:r>
            <a:endParaRPr lang="en-GB" sz="3600" dirty="0">
              <a:ea typeface="Calibri"/>
              <a:cs typeface="Times New Roman"/>
            </a:endParaRPr>
          </a:p>
          <a:p>
            <a:pPr marL="400050" lvl="1" indent="0">
              <a:lnSpc>
                <a:spcPct val="115000"/>
              </a:lnSpc>
              <a:spcAft>
                <a:spcPts val="1000"/>
              </a:spcAft>
              <a:buNone/>
            </a:pPr>
            <a:r>
              <a:rPr lang="en-GB" dirty="0" smtClean="0">
                <a:solidFill>
                  <a:srgbClr val="00314A"/>
                </a:solidFill>
                <a:effectLst/>
                <a:latin typeface="Arial"/>
                <a:ea typeface="Times New Roman"/>
                <a:cs typeface="Times New Roman"/>
              </a:rPr>
              <a:t> </a:t>
            </a:r>
            <a:r>
              <a:rPr lang="en-GB" b="1" dirty="0" smtClean="0">
                <a:solidFill>
                  <a:srgbClr val="00314A"/>
                </a:solidFill>
                <a:effectLst/>
                <a:latin typeface="Arial"/>
                <a:ea typeface="Times New Roman"/>
                <a:cs typeface="Times New Roman"/>
              </a:rPr>
              <a:t>Line 1</a:t>
            </a:r>
            <a:r>
              <a:rPr lang="en-GB" dirty="0" smtClean="0">
                <a:solidFill>
                  <a:srgbClr val="00314A"/>
                </a:solidFill>
                <a:effectLst/>
                <a:latin typeface="Arial"/>
                <a:ea typeface="Times New Roman"/>
                <a:cs typeface="Times New Roman"/>
              </a:rPr>
              <a:t> – 5 syllables </a:t>
            </a:r>
            <a:br>
              <a:rPr lang="en-GB" dirty="0" smtClean="0">
                <a:solidFill>
                  <a:srgbClr val="00314A"/>
                </a:solidFill>
                <a:effectLst/>
                <a:latin typeface="Arial"/>
                <a:ea typeface="Times New Roman"/>
                <a:cs typeface="Times New Roman"/>
              </a:rPr>
            </a:br>
            <a:r>
              <a:rPr lang="en-GB" dirty="0" smtClean="0">
                <a:solidFill>
                  <a:srgbClr val="00314A"/>
                </a:solidFill>
                <a:effectLst/>
                <a:latin typeface="Arial"/>
                <a:ea typeface="Times New Roman"/>
                <a:cs typeface="Times New Roman"/>
              </a:rPr>
              <a:t> </a:t>
            </a:r>
            <a:r>
              <a:rPr lang="en-GB" b="1" dirty="0" smtClean="0">
                <a:solidFill>
                  <a:srgbClr val="00314A"/>
                </a:solidFill>
                <a:effectLst/>
                <a:latin typeface="Arial"/>
                <a:ea typeface="Times New Roman"/>
                <a:cs typeface="Times New Roman"/>
              </a:rPr>
              <a:t>Line 2</a:t>
            </a:r>
            <a:r>
              <a:rPr lang="en-GB" dirty="0" smtClean="0">
                <a:solidFill>
                  <a:srgbClr val="00314A"/>
                </a:solidFill>
                <a:effectLst/>
                <a:latin typeface="Arial"/>
                <a:ea typeface="Times New Roman"/>
                <a:cs typeface="Times New Roman"/>
              </a:rPr>
              <a:t> – 7 syllables </a:t>
            </a:r>
            <a:br>
              <a:rPr lang="en-GB" dirty="0" smtClean="0">
                <a:solidFill>
                  <a:srgbClr val="00314A"/>
                </a:solidFill>
                <a:effectLst/>
                <a:latin typeface="Arial"/>
                <a:ea typeface="Times New Roman"/>
                <a:cs typeface="Times New Roman"/>
              </a:rPr>
            </a:br>
            <a:r>
              <a:rPr lang="en-GB" dirty="0" smtClean="0">
                <a:solidFill>
                  <a:srgbClr val="00314A"/>
                </a:solidFill>
                <a:effectLst/>
                <a:latin typeface="Arial"/>
                <a:ea typeface="Times New Roman"/>
                <a:cs typeface="Times New Roman"/>
              </a:rPr>
              <a:t> </a:t>
            </a:r>
            <a:r>
              <a:rPr lang="en-GB" b="1" dirty="0" smtClean="0">
                <a:solidFill>
                  <a:srgbClr val="00314A"/>
                </a:solidFill>
                <a:effectLst/>
                <a:latin typeface="Arial"/>
                <a:ea typeface="Times New Roman"/>
                <a:cs typeface="Times New Roman"/>
              </a:rPr>
              <a:t>Line 3</a:t>
            </a:r>
            <a:r>
              <a:rPr lang="en-GB" dirty="0" smtClean="0">
                <a:solidFill>
                  <a:srgbClr val="00314A"/>
                </a:solidFill>
                <a:effectLst/>
                <a:latin typeface="Arial"/>
                <a:ea typeface="Times New Roman"/>
                <a:cs typeface="Times New Roman"/>
              </a:rPr>
              <a:t> – 5 syllables</a:t>
            </a:r>
            <a:endParaRPr lang="en-GB" dirty="0">
              <a:ea typeface="Calibri"/>
              <a:cs typeface="Times New Roman"/>
            </a:endParaRPr>
          </a:p>
          <a:p>
            <a:pPr marL="0" indent="0">
              <a:lnSpc>
                <a:spcPct val="115000"/>
              </a:lnSpc>
              <a:spcAft>
                <a:spcPts val="1000"/>
              </a:spcAft>
              <a:buNone/>
            </a:pPr>
            <a:r>
              <a:rPr lang="en-GB" sz="4800" b="1" dirty="0" smtClean="0">
                <a:solidFill>
                  <a:srgbClr val="94C900"/>
                </a:solidFill>
                <a:effectLst/>
                <a:latin typeface="Arial"/>
                <a:ea typeface="Times New Roman"/>
                <a:cs typeface="Times New Roman"/>
              </a:rPr>
              <a:t>An Example of a Haiku Poem</a:t>
            </a:r>
            <a:endParaRPr lang="en-GB" sz="3600" dirty="0">
              <a:ea typeface="Calibri"/>
              <a:cs typeface="Times New Roman"/>
            </a:endParaRPr>
          </a:p>
          <a:p>
            <a:pPr marL="400050" lvl="1" indent="0">
              <a:lnSpc>
                <a:spcPct val="115000"/>
              </a:lnSpc>
              <a:spcAft>
                <a:spcPts val="1000"/>
              </a:spcAft>
              <a:buNone/>
            </a:pPr>
            <a:r>
              <a:rPr lang="en-GB" dirty="0" smtClean="0">
                <a:solidFill>
                  <a:srgbClr val="0080D0"/>
                </a:solidFill>
                <a:effectLst/>
                <a:latin typeface="Arial"/>
                <a:ea typeface="Times New Roman"/>
                <a:cs typeface="Times New Roman"/>
              </a:rPr>
              <a:t>(5)</a:t>
            </a:r>
            <a:r>
              <a:rPr lang="en-GB" dirty="0" smtClean="0">
                <a:solidFill>
                  <a:srgbClr val="00314A"/>
                </a:solidFill>
                <a:effectLst/>
                <a:latin typeface="Arial"/>
                <a:ea typeface="Times New Roman"/>
                <a:cs typeface="Times New Roman"/>
              </a:rPr>
              <a:t> The sky is so blue. </a:t>
            </a:r>
            <a:br>
              <a:rPr lang="en-GB" dirty="0" smtClean="0">
                <a:solidFill>
                  <a:srgbClr val="00314A"/>
                </a:solidFill>
                <a:effectLst/>
                <a:latin typeface="Arial"/>
                <a:ea typeface="Times New Roman"/>
                <a:cs typeface="Times New Roman"/>
              </a:rPr>
            </a:br>
            <a:r>
              <a:rPr lang="en-GB" dirty="0" smtClean="0">
                <a:solidFill>
                  <a:srgbClr val="0080D0"/>
                </a:solidFill>
                <a:effectLst/>
                <a:latin typeface="Arial"/>
                <a:ea typeface="Times New Roman"/>
                <a:cs typeface="Times New Roman"/>
              </a:rPr>
              <a:t>(7)</a:t>
            </a:r>
            <a:r>
              <a:rPr lang="en-GB" dirty="0" smtClean="0">
                <a:solidFill>
                  <a:srgbClr val="00314A"/>
                </a:solidFill>
                <a:effectLst/>
                <a:latin typeface="Arial"/>
                <a:ea typeface="Times New Roman"/>
                <a:cs typeface="Times New Roman"/>
              </a:rPr>
              <a:t> The sun is so warm up high.</a:t>
            </a:r>
            <a:br>
              <a:rPr lang="en-GB" dirty="0" smtClean="0">
                <a:solidFill>
                  <a:srgbClr val="00314A"/>
                </a:solidFill>
                <a:effectLst/>
                <a:latin typeface="Arial"/>
                <a:ea typeface="Times New Roman"/>
                <a:cs typeface="Times New Roman"/>
              </a:rPr>
            </a:br>
            <a:r>
              <a:rPr lang="en-GB" dirty="0" smtClean="0">
                <a:solidFill>
                  <a:srgbClr val="0080D0"/>
                </a:solidFill>
                <a:effectLst/>
                <a:latin typeface="Arial"/>
                <a:ea typeface="Times New Roman"/>
                <a:cs typeface="Times New Roman"/>
              </a:rPr>
              <a:t>(5)</a:t>
            </a:r>
            <a:r>
              <a:rPr lang="en-GB" dirty="0" smtClean="0">
                <a:solidFill>
                  <a:srgbClr val="00314A"/>
                </a:solidFill>
                <a:effectLst/>
                <a:latin typeface="Arial"/>
                <a:ea typeface="Times New Roman"/>
                <a:cs typeface="Times New Roman"/>
              </a:rPr>
              <a:t> I love the summer.</a:t>
            </a:r>
            <a:endParaRPr lang="en-GB" dirty="0">
              <a:ea typeface="Calibri"/>
              <a:cs typeface="Times New Roman"/>
            </a:endParaRPr>
          </a:p>
          <a:p>
            <a:pPr marL="0" indent="0">
              <a:buNone/>
            </a:pPr>
            <a:endParaRPr lang="en-GB" dirty="0"/>
          </a:p>
        </p:txBody>
      </p:sp>
    </p:spTree>
    <p:extLst>
      <p:ext uri="{BB962C8B-B14F-4D97-AF65-F5344CB8AC3E}">
        <p14:creationId xmlns:p14="http://schemas.microsoft.com/office/powerpoint/2010/main" val="30804413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kern="1800" dirty="0">
                <a:solidFill>
                  <a:srgbClr val="0080D0"/>
                </a:solidFill>
                <a:latin typeface="Arial"/>
                <a:ea typeface="Times New Roman"/>
                <a:cs typeface="Times New Roman"/>
              </a:rPr>
              <a:t>Limerick</a:t>
            </a:r>
          </a:p>
        </p:txBody>
      </p:sp>
      <p:sp>
        <p:nvSpPr>
          <p:cNvPr id="3" name="Content Placeholder 2"/>
          <p:cNvSpPr>
            <a:spLocks noGrp="1"/>
          </p:cNvSpPr>
          <p:nvPr>
            <p:ph idx="1"/>
          </p:nvPr>
        </p:nvSpPr>
        <p:spPr/>
        <p:txBody>
          <a:bodyPr/>
          <a:lstStyle/>
          <a:p>
            <a:endParaRPr lang="en-GB" dirty="0"/>
          </a:p>
        </p:txBody>
      </p:sp>
      <p:pic>
        <p:nvPicPr>
          <p:cNvPr id="4098" name="Picture 2" descr="C:\Users\lbricenomoraia\Desktop\pics for jane\limeri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28800"/>
            <a:ext cx="7776864"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5692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kern="1800" dirty="0" err="1">
                <a:solidFill>
                  <a:srgbClr val="0080D0"/>
                </a:solidFill>
                <a:latin typeface="Arial"/>
                <a:ea typeface="Times New Roman"/>
                <a:cs typeface="Times New Roman"/>
              </a:rPr>
              <a:t>Wifi</a:t>
            </a:r>
            <a:r>
              <a:rPr lang="en-GB" sz="4000" b="1" kern="1800" dirty="0">
                <a:solidFill>
                  <a:srgbClr val="0080D0"/>
                </a:solidFill>
                <a:latin typeface="Arial"/>
                <a:ea typeface="Times New Roman"/>
                <a:cs typeface="Times New Roman"/>
              </a:rPr>
              <a:t> Login</a:t>
            </a:r>
          </a:p>
        </p:txBody>
      </p:sp>
      <p:pic>
        <p:nvPicPr>
          <p:cNvPr id="5122" name="Picture 2" descr="C:\Users\lbricenomoraia\Desktop\pics for jane\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00808"/>
            <a:ext cx="3547095" cy="252028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lbricenomoraia\Desktop\pics for jane\eduroam-logo-light.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995936" y="4365104"/>
            <a:ext cx="4464496" cy="1188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1841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b="1" kern="1800" dirty="0">
                <a:solidFill>
                  <a:srgbClr val="0080D0"/>
                </a:solidFill>
                <a:latin typeface="Arial"/>
                <a:ea typeface="Times New Roman"/>
                <a:cs typeface="Times New Roman"/>
              </a:rPr>
              <a:t>BMC Medical </a:t>
            </a:r>
            <a:r>
              <a:rPr lang="en-GB" sz="4000" b="1" kern="1800" dirty="0" smtClean="0">
                <a:solidFill>
                  <a:srgbClr val="0080D0"/>
                </a:solidFill>
                <a:latin typeface="Arial"/>
                <a:ea typeface="Times New Roman"/>
                <a:cs typeface="Times New Roman"/>
              </a:rPr>
              <a:t>Ethics</a:t>
            </a:r>
            <a:br>
              <a:rPr lang="en-GB" sz="4000" b="1" kern="1800" dirty="0" smtClean="0">
                <a:solidFill>
                  <a:srgbClr val="0080D0"/>
                </a:solidFill>
                <a:latin typeface="Arial"/>
                <a:ea typeface="Times New Roman"/>
                <a:cs typeface="Times New Roman"/>
              </a:rPr>
            </a:br>
            <a:r>
              <a:rPr lang="en-GB" sz="4000" b="1" kern="1800" dirty="0" smtClean="0">
                <a:solidFill>
                  <a:srgbClr val="0080D0"/>
                </a:solidFill>
                <a:latin typeface="Arial"/>
                <a:ea typeface="Times New Roman"/>
                <a:cs typeface="Times New Roman"/>
              </a:rPr>
              <a:t>Special Issue</a:t>
            </a:r>
            <a:endParaRPr lang="en-GB" sz="4000" b="1" kern="1800" dirty="0">
              <a:solidFill>
                <a:srgbClr val="0080D0"/>
              </a:solidFill>
              <a:latin typeface="Arial"/>
              <a:ea typeface="Times New Roman"/>
              <a:cs typeface="Times New Roman"/>
            </a:endParaRPr>
          </a:p>
        </p:txBody>
      </p:sp>
      <p:pic>
        <p:nvPicPr>
          <p:cNvPr id="9220"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64088" y="4653136"/>
            <a:ext cx="3456384"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51520" y="1844824"/>
            <a:ext cx="8568952" cy="3416320"/>
          </a:xfrm>
          <a:prstGeom prst="rect">
            <a:avLst/>
          </a:prstGeom>
        </p:spPr>
        <p:txBody>
          <a:bodyPr wrap="square">
            <a:spAutoFit/>
          </a:bodyPr>
          <a:lstStyle/>
          <a:p>
            <a:r>
              <a:rPr lang="en-GB" b="1" dirty="0">
                <a:solidFill>
                  <a:schemeClr val="accent2">
                    <a:lumMod val="75000"/>
                  </a:schemeClr>
                </a:solidFill>
                <a:latin typeface="+mj-lt"/>
                <a:ea typeface="Calibri" panose="020F0502020204030204" pitchFamily="34" charset="0"/>
                <a:cs typeface="Times New Roman" panose="02020603050405020304" pitchFamily="18" charset="0"/>
              </a:rPr>
              <a:t>Translation in </a:t>
            </a:r>
            <a:r>
              <a:rPr lang="en-GB" b="1" dirty="0" smtClean="0">
                <a:solidFill>
                  <a:schemeClr val="accent2">
                    <a:lumMod val="75000"/>
                  </a:schemeClr>
                </a:solidFill>
                <a:latin typeface="+mj-lt"/>
                <a:ea typeface="Calibri" panose="020F0502020204030204" pitchFamily="34" charset="0"/>
                <a:cs typeface="Times New Roman" panose="02020603050405020304" pitchFamily="18" charset="0"/>
              </a:rPr>
              <a:t>Healthcare</a:t>
            </a:r>
            <a:r>
              <a:rPr lang="en-GB" b="1" dirty="0">
                <a:solidFill>
                  <a:schemeClr val="accent2">
                    <a:lumMod val="75000"/>
                  </a:schemeClr>
                </a:solidFill>
                <a:latin typeface="+mj-lt"/>
                <a:ea typeface="Calibri" panose="020F0502020204030204" pitchFamily="34" charset="0"/>
                <a:cs typeface="Times New Roman" panose="02020603050405020304" pitchFamily="18" charset="0"/>
              </a:rPr>
              <a:t>: Ethical, Legal and Social </a:t>
            </a:r>
            <a:r>
              <a:rPr lang="en-GB" b="1" dirty="0" smtClean="0">
                <a:solidFill>
                  <a:schemeClr val="accent2">
                    <a:lumMod val="75000"/>
                  </a:schemeClr>
                </a:solidFill>
                <a:latin typeface="+mj-lt"/>
                <a:ea typeface="Calibri" panose="020F0502020204030204" pitchFamily="34" charset="0"/>
                <a:cs typeface="Times New Roman" panose="02020603050405020304" pitchFamily="18" charset="0"/>
              </a:rPr>
              <a:t>Implications</a:t>
            </a:r>
          </a:p>
          <a:p>
            <a:endParaRPr lang="en-US" b="1" dirty="0">
              <a:solidFill>
                <a:schemeClr val="accent2">
                  <a:lumMod val="75000"/>
                </a:schemeClr>
              </a:solidFill>
              <a:latin typeface="+mj-lt"/>
              <a:ea typeface="Calibri" panose="020F0502020204030204" pitchFamily="34" charset="0"/>
              <a:cs typeface="Times New Roman" panose="02020603050405020304" pitchFamily="18" charset="0"/>
            </a:endParaRPr>
          </a:p>
          <a:p>
            <a:r>
              <a:rPr lang="en-US" b="1" dirty="0" smtClean="0">
                <a:solidFill>
                  <a:schemeClr val="accent2">
                    <a:lumMod val="75000"/>
                  </a:schemeClr>
                </a:solidFill>
                <a:latin typeface="+mj-lt"/>
                <a:ea typeface="Calibri" panose="020F0502020204030204" pitchFamily="34" charset="0"/>
                <a:cs typeface="Times New Roman" panose="02020603050405020304" pitchFamily="18" charset="0"/>
              </a:rPr>
              <a:t>Expressions of Interest due:</a:t>
            </a:r>
          </a:p>
          <a:p>
            <a:r>
              <a:rPr lang="en-US" b="1" dirty="0" smtClean="0">
                <a:solidFill>
                  <a:schemeClr val="accent2">
                    <a:lumMod val="75000"/>
                  </a:schemeClr>
                </a:solidFill>
                <a:latin typeface="+mj-lt"/>
                <a:ea typeface="Calibri" panose="020F0502020204030204" pitchFamily="34" charset="0"/>
                <a:cs typeface="Times New Roman" panose="02020603050405020304" pitchFamily="18" charset="0"/>
              </a:rPr>
              <a:t>Friday 17</a:t>
            </a:r>
            <a:r>
              <a:rPr lang="en-US" b="1" baseline="30000" dirty="0" smtClean="0">
                <a:solidFill>
                  <a:schemeClr val="accent2">
                    <a:lumMod val="75000"/>
                  </a:schemeClr>
                </a:solidFill>
                <a:latin typeface="+mj-lt"/>
                <a:ea typeface="Calibri" panose="020F0502020204030204" pitchFamily="34" charset="0"/>
                <a:cs typeface="Times New Roman" panose="02020603050405020304" pitchFamily="18" charset="0"/>
              </a:rPr>
              <a:t>th</a:t>
            </a:r>
            <a:r>
              <a:rPr lang="en-US" b="1" dirty="0" smtClean="0">
                <a:solidFill>
                  <a:schemeClr val="accent2">
                    <a:lumMod val="75000"/>
                  </a:schemeClr>
                </a:solidFill>
                <a:latin typeface="+mj-lt"/>
                <a:ea typeface="Calibri" panose="020F0502020204030204" pitchFamily="34" charset="0"/>
                <a:cs typeface="Times New Roman" panose="02020603050405020304" pitchFamily="18" charset="0"/>
              </a:rPr>
              <a:t> July </a:t>
            </a:r>
            <a:endParaRPr lang="en-GB" b="1" dirty="0" smtClean="0">
              <a:solidFill>
                <a:schemeClr val="accent2">
                  <a:lumMod val="75000"/>
                </a:schemeClr>
              </a:solidFill>
              <a:latin typeface="+mj-lt"/>
              <a:ea typeface="Calibri" panose="020F0502020204030204" pitchFamily="34" charset="0"/>
              <a:cs typeface="Times New Roman" panose="02020603050405020304" pitchFamily="18" charset="0"/>
            </a:endParaRPr>
          </a:p>
          <a:p>
            <a:r>
              <a:rPr lang="en-US" b="1" dirty="0" smtClean="0">
                <a:solidFill>
                  <a:schemeClr val="accent2">
                    <a:lumMod val="75000"/>
                  </a:schemeClr>
                </a:solidFill>
                <a:latin typeface="+mj-lt"/>
              </a:rPr>
              <a:t>Helex@dph.ox.ac.uk</a:t>
            </a:r>
            <a:endParaRPr lang="en-GB" b="1" dirty="0">
              <a:solidFill>
                <a:schemeClr val="accent2">
                  <a:lumMod val="75000"/>
                </a:schemeClr>
              </a:solidFill>
              <a:latin typeface="+mj-lt"/>
            </a:endParaRPr>
          </a:p>
        </p:txBody>
      </p:sp>
    </p:spTree>
    <p:extLst>
      <p:ext uri="{BB962C8B-B14F-4D97-AF65-F5344CB8AC3E}">
        <p14:creationId xmlns:p14="http://schemas.microsoft.com/office/powerpoint/2010/main" val="40719427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With many thanks to </a:t>
            </a:r>
            <a:endParaRPr lang="en-GB" b="1"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417639"/>
            <a:ext cx="8964488" cy="1656182"/>
          </a:xfrm>
          <a:prstGeom prst="rect">
            <a:avLst/>
          </a:prstGeom>
          <a:noFill/>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352458" y="3042398"/>
            <a:ext cx="1584175" cy="1867346"/>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2987824" y="3496147"/>
            <a:ext cx="2520280" cy="1012973"/>
          </a:xfrm>
          <a:prstGeom prst="rect">
            <a:avLst/>
          </a:prstGeom>
        </p:spPr>
      </p:pic>
      <p:pic>
        <p:nvPicPr>
          <p:cNvPr id="7" name="Picture 6"/>
          <p:cNvPicPr/>
          <p:nvPr/>
        </p:nvPicPr>
        <p:blipFill>
          <a:blip r:embed="rId5">
            <a:extLst>
              <a:ext uri="{28A0092B-C50C-407E-A947-70E740481C1C}">
                <a14:useLocalDpi xmlns:a14="http://schemas.microsoft.com/office/drawing/2010/main" val="0"/>
              </a:ext>
            </a:extLst>
          </a:blip>
          <a:stretch>
            <a:fillRect/>
          </a:stretch>
        </p:blipFill>
        <p:spPr>
          <a:xfrm>
            <a:off x="6876256" y="3274133"/>
            <a:ext cx="1656184" cy="1435298"/>
          </a:xfrm>
          <a:prstGeom prst="rect">
            <a:avLst/>
          </a:prstGeom>
        </p:spPr>
      </p:pic>
      <p:pic>
        <p:nvPicPr>
          <p:cNvPr id="8" name="Picture 7" descr="L:\IMAGES\Logos\Other logos\Omnijoin with strapline.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560" y="5152331"/>
            <a:ext cx="2592287" cy="1152127"/>
          </a:xfrm>
          <a:prstGeom prst="rect">
            <a:avLst/>
          </a:prstGeom>
          <a:noFill/>
          <a:ln>
            <a:noFill/>
          </a:ln>
        </p:spPr>
      </p:pic>
      <p:pic>
        <p:nvPicPr>
          <p:cNvPr id="9" name="Picture 8" descr="C:\Users\fcoldwell\Pictures\Isis Corporate 2013 CMYK Large.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35896" y="5152330"/>
            <a:ext cx="2808312" cy="1152128"/>
          </a:xfrm>
          <a:prstGeom prst="rect">
            <a:avLst/>
          </a:prstGeom>
          <a:noFill/>
          <a:ln>
            <a:noFill/>
          </a:ln>
        </p:spPr>
      </p:pic>
      <p:pic>
        <p:nvPicPr>
          <p:cNvPr id="10" name="Picture 9" descr="logo_0_0.jpg"/>
          <p:cNvPicPr>
            <a:picLocks noChangeAspect="1"/>
          </p:cNvPicPr>
          <p:nvPr/>
        </p:nvPicPr>
        <p:blipFill>
          <a:blip r:embed="rId8" cstate="print"/>
          <a:stretch>
            <a:fillRect/>
          </a:stretch>
        </p:blipFill>
        <p:spPr>
          <a:xfrm>
            <a:off x="6974772" y="4909742"/>
            <a:ext cx="1557668" cy="1759618"/>
          </a:xfrm>
          <a:prstGeom prst="rect">
            <a:avLst/>
          </a:prstGeom>
        </p:spPr>
      </p:pic>
    </p:spTree>
    <p:extLst>
      <p:ext uri="{BB962C8B-B14F-4D97-AF65-F5344CB8AC3E}">
        <p14:creationId xmlns:p14="http://schemas.microsoft.com/office/powerpoint/2010/main" val="37898558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6146" name="Picture 2" descr="C:\Users\lbricenomoraia\Desktop\pics for jane\School Be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88640"/>
            <a:ext cx="6768752"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252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endParaRPr lang="en-GB" dirty="0">
              <a:solidFill>
                <a:schemeClr val="accent2"/>
              </a:solidFill>
            </a:endParaRPr>
          </a:p>
        </p:txBody>
      </p:sp>
      <p:sp>
        <p:nvSpPr>
          <p:cNvPr id="239619" name="Rectangle 3"/>
          <p:cNvSpPr>
            <a:spLocks noGrp="1" noChangeArrowheads="1"/>
          </p:cNvSpPr>
          <p:nvPr>
            <p:ph type="body" idx="1"/>
          </p:nvPr>
        </p:nvSpPr>
        <p:spPr/>
        <p:txBody>
          <a:bodyPr/>
          <a:lstStyle/>
          <a:p>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68560" y="0"/>
            <a:ext cx="10153128" cy="6957392"/>
          </a:xfrm>
        </p:spPr>
      </p:pic>
      <p:sp>
        <p:nvSpPr>
          <p:cNvPr id="5" name="TextBox 4"/>
          <p:cNvSpPr txBox="1"/>
          <p:nvPr/>
        </p:nvSpPr>
        <p:spPr>
          <a:xfrm>
            <a:off x="3275856" y="1030556"/>
            <a:ext cx="3030317" cy="1323439"/>
          </a:xfrm>
          <a:prstGeom prst="rect">
            <a:avLst/>
          </a:prstGeom>
          <a:noFill/>
        </p:spPr>
        <p:txBody>
          <a:bodyPr wrap="none" rtlCol="0">
            <a:spAutoFit/>
          </a:bodyPr>
          <a:lstStyle/>
          <a:p>
            <a:r>
              <a:rPr lang="en-GB" sz="8000" dirty="0" smtClean="0">
                <a:latin typeface="+mn-lt"/>
              </a:rPr>
              <a:t>People</a:t>
            </a:r>
            <a:endParaRPr lang="en-GB" sz="8000" dirty="0">
              <a:latin typeface="+mn-lt"/>
            </a:endParaRPr>
          </a:p>
        </p:txBody>
      </p:sp>
    </p:spTree>
    <p:extLst>
      <p:ext uri="{BB962C8B-B14F-4D97-AF65-F5344CB8AC3E}">
        <p14:creationId xmlns:p14="http://schemas.microsoft.com/office/powerpoint/2010/main" val="146944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39619">
                                            <p:txEl>
                                              <p:pRg st="0" end="0"/>
                                            </p:txEl>
                                          </p:spTgt>
                                        </p:tgtEl>
                                        <p:attrNameLst>
                                          <p:attrName>style.visibility</p:attrName>
                                        </p:attrNameLst>
                                      </p:cBhvr>
                                      <p:to>
                                        <p:strVal val="visible"/>
                                      </p:to>
                                    </p:set>
                                    <p:animEffect transition="in" filter="fade">
                                      <p:cBhvr>
                                        <p:cTn id="7" dur="500"/>
                                        <p:tgtEl>
                                          <p:spTgt spid="239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19" grpId="0" build="allAtOnce"/>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334717712"/>
              </p:ext>
            </p:extLst>
          </p:nvPr>
        </p:nvGraphicFramePr>
        <p:xfrm>
          <a:off x="-1" y="0"/>
          <a:ext cx="9144000" cy="7477735"/>
        </p:xfrm>
        <a:graphic>
          <a:graphicData uri="http://schemas.openxmlformats.org/drawingml/2006/table">
            <a:tbl>
              <a:tblPr firstRow="1" bandRow="1">
                <a:tableStyleId>{5C22544A-7EE6-4342-B048-85BDC9FD1C3A}</a:tableStyleId>
              </a:tblPr>
              <a:tblGrid>
                <a:gridCol w="1828800"/>
                <a:gridCol w="1828800"/>
                <a:gridCol w="1828800"/>
                <a:gridCol w="1828800"/>
                <a:gridCol w="1828800"/>
              </a:tblGrid>
              <a:tr h="1656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T0</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Basic and applied</a:t>
                      </a:r>
                      <a:r>
                        <a:rPr lang="en-US" sz="2000" baseline="0" dirty="0" smtClean="0"/>
                        <a:t> </a:t>
                      </a:r>
                      <a:r>
                        <a:rPr lang="en-US" sz="2000" dirty="0" smtClean="0"/>
                        <a:t>research</a:t>
                      </a:r>
                      <a:endParaRPr lang="en-GB" sz="2000" dirty="0" smtClean="0"/>
                    </a:p>
                  </a:txBody>
                  <a:tcPr>
                    <a:solidFill>
                      <a:srgbClr val="92D050"/>
                    </a:solidFill>
                  </a:tcPr>
                </a:tc>
                <a:tc>
                  <a:txBody>
                    <a:bodyPr/>
                    <a:lstStyle/>
                    <a:p>
                      <a:r>
                        <a:rPr lang="en-US" sz="3200" dirty="0" smtClean="0"/>
                        <a:t>T1</a:t>
                      </a:r>
                    </a:p>
                    <a:p>
                      <a:r>
                        <a:rPr lang="en-US" sz="2000" dirty="0" smtClean="0"/>
                        <a:t>Translation to Humans</a:t>
                      </a:r>
                      <a:endParaRPr lang="en-GB" sz="2000" dirty="0"/>
                    </a:p>
                  </a:txBody>
                  <a:tcPr>
                    <a:solidFill>
                      <a:srgbClr val="44C5C8"/>
                    </a:solidFill>
                  </a:tcPr>
                </a:tc>
                <a:tc>
                  <a:txBody>
                    <a:bodyPr/>
                    <a:lstStyle/>
                    <a:p>
                      <a:r>
                        <a:rPr lang="en-US" sz="3200" dirty="0" smtClean="0"/>
                        <a:t>T2</a:t>
                      </a:r>
                    </a:p>
                    <a:p>
                      <a:r>
                        <a:rPr lang="en-US" sz="2000" dirty="0" smtClean="0"/>
                        <a:t>Translation</a:t>
                      </a:r>
                      <a:r>
                        <a:rPr lang="en-US" sz="2000" baseline="0" dirty="0" smtClean="0"/>
                        <a:t> to Patients</a:t>
                      </a:r>
                    </a:p>
                    <a:p>
                      <a:endParaRPr lang="en-GB" sz="2000" dirty="0"/>
                    </a:p>
                  </a:txBody>
                  <a:tcPr>
                    <a:solidFill>
                      <a:srgbClr val="00B0F0"/>
                    </a:solidFill>
                  </a:tcPr>
                </a:tc>
                <a:tc>
                  <a:txBody>
                    <a:bodyPr/>
                    <a:lstStyle/>
                    <a:p>
                      <a:r>
                        <a:rPr lang="en-US" sz="3200" dirty="0" smtClean="0"/>
                        <a:t>T3</a:t>
                      </a:r>
                    </a:p>
                    <a:p>
                      <a:r>
                        <a:rPr lang="en-US" sz="2000" dirty="0" smtClean="0"/>
                        <a:t>Translation to Practice</a:t>
                      </a:r>
                      <a:endParaRPr lang="en-GB" sz="2000" dirty="0"/>
                    </a:p>
                  </a:txBody>
                  <a:tcPr/>
                </a:tc>
                <a:tc>
                  <a:txBody>
                    <a:bodyPr/>
                    <a:lstStyle/>
                    <a:p>
                      <a:r>
                        <a:rPr lang="en-US" sz="3200" dirty="0" smtClean="0"/>
                        <a:t>T4</a:t>
                      </a:r>
                    </a:p>
                    <a:p>
                      <a:r>
                        <a:rPr lang="en-US" sz="2000" dirty="0" smtClean="0"/>
                        <a:t>Translation</a:t>
                      </a:r>
                      <a:r>
                        <a:rPr lang="en-US" sz="2000" baseline="0" dirty="0" smtClean="0"/>
                        <a:t> to </a:t>
                      </a:r>
                      <a:r>
                        <a:rPr lang="en-US" sz="2000" dirty="0" smtClean="0"/>
                        <a:t>Communities</a:t>
                      </a:r>
                      <a:endParaRPr lang="en-GB" sz="2000" dirty="0"/>
                    </a:p>
                  </a:txBody>
                  <a:tcPr>
                    <a:solidFill>
                      <a:srgbClr val="7E2B95">
                        <a:alpha val="56078"/>
                      </a:srgbClr>
                    </a:solidFill>
                  </a:tcPr>
                </a:tc>
              </a:tr>
              <a:tr h="1620000">
                <a:tc>
                  <a:txBody>
                    <a:bodyPr/>
                    <a:lstStyle/>
                    <a:p>
                      <a:endParaRPr lang="en-GB" dirty="0"/>
                    </a:p>
                  </a:txBody>
                  <a:tcPr>
                    <a:solidFill>
                      <a:schemeClr val="bg1">
                        <a:lumMod val="95000"/>
                      </a:schemeClr>
                    </a:solidFill>
                  </a:tcPr>
                </a:tc>
                <a:tc>
                  <a:txBody>
                    <a:bodyPr/>
                    <a:lstStyle/>
                    <a:p>
                      <a:endParaRPr lang="en-GB" dirty="0"/>
                    </a:p>
                  </a:txBody>
                  <a:tcPr>
                    <a:solidFill>
                      <a:schemeClr val="bg1">
                        <a:lumMod val="85000"/>
                      </a:schemeClr>
                    </a:solidFill>
                  </a:tcPr>
                </a:tc>
                <a:tc>
                  <a:txBody>
                    <a:bodyPr/>
                    <a:lstStyle/>
                    <a:p>
                      <a:endParaRPr lang="en-GB" dirty="0"/>
                    </a:p>
                  </a:txBody>
                  <a:tcPr>
                    <a:solidFill>
                      <a:schemeClr val="bg1">
                        <a:lumMod val="75000"/>
                      </a:schemeClr>
                    </a:solidFill>
                  </a:tcPr>
                </a:tc>
                <a:tc>
                  <a:txBody>
                    <a:bodyPr/>
                    <a:lstStyle/>
                    <a:p>
                      <a:endParaRPr lang="en-GB" dirty="0"/>
                    </a:p>
                  </a:txBody>
                  <a:tcPr>
                    <a:solidFill>
                      <a:schemeClr val="bg1">
                        <a:lumMod val="65000"/>
                      </a:schemeClr>
                    </a:solidFill>
                  </a:tcPr>
                </a:tc>
                <a:tc>
                  <a:txBody>
                    <a:bodyPr/>
                    <a:lstStyle/>
                    <a:p>
                      <a:endParaRPr lang="en-GB" dirty="0"/>
                    </a:p>
                  </a:txBody>
                  <a:tcPr>
                    <a:solidFill>
                      <a:schemeClr val="bg1">
                        <a:lumMod val="50000"/>
                      </a:schemeClr>
                    </a:solidFill>
                  </a:tcPr>
                </a:tc>
              </a:tr>
              <a:tr h="2037005">
                <a:tc>
                  <a:txBody>
                    <a:bodyPr/>
                    <a:lstStyle/>
                    <a:p>
                      <a:pPr algn="l"/>
                      <a:r>
                        <a:rPr lang="en-US" sz="1800" dirty="0" smtClean="0">
                          <a:solidFill>
                            <a:schemeClr val="tx1">
                              <a:lumMod val="95000"/>
                              <a:lumOff val="5000"/>
                            </a:schemeClr>
                          </a:solidFill>
                        </a:rPr>
                        <a:t>Preclinical and</a:t>
                      </a:r>
                      <a:r>
                        <a:rPr lang="en-US" sz="1800" baseline="0" dirty="0" smtClean="0">
                          <a:solidFill>
                            <a:schemeClr val="tx1">
                              <a:lumMod val="95000"/>
                              <a:lumOff val="5000"/>
                            </a:schemeClr>
                          </a:solidFill>
                        </a:rPr>
                        <a:t> </a:t>
                      </a:r>
                      <a:r>
                        <a:rPr lang="en-US" sz="1800" dirty="0" smtClean="0">
                          <a:solidFill>
                            <a:schemeClr val="tx1">
                              <a:lumMod val="95000"/>
                              <a:lumOff val="5000"/>
                            </a:schemeClr>
                          </a:solidFill>
                        </a:rPr>
                        <a:t>Animal Studies</a:t>
                      </a:r>
                      <a:endParaRPr lang="en-GB" sz="1800" dirty="0" smtClean="0">
                        <a:solidFill>
                          <a:schemeClr val="tx1">
                            <a:lumMod val="95000"/>
                            <a:lumOff val="5000"/>
                          </a:schemeClr>
                        </a:solidFill>
                      </a:endParaRPr>
                    </a:p>
                    <a:p>
                      <a:pPr algn="l"/>
                      <a:endParaRPr lang="en-GB" dirty="0"/>
                    </a:p>
                  </a:txBody>
                  <a:tcPr>
                    <a:solidFill>
                      <a:schemeClr val="bg1">
                        <a:lumMod val="95000"/>
                      </a:schemeClr>
                    </a:solidFill>
                  </a:tcPr>
                </a:tc>
                <a:tc>
                  <a:txBody>
                    <a:bodyPr/>
                    <a:lstStyle/>
                    <a:p>
                      <a:pPr algn="l"/>
                      <a:r>
                        <a:rPr lang="en-US" dirty="0" smtClean="0"/>
                        <a:t>Proof of Concept</a:t>
                      </a:r>
                    </a:p>
                    <a:p>
                      <a:pPr algn="l"/>
                      <a:r>
                        <a:rPr lang="en-US" dirty="0" smtClean="0"/>
                        <a:t>Phase</a:t>
                      </a:r>
                      <a:r>
                        <a:rPr lang="en-US" baseline="0" dirty="0" smtClean="0"/>
                        <a:t> I Clinical Trials</a:t>
                      </a:r>
                      <a:endParaRPr lang="en-GB" dirty="0"/>
                    </a:p>
                  </a:txBody>
                  <a:tcPr>
                    <a:solidFill>
                      <a:schemeClr val="bg1">
                        <a:lumMod val="85000"/>
                      </a:schemeClr>
                    </a:solidFill>
                  </a:tcPr>
                </a:tc>
                <a:tc>
                  <a:txBody>
                    <a:bodyPr/>
                    <a:lstStyle/>
                    <a:p>
                      <a:r>
                        <a:rPr lang="en-US" dirty="0" smtClean="0"/>
                        <a:t>Phase II and Phase III Clinical</a:t>
                      </a:r>
                      <a:r>
                        <a:rPr lang="en-US" baseline="0" dirty="0" smtClean="0"/>
                        <a:t> Trials</a:t>
                      </a:r>
                      <a:endParaRPr lang="en-GB" dirty="0"/>
                    </a:p>
                  </a:txBody>
                  <a:tcPr>
                    <a:solidFill>
                      <a:schemeClr val="bg1">
                        <a:lumMod val="75000"/>
                      </a:schemeClr>
                    </a:solidFill>
                  </a:tcPr>
                </a:tc>
                <a:tc>
                  <a:txBody>
                    <a:bodyPr/>
                    <a:lstStyle/>
                    <a:p>
                      <a:r>
                        <a:rPr lang="en-US" dirty="0" smtClean="0"/>
                        <a:t>Phase</a:t>
                      </a:r>
                      <a:r>
                        <a:rPr lang="en-US" baseline="0" dirty="0" smtClean="0"/>
                        <a:t> IV Clinical Trials and clinical outcomes research</a:t>
                      </a:r>
                      <a:endParaRPr lang="en-GB" dirty="0"/>
                    </a:p>
                  </a:txBody>
                  <a:tcPr>
                    <a:solidFill>
                      <a:schemeClr val="bg1">
                        <a:lumMod val="65000"/>
                      </a:schemeClr>
                    </a:solidFill>
                  </a:tcPr>
                </a:tc>
                <a:tc>
                  <a:txBody>
                    <a:bodyPr/>
                    <a:lstStyle/>
                    <a:p>
                      <a:r>
                        <a:rPr lang="en-US" dirty="0" smtClean="0"/>
                        <a:t>Population level outcomes and research</a:t>
                      </a:r>
                      <a:endParaRPr lang="en-GB" dirty="0"/>
                    </a:p>
                  </a:txBody>
                  <a:tcPr>
                    <a:solidFill>
                      <a:schemeClr val="bg1">
                        <a:lumMod val="50000"/>
                      </a:schemeClr>
                    </a:solidFill>
                  </a:tcPr>
                </a:tc>
              </a:tr>
              <a:tr h="2164730">
                <a:tc>
                  <a:txBody>
                    <a:bodyPr/>
                    <a:lstStyle/>
                    <a:p>
                      <a:r>
                        <a:rPr lang="en-US" dirty="0" smtClean="0"/>
                        <a:t>Defining Mechanisms and lead molecules</a:t>
                      </a:r>
                    </a:p>
                  </a:txBody>
                  <a:tcPr>
                    <a:solidFill>
                      <a:schemeClr val="bg1">
                        <a:lumMod val="95000"/>
                      </a:schemeClr>
                    </a:solidFill>
                  </a:tcPr>
                </a:tc>
                <a:tc>
                  <a:txBody>
                    <a:bodyPr/>
                    <a:lstStyle/>
                    <a:p>
                      <a:r>
                        <a:rPr lang="en-US" dirty="0" smtClean="0"/>
                        <a:t>New methods of diagnosis, treatment and prevention</a:t>
                      </a:r>
                      <a:endParaRPr lang="en-GB" dirty="0"/>
                    </a:p>
                  </a:txBody>
                  <a:tcPr>
                    <a:solidFill>
                      <a:schemeClr val="bg1">
                        <a:lumMod val="85000"/>
                      </a:schemeClr>
                    </a:solidFill>
                  </a:tcPr>
                </a:tc>
                <a:tc>
                  <a:txBody>
                    <a:bodyPr/>
                    <a:lstStyle/>
                    <a:p>
                      <a:r>
                        <a:rPr lang="en-US" dirty="0" smtClean="0"/>
                        <a:t>Controlled studies leading to effective care</a:t>
                      </a:r>
                      <a:endParaRPr lang="en-GB" dirty="0"/>
                    </a:p>
                  </a:txBody>
                  <a:tcPr>
                    <a:solidFill>
                      <a:schemeClr val="bg1">
                        <a:lumMod val="75000"/>
                      </a:schemeClr>
                    </a:solidFill>
                  </a:tcPr>
                </a:tc>
                <a:tc>
                  <a:txBody>
                    <a:bodyPr/>
                    <a:lstStyle/>
                    <a:p>
                      <a:r>
                        <a:rPr lang="en-US" dirty="0" smtClean="0"/>
                        <a:t>Delivery or recommended and timely care to the right patient</a:t>
                      </a:r>
                      <a:endParaRPr lang="en-GB" dirty="0"/>
                    </a:p>
                  </a:txBody>
                  <a:tcPr>
                    <a:solidFill>
                      <a:schemeClr val="bg1">
                        <a:lumMod val="65000"/>
                      </a:schemeClr>
                    </a:solidFill>
                  </a:tcPr>
                </a:tc>
                <a:tc>
                  <a:txBody>
                    <a:bodyPr/>
                    <a:lstStyle/>
                    <a:p>
                      <a:r>
                        <a:rPr lang="en-US" dirty="0" smtClean="0"/>
                        <a:t>Population</a:t>
                      </a:r>
                      <a:r>
                        <a:rPr lang="en-US" baseline="0" dirty="0" smtClean="0"/>
                        <a:t> Health benefits</a:t>
                      </a:r>
                    </a:p>
                    <a:p>
                      <a:endParaRPr lang="en-US" baseline="0" dirty="0" smtClean="0"/>
                    </a:p>
                    <a:p>
                      <a:r>
                        <a:rPr lang="en-US" dirty="0" smtClean="0"/>
                        <a:t>Blumberg et.al.</a:t>
                      </a:r>
                    </a:p>
                    <a:p>
                      <a:r>
                        <a:rPr lang="en-US" i="1" dirty="0" smtClean="0"/>
                        <a:t>Nat Med</a:t>
                      </a:r>
                      <a:r>
                        <a:rPr lang="en-US" i="1" baseline="0" dirty="0" smtClean="0"/>
                        <a:t> </a:t>
                      </a:r>
                      <a:r>
                        <a:rPr lang="en-US" baseline="0" dirty="0" smtClean="0"/>
                        <a:t>2012</a:t>
                      </a:r>
                      <a:endParaRPr lang="en-GB" dirty="0" smtClean="0"/>
                    </a:p>
                    <a:p>
                      <a:endParaRPr lang="en-US" baseline="0" dirty="0" smtClean="0"/>
                    </a:p>
                    <a:p>
                      <a:endParaRPr lang="en-GB" dirty="0"/>
                    </a:p>
                  </a:txBody>
                  <a:tcPr>
                    <a:solidFill>
                      <a:schemeClr val="bg1">
                        <a:lumMod val="50000"/>
                      </a:schemeClr>
                    </a:solidFill>
                  </a:tcPr>
                </a:tc>
              </a:tr>
            </a:tbl>
          </a:graphicData>
        </a:graphic>
      </p:graphicFrame>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45" y="1674416"/>
            <a:ext cx="1885318" cy="1610568"/>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7873" y="1674416"/>
            <a:ext cx="1778023" cy="1610568"/>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78454" y="1692943"/>
            <a:ext cx="1787090" cy="1592041"/>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1213" y="1674416"/>
            <a:ext cx="2579179" cy="1610568"/>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50861" y="1693848"/>
            <a:ext cx="2304256" cy="1610568"/>
          </a:xfrm>
          <a:prstGeom prst="rect">
            <a:avLst/>
          </a:prstGeom>
        </p:spPr>
      </p:pic>
      <p:sp>
        <p:nvSpPr>
          <p:cNvPr id="25" name="Down Arrow 24"/>
          <p:cNvSpPr/>
          <p:nvPr/>
        </p:nvSpPr>
        <p:spPr>
          <a:xfrm>
            <a:off x="4337947" y="4509120"/>
            <a:ext cx="522085" cy="648072"/>
          </a:xfrm>
          <a:prstGeom prst="downArrow">
            <a:avLst>
              <a:gd name="adj1" fmla="val 50000"/>
              <a:gd name="adj2" fmla="val 594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Down Arrow 29"/>
          <p:cNvSpPr/>
          <p:nvPr/>
        </p:nvSpPr>
        <p:spPr>
          <a:xfrm>
            <a:off x="6084168" y="4509120"/>
            <a:ext cx="504056" cy="648072"/>
          </a:xfrm>
          <a:prstGeom prst="downArrow">
            <a:avLst>
              <a:gd name="adj1" fmla="val 50000"/>
              <a:gd name="adj2" fmla="val 594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Down Arrow 30"/>
          <p:cNvSpPr/>
          <p:nvPr/>
        </p:nvSpPr>
        <p:spPr>
          <a:xfrm>
            <a:off x="7956376" y="4509120"/>
            <a:ext cx="576064" cy="648072"/>
          </a:xfrm>
          <a:prstGeom prst="downArrow">
            <a:avLst>
              <a:gd name="adj1" fmla="val 50000"/>
              <a:gd name="adj2" fmla="val 594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Down Arrow 32"/>
          <p:cNvSpPr/>
          <p:nvPr/>
        </p:nvSpPr>
        <p:spPr>
          <a:xfrm flipH="1">
            <a:off x="457199" y="4509120"/>
            <a:ext cx="586405" cy="648072"/>
          </a:xfrm>
          <a:prstGeom prst="downArrow">
            <a:avLst>
              <a:gd name="adj1" fmla="val 50000"/>
              <a:gd name="adj2" fmla="val 505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Down Arrow 33"/>
          <p:cNvSpPr/>
          <p:nvPr/>
        </p:nvSpPr>
        <p:spPr>
          <a:xfrm flipH="1">
            <a:off x="2411759" y="4509120"/>
            <a:ext cx="558034" cy="648072"/>
          </a:xfrm>
          <a:prstGeom prst="downArrow">
            <a:avLst>
              <a:gd name="adj1" fmla="val 50000"/>
              <a:gd name="adj2" fmla="val 549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924815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6" y="5109"/>
            <a:ext cx="9145016" cy="7101408"/>
          </a:xfrm>
        </p:spPr>
      </p:pic>
    </p:spTree>
    <p:extLst>
      <p:ext uri="{BB962C8B-B14F-4D97-AF65-F5344CB8AC3E}">
        <p14:creationId xmlns:p14="http://schemas.microsoft.com/office/powerpoint/2010/main" val="39075126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392"/>
            <a:ext cx="8229600" cy="504056"/>
          </a:xfrm>
        </p:spPr>
        <p:txBody>
          <a:bodyPr/>
          <a:lstStyle/>
          <a:p>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8520" y="-99392"/>
            <a:ext cx="9252520" cy="6957392"/>
          </a:xfrm>
        </p:spPr>
      </p:pic>
    </p:spTree>
    <p:extLst>
      <p:ext uri="{BB962C8B-B14F-4D97-AF65-F5344CB8AC3E}">
        <p14:creationId xmlns:p14="http://schemas.microsoft.com/office/powerpoint/2010/main" val="37823135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392"/>
            <a:ext cx="8229600" cy="504056"/>
          </a:xfrm>
        </p:spPr>
        <p:txBody>
          <a:bodyPr/>
          <a:lstStyle/>
          <a:p>
            <a:endParaRPr lang="en-GB"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9392"/>
            <a:ext cx="9369028" cy="6957392"/>
          </a:xfrm>
        </p:spPr>
      </p:pic>
    </p:spTree>
    <p:extLst>
      <p:ext uri="{BB962C8B-B14F-4D97-AF65-F5344CB8AC3E}">
        <p14:creationId xmlns:p14="http://schemas.microsoft.com/office/powerpoint/2010/main" val="35977773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endParaRPr lang="en-GB" smtClean="0"/>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0528" y="-243407"/>
            <a:ext cx="9324528" cy="7702960"/>
          </a:xfrm>
        </p:spPr>
      </p:pic>
    </p:spTree>
    <p:extLst>
      <p:ext uri="{BB962C8B-B14F-4D97-AF65-F5344CB8AC3E}">
        <p14:creationId xmlns:p14="http://schemas.microsoft.com/office/powerpoint/2010/main" val="21207643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392"/>
            <a:ext cx="8229600" cy="504056"/>
          </a:xfrm>
        </p:spPr>
        <p:txBody>
          <a:bodyPr/>
          <a:lstStyle/>
          <a:p>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0620672" cy="7029400"/>
          </a:xfrm>
        </p:spPr>
      </p:pic>
    </p:spTree>
    <p:extLst>
      <p:ext uri="{BB962C8B-B14F-4D97-AF65-F5344CB8AC3E}">
        <p14:creationId xmlns:p14="http://schemas.microsoft.com/office/powerpoint/2010/main" val="6110133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392"/>
            <a:ext cx="8229600" cy="504056"/>
          </a:xfrm>
        </p:spPr>
        <p:txBody>
          <a:bodyPr/>
          <a:lstStyle/>
          <a:p>
            <a:endParaRPr lang="en-GB"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2576" y="-99392"/>
            <a:ext cx="10297143" cy="7128792"/>
          </a:xfrm>
        </p:spPr>
      </p:pic>
    </p:spTree>
    <p:extLst>
      <p:ext uri="{BB962C8B-B14F-4D97-AF65-F5344CB8AC3E}">
        <p14:creationId xmlns:p14="http://schemas.microsoft.com/office/powerpoint/2010/main" val="808477966"/>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ferred_option">
  <a:themeElements>
    <a:clrScheme name="Custom 1">
      <a:dk1>
        <a:sysClr val="windowText" lastClr="000000"/>
      </a:dk1>
      <a:lt1>
        <a:sysClr val="window" lastClr="FFFFFF"/>
      </a:lt1>
      <a:dk2>
        <a:srgbClr val="1F497D"/>
      </a:dk2>
      <a:lt2>
        <a:srgbClr val="EEECE1"/>
      </a:lt2>
      <a:accent1>
        <a:srgbClr val="4F81BD"/>
      </a:accent1>
      <a:accent2>
        <a:srgbClr val="0070C0"/>
      </a:accent2>
      <a:accent3>
        <a:srgbClr val="7F7F7F"/>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referred_option">
  <a:themeElements>
    <a:clrScheme name="Custom 1">
      <a:dk1>
        <a:sysClr val="windowText" lastClr="000000"/>
      </a:dk1>
      <a:lt1>
        <a:sysClr val="window" lastClr="FFFFFF"/>
      </a:lt1>
      <a:dk2>
        <a:srgbClr val="1F497D"/>
      </a:dk2>
      <a:lt2>
        <a:srgbClr val="EEECE1"/>
      </a:lt2>
      <a:accent1>
        <a:srgbClr val="4F81BD"/>
      </a:accent1>
      <a:accent2>
        <a:srgbClr val="0070C0"/>
      </a:accent2>
      <a:accent3>
        <a:srgbClr val="7F7F7F"/>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11963</TotalTime>
  <Words>330</Words>
  <Application>Microsoft Office PowerPoint</Application>
  <PresentationFormat>On-screen Show (4:3)</PresentationFormat>
  <Paragraphs>72</Paragraphs>
  <Slides>29</Slides>
  <Notes>9</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29</vt:i4>
      </vt:variant>
    </vt:vector>
  </HeadingPairs>
  <TitlesOfParts>
    <vt:vector size="37" baseType="lpstr">
      <vt:lpstr>Batang</vt:lpstr>
      <vt:lpstr>Arial</vt:lpstr>
      <vt:lpstr>Calibri</vt:lpstr>
      <vt:lpstr>Century Schoolbook</vt:lpstr>
      <vt:lpstr>Times New Roman</vt:lpstr>
      <vt:lpstr>Verdana</vt:lpstr>
      <vt:lpstr>preferred_option</vt:lpstr>
      <vt:lpstr>1_preferred_option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ELSI 2.0 Objectives</vt:lpstr>
      <vt:lpstr>PowerPoint Presentation</vt:lpstr>
      <vt:lpstr>PowerPoint Presentation</vt:lpstr>
      <vt:lpstr>Talking wall</vt:lpstr>
      <vt:lpstr>Selfies</vt:lpstr>
      <vt:lpstr> Haiku Poem </vt:lpstr>
      <vt:lpstr>Limerick</vt:lpstr>
      <vt:lpstr>Wifi Login</vt:lpstr>
      <vt:lpstr>BMC Medical Ethics Special Issue</vt:lpstr>
      <vt:lpstr>With many thanks to </vt:lpstr>
      <vt:lpstr>PowerPoint Presentation</vt:lpstr>
      <vt:lpstr>PowerPoint Presentation</vt:lpstr>
    </vt:vector>
  </TitlesOfParts>
  <Company>Oxford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Genetic testing for cancer and heart disease</dc:title>
  <dc:creator>jkaye</dc:creator>
  <cp:lastModifiedBy>Hazel Halton</cp:lastModifiedBy>
  <cp:revision>355</cp:revision>
  <dcterms:created xsi:type="dcterms:W3CDTF">2003-07-03T09:15:32Z</dcterms:created>
  <dcterms:modified xsi:type="dcterms:W3CDTF">2015-06-23T12:10:19Z</dcterms:modified>
</cp:coreProperties>
</file>