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41" r:id="rId1"/>
  </p:sldMasterIdLst>
  <p:notesMasterIdLst>
    <p:notesMasterId r:id="rId12"/>
  </p:notesMasterIdLst>
  <p:handoutMasterIdLst>
    <p:handoutMasterId r:id="rId13"/>
  </p:handoutMasterIdLst>
  <p:sldIdLst>
    <p:sldId id="256" r:id="rId2"/>
    <p:sldId id="406" r:id="rId3"/>
    <p:sldId id="324" r:id="rId4"/>
    <p:sldId id="330" r:id="rId5"/>
    <p:sldId id="429" r:id="rId6"/>
    <p:sldId id="409" r:id="rId7"/>
    <p:sldId id="430" r:id="rId8"/>
    <p:sldId id="346" r:id="rId9"/>
    <p:sldId id="383" r:id="rId10"/>
    <p:sldId id="428"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2F6E99"/>
    <a:srgbClr val="559BCB"/>
    <a:srgbClr val="3883B6"/>
    <a:srgbClr val="3668B8"/>
    <a:srgbClr val="2E6AA0"/>
    <a:srgbClr val="3366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86490" autoAdjust="0"/>
  </p:normalViewPr>
  <p:slideViewPr>
    <p:cSldViewPr>
      <p:cViewPr>
        <p:scale>
          <a:sx n="90" d="100"/>
          <a:sy n="90" d="100"/>
        </p:scale>
        <p:origin x="-864" y="-80"/>
      </p:cViewPr>
      <p:guideLst>
        <p:guide orient="horz" pos="2160"/>
        <p:guide pos="2880"/>
      </p:guideLst>
    </p:cSldViewPr>
  </p:slideViewPr>
  <p:outlineViewPr>
    <p:cViewPr>
      <p:scale>
        <a:sx n="33" d="100"/>
        <a:sy n="33" d="100"/>
      </p:scale>
      <p:origin x="128" y="2977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1C9557E6-0E4E-894C-A3F5-F4AEE72F6BF9}" type="datetime1">
              <a:rPr lang="en-US"/>
              <a:pPr>
                <a:defRPr/>
              </a:pPr>
              <a:t>24/06/15</a:t>
            </a:fld>
            <a:endParaRPr lang="en-AU"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53A085F9-DDB9-B942-96E8-8377393E3744}" type="slidenum">
              <a:rPr lang="en-AU"/>
              <a:pPr>
                <a:defRPr/>
              </a:pPr>
              <a:t>‹#›</a:t>
            </a:fld>
            <a:endParaRPr lang="en-AU" dirty="0"/>
          </a:p>
        </p:txBody>
      </p:sp>
    </p:spTree>
    <p:extLst>
      <p:ext uri="{BB962C8B-B14F-4D97-AF65-F5344CB8AC3E}">
        <p14:creationId xmlns:p14="http://schemas.microsoft.com/office/powerpoint/2010/main" val="2673341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341068F-0FDE-F148-85B8-70FB36786A04}" type="datetime1">
              <a:rPr lang="en-US"/>
              <a:pPr>
                <a:defRPr/>
              </a:pPr>
              <a:t>24/06/15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endParaRPr lang="en-US"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F1C5CC0-9B1A-FC4A-A2D9-63E856259C90}" type="slidenum">
              <a:rPr lang="en-US"/>
              <a:pPr>
                <a:defRPr/>
              </a:pPr>
              <a:t>‹#›</a:t>
            </a:fld>
            <a:endParaRPr lang="en-US" dirty="0"/>
          </a:p>
        </p:txBody>
      </p:sp>
    </p:spTree>
    <p:extLst>
      <p:ext uri="{BB962C8B-B14F-4D97-AF65-F5344CB8AC3E}">
        <p14:creationId xmlns:p14="http://schemas.microsoft.com/office/powerpoint/2010/main" val="33418248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r-FR" smtClean="0">
              <a:latin typeface="Times New Roman" charset="0"/>
            </a:endParaRPr>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A0457F-60B1-A04D-8843-174CFAACD984}" type="slidenum">
              <a:rPr lang="en-US"/>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wrap="none" anchor="b">
            <a:prstTxWarp prst="textNoShape">
              <a:avLst/>
            </a:prstTxWarp>
          </a:bodyPr>
          <a:lstStyle/>
          <a:p>
            <a:pPr algn="r"/>
            <a:fld id="{520692A6-E55E-6947-8714-0E7C8D367478}" type="slidenum">
              <a:rPr lang="en-US" sz="1200"/>
              <a:pPr algn="r"/>
              <a:t>6</a:t>
            </a:fld>
            <a:endParaRPr lang="en-US" sz="1200"/>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AU" sz="1200" i="1" dirty="0" smtClean="0">
                <a:solidFill>
                  <a:srgbClr val="000000"/>
                </a:solidFill>
              </a:rPr>
              <a:t> International Cancer Genome Consortium</a:t>
            </a:r>
            <a:r>
              <a:rPr lang="en-AU" sz="1200" dirty="0" smtClean="0">
                <a:solidFill>
                  <a:srgbClr val="000000"/>
                </a:solidFill>
              </a:rPr>
              <a:t> (</a:t>
            </a:r>
            <a:r>
              <a:rPr lang="en-US" sz="1200" dirty="0" smtClean="0">
                <a:solidFill>
                  <a:srgbClr val="000000"/>
                </a:solidFill>
              </a:rPr>
              <a:t>ICGC) goal- To obtain a comprehensive description of genomic, </a:t>
            </a:r>
            <a:r>
              <a:rPr lang="en-US" sz="1200" dirty="0" err="1" smtClean="0">
                <a:solidFill>
                  <a:srgbClr val="000000"/>
                </a:solidFill>
              </a:rPr>
              <a:t>transcriptomic</a:t>
            </a:r>
            <a:r>
              <a:rPr lang="en-US" sz="1200" dirty="0" smtClean="0">
                <a:solidFill>
                  <a:srgbClr val="000000"/>
                </a:solidFill>
              </a:rPr>
              <a:t> and </a:t>
            </a:r>
            <a:r>
              <a:rPr lang="en-US" sz="1200" dirty="0" err="1" smtClean="0">
                <a:solidFill>
                  <a:srgbClr val="000000"/>
                </a:solidFill>
              </a:rPr>
              <a:t>epigenomic</a:t>
            </a:r>
            <a:r>
              <a:rPr lang="en-US" sz="1200" dirty="0" smtClean="0">
                <a:solidFill>
                  <a:srgbClr val="000000"/>
                </a:solidFill>
              </a:rPr>
              <a:t> changes in 50 different </a:t>
            </a:r>
            <a:r>
              <a:rPr lang="en-US" sz="1200" dirty="0" err="1" smtClean="0">
                <a:solidFill>
                  <a:srgbClr val="000000"/>
                </a:solidFill>
              </a:rPr>
              <a:t>tumour</a:t>
            </a:r>
            <a:r>
              <a:rPr lang="en-US" sz="1200" dirty="0" smtClean="0">
                <a:solidFill>
                  <a:srgbClr val="000000"/>
                </a:solidFill>
              </a:rPr>
              <a:t> types and/or subtypes which are of clinical and societal importance across the globe;</a:t>
            </a:r>
          </a:p>
          <a:p>
            <a:endParaRPr lang="en-US" dirty="0" smtClean="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wrap="none" anchor="b">
            <a:prstTxWarp prst="textNoShape">
              <a:avLst/>
            </a:prstTxWarp>
          </a:bodyPr>
          <a:lstStyle/>
          <a:p>
            <a:pPr algn="r"/>
            <a:fld id="{520692A6-E55E-6947-8714-0E7C8D367478}" type="slidenum">
              <a:rPr lang="en-US" sz="1200"/>
              <a:pPr algn="r"/>
              <a:t>7</a:t>
            </a:fld>
            <a:endParaRPr lang="en-US" sz="1200"/>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AU" sz="1200" i="1" dirty="0" smtClean="0">
                <a:solidFill>
                  <a:srgbClr val="000000"/>
                </a:solidFill>
              </a:rPr>
              <a:t> International Cancer Genome Consortium</a:t>
            </a:r>
            <a:r>
              <a:rPr lang="en-AU" sz="1200" dirty="0" smtClean="0">
                <a:solidFill>
                  <a:srgbClr val="000000"/>
                </a:solidFill>
              </a:rPr>
              <a:t> (</a:t>
            </a:r>
            <a:r>
              <a:rPr lang="en-US" sz="1200" dirty="0" smtClean="0">
                <a:solidFill>
                  <a:srgbClr val="000000"/>
                </a:solidFill>
              </a:rPr>
              <a:t>ICGC) goal- To obtain a comprehensive description of genomic, </a:t>
            </a:r>
            <a:r>
              <a:rPr lang="en-US" sz="1200" dirty="0" err="1" smtClean="0">
                <a:solidFill>
                  <a:srgbClr val="000000"/>
                </a:solidFill>
              </a:rPr>
              <a:t>transcriptomic</a:t>
            </a:r>
            <a:r>
              <a:rPr lang="en-US" sz="1200" dirty="0" smtClean="0">
                <a:solidFill>
                  <a:srgbClr val="000000"/>
                </a:solidFill>
              </a:rPr>
              <a:t> and </a:t>
            </a:r>
            <a:r>
              <a:rPr lang="en-US" sz="1200" dirty="0" err="1" smtClean="0">
                <a:solidFill>
                  <a:srgbClr val="000000"/>
                </a:solidFill>
              </a:rPr>
              <a:t>epigenomic</a:t>
            </a:r>
            <a:r>
              <a:rPr lang="en-US" sz="1200" dirty="0" smtClean="0">
                <a:solidFill>
                  <a:srgbClr val="000000"/>
                </a:solidFill>
              </a:rPr>
              <a:t> changes in 50 different </a:t>
            </a:r>
            <a:r>
              <a:rPr lang="en-US" sz="1200" dirty="0" err="1" smtClean="0">
                <a:solidFill>
                  <a:srgbClr val="000000"/>
                </a:solidFill>
              </a:rPr>
              <a:t>tumour</a:t>
            </a:r>
            <a:r>
              <a:rPr lang="en-US" sz="1200" dirty="0" smtClean="0">
                <a:solidFill>
                  <a:srgbClr val="000000"/>
                </a:solidFill>
              </a:rPr>
              <a:t> types and/or subtypes which are of clinical and societal importance across the globe;</a:t>
            </a:r>
          </a:p>
          <a:p>
            <a:endParaRPr lang="en-US" dirty="0" smtClean="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B490765-9233-1F4C-AFAE-E7DB840DF354}" type="slidenum">
              <a:rPr lang="en-US"/>
              <a:pPr/>
              <a:t>8</a:t>
            </a:fld>
            <a:endParaRPr lang="en-US"/>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fr-FR" smtClean="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AU"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5BDF0BC1-1A6D-5D42-A159-E0152A6E0590}" type="datetime1">
              <a:rPr lang="en-US" smtClean="0"/>
              <a:pPr>
                <a:defRPr/>
              </a:pPr>
              <a:t>24/06/15</a:t>
            </a:fld>
            <a:endParaRPr lang="en-AU" dirty="0"/>
          </a:p>
        </p:txBody>
      </p:sp>
      <p:sp>
        <p:nvSpPr>
          <p:cNvPr id="17" name="Footer Placeholder 16"/>
          <p:cNvSpPr>
            <a:spLocks noGrp="1"/>
          </p:cNvSpPr>
          <p:nvPr>
            <p:ph type="ftr" sz="quarter" idx="11"/>
          </p:nvPr>
        </p:nvSpPr>
        <p:spPr/>
        <p:txBody>
          <a:bodyPr/>
          <a:lstStyle/>
          <a:p>
            <a:pPr>
              <a:defRPr/>
            </a:pPr>
            <a:endParaRPr lang="en-AU"/>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FB56013-B943-42BA-886F-6F9D4EB85E9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pPr>
              <a:defRPr/>
            </a:pPr>
            <a:fld id="{B143BCF8-2BE0-C848-802B-5849F19D4572}" type="datetime1">
              <a:rPr lang="en-US" smtClean="0"/>
              <a:pPr>
                <a:defRPr/>
              </a:pPr>
              <a:t>24/06/15</a:t>
            </a:fld>
            <a:endParaRPr lang="en-AU" dirty="0"/>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AF50ADCF-C02D-4745-9DDF-4747DD513CE3}" type="slidenum">
              <a:rPr lang="en-AU" smtClean="0"/>
              <a:pPr>
                <a:defRPr/>
              </a:pPr>
              <a:t>‹#›</a:t>
            </a:fld>
            <a:endParaRPr lang="en-AU"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pPr>
              <a:defRPr/>
            </a:pPr>
            <a:fld id="{E5C085E9-30D4-594A-9C7B-B64907D4C635}" type="slidenum">
              <a:rPr lang="en-AU" smtClean="0"/>
              <a:pPr>
                <a:defRPr/>
              </a:pPr>
              <a:t>‹#›</a:t>
            </a:fld>
            <a:endParaRPr lang="en-AU"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pPr>
              <a:defRPr/>
            </a:pPr>
            <a:fld id="{1EF83E53-BFC0-5847-BD9C-D02A144D4EA3}" type="datetime1">
              <a:rPr lang="en-US" smtClean="0"/>
              <a:pPr>
                <a:defRPr/>
              </a:pPr>
              <a:t>24/06/15</a:t>
            </a:fld>
            <a:endParaRPr lang="en-AU" dirty="0"/>
          </a:p>
        </p:txBody>
      </p:sp>
      <p:sp>
        <p:nvSpPr>
          <p:cNvPr id="5" name="Footer Placeholder 4"/>
          <p:cNvSpPr>
            <a:spLocks noGrp="1"/>
          </p:cNvSpPr>
          <p:nvPr>
            <p:ph type="ftr" sz="quarter" idx="11"/>
          </p:nvPr>
        </p:nvSpPr>
        <p:spPr/>
        <p:txBody>
          <a:bodyPr/>
          <a:lstStyle/>
          <a:p>
            <a:pPr>
              <a:defRPr/>
            </a:pPr>
            <a:endParaRPr lang="en-AU"/>
          </a:p>
        </p:txBody>
      </p:sp>
      <p:sp>
        <p:nvSpPr>
          <p:cNvPr id="2" name="Vertical Title 1"/>
          <p:cNvSpPr>
            <a:spLocks noGrp="1"/>
          </p:cNvSpPr>
          <p:nvPr>
            <p:ph type="title" orient="vert"/>
          </p:nvPr>
        </p:nvSpPr>
        <p:spPr>
          <a:xfrm>
            <a:off x="7391400" y="304801"/>
            <a:ext cx="1447800" cy="5851525"/>
          </a:xfrm>
        </p:spPr>
        <p:txBody>
          <a:bodyPr vert="eaVert"/>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AU"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0BC3D66E-4162-9246-B654-4F6B11B19092}" type="datetime1">
              <a:rPr lang="en-US" smtClean="0"/>
              <a:pPr>
                <a:defRPr/>
              </a:pPr>
              <a:t>24/06/15</a:t>
            </a:fld>
            <a:endParaRPr lang="en-AU" dirty="0"/>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a:xfrm>
            <a:off x="4361688" y="1026372"/>
            <a:ext cx="457200" cy="441325"/>
          </a:xfrm>
        </p:spPr>
        <p:txBody>
          <a:bodyPr/>
          <a:lstStyle/>
          <a:p>
            <a:pPr>
              <a:defRPr/>
            </a:pPr>
            <a:fld id="{A68B7602-9CB3-D548-8ED3-9A99AB54D413}" type="slidenum">
              <a:rPr lang="en-AU" smtClean="0"/>
              <a:pPr>
                <a:defRPr/>
              </a:pPr>
              <a:t>‹#›</a:t>
            </a:fld>
            <a:endParaRPr lang="en-AU"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AU"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AU"/>
          </a:p>
        </p:txBody>
      </p:sp>
      <p:sp>
        <p:nvSpPr>
          <p:cNvPr id="4" name="Date Placeholder 3"/>
          <p:cNvSpPr>
            <a:spLocks noGrp="1"/>
          </p:cNvSpPr>
          <p:nvPr>
            <p:ph type="dt" sz="half" idx="10"/>
          </p:nvPr>
        </p:nvSpPr>
        <p:spPr/>
        <p:txBody>
          <a:bodyPr/>
          <a:lstStyle/>
          <a:p>
            <a:pPr>
              <a:defRPr/>
            </a:pPr>
            <a:fld id="{129A5473-04C8-4347-8ECF-DCBE1CBB498C}" type="datetime1">
              <a:rPr lang="en-US" smtClean="0"/>
              <a:pPr>
                <a:defRPr/>
              </a:pPr>
              <a:t>24/06/15</a:t>
            </a:fld>
            <a:endParaRPr lang="en-AU"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BAE4E6-4D12-4A48-9B6B-6FA0B79BEE93}"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AU"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fld id="{315A860B-D963-9646-9B70-035E2EE44896}" type="datetime1">
              <a:rPr lang="en-US" smtClean="0"/>
              <a:pPr>
                <a:defRPr/>
              </a:pPr>
              <a:t>24/06/15</a:t>
            </a:fld>
            <a:endParaRPr lang="en-AU" dirty="0"/>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02617032-42C5-0B4E-B047-F57DE2D5DBDB}" type="slidenum">
              <a:rPr lang="en-AU" smtClean="0"/>
              <a:pPr>
                <a:defRPr/>
              </a:pPr>
              <a:t>‹#›</a:t>
            </a:fld>
            <a:endParaRPr lang="en-AU"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7" name="Date Placeholder 6"/>
          <p:cNvSpPr>
            <a:spLocks noGrp="1"/>
          </p:cNvSpPr>
          <p:nvPr>
            <p:ph type="dt" sz="half" idx="10"/>
          </p:nvPr>
        </p:nvSpPr>
        <p:spPr/>
        <p:txBody>
          <a:bodyPr/>
          <a:lstStyle/>
          <a:p>
            <a:pPr>
              <a:defRPr/>
            </a:pPr>
            <a:fld id="{83972954-8AEE-9743-9A88-C5AA467C6355}" type="datetime1">
              <a:rPr lang="en-US" smtClean="0"/>
              <a:pPr>
                <a:defRPr/>
              </a:pPr>
              <a:t>24/06/15</a:t>
            </a:fld>
            <a:endParaRPr lang="en-AU" dirty="0"/>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AU"/>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010E936F-4168-FE49-9174-296127F51365}" type="slidenum">
              <a:rPr lang="en-AU" smtClean="0"/>
              <a:pPr>
                <a:defRPr/>
              </a:pPr>
              <a:t>‹#›</a:t>
            </a:fld>
            <a:endParaRPr lang="en-AU" dirty="0"/>
          </a:p>
        </p:txBody>
      </p:sp>
      <p:sp>
        <p:nvSpPr>
          <p:cNvPr id="23" name="Title 22"/>
          <p:cNvSpPr>
            <a:spLocks noGrp="1"/>
          </p:cNvSpPr>
          <p:nvPr>
            <p:ph type="title"/>
          </p:nvPr>
        </p:nvSpPr>
        <p:spPr/>
        <p:txBody>
          <a:bodyPr rtlCol="0" anchor="b" anchorCtr="0"/>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5F7341DE-1F5B-1944-B64E-FB9DDA104A24}" type="datetime1">
              <a:rPr lang="en-US" smtClean="0"/>
              <a:pPr>
                <a:defRPr/>
              </a:pPr>
              <a:t>24/06/15</a:t>
            </a:fld>
            <a:endParaRPr lang="en-AU" dirty="0"/>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a:xfrm>
            <a:off x="4343400" y="1036020"/>
            <a:ext cx="457200" cy="441325"/>
          </a:xfrm>
        </p:spPr>
        <p:txBody>
          <a:bodyPr/>
          <a:lstStyle/>
          <a:p>
            <a:pPr>
              <a:defRPr/>
            </a:pPr>
            <a:fld id="{B0383DBF-5D79-834D-ABA7-C7852D61E2E2}" type="slidenum">
              <a:rPr lang="en-AU" smtClean="0"/>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fld id="{FB7E99D4-F012-454B-87CA-EF929F911BAE}" type="datetime1">
              <a:rPr lang="en-US" smtClean="0"/>
              <a:pPr>
                <a:defRPr/>
              </a:pPr>
              <a:t>24/06/15</a:t>
            </a:fld>
            <a:endParaRPr lang="en-AU" dirty="0"/>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7DC813A1-A16A-6D4E-8864-62142AD0815C}" type="slidenum">
              <a:rPr lang="en-AU" smtClean="0"/>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AU"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AU"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FB56013-B943-42BA-886F-6F9D4EB85E9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fld id="{DBF17E5B-9993-6E48-A222-A1DA781B1552}" type="datetime1">
              <a:rPr lang="en-US" smtClean="0"/>
              <a:pPr>
                <a:defRPr/>
              </a:pPr>
              <a:t>24/06/15</a:t>
            </a:fld>
            <a:endParaRPr lang="en-AU" dirty="0"/>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pPr>
              <a:defRPr/>
            </a:pPr>
            <a:fld id="{961F8091-AA67-A640-8011-8FA947A6CAF2}" type="slidenum">
              <a:rPr lang="en-AU" smtClean="0"/>
              <a:pPr>
                <a:defRPr/>
              </a:pPr>
              <a:t>‹#›</a:t>
            </a:fld>
            <a:endParaRPr lang="en-AU"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AU"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AU"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AU"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fld id="{7E5C2DA2-8768-6D49-9A79-5980B555D9C4}" type="datetime1">
              <a:rPr lang="en-US" smtClean="0"/>
              <a:pPr>
                <a:defRPr/>
              </a:pPr>
              <a:t>24/06/15</a:t>
            </a:fld>
            <a:endParaRPr lang="en-AU" dirty="0"/>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fld id="{9336C554-2536-6A42-BFB9-8F92888B4636}" type="datetime1">
              <a:rPr lang="en-US" smtClean="0"/>
              <a:pPr>
                <a:defRPr/>
              </a:pPr>
              <a:t>24/06/15</a:t>
            </a:fld>
            <a:endParaRPr lang="en-AU"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AU"/>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EC162898-E265-6644-9ED3-79757858E3F1}" type="slidenum">
              <a:rPr lang="en-AU" smtClean="0"/>
              <a:pPr>
                <a:defRPr/>
              </a:pPr>
              <a:t>‹#›</a:t>
            </a:fld>
            <a:endParaRPr lang="en-AU"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AU"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AU" smtClean="0"/>
              <a:t>Click to edit Master text styles</a:t>
            </a:r>
          </a:p>
          <a:p>
            <a:pPr lvl="1" eaLnBrk="1" latinLnBrk="0" hangingPunct="1"/>
            <a:r>
              <a:rPr kumimoji="0" lang="en-AU" smtClean="0"/>
              <a:t>Second level</a:t>
            </a:r>
          </a:p>
          <a:p>
            <a:pPr lvl="2" eaLnBrk="1" latinLnBrk="0" hangingPunct="1"/>
            <a:r>
              <a:rPr kumimoji="0" lang="en-AU" smtClean="0"/>
              <a:t>Third level</a:t>
            </a:r>
          </a:p>
          <a:p>
            <a:pPr lvl="3" eaLnBrk="1" latinLnBrk="0" hangingPunct="1"/>
            <a:r>
              <a:rPr kumimoji="0" lang="en-AU" smtClean="0"/>
              <a:t>Fourth level</a:t>
            </a:r>
          </a:p>
          <a:p>
            <a:pPr lvl="4" eaLnBrk="1" latinLnBrk="0" hangingPunct="1"/>
            <a:r>
              <a:rPr kumimoji="0" lang="en-AU"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542" r:id="rId1"/>
    <p:sldLayoutId id="2147484543" r:id="rId2"/>
    <p:sldLayoutId id="2147484544" r:id="rId3"/>
    <p:sldLayoutId id="2147484545" r:id="rId4"/>
    <p:sldLayoutId id="2147484546" r:id="rId5"/>
    <p:sldLayoutId id="2147484547" r:id="rId6"/>
    <p:sldLayoutId id="2147484548" r:id="rId7"/>
    <p:sldLayoutId id="2147484549" r:id="rId8"/>
    <p:sldLayoutId id="2147484550" r:id="rId9"/>
    <p:sldLayoutId id="2147484551" r:id="rId10"/>
    <p:sldLayoutId id="2147484552"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ews.bbc.co.uk/2/hi/science/nature/2758191.s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a:spLocks noGrp="1"/>
          </p:cNvSpPr>
          <p:nvPr>
            <p:ph type="ctrTitle"/>
          </p:nvPr>
        </p:nvSpPr>
        <p:spPr>
          <a:xfrm>
            <a:off x="755576" y="548680"/>
            <a:ext cx="7920880" cy="5245224"/>
          </a:xfrm>
        </p:spPr>
        <p:txBody>
          <a:bodyPr anchor="t">
            <a:normAutofit fontScale="90000"/>
          </a:bodyPr>
          <a:lstStyle/>
          <a:p>
            <a:r>
              <a:rPr lang="en-US" sz="2700" b="1" dirty="0" smtClean="0">
                <a:solidFill>
                  <a:schemeClr val="tx1"/>
                </a:solidFill>
              </a:rPr>
              <a:t>TRANSLATION</a:t>
            </a:r>
            <a:r>
              <a:rPr lang="en-US" sz="2700" b="1" dirty="0">
                <a:solidFill>
                  <a:schemeClr val="tx1"/>
                </a:solidFill>
              </a:rPr>
              <a:t> IN HEALTHCARE CONFERENCE </a:t>
            </a:r>
            <a:r>
              <a:rPr lang="en-US" sz="3200" b="1" dirty="0" smtClean="0">
                <a:solidFill>
                  <a:schemeClr val="tx1"/>
                </a:solidFill>
              </a:rPr>
              <a:t> </a:t>
            </a:r>
            <a:r>
              <a:rPr lang="en-US" sz="3200" b="1" dirty="0">
                <a:solidFill>
                  <a:schemeClr val="tx1"/>
                </a:solidFill>
              </a:rPr>
              <a:t>   </a:t>
            </a:r>
            <a:r>
              <a:rPr lang="en-US" sz="2700" b="1" dirty="0">
                <a:solidFill>
                  <a:schemeClr val="tx1"/>
                </a:solidFill>
              </a:rPr>
              <a:t>EXPLORING THE IMPACT OF EMERGING </a:t>
            </a:r>
            <a:r>
              <a:rPr lang="en-US" sz="2700" b="1" dirty="0" smtClean="0">
                <a:solidFill>
                  <a:schemeClr val="tx1"/>
                </a:solidFill>
              </a:rPr>
              <a:t>TECHNOLOGIES</a:t>
            </a:r>
            <a:r>
              <a:rPr lang="en-AU" sz="4000" b="1" dirty="0" smtClean="0">
                <a:solidFill>
                  <a:schemeClr val="tx1"/>
                </a:solidFill>
                <a:effectLst>
                  <a:outerShdw blurRad="38100" dist="38100" dir="2700000" algn="tl">
                    <a:srgbClr val="FFFFFF"/>
                  </a:outerShdw>
                </a:effectLst>
                <a:cs typeface="Arial"/>
              </a:rPr>
              <a:t/>
            </a:r>
            <a:br>
              <a:rPr lang="en-AU" sz="4000" b="1" dirty="0" smtClean="0">
                <a:solidFill>
                  <a:schemeClr val="tx1"/>
                </a:solidFill>
                <a:effectLst>
                  <a:outerShdw blurRad="38100" dist="38100" dir="2700000" algn="tl">
                    <a:srgbClr val="FFFFFF"/>
                  </a:outerShdw>
                </a:effectLst>
                <a:cs typeface="Arial"/>
              </a:rPr>
            </a:br>
            <a:r>
              <a:rPr lang="en-AU" sz="4000" b="1" dirty="0" smtClean="0">
                <a:solidFill>
                  <a:schemeClr val="tx1"/>
                </a:solidFill>
                <a:effectLst>
                  <a:outerShdw blurRad="38100" dist="38100" dir="2700000" algn="tl">
                    <a:srgbClr val="FFFFFF"/>
                  </a:outerShdw>
                </a:effectLst>
                <a:cs typeface="Arial"/>
              </a:rPr>
              <a:t/>
            </a:r>
            <a:br>
              <a:rPr lang="en-AU" sz="4000" b="1" dirty="0" smtClean="0">
                <a:solidFill>
                  <a:schemeClr val="tx1"/>
                </a:solidFill>
                <a:effectLst>
                  <a:outerShdw blurRad="38100" dist="38100" dir="2700000" algn="tl">
                    <a:srgbClr val="FFFFFF"/>
                  </a:outerShdw>
                </a:effectLst>
                <a:cs typeface="Arial"/>
              </a:rPr>
            </a:br>
            <a:r>
              <a:rPr lang="en-GB" sz="3100" i="1" dirty="0">
                <a:solidFill>
                  <a:schemeClr val="tx1"/>
                </a:solidFill>
              </a:rPr>
              <a:t>Embedding </a:t>
            </a:r>
            <a:r>
              <a:rPr lang="en-GB" sz="3100" i="1" dirty="0" err="1">
                <a:solidFill>
                  <a:schemeClr val="tx1"/>
                </a:solidFill>
              </a:rPr>
              <a:t>Biobanks</a:t>
            </a:r>
            <a:r>
              <a:rPr lang="en-GB" sz="3100" i="1" dirty="0">
                <a:solidFill>
                  <a:schemeClr val="tx1"/>
                </a:solidFill>
              </a:rPr>
              <a:t> as Tools for Translational Research – </a:t>
            </a:r>
            <a:r>
              <a:rPr lang="en-AU" sz="3100" dirty="0">
                <a:solidFill>
                  <a:schemeClr val="tx1"/>
                </a:solidFill>
              </a:rPr>
              <a:t/>
            </a:r>
            <a:br>
              <a:rPr lang="en-AU" sz="3100" dirty="0">
                <a:solidFill>
                  <a:schemeClr val="tx1"/>
                </a:solidFill>
              </a:rPr>
            </a:br>
            <a:r>
              <a:rPr lang="en-GB" sz="3100" i="1" dirty="0">
                <a:solidFill>
                  <a:schemeClr val="tx1"/>
                </a:solidFill>
              </a:rPr>
              <a:t>Has the </a:t>
            </a:r>
            <a:r>
              <a:rPr lang="en-GB" sz="3100" i="1" dirty="0" err="1">
                <a:solidFill>
                  <a:schemeClr val="tx1"/>
                </a:solidFill>
              </a:rPr>
              <a:t>Biobank</a:t>
            </a:r>
            <a:r>
              <a:rPr lang="en-GB" sz="3100" i="1" dirty="0">
                <a:solidFill>
                  <a:schemeClr val="tx1"/>
                </a:solidFill>
              </a:rPr>
              <a:t> Bubble Burst? </a:t>
            </a:r>
            <a:r>
              <a:rPr lang="en-AU" sz="3600" dirty="0">
                <a:solidFill>
                  <a:schemeClr val="tx1"/>
                </a:solidFill>
              </a:rPr>
              <a:t/>
            </a:r>
            <a:br>
              <a:rPr lang="en-AU" sz="3600" dirty="0">
                <a:solidFill>
                  <a:schemeClr val="tx1"/>
                </a:solidFill>
              </a:rPr>
            </a:br>
            <a:r>
              <a:rPr lang="en-AU" sz="3556" dirty="0" smtClean="0">
                <a:solidFill>
                  <a:schemeClr val="tx1"/>
                </a:solidFill>
                <a:effectLst>
                  <a:outerShdw blurRad="38100" dist="38100" dir="2700000" algn="tl">
                    <a:srgbClr val="FFFFFF"/>
                  </a:outerShdw>
                </a:effectLst>
                <a:latin typeface="+mn-lt"/>
                <a:cs typeface="Arial"/>
              </a:rPr>
              <a:t> </a:t>
            </a:r>
            <a:br>
              <a:rPr lang="en-AU" sz="3556" dirty="0" smtClean="0">
                <a:solidFill>
                  <a:schemeClr val="tx1"/>
                </a:solidFill>
                <a:effectLst>
                  <a:outerShdw blurRad="38100" dist="38100" dir="2700000" algn="tl">
                    <a:srgbClr val="FFFFFF"/>
                  </a:outerShdw>
                </a:effectLst>
                <a:latin typeface="+mn-lt"/>
                <a:cs typeface="Arial"/>
              </a:rPr>
            </a:br>
            <a:r>
              <a:rPr lang="en-AU" sz="3556" dirty="0" smtClean="0">
                <a:solidFill>
                  <a:schemeClr val="tx1"/>
                </a:solidFill>
                <a:effectLst>
                  <a:outerShdw blurRad="38100" dist="38100" dir="2700000" algn="tl">
                    <a:srgbClr val="FFFFFF"/>
                  </a:outerShdw>
                </a:effectLst>
                <a:latin typeface="+mn-lt"/>
                <a:cs typeface="Arial"/>
              </a:rPr>
              <a:t/>
            </a:r>
            <a:br>
              <a:rPr lang="en-AU" sz="3556" dirty="0" smtClean="0">
                <a:solidFill>
                  <a:schemeClr val="tx1"/>
                </a:solidFill>
                <a:effectLst>
                  <a:outerShdw blurRad="38100" dist="38100" dir="2700000" algn="tl">
                    <a:srgbClr val="FFFFFF"/>
                  </a:outerShdw>
                </a:effectLst>
                <a:latin typeface="+mn-lt"/>
                <a:cs typeface="Arial"/>
              </a:rPr>
            </a:br>
            <a:r>
              <a:rPr lang="en-US" sz="2000" dirty="0" smtClean="0">
                <a:solidFill>
                  <a:schemeClr val="tx1"/>
                </a:solidFill>
              </a:rPr>
              <a:t>University </a:t>
            </a:r>
            <a:r>
              <a:rPr lang="en-US" sz="2000" dirty="0">
                <a:solidFill>
                  <a:schemeClr val="tx1"/>
                </a:solidFill>
              </a:rPr>
              <a:t>of Oxford  23-25 June 2015</a:t>
            </a:r>
            <a:r>
              <a:rPr lang="en-US" altLang="ja-JP" sz="2000" dirty="0">
                <a:solidFill>
                  <a:schemeClr val="tx1"/>
                </a:solidFill>
                <a:cs typeface="Arial"/>
              </a:rPr>
              <a:t/>
            </a:r>
            <a:br>
              <a:rPr lang="en-US" altLang="ja-JP" sz="2000" dirty="0">
                <a:solidFill>
                  <a:schemeClr val="tx1"/>
                </a:solidFill>
                <a:cs typeface="Arial"/>
              </a:rPr>
            </a:br>
            <a:endParaRPr lang="en-AU" sz="2000" dirty="0" smtClean="0">
              <a:solidFill>
                <a:schemeClr val="tx1"/>
              </a:solidFill>
              <a:latin typeface="+mn-lt"/>
              <a:cs typeface="Arial"/>
            </a:endParaRPr>
          </a:p>
        </p:txBody>
      </p:sp>
      <p:pic>
        <p:nvPicPr>
          <p:cNvPr id="3" name="Picture 2" descr="image0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5589240"/>
            <a:ext cx="3079722" cy="792088"/>
          </a:xfrm>
          <a:prstGeom prst="rect">
            <a:avLst/>
          </a:prstGeom>
        </p:spPr>
      </p:pic>
      <p:pic>
        <p:nvPicPr>
          <p:cNvPr id="5" name="Picture 4"/>
          <p:cNvPicPr/>
          <p:nvPr/>
        </p:nvPicPr>
        <p:blipFill rotWithShape="1">
          <a:blip r:embed="rId3">
            <a:extLst>
              <a:ext uri="{28A0092B-C50C-407E-A947-70E740481C1C}">
                <a14:useLocalDpi xmlns:a14="http://schemas.microsoft.com/office/drawing/2010/main" val="0"/>
              </a:ext>
            </a:extLst>
          </a:blip>
          <a:srcRect l="7145" t="19832" r="7382" b="20104"/>
          <a:stretch/>
        </p:blipFill>
        <p:spPr bwMode="auto">
          <a:xfrm>
            <a:off x="251520" y="5589240"/>
            <a:ext cx="774700" cy="770255"/>
          </a:xfrm>
          <a:prstGeom prst="rect">
            <a:avLst/>
          </a:prstGeom>
          <a:ln>
            <a:noFill/>
          </a:ln>
          <a:extLst>
            <a:ext uri="{53640926-AAD7-44d8-BBD7-CCE9431645EC}">
              <a14:shadowObscured xmlns:a14="http://schemas.microsoft.com/office/drawing/2010/main"/>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noAutofit/>
          </a:bodyPr>
          <a:lstStyle/>
          <a:p>
            <a:pPr marL="182563" lvl="1" indent="-182563" algn="ctr" eaLnBrk="1" fontAlgn="auto" hangingPunct="1">
              <a:lnSpc>
                <a:spcPct val="90000"/>
              </a:lnSpc>
              <a:spcAft>
                <a:spcPts val="0"/>
              </a:spcAft>
              <a:defRPr/>
            </a:pPr>
            <a:r>
              <a:rPr lang="en-AU" sz="3200" dirty="0">
                <a:solidFill>
                  <a:srgbClr val="000000"/>
                </a:solidFill>
                <a:latin typeface="+mj-lt"/>
              </a:rPr>
              <a:t/>
            </a:r>
            <a:br>
              <a:rPr lang="en-AU" sz="3200" dirty="0">
                <a:solidFill>
                  <a:srgbClr val="000000"/>
                </a:solidFill>
                <a:latin typeface="+mj-lt"/>
              </a:rPr>
            </a:br>
            <a:endParaRPr lang="en-US" sz="3200" dirty="0">
              <a:solidFill>
                <a:srgbClr val="000000"/>
              </a:solidFill>
              <a:latin typeface="+mj-lt"/>
            </a:endParaRPr>
          </a:p>
        </p:txBody>
      </p:sp>
      <p:sp>
        <p:nvSpPr>
          <p:cNvPr id="4" name="Subtitle 2"/>
          <p:cNvSpPr>
            <a:spLocks noGrp="1"/>
          </p:cNvSpPr>
          <p:nvPr>
            <p:ph sz="quarter" idx="1"/>
          </p:nvPr>
        </p:nvSpPr>
        <p:spPr>
          <a:xfrm>
            <a:off x="323528" y="1556792"/>
            <a:ext cx="8503920" cy="4998296"/>
          </a:xfrm>
        </p:spPr>
        <p:txBody>
          <a:bodyPr>
            <a:noAutofit/>
          </a:bodyPr>
          <a:lstStyle/>
          <a:p>
            <a:pPr marL="0" lvl="1" indent="0">
              <a:lnSpc>
                <a:spcPct val="90000"/>
              </a:lnSpc>
              <a:buClr>
                <a:srgbClr val="336600"/>
              </a:buClr>
              <a:buNone/>
              <a:defRPr/>
            </a:pPr>
            <a:r>
              <a:rPr lang="en-AU" sz="1200" i="1" dirty="0">
                <a:solidFill>
                  <a:srgbClr val="000000"/>
                </a:solidFill>
              </a:rPr>
              <a:t>Acknowledgements</a:t>
            </a:r>
          </a:p>
          <a:p>
            <a:pPr marL="0" indent="0">
              <a:buNone/>
            </a:pPr>
            <a:r>
              <a:rPr lang="en-US" sz="1200" dirty="0" smtClean="0">
                <a:ea typeface="ＭＳ Ｐゴシック" charset="0"/>
                <a:cs typeface="ＭＳ Ｐゴシック" charset="0"/>
              </a:rPr>
              <a:t>ARC </a:t>
            </a:r>
            <a:r>
              <a:rPr lang="en-US" sz="1200" dirty="0">
                <a:ea typeface="ＭＳ Ｐゴシック" charset="0"/>
                <a:cs typeface="ＭＳ Ｐゴシック" charset="0"/>
              </a:rPr>
              <a:t>Discovery Grant </a:t>
            </a:r>
            <a:r>
              <a:rPr lang="ja-JP" altLang="en-US" sz="1200" dirty="0">
                <a:ea typeface="ＭＳ Ｐゴシック" charset="0"/>
                <a:cs typeface="ＭＳ Ｐゴシック" charset="0"/>
              </a:rPr>
              <a:t>“</a:t>
            </a:r>
            <a:r>
              <a:rPr lang="en-US" altLang="ja-JP" sz="1200" dirty="0">
                <a:ea typeface="ＭＳ Ｐゴシック" charset="0"/>
                <a:cs typeface="ＭＳ Ｐゴシック" charset="0"/>
              </a:rPr>
              <a:t>The Age of Personalized Medicine: Regulatory </a:t>
            </a:r>
            <a:r>
              <a:rPr lang="en-US" sz="1200" dirty="0">
                <a:ea typeface="ＭＳ Ｐゴシック" charset="0"/>
                <a:cs typeface="ＭＳ Ｐゴシック" charset="0"/>
              </a:rPr>
              <a:t>Challenges for Australia</a:t>
            </a:r>
            <a:r>
              <a:rPr lang="ja-JP" altLang="en-US" sz="1200" dirty="0">
                <a:ea typeface="ＭＳ Ｐゴシック" charset="0"/>
                <a:cs typeface="ＭＳ Ｐゴシック" charset="0"/>
              </a:rPr>
              <a:t>”</a:t>
            </a:r>
            <a:r>
              <a:rPr lang="en-US" altLang="ja-JP" sz="1200" dirty="0">
                <a:ea typeface="ＭＳ Ｐゴシック" charset="0"/>
                <a:cs typeface="ＭＳ Ｐゴシック" charset="0"/>
              </a:rPr>
              <a:t> 2011-</a:t>
            </a:r>
            <a:r>
              <a:rPr lang="en-US" altLang="ja-JP" sz="1200" dirty="0" smtClean="0">
                <a:ea typeface="ＭＳ Ｐゴシック" charset="0"/>
                <a:cs typeface="ＭＳ Ｐゴシック" charset="0"/>
              </a:rPr>
              <a:t>2015 </a:t>
            </a:r>
            <a:r>
              <a:rPr lang="en-US" altLang="ja-JP" sz="1200" dirty="0">
                <a:ea typeface="ＭＳ Ｐゴシック" charset="0"/>
                <a:cs typeface="ＭＳ Ｐゴシック" charset="0"/>
              </a:rPr>
              <a:t>(with </a:t>
            </a:r>
            <a:r>
              <a:rPr lang="en-US" altLang="ja-JP" sz="1200" dirty="0" smtClean="0">
                <a:ea typeface="ＭＳ Ｐゴシック" charset="0"/>
                <a:cs typeface="ＭＳ Ｐゴシック" charset="0"/>
              </a:rPr>
              <a:t>Dianne </a:t>
            </a:r>
            <a:r>
              <a:rPr lang="en-GB" altLang="ja-JP" sz="1200" dirty="0" err="1" smtClean="0">
                <a:ea typeface="ＭＳ Ｐゴシック" charset="0"/>
                <a:cs typeface="ＭＳ Ｐゴシック" charset="0"/>
              </a:rPr>
              <a:t>Nicol</a:t>
            </a:r>
            <a:r>
              <a:rPr lang="en-GB" altLang="ja-JP" sz="1200" dirty="0" smtClean="0">
                <a:ea typeface="ＭＳ Ｐゴシック" charset="0"/>
                <a:cs typeface="ＭＳ Ｐゴシック" charset="0"/>
              </a:rPr>
              <a:t>, Don Chalmers </a:t>
            </a:r>
            <a:r>
              <a:rPr lang="en-GB" altLang="ja-JP" sz="1200" dirty="0">
                <a:ea typeface="ＭＳ Ｐゴシック" charset="0"/>
                <a:cs typeface="ＭＳ Ｐゴシック" charset="0"/>
              </a:rPr>
              <a:t>and Margaret </a:t>
            </a:r>
            <a:r>
              <a:rPr lang="en-GB" altLang="ja-JP" sz="1200" dirty="0" err="1" smtClean="0">
                <a:ea typeface="ＭＳ Ｐゴシック" charset="0"/>
                <a:cs typeface="ＭＳ Ｐゴシック" charset="0"/>
              </a:rPr>
              <a:t>Otlowski</a:t>
            </a:r>
            <a:r>
              <a:rPr lang="en-GB" altLang="ja-JP" sz="1200" dirty="0" smtClean="0">
                <a:ea typeface="ＭＳ Ｐゴシック" charset="0"/>
                <a:cs typeface="ＭＳ Ｐゴシック" charset="0"/>
              </a:rPr>
              <a:t>)</a:t>
            </a:r>
          </a:p>
          <a:p>
            <a:pPr marL="0" indent="0">
              <a:buNone/>
            </a:pPr>
            <a:endParaRPr lang="en-GB" sz="1200" dirty="0">
              <a:solidFill>
                <a:srgbClr val="000000"/>
              </a:solidFill>
              <a:ea typeface="ＭＳ Ｐゴシック" charset="0"/>
              <a:cs typeface="ＭＳ Ｐゴシック" charset="0"/>
            </a:endParaRPr>
          </a:p>
          <a:p>
            <a:pPr marL="0" indent="0">
              <a:buNone/>
            </a:pPr>
            <a:r>
              <a:rPr lang="en-GB" sz="1200" b="1" dirty="0" smtClean="0">
                <a:solidFill>
                  <a:srgbClr val="000000"/>
                </a:solidFill>
                <a:ea typeface="ＭＳ Ｐゴシック" charset="0"/>
                <a:cs typeface="ＭＳ Ｐゴシック" charset="0"/>
              </a:rPr>
              <a:t>References</a:t>
            </a:r>
            <a:endParaRPr lang="en-US" sz="1200" b="1" dirty="0" smtClean="0">
              <a:solidFill>
                <a:srgbClr val="000000"/>
              </a:solidFill>
            </a:endParaRPr>
          </a:p>
          <a:p>
            <a:pPr marL="182563" lvl="1" indent="-182563">
              <a:lnSpc>
                <a:spcPct val="90000"/>
              </a:lnSpc>
              <a:buClr>
                <a:srgbClr val="336600"/>
              </a:buClr>
              <a:buFont typeface="Calibri" charset="0"/>
              <a:buAutoNum type="arabicPeriod"/>
              <a:defRPr/>
            </a:pPr>
            <a:r>
              <a:rPr lang="en-AU" sz="1200" dirty="0">
                <a:solidFill>
                  <a:srgbClr val="000000"/>
                </a:solidFill>
              </a:rPr>
              <a:t>D Chalmers, D. </a:t>
            </a:r>
            <a:r>
              <a:rPr lang="en-AU" sz="1200" dirty="0" err="1">
                <a:solidFill>
                  <a:srgbClr val="000000"/>
                </a:solidFill>
              </a:rPr>
              <a:t>Nicol</a:t>
            </a:r>
            <a:r>
              <a:rPr lang="en-AU" sz="1200" dirty="0">
                <a:solidFill>
                  <a:srgbClr val="000000"/>
                </a:solidFill>
              </a:rPr>
              <a:t>, M. </a:t>
            </a:r>
            <a:r>
              <a:rPr lang="en-AU" sz="1200" dirty="0" err="1">
                <a:solidFill>
                  <a:srgbClr val="000000"/>
                </a:solidFill>
              </a:rPr>
              <a:t>Otlowski</a:t>
            </a:r>
            <a:r>
              <a:rPr lang="en-AU" sz="1200" dirty="0">
                <a:solidFill>
                  <a:srgbClr val="000000"/>
                </a:solidFill>
              </a:rPr>
              <a:t> and C. </a:t>
            </a:r>
            <a:r>
              <a:rPr lang="en-AU" sz="1200" dirty="0" err="1">
                <a:solidFill>
                  <a:srgbClr val="000000"/>
                </a:solidFill>
              </a:rPr>
              <a:t>Critchley</a:t>
            </a:r>
            <a:r>
              <a:rPr lang="en-AU" sz="1200" dirty="0">
                <a:solidFill>
                  <a:srgbClr val="000000"/>
                </a:solidFill>
              </a:rPr>
              <a:t> </a:t>
            </a:r>
            <a:r>
              <a:rPr lang="en-GB" sz="1200" dirty="0">
                <a:solidFill>
                  <a:srgbClr val="000000"/>
                </a:solidFill>
              </a:rPr>
              <a:t>“Personalised Medicine in the Genome Era” (2013) </a:t>
            </a:r>
            <a:r>
              <a:rPr lang="en-GB" sz="1200" i="1" dirty="0">
                <a:solidFill>
                  <a:srgbClr val="000000"/>
                </a:solidFill>
              </a:rPr>
              <a:t>Journal of Law and Medicine </a:t>
            </a:r>
            <a:r>
              <a:rPr lang="en-GB" sz="1200" dirty="0">
                <a:solidFill>
                  <a:srgbClr val="000000"/>
                </a:solidFill>
              </a:rPr>
              <a:t>20/3: 577-594</a:t>
            </a:r>
            <a:r>
              <a:rPr lang="en-AU" sz="1200" dirty="0">
                <a:solidFill>
                  <a:srgbClr val="000000"/>
                </a:solidFill>
              </a:rPr>
              <a:t> </a:t>
            </a:r>
            <a:endParaRPr lang="en-AU" sz="1200" dirty="0" smtClean="0">
              <a:solidFill>
                <a:srgbClr val="000000"/>
              </a:solidFill>
            </a:endParaRPr>
          </a:p>
          <a:p>
            <a:pPr marL="182563" lvl="1" indent="-182563">
              <a:lnSpc>
                <a:spcPct val="90000"/>
              </a:lnSpc>
              <a:buClr>
                <a:srgbClr val="336600"/>
              </a:buClr>
              <a:buFont typeface="Calibri" charset="0"/>
              <a:buAutoNum type="arabicPeriod"/>
              <a:defRPr/>
            </a:pPr>
            <a:r>
              <a:rPr lang="en-GB" sz="1200" dirty="0">
                <a:solidFill>
                  <a:srgbClr val="000000"/>
                </a:solidFill>
              </a:rPr>
              <a:t>Green E.D., </a:t>
            </a:r>
            <a:r>
              <a:rPr lang="en-GB" sz="1200" dirty="0" err="1">
                <a:solidFill>
                  <a:srgbClr val="000000"/>
                </a:solidFill>
              </a:rPr>
              <a:t>Guyer</a:t>
            </a:r>
            <a:r>
              <a:rPr lang="en-GB" sz="1200" dirty="0">
                <a:solidFill>
                  <a:srgbClr val="000000"/>
                </a:solidFill>
              </a:rPr>
              <a:t> M.S. &amp; National Genome Research Institute  (2011) “Charting a course for genomic medicine from base pairs to bedside” </a:t>
            </a:r>
            <a:r>
              <a:rPr lang="en-GB" sz="1200" i="1" dirty="0">
                <a:solidFill>
                  <a:srgbClr val="000000"/>
                </a:solidFill>
              </a:rPr>
              <a:t>Nature</a:t>
            </a:r>
            <a:r>
              <a:rPr lang="en-GB" sz="1200" dirty="0">
                <a:solidFill>
                  <a:srgbClr val="000000"/>
                </a:solidFill>
              </a:rPr>
              <a:t> 470: 204-213 doi:10.1038/nature09764 (2a</a:t>
            </a:r>
            <a:r>
              <a:rPr lang="en-GB" sz="1200" dirty="0" smtClean="0">
                <a:solidFill>
                  <a:srgbClr val="000000"/>
                </a:solidFill>
              </a:rPr>
              <a:t>)</a:t>
            </a:r>
            <a:endParaRPr lang="en-US" sz="1200" dirty="0">
              <a:solidFill>
                <a:srgbClr val="000000"/>
              </a:solidFill>
            </a:endParaRPr>
          </a:p>
          <a:p>
            <a:pPr marL="182563" lvl="1" indent="-182563">
              <a:lnSpc>
                <a:spcPct val="90000"/>
              </a:lnSpc>
              <a:buClr>
                <a:srgbClr val="336600"/>
              </a:buClr>
              <a:buFont typeface="Calibri" charset="0"/>
              <a:buAutoNum type="arabicPeriod"/>
              <a:defRPr/>
            </a:pPr>
            <a:r>
              <a:rPr lang="en-AU" sz="1200" dirty="0" smtClean="0">
                <a:solidFill>
                  <a:srgbClr val="000000"/>
                </a:solidFill>
              </a:rPr>
              <a:t>Academy </a:t>
            </a:r>
            <a:r>
              <a:rPr lang="en-AU" sz="1200" dirty="0">
                <a:solidFill>
                  <a:srgbClr val="000000"/>
                </a:solidFill>
              </a:rPr>
              <a:t>of Medical sciences UK (2011) </a:t>
            </a:r>
            <a:r>
              <a:rPr lang="en-AU" sz="1200" i="1" dirty="0">
                <a:solidFill>
                  <a:srgbClr val="000000"/>
                </a:solidFill>
              </a:rPr>
              <a:t>Biomedical research-a platform for increasing health and wealth in the UK </a:t>
            </a:r>
            <a:endParaRPr lang="en-AU" sz="1200" i="1" dirty="0" smtClean="0">
              <a:solidFill>
                <a:srgbClr val="000000"/>
              </a:solidFill>
            </a:endParaRPr>
          </a:p>
          <a:p>
            <a:pPr marL="182563" lvl="1" indent="-182563">
              <a:lnSpc>
                <a:spcPct val="90000"/>
              </a:lnSpc>
              <a:buClr>
                <a:srgbClr val="336600"/>
              </a:buClr>
              <a:buFont typeface="Calibri" charset="0"/>
              <a:buAutoNum type="arabicPeriod"/>
              <a:defRPr/>
            </a:pPr>
            <a:r>
              <a:rPr lang="en-US" sz="1200" dirty="0">
                <a:solidFill>
                  <a:srgbClr val="000000"/>
                </a:solidFill>
              </a:rPr>
              <a:t>Kaye, J., L. </a:t>
            </a:r>
            <a:r>
              <a:rPr lang="en-US" sz="1200" dirty="0" err="1">
                <a:solidFill>
                  <a:srgbClr val="000000"/>
                </a:solidFill>
              </a:rPr>
              <a:t>Curren</a:t>
            </a:r>
            <a:r>
              <a:rPr lang="en-US" sz="1200" dirty="0">
                <a:solidFill>
                  <a:srgbClr val="000000"/>
                </a:solidFill>
              </a:rPr>
              <a:t>, N. Anderson, et al. 2012. Science and society: From patients to partners: participant-centric initiatives in biomedical research. </a:t>
            </a:r>
            <a:r>
              <a:rPr lang="en-US" sz="1200" i="1" dirty="0">
                <a:solidFill>
                  <a:srgbClr val="000000"/>
                </a:solidFill>
              </a:rPr>
              <a:t>Nature Reviews Genetics </a:t>
            </a:r>
            <a:r>
              <a:rPr lang="en-US" sz="1200" dirty="0">
                <a:solidFill>
                  <a:srgbClr val="000000"/>
                </a:solidFill>
              </a:rPr>
              <a:t>13: 371-376</a:t>
            </a:r>
            <a:r>
              <a:rPr lang="en-AU" sz="1200" dirty="0">
                <a:solidFill>
                  <a:srgbClr val="000000"/>
                </a:solidFill>
              </a:rPr>
              <a:t> </a:t>
            </a:r>
          </a:p>
          <a:p>
            <a:pPr marL="182563" lvl="1" indent="-182563">
              <a:lnSpc>
                <a:spcPct val="90000"/>
              </a:lnSpc>
              <a:buClr>
                <a:srgbClr val="336600"/>
              </a:buClr>
              <a:buFont typeface="Calibri" charset="0"/>
              <a:buAutoNum type="arabicPeriod"/>
              <a:defRPr/>
            </a:pPr>
            <a:r>
              <a:rPr lang="en-US" sz="1200" dirty="0">
                <a:solidFill>
                  <a:srgbClr val="000000"/>
                </a:solidFill>
              </a:rPr>
              <a:t>Marking Shifts in Human Research Ethics in the Development of </a:t>
            </a:r>
            <a:r>
              <a:rPr lang="en-US" sz="1200" dirty="0" err="1">
                <a:solidFill>
                  <a:srgbClr val="000000"/>
                </a:solidFill>
              </a:rPr>
              <a:t>Biobanking</a:t>
            </a:r>
            <a:r>
              <a:rPr lang="en-US" sz="1200" dirty="0">
                <a:solidFill>
                  <a:srgbClr val="000000"/>
                </a:solidFill>
              </a:rPr>
              <a:t> </a:t>
            </a:r>
            <a:r>
              <a:rPr lang="en-US" sz="1200" i="1" dirty="0">
                <a:solidFill>
                  <a:srgbClr val="000000"/>
                </a:solidFill>
              </a:rPr>
              <a:t>Public Health Ethics</a:t>
            </a:r>
            <a:r>
              <a:rPr lang="en-US" sz="1200" dirty="0">
                <a:solidFill>
                  <a:srgbClr val="000000"/>
                </a:solidFill>
              </a:rPr>
              <a:t> with M. Burgess; K. Edwards; J. Kaye; E. </a:t>
            </a:r>
            <a:r>
              <a:rPr lang="en-US" sz="1200" dirty="0" err="1">
                <a:solidFill>
                  <a:srgbClr val="000000"/>
                </a:solidFill>
              </a:rPr>
              <a:t>Meslin</a:t>
            </a:r>
            <a:r>
              <a:rPr lang="en-US" sz="1200" dirty="0">
                <a:solidFill>
                  <a:srgbClr val="000000"/>
                </a:solidFill>
              </a:rPr>
              <a:t>; D. </a:t>
            </a:r>
            <a:r>
              <a:rPr lang="en-US" sz="1200" dirty="0" err="1">
                <a:solidFill>
                  <a:srgbClr val="000000"/>
                </a:solidFill>
              </a:rPr>
              <a:t>Nicol</a:t>
            </a:r>
            <a:r>
              <a:rPr lang="en-US" sz="1200" dirty="0">
                <a:solidFill>
                  <a:srgbClr val="000000"/>
                </a:solidFill>
              </a:rPr>
              <a:t>( 2014); </a:t>
            </a:r>
            <a:r>
              <a:rPr lang="en-US" sz="1200" dirty="0" err="1">
                <a:solidFill>
                  <a:srgbClr val="000000"/>
                </a:solidFill>
              </a:rPr>
              <a:t>doi</a:t>
            </a:r>
            <a:r>
              <a:rPr lang="en-US" sz="1200" dirty="0">
                <a:solidFill>
                  <a:srgbClr val="000000"/>
                </a:solidFill>
              </a:rPr>
              <a:t>: 10.1093/</a:t>
            </a:r>
            <a:r>
              <a:rPr lang="en-US" sz="1200" dirty="0" err="1">
                <a:solidFill>
                  <a:srgbClr val="000000"/>
                </a:solidFill>
              </a:rPr>
              <a:t>phe</a:t>
            </a:r>
            <a:r>
              <a:rPr lang="en-US" sz="1200" dirty="0">
                <a:solidFill>
                  <a:srgbClr val="000000"/>
                </a:solidFill>
              </a:rPr>
              <a:t>/</a:t>
            </a:r>
            <a:r>
              <a:rPr lang="en-US" sz="1200" dirty="0" smtClean="0">
                <a:solidFill>
                  <a:srgbClr val="000000"/>
                </a:solidFill>
              </a:rPr>
              <a:t>phu023</a:t>
            </a:r>
          </a:p>
          <a:p>
            <a:pPr marL="182563" lvl="1" indent="-182563">
              <a:lnSpc>
                <a:spcPct val="90000"/>
              </a:lnSpc>
              <a:buClr>
                <a:srgbClr val="336600"/>
              </a:buClr>
              <a:buFont typeface="Calibri" charset="0"/>
              <a:buAutoNum type="arabicPeriod"/>
              <a:defRPr/>
            </a:pPr>
            <a:r>
              <a:rPr lang="en-CA" sz="1200" dirty="0" smtClean="0">
                <a:solidFill>
                  <a:srgbClr val="000000"/>
                </a:solidFill>
              </a:rPr>
              <a:t>Watson, P.H. et al ,A </a:t>
            </a:r>
            <a:r>
              <a:rPr lang="en-CA" sz="1200" dirty="0">
                <a:solidFill>
                  <a:srgbClr val="000000"/>
                </a:solidFill>
              </a:rPr>
              <a:t>framework for </a:t>
            </a:r>
            <a:r>
              <a:rPr lang="en-CA" sz="1200" dirty="0" err="1">
                <a:solidFill>
                  <a:srgbClr val="000000"/>
                </a:solidFill>
              </a:rPr>
              <a:t>biobank</a:t>
            </a:r>
            <a:r>
              <a:rPr lang="en-CA" sz="1200" dirty="0">
                <a:solidFill>
                  <a:srgbClr val="000000"/>
                </a:solidFill>
              </a:rPr>
              <a:t> sustainability. (2014) </a:t>
            </a:r>
            <a:r>
              <a:rPr lang="en-CA" sz="1200" i="1" dirty="0" err="1">
                <a:solidFill>
                  <a:srgbClr val="000000"/>
                </a:solidFill>
              </a:rPr>
              <a:t>Biopreservation</a:t>
            </a:r>
            <a:r>
              <a:rPr lang="en-CA" sz="1200" i="1" dirty="0">
                <a:solidFill>
                  <a:srgbClr val="000000"/>
                </a:solidFill>
              </a:rPr>
              <a:t> and </a:t>
            </a:r>
            <a:r>
              <a:rPr lang="en-CA" sz="1200" i="1" dirty="0" err="1">
                <a:solidFill>
                  <a:srgbClr val="000000"/>
                </a:solidFill>
              </a:rPr>
              <a:t>Biobanking</a:t>
            </a:r>
            <a:r>
              <a:rPr lang="en-CA" sz="1200" dirty="0">
                <a:solidFill>
                  <a:srgbClr val="000000"/>
                </a:solidFill>
              </a:rPr>
              <a:t> 12(1): 60 – 68</a:t>
            </a:r>
            <a:r>
              <a:rPr lang="en-CA" sz="1200" dirty="0" smtClean="0">
                <a:solidFill>
                  <a:srgbClr val="000000"/>
                </a:solidFill>
              </a:rPr>
              <a:t>)</a:t>
            </a:r>
          </a:p>
          <a:p>
            <a:pPr marL="182563" lvl="1" indent="-182563">
              <a:lnSpc>
                <a:spcPct val="90000"/>
              </a:lnSpc>
              <a:buClr>
                <a:srgbClr val="336600"/>
              </a:buClr>
              <a:buFont typeface="Calibri" charset="0"/>
              <a:buAutoNum type="arabicPeriod"/>
              <a:defRPr/>
            </a:pPr>
            <a:r>
              <a:rPr lang="en-CA" sz="1200" i="1" dirty="0" smtClean="0">
                <a:solidFill>
                  <a:srgbClr val="000000"/>
                </a:solidFill>
              </a:rPr>
              <a:t> </a:t>
            </a:r>
            <a:r>
              <a:rPr lang="en-CA" sz="1200" i="1" dirty="0" err="1" smtClean="0">
                <a:solidFill>
                  <a:srgbClr val="000000"/>
                </a:solidFill>
              </a:rPr>
              <a:t>Biopreservation</a:t>
            </a:r>
            <a:r>
              <a:rPr lang="en-CA" sz="1200" i="1" dirty="0" smtClean="0">
                <a:solidFill>
                  <a:srgbClr val="000000"/>
                </a:solidFill>
              </a:rPr>
              <a:t> </a:t>
            </a:r>
            <a:r>
              <a:rPr lang="en-CA" sz="1200" i="1" dirty="0">
                <a:solidFill>
                  <a:srgbClr val="000000"/>
                </a:solidFill>
              </a:rPr>
              <a:t>and </a:t>
            </a:r>
            <a:r>
              <a:rPr lang="en-CA" sz="1200" i="1" dirty="0" err="1">
                <a:solidFill>
                  <a:srgbClr val="000000"/>
                </a:solidFill>
              </a:rPr>
              <a:t>Biobanking</a:t>
            </a:r>
            <a:r>
              <a:rPr lang="en-CA" sz="1200" dirty="0">
                <a:solidFill>
                  <a:srgbClr val="000000"/>
                </a:solidFill>
              </a:rPr>
              <a:t> </a:t>
            </a:r>
            <a:r>
              <a:rPr lang="en-GB" sz="1200" dirty="0" smtClean="0">
                <a:solidFill>
                  <a:srgbClr val="000000"/>
                </a:solidFill>
              </a:rPr>
              <a:t>(</a:t>
            </a:r>
            <a:r>
              <a:rPr lang="en-GB" sz="1200" dirty="0">
                <a:solidFill>
                  <a:srgbClr val="000000"/>
                </a:solidFill>
              </a:rPr>
              <a:t>2014 Volume 12 (5)) </a:t>
            </a:r>
            <a:r>
              <a:rPr lang="en-GB" sz="1200" dirty="0" smtClean="0">
                <a:solidFill>
                  <a:srgbClr val="000000"/>
                </a:solidFill>
              </a:rPr>
              <a:t>Guest </a:t>
            </a:r>
            <a:r>
              <a:rPr lang="en-GB" sz="1200" dirty="0">
                <a:solidFill>
                  <a:srgbClr val="000000"/>
                </a:solidFill>
              </a:rPr>
              <a:t>Editorial.. (2014,)12(5): 287-291</a:t>
            </a:r>
            <a:r>
              <a:rPr lang="en-GB" sz="1200" dirty="0" smtClean="0">
                <a:solidFill>
                  <a:srgbClr val="000000"/>
                </a:solidFill>
              </a:rPr>
              <a:t>)</a:t>
            </a:r>
          </a:p>
          <a:p>
            <a:pPr marL="182563" lvl="1" indent="-182563">
              <a:lnSpc>
                <a:spcPct val="90000"/>
              </a:lnSpc>
              <a:buClr>
                <a:srgbClr val="336600"/>
              </a:buClr>
              <a:buFont typeface="Calibri" charset="0"/>
              <a:buAutoNum type="arabicPeriod"/>
              <a:defRPr/>
            </a:pPr>
            <a:r>
              <a:rPr lang="en-GB" sz="1200" dirty="0">
                <a:solidFill>
                  <a:srgbClr val="000000"/>
                </a:solidFill>
              </a:rPr>
              <a:t>Simeon-Dubach </a:t>
            </a:r>
            <a:r>
              <a:rPr lang="en-GB" sz="1200" dirty="0" smtClean="0">
                <a:solidFill>
                  <a:srgbClr val="000000"/>
                </a:solidFill>
              </a:rPr>
              <a:t>D. </a:t>
            </a:r>
            <a:r>
              <a:rPr lang="en-GB" sz="1200" dirty="0">
                <a:solidFill>
                  <a:srgbClr val="000000"/>
                </a:solidFill>
              </a:rPr>
              <a:t>and Henderson </a:t>
            </a:r>
            <a:r>
              <a:rPr lang="en-GB" sz="1200" dirty="0" smtClean="0">
                <a:solidFill>
                  <a:srgbClr val="000000"/>
                </a:solidFill>
              </a:rPr>
              <a:t>M. </a:t>
            </a:r>
            <a:r>
              <a:rPr lang="en-GB" sz="1200" dirty="0">
                <a:solidFill>
                  <a:srgbClr val="000000"/>
                </a:solidFill>
              </a:rPr>
              <a:t>K.. </a:t>
            </a:r>
            <a:r>
              <a:rPr lang="en-GB" sz="1200" i="1" dirty="0" err="1">
                <a:solidFill>
                  <a:srgbClr val="000000"/>
                </a:solidFill>
              </a:rPr>
              <a:t>Biopreservation</a:t>
            </a:r>
            <a:r>
              <a:rPr lang="en-GB" sz="1200" i="1" dirty="0">
                <a:solidFill>
                  <a:srgbClr val="000000"/>
                </a:solidFill>
              </a:rPr>
              <a:t> and </a:t>
            </a:r>
            <a:r>
              <a:rPr lang="en-GB" sz="1200" i="1" dirty="0" err="1">
                <a:solidFill>
                  <a:srgbClr val="000000"/>
                </a:solidFill>
              </a:rPr>
              <a:t>Biobanking</a:t>
            </a:r>
            <a:r>
              <a:rPr lang="en-GB" sz="1200" dirty="0">
                <a:solidFill>
                  <a:srgbClr val="000000"/>
                </a:solidFill>
              </a:rPr>
              <a:t>. October 2014, 12(5): 287-291. doi:10.1089/bio.2014.1251. </a:t>
            </a:r>
            <a:endParaRPr lang="en-GB" sz="1200" dirty="0" smtClean="0">
              <a:solidFill>
                <a:srgbClr val="000000"/>
              </a:solidFill>
            </a:endParaRPr>
          </a:p>
          <a:p>
            <a:pPr marL="182563" lvl="1" indent="-182563">
              <a:lnSpc>
                <a:spcPct val="90000"/>
              </a:lnSpc>
              <a:buClr>
                <a:srgbClr val="336600"/>
              </a:buClr>
              <a:buFont typeface="Calibri" charset="0"/>
              <a:buAutoNum type="arabicPeriod"/>
              <a:defRPr/>
            </a:pPr>
            <a:r>
              <a:rPr lang="en-GB" sz="1200" dirty="0">
                <a:solidFill>
                  <a:srgbClr val="000000"/>
                </a:solidFill>
              </a:rPr>
              <a:t>Similar reports </a:t>
            </a:r>
            <a:r>
              <a:rPr lang="en-GB" sz="1200" dirty="0" smtClean="0">
                <a:solidFill>
                  <a:srgbClr val="000000"/>
                </a:solidFill>
              </a:rPr>
              <a:t>from Barnes R.O., et al  Funding </a:t>
            </a:r>
            <a:r>
              <a:rPr lang="en-GB" sz="1200" dirty="0">
                <a:solidFill>
                  <a:srgbClr val="000000"/>
                </a:solidFill>
              </a:rPr>
              <a:t>Sources for Canadian </a:t>
            </a:r>
            <a:r>
              <a:rPr lang="en-GB" sz="1200" dirty="0" err="1">
                <a:solidFill>
                  <a:srgbClr val="000000"/>
                </a:solidFill>
              </a:rPr>
              <a:t>Biorepositories</a:t>
            </a:r>
            <a:r>
              <a:rPr lang="en-GB" sz="1200" dirty="0">
                <a:solidFill>
                  <a:srgbClr val="000000"/>
                </a:solidFill>
              </a:rPr>
              <a:t>: The Role of User Fees and Strategies to Help Fill the Gap</a:t>
            </a:r>
            <a:r>
              <a:rPr lang="en-GB" sz="1200" i="1" dirty="0">
                <a:solidFill>
                  <a:srgbClr val="000000"/>
                </a:solidFill>
              </a:rPr>
              <a:t>’</a:t>
            </a:r>
            <a:r>
              <a:rPr lang="en-GB" sz="1200" dirty="0">
                <a:solidFill>
                  <a:srgbClr val="000000"/>
                </a:solidFill>
              </a:rPr>
              <a:t> (</a:t>
            </a:r>
            <a:r>
              <a:rPr lang="en-GB" sz="1200" dirty="0" smtClean="0">
                <a:solidFill>
                  <a:srgbClr val="000000"/>
                </a:solidFill>
              </a:rPr>
              <a:t>2014) </a:t>
            </a:r>
            <a:r>
              <a:rPr lang="en-GB" sz="1200" i="1" dirty="0" err="1">
                <a:solidFill>
                  <a:srgbClr val="000000"/>
                </a:solidFill>
              </a:rPr>
              <a:t>Biopreservation</a:t>
            </a:r>
            <a:r>
              <a:rPr lang="en-GB" sz="1200" i="1" dirty="0">
                <a:solidFill>
                  <a:srgbClr val="000000"/>
                </a:solidFill>
              </a:rPr>
              <a:t> and Biobanking</a:t>
            </a:r>
            <a:r>
              <a:rPr lang="en-GB" sz="1200" dirty="0" smtClean="0">
                <a:solidFill>
                  <a:srgbClr val="000000"/>
                </a:solidFill>
              </a:rPr>
              <a:t>12</a:t>
            </a:r>
            <a:r>
              <a:rPr lang="en-GB" sz="1200" dirty="0">
                <a:solidFill>
                  <a:srgbClr val="000000"/>
                </a:solidFill>
              </a:rPr>
              <a:t>(5):300-</a:t>
            </a:r>
            <a:r>
              <a:rPr lang="en-GB" sz="1200" dirty="0" smtClean="0">
                <a:solidFill>
                  <a:srgbClr val="000000"/>
                </a:solidFill>
              </a:rPr>
              <a:t>305</a:t>
            </a:r>
            <a:endParaRPr lang="en-AU" sz="1200" i="1" dirty="0">
              <a:solidFill>
                <a:srgbClr val="000000"/>
              </a:solidFill>
            </a:endParaRPr>
          </a:p>
          <a:p>
            <a:pPr marL="182563" lvl="1" indent="-182563">
              <a:lnSpc>
                <a:spcPct val="90000"/>
              </a:lnSpc>
              <a:buClr>
                <a:srgbClr val="336600"/>
              </a:buClr>
              <a:buFont typeface="Calibri" charset="0"/>
              <a:buAutoNum type="arabicPeriod"/>
              <a:defRPr/>
            </a:pPr>
            <a:r>
              <a:rPr lang="en-AU" sz="1200" dirty="0" err="1" smtClean="0">
                <a:solidFill>
                  <a:srgbClr val="000000"/>
                </a:solidFill>
              </a:rPr>
              <a:t>Gert</a:t>
            </a:r>
            <a:r>
              <a:rPr lang="en-AU" sz="1200" dirty="0">
                <a:solidFill>
                  <a:srgbClr val="000000"/>
                </a:solidFill>
              </a:rPr>
              <a:t>-Jan B van </a:t>
            </a:r>
            <a:r>
              <a:rPr lang="en-AU" sz="1200" dirty="0" err="1" smtClean="0">
                <a:solidFill>
                  <a:srgbClr val="000000"/>
                </a:solidFill>
              </a:rPr>
              <a:t>Ommen</a:t>
            </a:r>
            <a:r>
              <a:rPr lang="en-AU" sz="1200" dirty="0" smtClean="0">
                <a:solidFill>
                  <a:srgbClr val="000000"/>
                </a:solidFill>
              </a:rPr>
              <a:t> et al (2015) “BBMRI</a:t>
            </a:r>
            <a:r>
              <a:rPr lang="en-AU" sz="1200" dirty="0">
                <a:solidFill>
                  <a:srgbClr val="000000"/>
                </a:solidFill>
              </a:rPr>
              <a:t>-ERIC as a resource for pharmaceutical and </a:t>
            </a:r>
            <a:r>
              <a:rPr lang="en-AU" sz="1200" dirty="0" err="1" smtClean="0">
                <a:solidFill>
                  <a:srgbClr val="000000"/>
                </a:solidFill>
              </a:rPr>
              <a:t>lifescience</a:t>
            </a:r>
            <a:r>
              <a:rPr lang="en-AU" sz="1200" dirty="0" smtClean="0">
                <a:solidFill>
                  <a:srgbClr val="000000"/>
                </a:solidFill>
              </a:rPr>
              <a:t> </a:t>
            </a:r>
            <a:r>
              <a:rPr lang="en-AU" sz="1200" dirty="0">
                <a:solidFill>
                  <a:srgbClr val="000000"/>
                </a:solidFill>
              </a:rPr>
              <a:t>industries: the development of </a:t>
            </a:r>
            <a:r>
              <a:rPr lang="en-AU" sz="1200" dirty="0" err="1">
                <a:solidFill>
                  <a:srgbClr val="000000"/>
                </a:solidFill>
              </a:rPr>
              <a:t>biobank-</a:t>
            </a:r>
            <a:r>
              <a:rPr lang="en-AU" sz="1200" dirty="0" err="1" smtClean="0">
                <a:solidFill>
                  <a:srgbClr val="000000"/>
                </a:solidFill>
              </a:rPr>
              <a:t>basedExpert</a:t>
            </a:r>
            <a:r>
              <a:rPr lang="en-AU" sz="1200" dirty="0" smtClean="0">
                <a:solidFill>
                  <a:srgbClr val="000000"/>
                </a:solidFill>
              </a:rPr>
              <a:t> Centres”  European </a:t>
            </a:r>
            <a:r>
              <a:rPr lang="en-AU" sz="1200" dirty="0">
                <a:solidFill>
                  <a:srgbClr val="000000"/>
                </a:solidFill>
              </a:rPr>
              <a:t>Journal of Human Genetics </a:t>
            </a:r>
            <a:r>
              <a:rPr lang="en-AU" sz="1200" dirty="0" smtClean="0">
                <a:solidFill>
                  <a:srgbClr val="000000"/>
                </a:solidFill>
              </a:rPr>
              <a:t> 23:</a:t>
            </a:r>
            <a:r>
              <a:rPr lang="en-AU" sz="1200" dirty="0">
                <a:solidFill>
                  <a:srgbClr val="000000"/>
                </a:solidFill>
              </a:rPr>
              <a:t> </a:t>
            </a:r>
            <a:r>
              <a:rPr lang="en-AU" sz="1200" dirty="0" smtClean="0">
                <a:solidFill>
                  <a:srgbClr val="000000"/>
                </a:solidFill>
              </a:rPr>
              <a:t>893–900</a:t>
            </a:r>
          </a:p>
          <a:p>
            <a:pPr marL="182563" lvl="1" indent="-182563">
              <a:lnSpc>
                <a:spcPct val="90000"/>
              </a:lnSpc>
              <a:buClr>
                <a:srgbClr val="336600"/>
              </a:buClr>
              <a:buFont typeface="Calibri" charset="0"/>
              <a:buAutoNum type="arabicPeriod"/>
              <a:defRPr/>
            </a:pPr>
            <a:r>
              <a:rPr lang="en-AU" sz="1200" dirty="0">
                <a:solidFill>
                  <a:schemeClr val="tx1"/>
                </a:solidFill>
              </a:rPr>
              <a:t>Singer  P.(2010</a:t>
            </a:r>
            <a:r>
              <a:rPr lang="en-AU" sz="1200" dirty="0">
                <a:solidFill>
                  <a:srgbClr val="2F6E99"/>
                </a:solidFill>
              </a:rPr>
              <a:t>)</a:t>
            </a:r>
            <a:r>
              <a:rPr lang="en-AU" sz="1200" u="sng" dirty="0">
                <a:solidFill>
                  <a:srgbClr val="2F6E99"/>
                </a:solidFill>
                <a:hlinkClick r:id="rId2"/>
              </a:rPr>
              <a:t>http://news.bbc.co.uk/2/hi/science/nature/2758191.stm</a:t>
            </a:r>
            <a:endParaRPr lang="en-AU" sz="1200" u="sng" dirty="0">
              <a:solidFill>
                <a:srgbClr val="2F6E99"/>
              </a:solidFill>
            </a:endParaRPr>
          </a:p>
          <a:p>
            <a:pPr marL="182563" lvl="1" indent="-182563">
              <a:lnSpc>
                <a:spcPct val="90000"/>
              </a:lnSpc>
              <a:buClr>
                <a:srgbClr val="336600"/>
              </a:buClr>
              <a:buFont typeface="Calibri" charset="0"/>
              <a:buAutoNum type="arabicPeriod"/>
              <a:defRPr/>
            </a:pPr>
            <a:endParaRPr lang="en-AU" sz="1200" dirty="0"/>
          </a:p>
          <a:p>
            <a:pPr marL="182563" lvl="1" indent="-182563">
              <a:lnSpc>
                <a:spcPct val="90000"/>
              </a:lnSpc>
              <a:buClr>
                <a:srgbClr val="336600"/>
              </a:buClr>
              <a:buFont typeface="Calibri" charset="0"/>
              <a:buAutoNum type="arabicPeriod"/>
              <a:defRPr/>
            </a:pPr>
            <a:endParaRPr lang="en-AU" sz="1200" b="1" dirty="0" smtClean="0">
              <a:solidFill>
                <a:srgbClr val="000000"/>
              </a:solidFill>
            </a:endParaRPr>
          </a:p>
          <a:p>
            <a:pPr marL="0" lvl="1" indent="0" algn="l" eaLnBrk="1" fontAlgn="auto" hangingPunct="1">
              <a:lnSpc>
                <a:spcPct val="90000"/>
              </a:lnSpc>
              <a:spcAft>
                <a:spcPts val="0"/>
              </a:spcAft>
              <a:buClr>
                <a:srgbClr val="336600"/>
              </a:buClr>
              <a:buNone/>
              <a:defRPr/>
            </a:pPr>
            <a:endParaRPr lang="en-AU" sz="1200" i="1" dirty="0" smtClean="0">
              <a:solidFill>
                <a:srgbClr val="000000"/>
              </a:solidFill>
            </a:endParaRPr>
          </a:p>
        </p:txBody>
      </p:sp>
    </p:spTree>
    <p:extLst>
      <p:ext uri="{BB962C8B-B14F-4D97-AF65-F5344CB8AC3E}">
        <p14:creationId xmlns:p14="http://schemas.microsoft.com/office/powerpoint/2010/main" val="311242000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79512" y="188639"/>
            <a:ext cx="8712968" cy="787105"/>
          </a:xfrm>
        </p:spPr>
        <p:txBody>
          <a:bodyPr>
            <a:normAutofit fontScale="90000"/>
          </a:bodyPr>
          <a:lstStyle/>
          <a:p>
            <a:pPr>
              <a:defRPr/>
            </a:pPr>
            <a:r>
              <a:rPr lang="en-AU" sz="3600" dirty="0" smtClean="0">
                <a:solidFill>
                  <a:srgbClr val="000000"/>
                </a:solidFill>
                <a:effectLst>
                  <a:outerShdw blurRad="38100" dist="38100" dir="2700000" algn="tl">
                    <a:srgbClr val="FFFFFF"/>
                  </a:outerShdw>
                </a:effectLst>
              </a:rPr>
              <a:t> </a:t>
            </a:r>
            <a:r>
              <a:rPr lang="en-US" sz="2700" b="1" dirty="0">
                <a:solidFill>
                  <a:schemeClr val="tx1"/>
                </a:solidFill>
              </a:rPr>
              <a:t>TRANSLATION IN HEALTHCARE CONFERENCE </a:t>
            </a:r>
            <a:endParaRPr lang="en-US" sz="2700" dirty="0" smtClean="0">
              <a:solidFill>
                <a:schemeClr val="tx1"/>
              </a:solidFill>
            </a:endParaRPr>
          </a:p>
        </p:txBody>
      </p:sp>
      <p:sp>
        <p:nvSpPr>
          <p:cNvPr id="19459" name="Content Placeholder 2"/>
          <p:cNvSpPr>
            <a:spLocks noGrp="1"/>
          </p:cNvSpPr>
          <p:nvPr>
            <p:ph sz="quarter" idx="1"/>
          </p:nvPr>
        </p:nvSpPr>
        <p:spPr>
          <a:xfrm>
            <a:off x="827584" y="1700808"/>
            <a:ext cx="7786687" cy="4464496"/>
          </a:xfrm>
        </p:spPr>
        <p:txBody>
          <a:bodyPr>
            <a:normAutofit/>
          </a:bodyPr>
          <a:lstStyle/>
          <a:p>
            <a:pPr marL="0" indent="0">
              <a:buNone/>
            </a:pPr>
            <a:r>
              <a:rPr lang="en-AU" sz="2000" dirty="0" smtClean="0">
                <a:solidFill>
                  <a:srgbClr val="000000"/>
                </a:solidFill>
              </a:rPr>
              <a:t>1.</a:t>
            </a:r>
            <a:r>
              <a:rPr lang="en-AU" sz="2000" dirty="0" smtClean="0">
                <a:ea typeface="ＭＳ Ｐゴシック" charset="0"/>
                <a:cs typeface="ＭＳ Ｐゴシック" charset="0"/>
              </a:rPr>
              <a:t> Welcome </a:t>
            </a:r>
          </a:p>
          <a:p>
            <a:pPr marL="0" indent="0">
              <a:buNone/>
            </a:pPr>
            <a:endParaRPr lang="en-AU" sz="2000" dirty="0">
              <a:ea typeface="ＭＳ Ｐゴシック" charset="0"/>
              <a:cs typeface="ＭＳ Ｐゴシック" charset="0"/>
            </a:endParaRPr>
          </a:p>
          <a:p>
            <a:pPr marL="0" indent="0">
              <a:buNone/>
            </a:pPr>
            <a:r>
              <a:rPr lang="en-AU" sz="2000" dirty="0">
                <a:ea typeface="ＭＳ Ｐゴシック" charset="0"/>
                <a:cs typeface="ＭＳ Ｐゴシック" charset="0"/>
              </a:rPr>
              <a:t>2. </a:t>
            </a:r>
            <a:r>
              <a:rPr lang="en-AU" sz="2000" dirty="0" smtClean="0">
                <a:ea typeface="ＭＳ Ｐゴシック" charset="0"/>
                <a:cs typeface="ＭＳ Ｐゴシック" charset="0"/>
              </a:rPr>
              <a:t>Our question – </a:t>
            </a:r>
            <a:r>
              <a:rPr lang="en-GB" sz="2000" i="1" dirty="0"/>
              <a:t>Embedding </a:t>
            </a:r>
            <a:r>
              <a:rPr lang="en-GB" sz="2000" i="1" dirty="0" err="1"/>
              <a:t>Biobanks</a:t>
            </a:r>
            <a:r>
              <a:rPr lang="en-GB" sz="2000" i="1" dirty="0"/>
              <a:t> as Tools for Translational Research – </a:t>
            </a:r>
            <a:r>
              <a:rPr lang="en-GB" sz="2000" i="1" dirty="0" smtClean="0"/>
              <a:t>Has </a:t>
            </a:r>
            <a:r>
              <a:rPr lang="en-GB" sz="2000" i="1" dirty="0"/>
              <a:t>the </a:t>
            </a:r>
            <a:r>
              <a:rPr lang="en-GB" sz="2000" i="1" dirty="0" err="1"/>
              <a:t>Biobank</a:t>
            </a:r>
            <a:r>
              <a:rPr lang="en-GB" sz="2000" i="1" dirty="0"/>
              <a:t> Bubble Burst? </a:t>
            </a:r>
            <a:endParaRPr lang="en-AU" sz="2000" dirty="0" smtClean="0">
              <a:ea typeface="ＭＳ Ｐゴシック" charset="0"/>
              <a:cs typeface="ＭＳ Ｐゴシック" charset="0"/>
            </a:endParaRPr>
          </a:p>
          <a:p>
            <a:pPr marL="0" indent="0">
              <a:buNone/>
            </a:pPr>
            <a:endParaRPr lang="en-AU" sz="2000" dirty="0">
              <a:ea typeface="ＭＳ Ｐゴシック" charset="0"/>
              <a:cs typeface="ＭＳ Ｐゴシック" charset="0"/>
            </a:endParaRPr>
          </a:p>
          <a:p>
            <a:pPr marL="0" indent="0">
              <a:buNone/>
            </a:pPr>
            <a:r>
              <a:rPr lang="en-AU" sz="2000" dirty="0" smtClean="0">
                <a:ea typeface="ＭＳ Ｐゴシック" charset="0"/>
                <a:cs typeface="ＭＳ Ｐゴシック" charset="0"/>
              </a:rPr>
              <a:t>3. </a:t>
            </a:r>
            <a:r>
              <a:rPr lang="en-AU" sz="2000" dirty="0">
                <a:ea typeface="ＭＳ Ｐゴシック" charset="0"/>
                <a:cs typeface="ＭＳ Ｐゴシック" charset="0"/>
              </a:rPr>
              <a:t>Topics</a:t>
            </a:r>
          </a:p>
          <a:p>
            <a:pPr>
              <a:buClr>
                <a:schemeClr val="accent5">
                  <a:lumMod val="75000"/>
                </a:schemeClr>
              </a:buClr>
              <a:buFont typeface="Wingdings" charset="2"/>
              <a:buChar char="q"/>
            </a:pPr>
            <a:r>
              <a:rPr lang="en-AU" sz="2000" dirty="0" smtClean="0">
                <a:ea typeface="ＭＳ Ｐゴシック" charset="0"/>
                <a:cs typeface="ＭＳ Ｐゴシック" charset="0"/>
              </a:rPr>
              <a:t>Promise of </a:t>
            </a:r>
            <a:r>
              <a:rPr lang="en-AU" sz="2000" dirty="0" err="1" smtClean="0">
                <a:ea typeface="ＭＳ Ｐゴシック" charset="0"/>
                <a:cs typeface="ＭＳ Ｐゴシック" charset="0"/>
              </a:rPr>
              <a:t>biobanks</a:t>
            </a:r>
            <a:r>
              <a:rPr lang="en-AU" sz="2000" dirty="0" smtClean="0">
                <a:ea typeface="ＭＳ Ｐゴシック" charset="0"/>
                <a:cs typeface="ＭＳ Ｐゴシック" charset="0"/>
              </a:rPr>
              <a:t> (Di)</a:t>
            </a:r>
          </a:p>
          <a:p>
            <a:pPr>
              <a:buClr>
                <a:schemeClr val="accent5">
                  <a:lumMod val="75000"/>
                </a:schemeClr>
              </a:buClr>
              <a:buFont typeface="Wingdings" charset="2"/>
              <a:buChar char="q"/>
            </a:pPr>
            <a:r>
              <a:rPr lang="en-AU" sz="2000" dirty="0" smtClean="0">
                <a:ea typeface="ＭＳ Ｐゴシック" charset="0"/>
                <a:cs typeface="ＭＳ Ｐゴシック" charset="0"/>
              </a:rPr>
              <a:t>Good governance and collaborations (Jane)</a:t>
            </a:r>
          </a:p>
          <a:p>
            <a:pPr>
              <a:buClr>
                <a:schemeClr val="accent5">
                  <a:lumMod val="75000"/>
                </a:schemeClr>
              </a:buClr>
              <a:buFont typeface="Wingdings" charset="2"/>
              <a:buChar char="q"/>
            </a:pPr>
            <a:r>
              <a:rPr lang="en-AU" sz="2000" dirty="0" smtClean="0">
                <a:ea typeface="ＭＳ Ｐゴシック" charset="0"/>
                <a:cs typeface="ＭＳ Ｐゴシック" charset="0"/>
              </a:rPr>
              <a:t>Levelling-off and sustainability (Don)</a:t>
            </a:r>
          </a:p>
          <a:p>
            <a:pPr>
              <a:buClr>
                <a:schemeClr val="accent5">
                  <a:lumMod val="75000"/>
                </a:schemeClr>
              </a:buClr>
              <a:buFont typeface="Wingdings" charset="2"/>
              <a:buChar char="q"/>
            </a:pPr>
            <a:r>
              <a:rPr lang="en-AU" sz="2000" dirty="0" smtClean="0">
                <a:solidFill>
                  <a:srgbClr val="000000"/>
                </a:solidFill>
              </a:rPr>
              <a:t>Discussion</a:t>
            </a:r>
          </a:p>
          <a:p>
            <a:pPr>
              <a:buClr>
                <a:schemeClr val="accent5">
                  <a:lumMod val="75000"/>
                </a:schemeClr>
              </a:buClr>
              <a:buFont typeface="Wingdings" charset="2"/>
              <a:buChar char="q"/>
            </a:pPr>
            <a:r>
              <a:rPr lang="en-AU" sz="2000" dirty="0" smtClean="0">
                <a:solidFill>
                  <a:srgbClr val="000000"/>
                </a:solidFill>
              </a:rPr>
              <a:t>Where to now?</a:t>
            </a:r>
          </a:p>
          <a:p>
            <a:pPr marL="342900" indent="0" eaLnBrk="1" hangingPunct="1">
              <a:lnSpc>
                <a:spcPct val="90000"/>
              </a:lnSpc>
              <a:buNone/>
            </a:pPr>
            <a:endParaRPr lang="en-AU" sz="2000" dirty="0" smtClean="0">
              <a:solidFill>
                <a:srgbClr val="000000"/>
              </a:solidFill>
            </a:endParaRPr>
          </a:p>
          <a:p>
            <a:pPr marL="712788" indent="-369888" eaLnBrk="1" hangingPunct="1">
              <a:lnSpc>
                <a:spcPct val="90000"/>
              </a:lnSpc>
              <a:buFont typeface="Wingdings" charset="2"/>
              <a:buChar char="q"/>
            </a:pPr>
            <a:endParaRPr lang="en-AU" sz="2000" dirty="0" smtClean="0">
              <a:solidFill>
                <a:srgbClr val="000000"/>
              </a:solidFill>
            </a:endParaRPr>
          </a:p>
        </p:txBody>
      </p:sp>
    </p:spTree>
    <p:extLst>
      <p:ext uri="{BB962C8B-B14F-4D97-AF65-F5344CB8AC3E}">
        <p14:creationId xmlns:p14="http://schemas.microsoft.com/office/powerpoint/2010/main" val="3092009"/>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9512" y="188640"/>
            <a:ext cx="8754938" cy="936104"/>
          </a:xfrm>
        </p:spPr>
        <p:txBody>
          <a:bodyPr>
            <a:normAutofit/>
          </a:bodyPr>
          <a:lstStyle/>
          <a:p>
            <a:pPr eaLnBrk="1" fontAlgn="auto" hangingPunct="1">
              <a:spcAft>
                <a:spcPts val="0"/>
              </a:spcAft>
              <a:defRPr/>
            </a:pPr>
            <a:r>
              <a:rPr lang="en-US" dirty="0" smtClean="0">
                <a:solidFill>
                  <a:srgbClr val="000000"/>
                </a:solidFill>
                <a:ea typeface="+mj-ea"/>
                <a:cs typeface="+mj-cs"/>
              </a:rPr>
              <a:t> 1</a:t>
            </a:r>
            <a:r>
              <a:rPr lang="en-US" sz="3200" dirty="0" smtClean="0">
                <a:solidFill>
                  <a:srgbClr val="000000"/>
                </a:solidFill>
                <a:ea typeface="+mj-ea"/>
                <a:cs typeface="+mj-cs"/>
              </a:rPr>
              <a:t>. The Promise of </a:t>
            </a:r>
            <a:r>
              <a:rPr lang="en-US" sz="3200" dirty="0" err="1" smtClean="0">
                <a:solidFill>
                  <a:srgbClr val="000000"/>
                </a:solidFill>
                <a:ea typeface="+mj-ea"/>
                <a:cs typeface="+mj-cs"/>
              </a:rPr>
              <a:t>Biobanks</a:t>
            </a:r>
            <a:endParaRPr lang="en-US" sz="3200" dirty="0" smtClean="0">
              <a:solidFill>
                <a:srgbClr val="000000"/>
              </a:solidFill>
              <a:ea typeface="+mj-ea"/>
              <a:cs typeface="+mj-cs"/>
            </a:endParaRPr>
          </a:p>
        </p:txBody>
      </p:sp>
      <p:sp>
        <p:nvSpPr>
          <p:cNvPr id="54275" name="Content Placeholder 2"/>
          <p:cNvSpPr>
            <a:spLocks noGrp="1"/>
          </p:cNvSpPr>
          <p:nvPr>
            <p:ph sz="quarter" idx="1"/>
          </p:nvPr>
        </p:nvSpPr>
        <p:spPr>
          <a:xfrm>
            <a:off x="539552" y="1447800"/>
            <a:ext cx="8147248" cy="4678363"/>
          </a:xfrm>
        </p:spPr>
        <p:txBody>
          <a:bodyPr>
            <a:normAutofit fontScale="92500" lnSpcReduction="10000"/>
          </a:bodyPr>
          <a:lstStyle/>
          <a:p>
            <a:pPr eaLnBrk="1" hangingPunct="1">
              <a:lnSpc>
                <a:spcPct val="110000"/>
              </a:lnSpc>
              <a:buClr>
                <a:srgbClr val="336600"/>
              </a:buClr>
              <a:buFont typeface="Wingdings" charset="2"/>
              <a:buChar char="q"/>
            </a:pPr>
            <a:r>
              <a:rPr lang="en-US" sz="2000" b="1" dirty="0" smtClean="0">
                <a:solidFill>
                  <a:srgbClr val="000000"/>
                </a:solidFill>
              </a:rPr>
              <a:t>The Promise of </a:t>
            </a:r>
            <a:r>
              <a:rPr lang="en-US" sz="2000" b="1" dirty="0" err="1" smtClean="0">
                <a:solidFill>
                  <a:srgbClr val="000000"/>
                </a:solidFill>
              </a:rPr>
              <a:t>Biobanks</a:t>
            </a:r>
            <a:r>
              <a:rPr lang="en-US" sz="2000" b="1" dirty="0" smtClean="0">
                <a:solidFill>
                  <a:srgbClr val="000000"/>
                </a:solidFill>
              </a:rPr>
              <a:t> </a:t>
            </a:r>
            <a:r>
              <a:rPr lang="en-US" sz="2000" dirty="0" smtClean="0">
                <a:solidFill>
                  <a:srgbClr val="000000"/>
                </a:solidFill>
              </a:rPr>
              <a:t>-“ are increasingly seen as an essential tool in translating biomedical research into real improvements in healthcare” (1)</a:t>
            </a:r>
          </a:p>
          <a:p>
            <a:pPr eaLnBrk="1" hangingPunct="1">
              <a:lnSpc>
                <a:spcPct val="110000"/>
              </a:lnSpc>
              <a:buClr>
                <a:srgbClr val="336600"/>
              </a:buClr>
              <a:buFont typeface="Wingdings" charset="2"/>
              <a:buChar char="q"/>
            </a:pPr>
            <a:r>
              <a:rPr lang="en-US" sz="2000" dirty="0" smtClean="0">
                <a:solidFill>
                  <a:srgbClr val="000000"/>
                </a:solidFill>
              </a:rPr>
              <a:t>Time 2009 “Ten ideas changing the world” –</a:t>
            </a:r>
            <a:r>
              <a:rPr lang="en-US" sz="2000" dirty="0" err="1" smtClean="0">
                <a:solidFill>
                  <a:srgbClr val="000000"/>
                </a:solidFill>
              </a:rPr>
              <a:t>Biobanks</a:t>
            </a:r>
            <a:r>
              <a:rPr lang="en-US" sz="2000" dirty="0" smtClean="0">
                <a:solidFill>
                  <a:srgbClr val="000000"/>
                </a:solidFill>
              </a:rPr>
              <a:t> No 8</a:t>
            </a:r>
          </a:p>
          <a:p>
            <a:pPr>
              <a:lnSpc>
                <a:spcPct val="110000"/>
              </a:lnSpc>
              <a:buClr>
                <a:srgbClr val="336600"/>
              </a:buClr>
              <a:buFont typeface="Wingdings" charset="2"/>
              <a:buChar char="q"/>
            </a:pPr>
            <a:r>
              <a:rPr lang="en-US" sz="2000" dirty="0" err="1" smtClean="0"/>
              <a:t>Biobanking</a:t>
            </a:r>
            <a:r>
              <a:rPr lang="en-US" sz="2000" dirty="0" smtClean="0"/>
              <a:t> </a:t>
            </a:r>
            <a:r>
              <a:rPr lang="en-US" sz="2000" dirty="0"/>
              <a:t>and </a:t>
            </a:r>
            <a:r>
              <a:rPr lang="en-US" sz="2000" dirty="0" err="1"/>
              <a:t>Biomolecular</a:t>
            </a:r>
            <a:r>
              <a:rPr lang="en-US" sz="2000" dirty="0"/>
              <a:t> Resources </a:t>
            </a:r>
            <a:endParaRPr lang="en-US" sz="2000" dirty="0" smtClean="0"/>
          </a:p>
          <a:p>
            <a:pPr marL="0" indent="0">
              <a:lnSpc>
                <a:spcPct val="110000"/>
              </a:lnSpc>
              <a:buClr>
                <a:srgbClr val="336600"/>
              </a:buClr>
              <a:buNone/>
            </a:pPr>
            <a:r>
              <a:rPr lang="en-US" sz="2000" dirty="0" smtClean="0"/>
              <a:t>Research Infrastructure(BBMRI), one </a:t>
            </a:r>
            <a:r>
              <a:rPr lang="en-US" sz="2000" dirty="0"/>
              <a:t>of </a:t>
            </a:r>
            <a:r>
              <a:rPr lang="en-US" sz="2000" dirty="0" smtClean="0"/>
              <a:t> first of</a:t>
            </a:r>
          </a:p>
          <a:p>
            <a:pPr marL="0" indent="0">
              <a:lnSpc>
                <a:spcPct val="110000"/>
              </a:lnSpc>
              <a:buClr>
                <a:srgbClr val="336600"/>
              </a:buClr>
              <a:buNone/>
            </a:pPr>
            <a:r>
              <a:rPr lang="en-US" sz="2000" dirty="0" smtClean="0"/>
              <a:t> </a:t>
            </a:r>
            <a:r>
              <a:rPr lang="en-US" sz="2000" dirty="0"/>
              <a:t>European Research Infrastructure </a:t>
            </a:r>
            <a:r>
              <a:rPr lang="en-US" sz="2000" dirty="0" smtClean="0"/>
              <a:t> roadmaps</a:t>
            </a:r>
          </a:p>
          <a:p>
            <a:pPr marL="0" indent="0">
              <a:lnSpc>
                <a:spcPct val="110000"/>
              </a:lnSpc>
              <a:buClr>
                <a:srgbClr val="336600"/>
              </a:buClr>
              <a:buNone/>
            </a:pPr>
            <a:r>
              <a:rPr lang="en-US" sz="2000" dirty="0" smtClean="0"/>
              <a:t> </a:t>
            </a:r>
            <a:r>
              <a:rPr lang="en-US" sz="2000" dirty="0"/>
              <a:t>funded </a:t>
            </a:r>
            <a:r>
              <a:rPr lang="en-US" sz="2000" dirty="0" smtClean="0"/>
              <a:t>by </a:t>
            </a:r>
            <a:r>
              <a:rPr lang="en-US" sz="2000" dirty="0"/>
              <a:t>European Commission (EC).</a:t>
            </a:r>
            <a:endParaRPr lang="en-US" sz="2000" dirty="0" smtClean="0">
              <a:solidFill>
                <a:srgbClr val="000000"/>
              </a:solidFill>
            </a:endParaRPr>
          </a:p>
          <a:p>
            <a:pPr>
              <a:lnSpc>
                <a:spcPct val="110000"/>
              </a:lnSpc>
              <a:buClr>
                <a:srgbClr val="336600"/>
              </a:buClr>
              <a:buFont typeface="Wingdings" charset="2"/>
              <a:buChar char="q"/>
            </a:pPr>
            <a:r>
              <a:rPr lang="en-GB" sz="2000" dirty="0" smtClean="0"/>
              <a:t>Green</a:t>
            </a:r>
            <a:r>
              <a:rPr lang="en-GB" sz="2000" dirty="0"/>
              <a:t>, </a:t>
            </a:r>
            <a:r>
              <a:rPr lang="en-GB" sz="2000" dirty="0" err="1"/>
              <a:t>Guyer</a:t>
            </a:r>
            <a:r>
              <a:rPr lang="en-GB" sz="2000" dirty="0"/>
              <a:t>&amp; NHGRI </a:t>
            </a:r>
            <a:r>
              <a:rPr lang="en-GB" sz="2000" i="1" dirty="0"/>
              <a:t>Nature </a:t>
            </a:r>
            <a:r>
              <a:rPr lang="en-GB" sz="2000" dirty="0"/>
              <a:t>2011 </a:t>
            </a:r>
            <a:r>
              <a:rPr lang="en-GB" sz="2000" dirty="0" smtClean="0"/>
              <a:t>Charting a</a:t>
            </a:r>
          </a:p>
          <a:p>
            <a:pPr marL="0" indent="0">
              <a:lnSpc>
                <a:spcPct val="110000"/>
              </a:lnSpc>
              <a:buClr>
                <a:srgbClr val="336600"/>
              </a:buClr>
              <a:buNone/>
            </a:pPr>
            <a:r>
              <a:rPr lang="en-GB" sz="2000" dirty="0" smtClean="0"/>
              <a:t> </a:t>
            </a:r>
            <a:r>
              <a:rPr lang="en-GB" sz="2000" dirty="0"/>
              <a:t>course for genomic medicine </a:t>
            </a:r>
            <a:r>
              <a:rPr lang="en-GB" sz="2000" dirty="0" smtClean="0"/>
              <a:t>to support </a:t>
            </a:r>
            <a:r>
              <a:rPr lang="en-GB" sz="2000" dirty="0"/>
              <a:t>translational research and the </a:t>
            </a:r>
            <a:r>
              <a:rPr lang="en-GB" sz="2000" dirty="0" smtClean="0"/>
              <a:t>genomic personal </a:t>
            </a:r>
            <a:r>
              <a:rPr lang="en-GB" sz="2000" dirty="0"/>
              <a:t>medicine. </a:t>
            </a:r>
            <a:r>
              <a:rPr lang="en-GB" sz="2000" dirty="0" smtClean="0"/>
              <a:t>(2)</a:t>
            </a:r>
          </a:p>
          <a:p>
            <a:pPr>
              <a:lnSpc>
                <a:spcPct val="110000"/>
              </a:lnSpc>
              <a:buClr>
                <a:srgbClr val="336600"/>
              </a:buClr>
              <a:buFont typeface="Wingdings" charset="2"/>
              <a:buChar char="q"/>
            </a:pPr>
            <a:r>
              <a:rPr lang="en-US" sz="2000" dirty="0">
                <a:solidFill>
                  <a:srgbClr val="000000"/>
                </a:solidFill>
              </a:rPr>
              <a:t>NHMRC Australia policy development -</a:t>
            </a:r>
            <a:r>
              <a:rPr lang="en-US" sz="2000" dirty="0" smtClean="0">
                <a:solidFill>
                  <a:srgbClr val="000000"/>
                </a:solidFill>
              </a:rPr>
              <a:t> </a:t>
            </a:r>
            <a:endParaRPr lang="en-US" sz="2000" dirty="0">
              <a:solidFill>
                <a:srgbClr val="000000"/>
              </a:solidFill>
            </a:endParaRPr>
          </a:p>
          <a:p>
            <a:pPr marL="0" indent="0">
              <a:lnSpc>
                <a:spcPct val="110000"/>
              </a:lnSpc>
              <a:buClr>
                <a:srgbClr val="336600"/>
              </a:buClr>
              <a:buNone/>
            </a:pPr>
            <a:r>
              <a:rPr lang="en-US" sz="2000" i="1" dirty="0" err="1">
                <a:solidFill>
                  <a:srgbClr val="000000"/>
                </a:solidFill>
              </a:rPr>
              <a:t>Biobanks</a:t>
            </a:r>
            <a:r>
              <a:rPr lang="en-US" sz="2000" dirty="0">
                <a:solidFill>
                  <a:srgbClr val="000000"/>
                </a:solidFill>
              </a:rPr>
              <a:t> </a:t>
            </a:r>
            <a:r>
              <a:rPr lang="en-US" sz="2000" i="1" dirty="0">
                <a:solidFill>
                  <a:srgbClr val="000000"/>
                </a:solidFill>
              </a:rPr>
              <a:t>Information Paper </a:t>
            </a:r>
            <a:r>
              <a:rPr lang="en-US" sz="2000" dirty="0">
                <a:solidFill>
                  <a:srgbClr val="000000"/>
                </a:solidFill>
              </a:rPr>
              <a:t>2011</a:t>
            </a:r>
          </a:p>
          <a:p>
            <a:pPr>
              <a:lnSpc>
                <a:spcPct val="110000"/>
              </a:lnSpc>
              <a:buClr>
                <a:srgbClr val="336600"/>
              </a:buClr>
              <a:buFont typeface="Wingdings" charset="2"/>
              <a:buChar char="q"/>
            </a:pPr>
            <a:endParaRPr lang="en-GB" sz="2000" dirty="0"/>
          </a:p>
          <a:p>
            <a:pPr marL="0" indent="0">
              <a:lnSpc>
                <a:spcPct val="110000"/>
              </a:lnSpc>
              <a:buClr>
                <a:srgbClr val="336600"/>
              </a:buClr>
              <a:buNone/>
            </a:pPr>
            <a:endParaRPr lang="en-US" sz="2000" dirty="0">
              <a:solidFill>
                <a:srgbClr val="000000"/>
              </a:solidFill>
            </a:endParaRPr>
          </a:p>
          <a:p>
            <a:pPr eaLnBrk="1" hangingPunct="1">
              <a:lnSpc>
                <a:spcPct val="110000"/>
              </a:lnSpc>
              <a:buClr>
                <a:srgbClr val="336600"/>
              </a:buClr>
              <a:buFont typeface="Wingdings" charset="2"/>
              <a:buChar char="q"/>
            </a:pPr>
            <a:endParaRPr lang="en-US" sz="2000" dirty="0" smtClean="0">
              <a:solidFill>
                <a:srgbClr val="000000"/>
              </a:solidFill>
            </a:endParaRPr>
          </a:p>
        </p:txBody>
      </p:sp>
      <p:pic>
        <p:nvPicPr>
          <p:cNvPr id="4" name="Picture 3"/>
          <p:cNvPicPr>
            <a:picLocks noChangeAspect="1"/>
          </p:cNvPicPr>
          <p:nvPr/>
        </p:nvPicPr>
        <p:blipFill>
          <a:blip r:embed="rId2"/>
          <a:stretch>
            <a:fillRect/>
          </a:stretch>
        </p:blipFill>
        <p:spPr>
          <a:xfrm>
            <a:off x="6372200" y="3352800"/>
            <a:ext cx="2771800" cy="33528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539552" y="332656"/>
            <a:ext cx="7920880" cy="798513"/>
          </a:xfrm>
        </p:spPr>
        <p:txBody>
          <a:bodyPr>
            <a:noAutofit/>
          </a:bodyPr>
          <a:lstStyle/>
          <a:p>
            <a:pPr>
              <a:defRPr/>
            </a:pPr>
            <a:r>
              <a:rPr lang="en-US" sz="3200" dirty="0">
                <a:solidFill>
                  <a:srgbClr val="000000"/>
                </a:solidFill>
              </a:rPr>
              <a:t>1. The Promise of </a:t>
            </a:r>
            <a:r>
              <a:rPr lang="en-US" sz="3200" dirty="0" err="1">
                <a:solidFill>
                  <a:srgbClr val="000000"/>
                </a:solidFill>
              </a:rPr>
              <a:t>Biobanks</a:t>
            </a:r>
            <a:endParaRPr lang="en-US" sz="3200" dirty="0" smtClean="0">
              <a:solidFill>
                <a:schemeClr val="tx1"/>
              </a:solidFill>
            </a:endParaRPr>
          </a:p>
        </p:txBody>
      </p:sp>
      <p:sp>
        <p:nvSpPr>
          <p:cNvPr id="25603" name="Content Placeholder 2"/>
          <p:cNvSpPr>
            <a:spLocks noGrp="1"/>
          </p:cNvSpPr>
          <p:nvPr>
            <p:ph sz="quarter" idx="1"/>
          </p:nvPr>
        </p:nvSpPr>
        <p:spPr>
          <a:xfrm>
            <a:off x="755576" y="1484784"/>
            <a:ext cx="7721724" cy="4666803"/>
          </a:xfrm>
        </p:spPr>
        <p:txBody>
          <a:bodyPr>
            <a:normAutofit fontScale="25000" lnSpcReduction="20000"/>
          </a:bodyPr>
          <a:lstStyle/>
          <a:p>
            <a:pPr>
              <a:lnSpc>
                <a:spcPct val="110000"/>
              </a:lnSpc>
              <a:buClr>
                <a:srgbClr val="336600"/>
              </a:buClr>
              <a:buFont typeface="Wingdings" charset="2"/>
              <a:buChar char="q"/>
            </a:pPr>
            <a:r>
              <a:rPr lang="en-AU" sz="8000" dirty="0" smtClean="0">
                <a:solidFill>
                  <a:srgbClr val="000000"/>
                </a:solidFill>
              </a:rPr>
              <a:t>Reasons for </a:t>
            </a:r>
            <a:r>
              <a:rPr lang="en-AU" sz="8000" dirty="0" err="1" smtClean="0">
                <a:solidFill>
                  <a:srgbClr val="000000"/>
                </a:solidFill>
              </a:rPr>
              <a:t>biobank</a:t>
            </a:r>
            <a:r>
              <a:rPr lang="en-AU" sz="8000" dirty="0" smtClean="0">
                <a:solidFill>
                  <a:srgbClr val="000000"/>
                </a:solidFill>
              </a:rPr>
              <a:t> expansion?</a:t>
            </a:r>
            <a:endParaRPr lang="en-AU" sz="8000" dirty="0">
              <a:solidFill>
                <a:srgbClr val="000000"/>
              </a:solidFill>
            </a:endParaRPr>
          </a:p>
          <a:p>
            <a:pPr>
              <a:lnSpc>
                <a:spcPct val="110000"/>
              </a:lnSpc>
              <a:buClr>
                <a:schemeClr val="accent5">
                  <a:lumMod val="75000"/>
                </a:schemeClr>
              </a:buClr>
              <a:buFont typeface="Wingdings" charset="2"/>
              <a:buChar char="q"/>
            </a:pPr>
            <a:r>
              <a:rPr lang="en-AU" sz="8000" b="1" dirty="0">
                <a:solidFill>
                  <a:srgbClr val="000000"/>
                </a:solidFill>
              </a:rPr>
              <a:t>Internationalisation</a:t>
            </a:r>
            <a:r>
              <a:rPr lang="en-AU" sz="8000" dirty="0">
                <a:solidFill>
                  <a:srgbClr val="000000"/>
                </a:solidFill>
              </a:rPr>
              <a:t> </a:t>
            </a:r>
            <a:r>
              <a:rPr lang="en-AU" sz="8000" b="1" dirty="0">
                <a:solidFill>
                  <a:srgbClr val="000000"/>
                </a:solidFill>
              </a:rPr>
              <a:t>of research </a:t>
            </a:r>
            <a:r>
              <a:rPr lang="en-AU" sz="8000" dirty="0" smtClean="0">
                <a:solidFill>
                  <a:srgbClr val="000000"/>
                </a:solidFill>
              </a:rPr>
              <a:t>-multi</a:t>
            </a:r>
            <a:r>
              <a:rPr lang="en-AU" sz="8000" dirty="0">
                <a:solidFill>
                  <a:srgbClr val="000000"/>
                </a:solidFill>
              </a:rPr>
              <a:t>-centre </a:t>
            </a:r>
            <a:r>
              <a:rPr lang="en-AU" sz="8000" dirty="0" smtClean="0">
                <a:solidFill>
                  <a:srgbClr val="000000"/>
                </a:solidFill>
              </a:rPr>
              <a:t>collaborations</a:t>
            </a:r>
            <a:r>
              <a:rPr lang="en-US" sz="8000" dirty="0" smtClean="0">
                <a:solidFill>
                  <a:srgbClr val="000000"/>
                </a:solidFill>
              </a:rPr>
              <a:t>;</a:t>
            </a:r>
            <a:r>
              <a:rPr lang="en-AU" sz="8000" dirty="0" smtClean="0">
                <a:solidFill>
                  <a:srgbClr val="000000"/>
                </a:solidFill>
              </a:rPr>
              <a:t> </a:t>
            </a:r>
            <a:r>
              <a:rPr lang="en-AU" sz="8000" dirty="0">
                <a:solidFill>
                  <a:srgbClr val="000000"/>
                </a:solidFill>
              </a:rPr>
              <a:t>international clinical </a:t>
            </a:r>
            <a:r>
              <a:rPr lang="en-AU" sz="8000" dirty="0" smtClean="0">
                <a:solidFill>
                  <a:srgbClr val="000000"/>
                </a:solidFill>
              </a:rPr>
              <a:t>trials; open science and data</a:t>
            </a:r>
            <a:r>
              <a:rPr lang="en-AU" sz="8000" dirty="0">
                <a:solidFill>
                  <a:srgbClr val="000000"/>
                </a:solidFill>
              </a:rPr>
              <a:t>-</a:t>
            </a:r>
            <a:r>
              <a:rPr lang="en-AU" sz="8000" dirty="0" smtClean="0">
                <a:solidFill>
                  <a:srgbClr val="000000"/>
                </a:solidFill>
              </a:rPr>
              <a:t>sharing; </a:t>
            </a:r>
            <a:r>
              <a:rPr lang="en-AU" sz="8000" dirty="0" smtClean="0">
                <a:solidFill>
                  <a:srgbClr val="000000"/>
                </a:solidFill>
                <a:ea typeface="ＭＳ Ｐゴシック" charset="0"/>
                <a:cs typeface="ＭＳ Ｐゴシック" charset="0"/>
              </a:rPr>
              <a:t>commercialisation.</a:t>
            </a:r>
          </a:p>
          <a:p>
            <a:pPr>
              <a:lnSpc>
                <a:spcPct val="110000"/>
              </a:lnSpc>
              <a:buClr>
                <a:schemeClr val="accent5">
                  <a:lumMod val="75000"/>
                </a:schemeClr>
              </a:buClr>
              <a:buFont typeface="Wingdings" charset="2"/>
              <a:buChar char="q"/>
            </a:pPr>
            <a:r>
              <a:rPr lang="en-US" sz="8000" dirty="0">
                <a:solidFill>
                  <a:srgbClr val="000000"/>
                </a:solidFill>
              </a:rPr>
              <a:t>To bring researchers in science and ethics together for common </a:t>
            </a:r>
            <a:r>
              <a:rPr lang="en-US" sz="8000" dirty="0" smtClean="0">
                <a:solidFill>
                  <a:srgbClr val="000000"/>
                </a:solidFill>
              </a:rPr>
              <a:t>good</a:t>
            </a:r>
            <a:endParaRPr lang="en-AU" sz="8000" dirty="0">
              <a:solidFill>
                <a:srgbClr val="000000"/>
              </a:solidFill>
            </a:endParaRPr>
          </a:p>
          <a:p>
            <a:pPr>
              <a:lnSpc>
                <a:spcPct val="110000"/>
              </a:lnSpc>
              <a:buClr>
                <a:schemeClr val="accent5">
                  <a:lumMod val="75000"/>
                </a:schemeClr>
              </a:buClr>
              <a:buFont typeface="Wingdings" charset="2"/>
              <a:buChar char="q"/>
            </a:pPr>
            <a:r>
              <a:rPr lang="en-AU" sz="8000" b="1" dirty="0" smtClean="0">
                <a:solidFill>
                  <a:srgbClr val="000000"/>
                </a:solidFill>
              </a:rPr>
              <a:t>Technology –</a:t>
            </a:r>
            <a:r>
              <a:rPr lang="en-AU" sz="8000" dirty="0" smtClean="0">
                <a:solidFill>
                  <a:srgbClr val="000000"/>
                </a:solidFill>
              </a:rPr>
              <a:t> Sharp downward cost </a:t>
            </a:r>
            <a:r>
              <a:rPr lang="en-AU" sz="8000" dirty="0">
                <a:solidFill>
                  <a:srgbClr val="000000"/>
                </a:solidFill>
              </a:rPr>
              <a:t>of genomic </a:t>
            </a:r>
            <a:r>
              <a:rPr lang="en-AU" sz="8000" dirty="0" smtClean="0">
                <a:solidFill>
                  <a:srgbClr val="000000"/>
                </a:solidFill>
              </a:rPr>
              <a:t>research - </a:t>
            </a:r>
            <a:r>
              <a:rPr lang="en-AU" sz="8000" dirty="0">
                <a:solidFill>
                  <a:srgbClr val="000000"/>
                </a:solidFill>
              </a:rPr>
              <a:t>NHGRI</a:t>
            </a:r>
            <a:r>
              <a:rPr lang="en-AU" sz="8000" i="1" dirty="0">
                <a:solidFill>
                  <a:srgbClr val="000000"/>
                </a:solidFill>
              </a:rPr>
              <a:t> Advanced Sequencing Technology Program</a:t>
            </a:r>
            <a:r>
              <a:rPr lang="en-AU" sz="8000" dirty="0">
                <a:solidFill>
                  <a:srgbClr val="000000"/>
                </a:solidFill>
              </a:rPr>
              <a:t> $1000 genome </a:t>
            </a:r>
            <a:r>
              <a:rPr lang="en-AU" sz="8000" dirty="0" smtClean="0">
                <a:solidFill>
                  <a:srgbClr val="000000"/>
                </a:solidFill>
              </a:rPr>
              <a:t>(</a:t>
            </a:r>
            <a:r>
              <a:rPr lang="en-AU" sz="8000" dirty="0" err="1" smtClean="0">
                <a:solidFill>
                  <a:srgbClr val="000000"/>
                </a:solidFill>
              </a:rPr>
              <a:t>Illumina</a:t>
            </a:r>
            <a:r>
              <a:rPr lang="en-AU" sz="8000" dirty="0" smtClean="0">
                <a:solidFill>
                  <a:srgbClr val="000000"/>
                </a:solidFill>
              </a:rPr>
              <a:t>)</a:t>
            </a:r>
          </a:p>
          <a:p>
            <a:pPr>
              <a:lnSpc>
                <a:spcPct val="110000"/>
              </a:lnSpc>
              <a:buClr>
                <a:schemeClr val="accent5">
                  <a:lumMod val="75000"/>
                </a:schemeClr>
              </a:buClr>
              <a:buFont typeface="Wingdings" charset="2"/>
              <a:buChar char="q"/>
            </a:pPr>
            <a:r>
              <a:rPr lang="en-AU" sz="8000" b="1" dirty="0" smtClean="0">
                <a:solidFill>
                  <a:srgbClr val="000000"/>
                </a:solidFill>
              </a:rPr>
              <a:t>Political </a:t>
            </a:r>
            <a:r>
              <a:rPr lang="en-AU" sz="8000" b="1" dirty="0">
                <a:solidFill>
                  <a:srgbClr val="000000"/>
                </a:solidFill>
              </a:rPr>
              <a:t>&amp; Economic </a:t>
            </a:r>
            <a:r>
              <a:rPr lang="en-AU" sz="8000" dirty="0">
                <a:solidFill>
                  <a:srgbClr val="000000"/>
                </a:solidFill>
                <a:ea typeface="ＭＳ Ｐゴシック" charset="0"/>
                <a:cs typeface="ＭＳ Ｐゴシック" charset="0"/>
              </a:rPr>
              <a:t>Vast increase the funding of scientific and medical research </a:t>
            </a:r>
            <a:endParaRPr lang="en-AU" sz="8000" dirty="0" smtClean="0">
              <a:solidFill>
                <a:srgbClr val="000000"/>
              </a:solidFill>
              <a:ea typeface="ＭＳ Ｐゴシック" charset="0"/>
              <a:cs typeface="ＭＳ Ｐゴシック" charset="0"/>
            </a:endParaRPr>
          </a:p>
          <a:p>
            <a:pPr>
              <a:lnSpc>
                <a:spcPct val="110000"/>
              </a:lnSpc>
              <a:buClr>
                <a:schemeClr val="accent5">
                  <a:lumMod val="75000"/>
                </a:schemeClr>
              </a:buClr>
              <a:buFont typeface="Wingdings" charset="2"/>
              <a:buChar char="q"/>
            </a:pPr>
            <a:r>
              <a:rPr lang="en-AU" sz="8000" dirty="0" smtClean="0">
                <a:solidFill>
                  <a:srgbClr val="000000"/>
                </a:solidFill>
              </a:rPr>
              <a:t>“</a:t>
            </a:r>
            <a:r>
              <a:rPr lang="en-AU" sz="8000" dirty="0">
                <a:solidFill>
                  <a:srgbClr val="000000"/>
                </a:solidFill>
              </a:rPr>
              <a:t>If properly supported, medical research will create new jobs, catalyse sustained economic growth and help to restore public finances by improving health.. making the NHS.. more cost effective” Academy of Medical sciences UK </a:t>
            </a:r>
            <a:r>
              <a:rPr lang="en-AU" sz="8000" dirty="0" smtClean="0">
                <a:solidFill>
                  <a:srgbClr val="000000"/>
                </a:solidFill>
              </a:rPr>
              <a:t>2011 (3)</a:t>
            </a:r>
            <a:endParaRPr lang="en-AU" sz="8000" dirty="0">
              <a:solidFill>
                <a:srgbClr val="000000"/>
              </a:solidFill>
            </a:endParaRPr>
          </a:p>
          <a:p>
            <a:pPr marL="0" indent="0">
              <a:lnSpc>
                <a:spcPct val="110000"/>
              </a:lnSpc>
              <a:buClr>
                <a:schemeClr val="accent5">
                  <a:lumMod val="75000"/>
                </a:schemeClr>
              </a:buClr>
              <a:buNone/>
            </a:pPr>
            <a:endParaRPr lang="en-AU" sz="8000" dirty="0">
              <a:solidFill>
                <a:srgbClr val="000000"/>
              </a:solidFill>
              <a:ea typeface="ＭＳ Ｐゴシック" charset="0"/>
              <a:cs typeface="ＭＳ Ｐゴシック" charset="0"/>
            </a:endParaRPr>
          </a:p>
          <a:p>
            <a:pPr>
              <a:lnSpc>
                <a:spcPct val="120000"/>
              </a:lnSpc>
              <a:buClr>
                <a:srgbClr val="006600"/>
              </a:buClr>
              <a:buFont typeface="Wingdings" charset="2"/>
              <a:buChar char="q"/>
              <a:defRPr/>
            </a:pPr>
            <a:endParaRPr lang="en-AU" sz="8000" dirty="0" smtClean="0">
              <a:solidFill>
                <a:srgbClr val="000000"/>
              </a:solidFill>
            </a:endParaRPr>
          </a:p>
          <a:p>
            <a:pPr marL="365760" indent="-283464" eaLnBrk="1" fontAlgn="auto" hangingPunct="1">
              <a:spcAft>
                <a:spcPts val="0"/>
              </a:spcAft>
              <a:buFont typeface="Wingdings 2" charset="2"/>
              <a:buNone/>
              <a:defRPr/>
            </a:pPr>
            <a:endParaRPr lang="en-AU" sz="8000" dirty="0" smtClean="0">
              <a:solidFill>
                <a:srgbClr val="000000"/>
              </a:solidFill>
            </a:endParaRPr>
          </a:p>
          <a:p>
            <a:pPr eaLnBrk="1" hangingPunct="1">
              <a:buClr>
                <a:srgbClr val="006600"/>
              </a:buClr>
              <a:buFont typeface="Wingdings" charset="2"/>
              <a:buChar char="Ø"/>
              <a:defRPr/>
            </a:pPr>
            <a:endParaRPr lang="en-AU" sz="2560" dirty="0" smtClean="0">
              <a:solidFill>
                <a:srgbClr val="000000"/>
              </a:solidFill>
            </a:endParaRPr>
          </a:p>
          <a:p>
            <a:pPr eaLnBrk="1" hangingPunct="1">
              <a:buClr>
                <a:srgbClr val="006600"/>
              </a:buClr>
              <a:buFont typeface="Wingdings 2" charset="2"/>
              <a:buNone/>
              <a:defRPr/>
            </a:pPr>
            <a:r>
              <a:rPr lang="en-US" sz="2880" dirty="0" smtClean="0">
                <a:solidFill>
                  <a:srgbClr val="000000"/>
                </a:solidFill>
              </a:rPr>
              <a:t>.</a:t>
            </a:r>
            <a:endParaRPr lang="en-AU" sz="2880" dirty="0" smtClean="0">
              <a:solidFill>
                <a:srgbClr val="000000"/>
              </a:solidFill>
            </a:endParaRPr>
          </a:p>
          <a:p>
            <a:pPr marL="365760" indent="-283464" eaLnBrk="1" fontAlgn="auto" hangingPunct="1">
              <a:spcAft>
                <a:spcPts val="0"/>
              </a:spcAft>
              <a:buFont typeface="Wingdings" charset="2"/>
              <a:buChar char="q"/>
              <a:defRPr/>
            </a:pPr>
            <a:endParaRPr lang="en-AU" sz="2000" dirty="0" smtClean="0">
              <a:solidFill>
                <a:srgbClr val="000000"/>
              </a:solidFill>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990600" y="228600"/>
            <a:ext cx="8153400" cy="838200"/>
          </a:xfrm>
        </p:spPr>
        <p:txBody>
          <a:bodyPr>
            <a:normAutofit fontScale="90000"/>
          </a:bodyPr>
          <a:lstStyle/>
          <a:p>
            <a:pPr eaLnBrk="1" fontAlgn="auto" hangingPunct="1">
              <a:spcAft>
                <a:spcPts val="0"/>
              </a:spcAft>
              <a:defRPr/>
            </a:pPr>
            <a:r>
              <a:rPr lang="en-US" sz="3200" dirty="0" smtClean="0">
                <a:solidFill>
                  <a:schemeClr val="tx1"/>
                </a:solidFill>
              </a:rPr>
              <a:t>2. Growth and Good Governance and </a:t>
            </a:r>
            <a:r>
              <a:rPr lang="en-US" sz="3200" dirty="0" err="1" smtClean="0">
                <a:solidFill>
                  <a:schemeClr val="tx1"/>
                </a:solidFill>
              </a:rPr>
              <a:t>Biobanks</a:t>
            </a:r>
            <a:endParaRPr lang="en-US" sz="3200" dirty="0" smtClean="0">
              <a:solidFill>
                <a:schemeClr val="tx1"/>
              </a:solidFill>
            </a:endParaRPr>
          </a:p>
        </p:txBody>
      </p:sp>
      <p:sp>
        <p:nvSpPr>
          <p:cNvPr id="32771" name="Rectangle 3"/>
          <p:cNvSpPr>
            <a:spLocks noGrp="1" noChangeArrowheads="1"/>
          </p:cNvSpPr>
          <p:nvPr>
            <p:ph sz="quarter" idx="1"/>
          </p:nvPr>
        </p:nvSpPr>
        <p:spPr>
          <a:xfrm flipH="1">
            <a:off x="609593" y="1556792"/>
            <a:ext cx="7961311" cy="4824536"/>
          </a:xfrm>
        </p:spPr>
        <p:txBody>
          <a:bodyPr>
            <a:normAutofit fontScale="92500"/>
          </a:bodyPr>
          <a:lstStyle/>
          <a:p>
            <a:pPr marL="365760" indent="-283464">
              <a:lnSpc>
                <a:spcPct val="120000"/>
              </a:lnSpc>
              <a:buClr>
                <a:srgbClr val="336600"/>
              </a:buClr>
              <a:buFont typeface="Wingdings" charset="2"/>
              <a:buChar char="q"/>
              <a:defRPr/>
            </a:pPr>
            <a:r>
              <a:rPr lang="en-AU" sz="2100" b="1" dirty="0" smtClean="0">
                <a:solidFill>
                  <a:srgbClr val="000000"/>
                </a:solidFill>
              </a:rPr>
              <a:t>Good research G</a:t>
            </a:r>
            <a:r>
              <a:rPr lang="en-AU" sz="2100" b="1" dirty="0" smtClean="0"/>
              <a:t>overnance</a:t>
            </a:r>
            <a:r>
              <a:rPr lang="en-AU" sz="2100" dirty="0" smtClean="0"/>
              <a:t> –</a:t>
            </a:r>
          </a:p>
          <a:p>
            <a:pPr marL="365760" indent="-283464">
              <a:lnSpc>
                <a:spcPct val="120000"/>
              </a:lnSpc>
              <a:buClr>
                <a:srgbClr val="336600"/>
              </a:buClr>
              <a:buFont typeface="Wingdings" charset="2"/>
              <a:buChar char="q"/>
              <a:defRPr/>
            </a:pPr>
            <a:r>
              <a:rPr lang="en-AU" sz="2100" dirty="0" smtClean="0"/>
              <a:t>National revisions of Ethical codes of research conduct clarifying</a:t>
            </a:r>
          </a:p>
          <a:p>
            <a:pPr marL="425196" indent="-342900">
              <a:lnSpc>
                <a:spcPct val="120000"/>
              </a:lnSpc>
              <a:buClr>
                <a:srgbClr val="336600"/>
              </a:buClr>
              <a:buFont typeface="Arial"/>
              <a:buChar char="•"/>
              <a:defRPr/>
            </a:pPr>
            <a:r>
              <a:rPr lang="en-AU" sz="2100" i="1" dirty="0" smtClean="0"/>
              <a:t>Researcher responsibilities </a:t>
            </a:r>
            <a:r>
              <a:rPr lang="en-AU" sz="2100" dirty="0" smtClean="0"/>
              <a:t>that research ethically </a:t>
            </a:r>
            <a:r>
              <a:rPr lang="en-AU" sz="2100" dirty="0"/>
              <a:t>and properly </a:t>
            </a:r>
            <a:r>
              <a:rPr lang="en-AU" sz="2100" dirty="0" smtClean="0"/>
              <a:t>conducted </a:t>
            </a:r>
            <a:r>
              <a:rPr lang="en-AU" sz="2100" dirty="0"/>
              <a:t>for quality, safety, privacy, </a:t>
            </a:r>
            <a:r>
              <a:rPr lang="en-AU" sz="2100" dirty="0" smtClean="0"/>
              <a:t>risk in interests of participants</a:t>
            </a:r>
          </a:p>
          <a:p>
            <a:pPr marL="425196" indent="-342900">
              <a:lnSpc>
                <a:spcPct val="120000"/>
              </a:lnSpc>
              <a:buClr>
                <a:srgbClr val="336600"/>
              </a:buClr>
              <a:buFont typeface="Arial"/>
              <a:buChar char="•"/>
              <a:defRPr/>
            </a:pPr>
            <a:r>
              <a:rPr lang="en-AU" sz="2100" i="1" dirty="0" smtClean="0"/>
              <a:t>Institutional responsibilities </a:t>
            </a:r>
            <a:r>
              <a:rPr lang="en-AU" sz="2100" dirty="0" smtClean="0"/>
              <a:t>-</a:t>
            </a:r>
            <a:r>
              <a:rPr lang="en-AU" sz="2100" i="1" dirty="0"/>
              <a:t> </a:t>
            </a:r>
            <a:r>
              <a:rPr lang="en-AU" sz="2100" dirty="0"/>
              <a:t>research effectively and properly managed </a:t>
            </a:r>
            <a:r>
              <a:rPr lang="en-AU" sz="2100" dirty="0" smtClean="0"/>
              <a:t>in resourcing </a:t>
            </a:r>
            <a:r>
              <a:rPr lang="en-AU" sz="2100" dirty="0"/>
              <a:t>of ethics review; monitoring; and, </a:t>
            </a:r>
            <a:r>
              <a:rPr lang="en-AU" sz="2100" dirty="0" smtClean="0"/>
              <a:t>complaints &amp; accountability reporting to AHEC and insurance </a:t>
            </a:r>
            <a:r>
              <a:rPr lang="en-AU" sz="2100" dirty="0"/>
              <a:t>and indemnity, research contracts </a:t>
            </a:r>
            <a:r>
              <a:rPr lang="en-AU" sz="2100" dirty="0" smtClean="0"/>
              <a:t>;  </a:t>
            </a:r>
            <a:r>
              <a:rPr lang="en-AU" sz="2100" dirty="0"/>
              <a:t>facilities and resources</a:t>
            </a:r>
            <a:r>
              <a:rPr lang="en-AU" sz="2100" dirty="0" smtClean="0"/>
              <a:t>,</a:t>
            </a:r>
            <a:endParaRPr lang="en-AU" sz="2100" dirty="0"/>
          </a:p>
          <a:p>
            <a:pPr marL="365760" indent="-283464">
              <a:lnSpc>
                <a:spcPct val="120000"/>
              </a:lnSpc>
              <a:buClr>
                <a:srgbClr val="336600"/>
              </a:buClr>
              <a:buFont typeface="Wingdings" charset="2"/>
              <a:buChar char="q"/>
              <a:defRPr/>
            </a:pPr>
            <a:r>
              <a:rPr lang="en-AU" sz="2000" dirty="0">
                <a:solidFill>
                  <a:srgbClr val="000000"/>
                </a:solidFill>
              </a:rPr>
              <a:t>N</a:t>
            </a:r>
            <a:r>
              <a:rPr lang="en-AU" sz="2000" dirty="0" smtClean="0">
                <a:solidFill>
                  <a:srgbClr val="000000"/>
                </a:solidFill>
              </a:rPr>
              <a:t>ew consent models (</a:t>
            </a:r>
            <a:r>
              <a:rPr lang="en-AU" sz="2000" dirty="0" smtClean="0">
                <a:solidFill>
                  <a:srgbClr val="000000"/>
                </a:solidFill>
                <a:ea typeface="ＭＳ Ｐゴシック" charset="0"/>
                <a:cs typeface="ＭＳ Ｐゴシック" charset="0"/>
              </a:rPr>
              <a:t>broad and </a:t>
            </a:r>
            <a:r>
              <a:rPr lang="en-AU" sz="2000" dirty="0">
                <a:solidFill>
                  <a:srgbClr val="000000"/>
                </a:solidFill>
                <a:ea typeface="ＭＳ Ｐゴシック" charset="0"/>
                <a:cs typeface="ＭＳ Ｐゴシック" charset="0"/>
              </a:rPr>
              <a:t>“dynamic</a:t>
            </a:r>
            <a:r>
              <a:rPr lang="en-AU" sz="2000" dirty="0" smtClean="0">
                <a:solidFill>
                  <a:srgbClr val="000000"/>
                </a:solidFill>
                <a:ea typeface="ＭＳ Ｐゴシック" charset="0"/>
                <a:cs typeface="ＭＳ Ｐゴシック" charset="0"/>
              </a:rPr>
              <a:t>”) </a:t>
            </a:r>
            <a:r>
              <a:rPr lang="en-AU" sz="2000" dirty="0" smtClean="0">
                <a:solidFill>
                  <a:srgbClr val="000000"/>
                </a:solidFill>
              </a:rPr>
              <a:t> and </a:t>
            </a:r>
            <a:r>
              <a:rPr lang="en-AU" sz="2000" dirty="0" err="1" smtClean="0">
                <a:solidFill>
                  <a:srgbClr val="000000"/>
                </a:solidFill>
              </a:rPr>
              <a:t>biobanks</a:t>
            </a:r>
            <a:r>
              <a:rPr lang="en-AU" sz="2000" dirty="0" smtClean="0">
                <a:solidFill>
                  <a:srgbClr val="000000"/>
                </a:solidFill>
              </a:rPr>
              <a:t> (4), public good and critica</a:t>
            </a:r>
            <a:r>
              <a:rPr lang="en-AU" sz="2000" dirty="0">
                <a:solidFill>
                  <a:srgbClr val="000000"/>
                </a:solidFill>
              </a:rPr>
              <a:t>l</a:t>
            </a:r>
            <a:r>
              <a:rPr lang="en-AU" sz="2000" dirty="0" smtClean="0">
                <a:solidFill>
                  <a:srgbClr val="000000"/>
                </a:solidFill>
              </a:rPr>
              <a:t> importance of </a:t>
            </a:r>
            <a:r>
              <a:rPr lang="en-AU" sz="2000" dirty="0" err="1" smtClean="0">
                <a:solidFill>
                  <a:srgbClr val="000000"/>
                </a:solidFill>
              </a:rPr>
              <a:t>biobank</a:t>
            </a:r>
            <a:r>
              <a:rPr lang="en-AU" sz="2000" dirty="0" smtClean="0">
                <a:solidFill>
                  <a:srgbClr val="000000"/>
                </a:solidFill>
              </a:rPr>
              <a:t> governance (5)</a:t>
            </a:r>
          </a:p>
          <a:p>
            <a:pPr marL="365760" indent="-283464">
              <a:lnSpc>
                <a:spcPct val="120000"/>
              </a:lnSpc>
              <a:buClr>
                <a:srgbClr val="336600"/>
              </a:buClr>
              <a:buFont typeface="Wingdings" charset="2"/>
              <a:buChar char="q"/>
              <a:defRPr/>
            </a:pPr>
            <a:r>
              <a:rPr lang="en-AU" sz="2000" dirty="0" smtClean="0">
                <a:solidFill>
                  <a:srgbClr val="000000"/>
                </a:solidFill>
              </a:rPr>
              <a:t>Governance </a:t>
            </a:r>
            <a:r>
              <a:rPr lang="en-AU" sz="2000" dirty="0">
                <a:solidFill>
                  <a:srgbClr val="000000"/>
                </a:solidFill>
              </a:rPr>
              <a:t>-OECD </a:t>
            </a:r>
            <a:r>
              <a:rPr lang="en-US" sz="2000" i="1" dirty="0">
                <a:solidFill>
                  <a:srgbClr val="000000"/>
                </a:solidFill>
              </a:rPr>
              <a:t>Guidelines for Human </a:t>
            </a:r>
            <a:r>
              <a:rPr lang="en-US" sz="2000" i="1" dirty="0" err="1">
                <a:solidFill>
                  <a:srgbClr val="000000"/>
                </a:solidFill>
              </a:rPr>
              <a:t>Biobanks</a:t>
            </a:r>
            <a:r>
              <a:rPr lang="en-US" sz="2000" i="1" dirty="0">
                <a:solidFill>
                  <a:srgbClr val="000000"/>
                </a:solidFill>
              </a:rPr>
              <a:t> and Genetic Research Databases </a:t>
            </a:r>
            <a:r>
              <a:rPr lang="en-US" sz="2000" dirty="0">
                <a:solidFill>
                  <a:srgbClr val="000000"/>
                </a:solidFill>
              </a:rPr>
              <a:t>2009</a:t>
            </a:r>
          </a:p>
          <a:p>
            <a:pPr marL="365760" indent="-283464">
              <a:lnSpc>
                <a:spcPct val="120000"/>
              </a:lnSpc>
              <a:buClr>
                <a:srgbClr val="336600"/>
              </a:buClr>
              <a:buFont typeface="Wingdings" charset="2"/>
              <a:buChar char="q"/>
              <a:defRPr/>
            </a:pPr>
            <a:endParaRPr lang="en-AU" sz="2100" i="1" dirty="0" smtClean="0"/>
          </a:p>
          <a:p>
            <a:pPr marL="82296" indent="0">
              <a:lnSpc>
                <a:spcPct val="120000"/>
              </a:lnSpc>
              <a:buClr>
                <a:srgbClr val="336600"/>
              </a:buClr>
              <a:buNone/>
              <a:defRPr/>
            </a:pPr>
            <a:endParaRPr lang="en-US" sz="3789" dirty="0" smtClean="0">
              <a:solidFill>
                <a:srgbClr val="000000"/>
              </a:solidFill>
            </a:endParaRPr>
          </a:p>
          <a:p>
            <a:pPr marL="712788" indent="-369888" eaLnBrk="1" fontAlgn="auto" hangingPunct="1">
              <a:lnSpc>
                <a:spcPct val="120000"/>
              </a:lnSpc>
              <a:spcAft>
                <a:spcPts val="0"/>
              </a:spcAft>
              <a:buClr>
                <a:srgbClr val="336600"/>
              </a:buClr>
              <a:buFont typeface="Wingdings" charset="2"/>
              <a:buChar char="q"/>
              <a:defRPr/>
            </a:pPr>
            <a:endParaRPr lang="en-US" sz="3789" dirty="0" smtClean="0">
              <a:solidFill>
                <a:srgbClr val="000000"/>
              </a:solidFill>
            </a:endParaRPr>
          </a:p>
          <a:p>
            <a:pPr marL="365760" indent="-283464" eaLnBrk="1" fontAlgn="auto" hangingPunct="1">
              <a:lnSpc>
                <a:spcPct val="120000"/>
              </a:lnSpc>
              <a:spcAft>
                <a:spcPts val="0"/>
              </a:spcAft>
              <a:buClr>
                <a:srgbClr val="336600"/>
              </a:buClr>
              <a:buFont typeface="Wingdings" charset="2"/>
              <a:buChar char="q"/>
              <a:defRPr/>
            </a:pPr>
            <a:endParaRPr lang="en-US" sz="2581" dirty="0" smtClean="0">
              <a:solidFill>
                <a:srgbClr val="000000"/>
              </a:solidFill>
              <a:ea typeface="+mn-ea"/>
              <a:cs typeface="+mn-cs"/>
            </a:endParaRPr>
          </a:p>
          <a:p>
            <a:pPr marL="365760" indent="-283464" eaLnBrk="1" fontAlgn="auto" hangingPunct="1">
              <a:lnSpc>
                <a:spcPct val="120000"/>
              </a:lnSpc>
              <a:spcAft>
                <a:spcPts val="0"/>
              </a:spcAft>
              <a:buClr>
                <a:srgbClr val="336600"/>
              </a:buClr>
              <a:buFont typeface="Wingdings 2" charset="2"/>
              <a:buNone/>
              <a:defRPr/>
            </a:pPr>
            <a:endParaRPr lang="en-AU" sz="2400" dirty="0" smtClean="0">
              <a:solidFill>
                <a:srgbClr val="000000"/>
              </a:solidFill>
              <a:ea typeface="+mn-ea"/>
              <a:cs typeface="+mn-cs"/>
            </a:endParaRPr>
          </a:p>
          <a:p>
            <a:pPr marL="365760" indent="-283464" eaLnBrk="1" fontAlgn="auto" hangingPunct="1">
              <a:lnSpc>
                <a:spcPct val="90000"/>
              </a:lnSpc>
              <a:spcAft>
                <a:spcPts val="0"/>
              </a:spcAft>
              <a:buFont typeface="Wingdings 2"/>
              <a:buChar char=""/>
              <a:defRPr/>
            </a:pPr>
            <a:endParaRPr lang="en-AU" sz="2400" dirty="0" smtClean="0">
              <a:solidFill>
                <a:srgbClr val="000000"/>
              </a:solidFill>
              <a:ea typeface="+mn-ea"/>
              <a:cs typeface="+mn-cs"/>
            </a:endParaRPr>
          </a:p>
          <a:p>
            <a:pPr marL="365760" indent="-283464" eaLnBrk="1" fontAlgn="auto" hangingPunct="1">
              <a:lnSpc>
                <a:spcPct val="90000"/>
              </a:lnSpc>
              <a:spcAft>
                <a:spcPts val="0"/>
              </a:spcAft>
              <a:buFont typeface="Wingdings" charset="2"/>
              <a:buNone/>
              <a:defRPr/>
            </a:pPr>
            <a:endParaRPr lang="en-AU" sz="2400" dirty="0" smtClean="0">
              <a:solidFill>
                <a:srgbClr val="000000"/>
              </a:solidFill>
              <a:ea typeface="+mn-ea"/>
              <a:cs typeface="+mn-cs"/>
            </a:endParaRPr>
          </a:p>
        </p:txBody>
      </p:sp>
    </p:spTree>
    <p:extLst>
      <p:ext uri="{BB962C8B-B14F-4D97-AF65-F5344CB8AC3E}">
        <p14:creationId xmlns:p14="http://schemas.microsoft.com/office/powerpoint/2010/main" val="1290056822"/>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07504" y="404664"/>
            <a:ext cx="8856984" cy="864096"/>
          </a:xfrm>
        </p:spPr>
        <p:txBody>
          <a:bodyPr>
            <a:noAutofit/>
          </a:bodyPr>
          <a:lstStyle/>
          <a:p>
            <a:pPr>
              <a:defRPr/>
            </a:pPr>
            <a:r>
              <a:rPr lang="en-AU" sz="2800" dirty="0" smtClean="0">
                <a:solidFill>
                  <a:srgbClr val="000000"/>
                </a:solidFill>
              </a:rPr>
              <a:t>3. </a:t>
            </a:r>
            <a:r>
              <a:rPr lang="en-CA" sz="2800" dirty="0">
                <a:solidFill>
                  <a:srgbClr val="000000"/>
                </a:solidFill>
              </a:rPr>
              <a:t>Levelling Off? The Future of </a:t>
            </a:r>
            <a:r>
              <a:rPr lang="en-CA" sz="2800" dirty="0" err="1">
                <a:solidFill>
                  <a:srgbClr val="000000"/>
                </a:solidFill>
              </a:rPr>
              <a:t>Biobanks</a:t>
            </a:r>
            <a:r>
              <a:rPr lang="en-CA" sz="2800" dirty="0">
                <a:solidFill>
                  <a:srgbClr val="000000"/>
                </a:solidFill>
              </a:rPr>
              <a:t> </a:t>
            </a:r>
            <a:r>
              <a:rPr lang="en-AU" sz="2800" dirty="0">
                <a:solidFill>
                  <a:srgbClr val="000000"/>
                </a:solidFill>
              </a:rPr>
              <a:t/>
            </a:r>
            <a:br>
              <a:rPr lang="en-AU" sz="2800" dirty="0">
                <a:solidFill>
                  <a:srgbClr val="000000"/>
                </a:solidFill>
              </a:rPr>
            </a:br>
            <a:endParaRPr lang="en-AU" sz="2800" dirty="0" smtClean="0">
              <a:solidFill>
                <a:srgbClr val="000000"/>
              </a:solidFill>
            </a:endParaRPr>
          </a:p>
        </p:txBody>
      </p:sp>
      <p:sp>
        <p:nvSpPr>
          <p:cNvPr id="58371" name="Rectangle 3"/>
          <p:cNvSpPr>
            <a:spLocks noGrp="1" noChangeArrowheads="1"/>
          </p:cNvSpPr>
          <p:nvPr>
            <p:ph sz="quarter" idx="1"/>
          </p:nvPr>
        </p:nvSpPr>
        <p:spPr>
          <a:xfrm>
            <a:off x="467544" y="1268760"/>
            <a:ext cx="8103369" cy="5040560"/>
          </a:xfrm>
        </p:spPr>
        <p:txBody>
          <a:bodyPr>
            <a:normAutofit fontScale="92500" lnSpcReduction="20000"/>
          </a:bodyPr>
          <a:lstStyle/>
          <a:p>
            <a:pPr marL="641668" indent="-342900" eaLnBrk="1" hangingPunct="1">
              <a:lnSpc>
                <a:spcPct val="150000"/>
              </a:lnSpc>
              <a:buClr>
                <a:srgbClr val="336600"/>
              </a:buClr>
              <a:buFont typeface="Wingdings" charset="2"/>
              <a:buChar char="Ø"/>
            </a:pPr>
            <a:endParaRPr lang="en-AU" sz="2000" i="1" dirty="0" smtClean="0">
              <a:solidFill>
                <a:srgbClr val="000000"/>
              </a:solidFill>
            </a:endParaRPr>
          </a:p>
          <a:p>
            <a:pPr>
              <a:buClr>
                <a:schemeClr val="accent3">
                  <a:lumMod val="75000"/>
                </a:schemeClr>
              </a:buClr>
              <a:buFont typeface="Wingdings" charset="2"/>
              <a:buChar char="q"/>
            </a:pPr>
            <a:r>
              <a:rPr lang="en-CA" sz="2400" b="1" dirty="0" smtClean="0"/>
              <a:t>Funding of </a:t>
            </a:r>
            <a:r>
              <a:rPr lang="en-CA" sz="2400" b="1" dirty="0" err="1" smtClean="0"/>
              <a:t>biobanks</a:t>
            </a:r>
            <a:r>
              <a:rPr lang="en-CA" sz="2400" b="1" dirty="0" smtClean="0"/>
              <a:t> and their sustainability </a:t>
            </a:r>
            <a:r>
              <a:rPr lang="en-CA" sz="2400" dirty="0" smtClean="0"/>
              <a:t>are emerging issues</a:t>
            </a:r>
          </a:p>
          <a:p>
            <a:pPr>
              <a:buClr>
                <a:schemeClr val="accent3">
                  <a:lumMod val="75000"/>
                </a:schemeClr>
              </a:buClr>
              <a:buFont typeface="Wingdings" charset="2"/>
              <a:buChar char="q"/>
            </a:pPr>
            <a:r>
              <a:rPr lang="en-CA" sz="2400" dirty="0" smtClean="0"/>
              <a:t>Three </a:t>
            </a:r>
            <a:r>
              <a:rPr lang="en-CA" sz="2400" dirty="0"/>
              <a:t>dimensions of </a:t>
            </a:r>
            <a:r>
              <a:rPr lang="en-CA" sz="2400" dirty="0" err="1" smtClean="0"/>
              <a:t>biobanking</a:t>
            </a:r>
            <a:r>
              <a:rPr lang="en-CA" sz="2400" dirty="0" smtClean="0"/>
              <a:t> </a:t>
            </a:r>
            <a:r>
              <a:rPr lang="en-CA" sz="2400" dirty="0"/>
              <a:t>sustainability</a:t>
            </a:r>
            <a:r>
              <a:rPr lang="en-CA" sz="2400" dirty="0" smtClean="0"/>
              <a:t>: </a:t>
            </a:r>
            <a:r>
              <a:rPr lang="en-CA" sz="2400" dirty="0"/>
              <a:t>operational, social, and </a:t>
            </a:r>
            <a:r>
              <a:rPr lang="en-CA" sz="2400" dirty="0" smtClean="0"/>
              <a:t>funding in first </a:t>
            </a:r>
            <a:r>
              <a:rPr lang="en-CA" sz="2400" dirty="0"/>
              <a:t>2014 issue of </a:t>
            </a:r>
            <a:r>
              <a:rPr lang="en-CA" sz="2400" dirty="0" smtClean="0"/>
              <a:t>professional </a:t>
            </a:r>
            <a:r>
              <a:rPr lang="en-CA" sz="2400" dirty="0" err="1"/>
              <a:t>biobanker</a:t>
            </a:r>
            <a:r>
              <a:rPr lang="en-CA" sz="2400" dirty="0"/>
              <a:t> journal, </a:t>
            </a:r>
            <a:r>
              <a:rPr lang="en-CA" sz="2400" i="1" dirty="0" err="1"/>
              <a:t>Biopreservation</a:t>
            </a:r>
            <a:r>
              <a:rPr lang="en-CA" sz="2400" i="1" dirty="0"/>
              <a:t> and </a:t>
            </a:r>
            <a:r>
              <a:rPr lang="en-CA" sz="2400" i="1" dirty="0" err="1"/>
              <a:t>Biobanking</a:t>
            </a:r>
            <a:r>
              <a:rPr lang="en-CA" sz="2400" dirty="0"/>
              <a:t> (6</a:t>
            </a:r>
            <a:r>
              <a:rPr lang="en-CA" sz="2400" dirty="0" smtClean="0"/>
              <a:t>)</a:t>
            </a:r>
          </a:p>
          <a:p>
            <a:pPr>
              <a:buClr>
                <a:schemeClr val="accent3">
                  <a:lumMod val="75000"/>
                </a:schemeClr>
              </a:buClr>
              <a:buFont typeface="Wingdings" charset="2"/>
              <a:buChar char="q"/>
            </a:pPr>
            <a:r>
              <a:rPr lang="en-CA" sz="2400" dirty="0"/>
              <a:t>F</a:t>
            </a:r>
            <a:r>
              <a:rPr lang="en-GB" sz="2400" dirty="0" err="1" smtClean="0"/>
              <a:t>unding</a:t>
            </a:r>
            <a:r>
              <a:rPr lang="en-GB" sz="2400" dirty="0" smtClean="0"/>
              <a:t> discussed in </a:t>
            </a:r>
            <a:r>
              <a:rPr lang="en-GB" sz="2400" dirty="0"/>
              <a:t>special issue 2014 Volume 12 (5) </a:t>
            </a:r>
            <a:r>
              <a:rPr lang="en-GB" sz="2400" dirty="0" smtClean="0"/>
              <a:t>of </a:t>
            </a:r>
            <a:r>
              <a:rPr lang="en-CA" sz="2400" i="1" dirty="0" err="1"/>
              <a:t>Biopreservation</a:t>
            </a:r>
            <a:r>
              <a:rPr lang="en-CA" sz="2400" i="1" dirty="0"/>
              <a:t> and </a:t>
            </a:r>
            <a:r>
              <a:rPr lang="en-CA" sz="2400" i="1" dirty="0" err="1"/>
              <a:t>Biobanking</a:t>
            </a:r>
            <a:r>
              <a:rPr lang="en-CA" sz="2400" dirty="0"/>
              <a:t> </a:t>
            </a:r>
            <a:r>
              <a:rPr lang="en-CA" sz="2400" dirty="0" smtClean="0"/>
              <a:t>(7)</a:t>
            </a:r>
            <a:endParaRPr lang="en-CA" sz="2400" dirty="0"/>
          </a:p>
          <a:p>
            <a:pPr>
              <a:buClr>
                <a:schemeClr val="accent3">
                  <a:lumMod val="75000"/>
                </a:schemeClr>
              </a:buClr>
              <a:buFont typeface="Wingdings" charset="2"/>
              <a:buChar char="q"/>
            </a:pPr>
            <a:r>
              <a:rPr lang="en-GB" sz="2400" dirty="0" smtClean="0"/>
              <a:t>Guest Editorial</a:t>
            </a:r>
            <a:r>
              <a:rPr lang="en-GB" sz="2400" dirty="0"/>
              <a:t> </a:t>
            </a:r>
            <a:r>
              <a:rPr lang="en-GB" sz="2400" dirty="0" smtClean="0"/>
              <a:t>(8) proposed </a:t>
            </a:r>
            <a:r>
              <a:rPr lang="en-GB" sz="2400" dirty="0"/>
              <a:t>that “Tight economic realities in clinical and research operations have spurred the need to re-examine financial models that support the infrastructure of </a:t>
            </a:r>
            <a:r>
              <a:rPr lang="en-GB" sz="2400" dirty="0" err="1"/>
              <a:t>biobanking</a:t>
            </a:r>
            <a:r>
              <a:rPr lang="en-GB" sz="2400" dirty="0" smtClean="0"/>
              <a:t>”</a:t>
            </a:r>
          </a:p>
          <a:p>
            <a:pPr>
              <a:buClr>
                <a:schemeClr val="accent3">
                  <a:lumMod val="75000"/>
                </a:schemeClr>
              </a:buClr>
              <a:buFont typeface="Wingdings" charset="2"/>
              <a:buChar char="q"/>
            </a:pPr>
            <a:r>
              <a:rPr lang="en-GB" sz="2400" dirty="0"/>
              <a:t>C</a:t>
            </a:r>
            <a:r>
              <a:rPr lang="en-GB" sz="2400" dirty="0" smtClean="0"/>
              <a:t>ost</a:t>
            </a:r>
            <a:r>
              <a:rPr lang="en-GB" sz="2400" dirty="0"/>
              <a:t>-recovery approach to funding sustainability does not appear to have any success </a:t>
            </a:r>
            <a:r>
              <a:rPr lang="en-GB" sz="2400" dirty="0" smtClean="0"/>
              <a:t>-Australian </a:t>
            </a:r>
            <a:r>
              <a:rPr lang="en-GB" sz="2400" dirty="0"/>
              <a:t>Breast Cancer Tissue Bank has such a policy and recovers negligible </a:t>
            </a:r>
            <a:r>
              <a:rPr lang="en-GB" sz="2400" dirty="0" smtClean="0"/>
              <a:t>amounts (9)</a:t>
            </a:r>
            <a:endParaRPr lang="en-CA" sz="2400" dirty="0" smtClean="0"/>
          </a:p>
        </p:txBody>
      </p:sp>
    </p:spTree>
    <p:extLst>
      <p:ext uri="{BB962C8B-B14F-4D97-AF65-F5344CB8AC3E}">
        <p14:creationId xmlns:p14="http://schemas.microsoft.com/office/powerpoint/2010/main" val="3709996795"/>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07504" y="404664"/>
            <a:ext cx="8856984" cy="864096"/>
          </a:xfrm>
        </p:spPr>
        <p:txBody>
          <a:bodyPr>
            <a:noAutofit/>
          </a:bodyPr>
          <a:lstStyle/>
          <a:p>
            <a:pPr>
              <a:defRPr/>
            </a:pPr>
            <a:r>
              <a:rPr lang="en-AU" sz="2800" dirty="0" smtClean="0">
                <a:solidFill>
                  <a:srgbClr val="000000"/>
                </a:solidFill>
              </a:rPr>
              <a:t>3. </a:t>
            </a:r>
            <a:r>
              <a:rPr lang="en-CA" sz="2800" dirty="0">
                <a:solidFill>
                  <a:srgbClr val="000000"/>
                </a:solidFill>
              </a:rPr>
              <a:t>Levelling Off? The Future of </a:t>
            </a:r>
            <a:r>
              <a:rPr lang="en-CA" sz="2800" dirty="0" err="1">
                <a:solidFill>
                  <a:srgbClr val="000000"/>
                </a:solidFill>
              </a:rPr>
              <a:t>Biobanks</a:t>
            </a:r>
            <a:r>
              <a:rPr lang="en-CA" sz="2800" dirty="0">
                <a:solidFill>
                  <a:srgbClr val="000000"/>
                </a:solidFill>
              </a:rPr>
              <a:t> </a:t>
            </a:r>
            <a:r>
              <a:rPr lang="en-AU" sz="2800" dirty="0">
                <a:solidFill>
                  <a:srgbClr val="000000"/>
                </a:solidFill>
              </a:rPr>
              <a:t/>
            </a:r>
            <a:br>
              <a:rPr lang="en-AU" sz="2800" dirty="0">
                <a:solidFill>
                  <a:srgbClr val="000000"/>
                </a:solidFill>
              </a:rPr>
            </a:br>
            <a:endParaRPr lang="en-AU" sz="2800" dirty="0" smtClean="0">
              <a:solidFill>
                <a:srgbClr val="000000"/>
              </a:solidFill>
            </a:endParaRPr>
          </a:p>
        </p:txBody>
      </p:sp>
      <p:sp>
        <p:nvSpPr>
          <p:cNvPr id="58371" name="Rectangle 3"/>
          <p:cNvSpPr>
            <a:spLocks noGrp="1" noChangeArrowheads="1"/>
          </p:cNvSpPr>
          <p:nvPr>
            <p:ph sz="quarter" idx="1"/>
          </p:nvPr>
        </p:nvSpPr>
        <p:spPr>
          <a:xfrm>
            <a:off x="467544" y="1268760"/>
            <a:ext cx="8103369" cy="5040560"/>
          </a:xfrm>
        </p:spPr>
        <p:txBody>
          <a:bodyPr>
            <a:normAutofit lnSpcReduction="10000"/>
          </a:bodyPr>
          <a:lstStyle/>
          <a:p>
            <a:pPr marL="641668" indent="-342900" eaLnBrk="1" hangingPunct="1">
              <a:lnSpc>
                <a:spcPct val="150000"/>
              </a:lnSpc>
              <a:buClr>
                <a:srgbClr val="336600"/>
              </a:buClr>
              <a:buFont typeface="Wingdings" charset="2"/>
              <a:buChar char="Ø"/>
            </a:pPr>
            <a:endParaRPr lang="en-AU" sz="2000" i="1" dirty="0" smtClean="0">
              <a:solidFill>
                <a:srgbClr val="000000"/>
              </a:solidFill>
            </a:endParaRPr>
          </a:p>
          <a:p>
            <a:pPr>
              <a:buClr>
                <a:schemeClr val="accent3">
                  <a:lumMod val="75000"/>
                </a:schemeClr>
              </a:buClr>
              <a:buFont typeface="Wingdings" charset="2"/>
              <a:buChar char="q"/>
            </a:pPr>
            <a:r>
              <a:rPr lang="en-CA" sz="2400" b="1" dirty="0" smtClean="0"/>
              <a:t>Australi</a:t>
            </a:r>
            <a:r>
              <a:rPr lang="en-CA" sz="2400" dirty="0" smtClean="0"/>
              <a:t>a- </a:t>
            </a:r>
            <a:r>
              <a:rPr lang="en-US" sz="2400" dirty="0" smtClean="0"/>
              <a:t>National Health and Medical Research Council infrastructure grants for </a:t>
            </a:r>
            <a:r>
              <a:rPr lang="en-US" sz="2400" dirty="0" err="1" smtClean="0"/>
              <a:t>Biobanks</a:t>
            </a:r>
            <a:r>
              <a:rPr lang="en-US" sz="2400" dirty="0" smtClean="0"/>
              <a:t> funding not been renewed in Australia </a:t>
            </a:r>
          </a:p>
          <a:p>
            <a:pPr>
              <a:buClr>
                <a:schemeClr val="accent3">
                  <a:lumMod val="75000"/>
                </a:schemeClr>
              </a:buClr>
              <a:buFont typeface="Wingdings" charset="2"/>
              <a:buChar char="q"/>
            </a:pPr>
            <a:r>
              <a:rPr lang="en-CA" sz="2400" dirty="0"/>
              <a:t>Other key infrastructure organisations, like PHOEBE, established in 2006, only ever received short-term funding, with no expectation </a:t>
            </a:r>
            <a:r>
              <a:rPr lang="en-CA" sz="2400" dirty="0" smtClean="0"/>
              <a:t>for continued </a:t>
            </a:r>
            <a:r>
              <a:rPr lang="en-CA" sz="2400" dirty="0"/>
              <a:t>longer </a:t>
            </a:r>
            <a:r>
              <a:rPr lang="en-CA" sz="2400" dirty="0" smtClean="0"/>
              <a:t>term funds.  </a:t>
            </a:r>
            <a:endParaRPr lang="en-AU" sz="2400" dirty="0"/>
          </a:p>
          <a:p>
            <a:pPr>
              <a:buClr>
                <a:schemeClr val="accent3">
                  <a:lumMod val="75000"/>
                </a:schemeClr>
              </a:buClr>
              <a:buFont typeface="Wingdings" charset="2"/>
              <a:buChar char="q"/>
            </a:pPr>
            <a:r>
              <a:rPr lang="en-AU" sz="2400" dirty="0"/>
              <a:t>M</a:t>
            </a:r>
            <a:r>
              <a:rPr lang="en-US" sz="2400" dirty="0" smtClean="0"/>
              <a:t>any </a:t>
            </a:r>
            <a:r>
              <a:rPr lang="en-US" sz="2400" dirty="0" err="1" smtClean="0"/>
              <a:t>biobanks</a:t>
            </a:r>
            <a:r>
              <a:rPr lang="en-US" sz="2400" dirty="0" smtClean="0"/>
              <a:t> in Australia are going</a:t>
            </a:r>
            <a:r>
              <a:rPr lang="en-CA" sz="2400" dirty="0" smtClean="0"/>
              <a:t> through a “levelling off phase”. </a:t>
            </a:r>
          </a:p>
          <a:p>
            <a:pPr>
              <a:buClr>
                <a:schemeClr val="accent3">
                  <a:lumMod val="75000"/>
                </a:schemeClr>
              </a:buClr>
              <a:buFont typeface="Wingdings" charset="2"/>
              <a:buChar char="q"/>
            </a:pPr>
            <a:r>
              <a:rPr lang="en-CA" sz="2400" dirty="0" smtClean="0"/>
              <a:t>Many smaller </a:t>
            </a:r>
            <a:r>
              <a:rPr lang="en-CA" sz="2400" dirty="0" err="1" smtClean="0"/>
              <a:t>biobanks</a:t>
            </a:r>
            <a:r>
              <a:rPr lang="en-CA" sz="2400" dirty="0" smtClean="0"/>
              <a:t> do not have a lot of requests for access. </a:t>
            </a:r>
          </a:p>
          <a:p>
            <a:pPr>
              <a:buClr>
                <a:schemeClr val="accent3">
                  <a:lumMod val="75000"/>
                </a:schemeClr>
              </a:buClr>
              <a:buFont typeface="Wingdings" charset="2"/>
              <a:buChar char="q"/>
            </a:pPr>
            <a:r>
              <a:rPr lang="en-CA" sz="2400" dirty="0" err="1" smtClean="0"/>
              <a:t>Biobanks</a:t>
            </a:r>
            <a:r>
              <a:rPr lang="en-CA" sz="2400" dirty="0" smtClean="0"/>
              <a:t> can be </a:t>
            </a:r>
            <a:r>
              <a:rPr lang="en-CA" sz="2400" dirty="0"/>
              <a:t>“staggeringly expensive” resources</a:t>
            </a:r>
            <a:r>
              <a:rPr lang="en-CA" sz="2400" dirty="0" smtClean="0"/>
              <a:t> </a:t>
            </a:r>
            <a:endParaRPr lang="en-US" sz="2000" b="1" dirty="0" smtClean="0">
              <a:solidFill>
                <a:srgbClr val="000000"/>
              </a:solidFill>
            </a:endParaRPr>
          </a:p>
        </p:txBody>
      </p:sp>
    </p:spTree>
    <p:extLst>
      <p:ext uri="{BB962C8B-B14F-4D97-AF65-F5344CB8AC3E}">
        <p14:creationId xmlns:p14="http://schemas.microsoft.com/office/powerpoint/2010/main" val="1710697324"/>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899592" y="188640"/>
            <a:ext cx="7286625" cy="798513"/>
          </a:xfrm>
        </p:spPr>
        <p:txBody>
          <a:bodyPr/>
          <a:lstStyle/>
          <a:p>
            <a:pPr eaLnBrk="1" fontAlgn="auto" hangingPunct="1">
              <a:spcAft>
                <a:spcPts val="0"/>
              </a:spcAft>
              <a:defRPr/>
            </a:pPr>
            <a:r>
              <a:rPr lang="en-US" sz="3600" dirty="0" smtClean="0">
                <a:solidFill>
                  <a:srgbClr val="000000"/>
                </a:solidFill>
                <a:ea typeface="+mj-ea"/>
                <a:cs typeface="+mj-cs"/>
              </a:rPr>
              <a:t>Discussion</a:t>
            </a:r>
          </a:p>
        </p:txBody>
      </p:sp>
      <p:sp>
        <p:nvSpPr>
          <p:cNvPr id="62467" name="Rectangle 3"/>
          <p:cNvSpPr>
            <a:spLocks noGrp="1" noChangeArrowheads="1"/>
          </p:cNvSpPr>
          <p:nvPr>
            <p:ph sz="quarter" idx="1"/>
          </p:nvPr>
        </p:nvSpPr>
        <p:spPr>
          <a:xfrm>
            <a:off x="609600" y="1371600"/>
            <a:ext cx="7961313" cy="5153744"/>
          </a:xfrm>
        </p:spPr>
        <p:txBody>
          <a:bodyPr>
            <a:normAutofit lnSpcReduction="10000"/>
          </a:bodyPr>
          <a:lstStyle/>
          <a:p>
            <a:pPr marL="0" indent="0">
              <a:buNone/>
            </a:pPr>
            <a:endParaRPr lang="en-CA" sz="1800" dirty="0" smtClean="0"/>
          </a:p>
          <a:p>
            <a:pPr>
              <a:buClr>
                <a:schemeClr val="accent5">
                  <a:lumMod val="75000"/>
                </a:schemeClr>
              </a:buClr>
              <a:buFont typeface="Wingdings" charset="2"/>
              <a:buChar char="q"/>
            </a:pPr>
            <a:r>
              <a:rPr lang="en-CA" sz="2000" dirty="0"/>
              <a:t>Whether this Australian “levelling off phase” is occurring </a:t>
            </a:r>
            <a:r>
              <a:rPr lang="en-CA" sz="2000" dirty="0" smtClean="0"/>
              <a:t>elsewhere.</a:t>
            </a:r>
          </a:p>
          <a:p>
            <a:pPr>
              <a:buClr>
                <a:schemeClr val="accent5">
                  <a:lumMod val="75000"/>
                </a:schemeClr>
              </a:buClr>
              <a:buFont typeface="Wingdings" charset="2"/>
              <a:buChar char="q"/>
            </a:pPr>
            <a:r>
              <a:rPr lang="en-CA" sz="2000" dirty="0" smtClean="0"/>
              <a:t>What is the </a:t>
            </a:r>
            <a:r>
              <a:rPr lang="en-CA" sz="2000" dirty="0"/>
              <a:t>future </a:t>
            </a:r>
            <a:r>
              <a:rPr lang="en-CA" sz="2000" dirty="0" smtClean="0"/>
              <a:t>of </a:t>
            </a:r>
            <a:r>
              <a:rPr lang="en-CA" sz="2000" dirty="0" err="1" smtClean="0"/>
              <a:t>biobanks</a:t>
            </a:r>
            <a:r>
              <a:rPr lang="en-CA" sz="2000" dirty="0" smtClean="0"/>
              <a:t> in an era of whole </a:t>
            </a:r>
            <a:r>
              <a:rPr lang="en-CA" sz="2000" dirty="0"/>
              <a:t>genome </a:t>
            </a:r>
            <a:r>
              <a:rPr lang="en-CA" sz="2000" dirty="0" smtClean="0"/>
              <a:t>sequencing</a:t>
            </a:r>
          </a:p>
          <a:p>
            <a:pPr>
              <a:buClr>
                <a:schemeClr val="accent5">
                  <a:lumMod val="75000"/>
                </a:schemeClr>
              </a:buClr>
              <a:buFont typeface="Wingdings" charset="2"/>
              <a:buChar char="q"/>
            </a:pPr>
            <a:r>
              <a:rPr lang="en-CA" sz="2000" dirty="0" smtClean="0"/>
              <a:t>Do </a:t>
            </a:r>
            <a:r>
              <a:rPr lang="en-CA" sz="2000" dirty="0" err="1" smtClean="0"/>
              <a:t>Biobanks</a:t>
            </a:r>
            <a:r>
              <a:rPr lang="en-CA" sz="2000" dirty="0" smtClean="0"/>
              <a:t>, like the proposed BBMRI-ERIC (10) initiative, need to be more strategic in ”improving accessibility and interoperability” between academic and industry partners? </a:t>
            </a:r>
          </a:p>
          <a:p>
            <a:pPr>
              <a:buClr>
                <a:schemeClr val="accent5">
                  <a:lumMod val="75000"/>
                </a:schemeClr>
              </a:buClr>
              <a:buFont typeface="Wingdings" charset="2"/>
              <a:buChar char="q"/>
            </a:pPr>
            <a:r>
              <a:rPr lang="en-AU" sz="2000" dirty="0" smtClean="0"/>
              <a:t>Where will the for</a:t>
            </a:r>
            <a:r>
              <a:rPr lang="en-AU" sz="2000" dirty="0"/>
              <a:t>-profit </a:t>
            </a:r>
            <a:r>
              <a:rPr lang="en-AU" sz="2000" dirty="0" smtClean="0"/>
              <a:t>sector fit </a:t>
            </a:r>
            <a:r>
              <a:rPr lang="en-AU" sz="2000" smtClean="0"/>
              <a:t>in </a:t>
            </a:r>
            <a:r>
              <a:rPr lang="en-AU" sz="2000" smtClean="0"/>
              <a:t>with </a:t>
            </a:r>
            <a:r>
              <a:rPr lang="en-AU" sz="2000" dirty="0"/>
              <a:t>23andMe </a:t>
            </a:r>
            <a:r>
              <a:rPr lang="en-AU" sz="2000" dirty="0" smtClean="0"/>
              <a:t>and its new </a:t>
            </a:r>
            <a:r>
              <a:rPr lang="en-AU" sz="2000" dirty="0"/>
              <a:t>therapeutics group for “translating genetic information into the discovery and development of new therapies for our customers and the world,” </a:t>
            </a:r>
            <a:endParaRPr lang="en-AU" sz="2000" dirty="0" smtClean="0"/>
          </a:p>
          <a:p>
            <a:pPr>
              <a:buClr>
                <a:srgbClr val="336600"/>
              </a:buClr>
              <a:buFont typeface="Wingdings" charset="2"/>
              <a:buChar char="q"/>
            </a:pPr>
            <a:r>
              <a:rPr lang="en-AU" sz="2000" dirty="0" smtClean="0"/>
              <a:t>“science is barrelling forward, but the ethics aren't … I don't want the science to slow down. I want the ethics to catch up.</a:t>
            </a:r>
            <a:r>
              <a:rPr lang="en-AU" sz="2000" i="1" dirty="0" smtClean="0"/>
              <a:t>” </a:t>
            </a:r>
            <a:r>
              <a:rPr lang="en-AU" sz="2000" dirty="0" smtClean="0"/>
              <a:t>Peter Singer (11)</a:t>
            </a:r>
            <a:endParaRPr lang="en-AU" sz="2000" dirty="0" smtClean="0">
              <a:solidFill>
                <a:srgbClr val="000000"/>
              </a:solidFill>
            </a:endParaRPr>
          </a:p>
          <a:p>
            <a:pPr>
              <a:buClr>
                <a:srgbClr val="336600"/>
              </a:buClr>
              <a:buFont typeface="Wingdings" charset="2"/>
              <a:buChar char="q"/>
            </a:pPr>
            <a:r>
              <a:rPr lang="en-AU" sz="2000" dirty="0" smtClean="0">
                <a:solidFill>
                  <a:srgbClr val="000000"/>
                </a:solidFill>
              </a:rPr>
              <a:t>Discussion and where </a:t>
            </a:r>
            <a:r>
              <a:rPr lang="en-AU" sz="2000" dirty="0">
                <a:solidFill>
                  <a:srgbClr val="000000"/>
                </a:solidFill>
              </a:rPr>
              <a:t>to now?</a:t>
            </a:r>
          </a:p>
          <a:p>
            <a:pPr marL="361950" indent="0" eaLnBrk="1" hangingPunct="1">
              <a:lnSpc>
                <a:spcPct val="90000"/>
              </a:lnSpc>
              <a:buClr>
                <a:srgbClr val="000066"/>
              </a:buClr>
              <a:buNone/>
            </a:pPr>
            <a:endParaRPr lang="en-AU" sz="1400" dirty="0" smtClean="0">
              <a:solidFill>
                <a:srgbClr val="3366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3078672-Travel_Picture-The_world_in_your_hands.jpg"/>
          <p:cNvPicPr>
            <a:picLocks noGrp="1" noChangeAspect="1"/>
          </p:cNvPicPr>
          <p:nvPr>
            <p:ph idx="1"/>
          </p:nvPr>
        </p:nvPicPr>
        <p:blipFill>
          <a:blip r:embed="rId2" cstate="print"/>
          <a:stretch>
            <a:fillRect/>
          </a:stretch>
        </p:blipFill>
        <p:spPr>
          <a:xfrm>
            <a:off x="-18067" y="0"/>
            <a:ext cx="10067958" cy="6858000"/>
          </a:xfrm>
        </p:spPr>
      </p:pic>
    </p:spTree>
    <p:extLst>
      <p:ext uri="{BB962C8B-B14F-4D97-AF65-F5344CB8AC3E}">
        <p14:creationId xmlns:p14="http://schemas.microsoft.com/office/powerpoint/2010/main" val="2765589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7575</TotalTime>
  <Words>1261</Words>
  <Application>Microsoft Macintosh PowerPoint</Application>
  <PresentationFormat>On-screen Show (4:3)</PresentationFormat>
  <Paragraphs>93</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TRANSLATION IN HEALTHCARE CONFERENCE     EXPLORING THE IMPACT OF EMERGING TECHNOLOGIES  Embedding Biobanks as Tools for Translational Research –  Has the Biobank Bubble Burst?     University of Oxford  23-25 June 2015 </vt:lpstr>
      <vt:lpstr> TRANSLATION IN HEALTHCARE CONFERENCE </vt:lpstr>
      <vt:lpstr> 1. The Promise of Biobanks</vt:lpstr>
      <vt:lpstr>1. The Promise of Biobanks</vt:lpstr>
      <vt:lpstr>2. Growth and Good Governance and Biobanks</vt:lpstr>
      <vt:lpstr>3. Levelling Off? The Future of Biobanks  </vt:lpstr>
      <vt:lpstr>3. Levelling Off? The Future of Biobanks  </vt:lpstr>
      <vt:lpstr>Discussion</vt:lpstr>
      <vt:lpstr>PowerPoint Presentation</vt:lpstr>
      <vt:lpstr> </vt:lpstr>
    </vt:vector>
  </TitlesOfParts>
  <Company>UTAS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rcourt</dc:creator>
  <cp:lastModifiedBy>University  Of</cp:lastModifiedBy>
  <cp:revision>246</cp:revision>
  <cp:lastPrinted>2015-06-15T02:56:33Z</cp:lastPrinted>
  <dcterms:created xsi:type="dcterms:W3CDTF">2012-09-28T05:01:21Z</dcterms:created>
  <dcterms:modified xsi:type="dcterms:W3CDTF">2015-06-24T12:43:58Z</dcterms:modified>
</cp:coreProperties>
</file>