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2" r:id="rId3"/>
    <p:sldId id="257" r:id="rId4"/>
    <p:sldId id="261" r:id="rId5"/>
    <p:sldId id="288" r:id="rId6"/>
    <p:sldId id="281" r:id="rId7"/>
    <p:sldId id="282" r:id="rId8"/>
    <p:sldId id="283" r:id="rId9"/>
    <p:sldId id="284" r:id="rId10"/>
    <p:sldId id="285" r:id="rId11"/>
    <p:sldId id="286" r:id="rId12"/>
    <p:sldId id="287" r:id="rId13"/>
    <p:sldId id="276" r:id="rId14"/>
    <p:sldId id="267" r:id="rId15"/>
    <p:sldId id="268" r:id="rId16"/>
    <p:sldId id="291" r:id="rId17"/>
    <p:sldId id="269" r:id="rId18"/>
    <p:sldId id="289" r:id="rId19"/>
    <p:sldId id="270" r:id="rId20"/>
    <p:sldId id="290" r:id="rId21"/>
    <p:sldId id="271" r:id="rId22"/>
    <p:sldId id="258" r:id="rId23"/>
    <p:sldId id="259" r:id="rId24"/>
    <p:sldId id="293" r:id="rId25"/>
    <p:sldId id="260" r:id="rId26"/>
    <p:sldId id="277" r:id="rId27"/>
    <p:sldId id="292"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9" autoAdjust="0"/>
  </p:normalViewPr>
  <p:slideViewPr>
    <p:cSldViewPr snapToGrid="0" snapToObjects="1">
      <p:cViewPr>
        <p:scale>
          <a:sx n="143" d="100"/>
          <a:sy n="143" d="100"/>
        </p:scale>
        <p:origin x="-192"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63F7E-9861-C84F-86FD-EC956174C1AF}" type="datetimeFigureOut">
              <a:rPr lang="en-US" smtClean="0"/>
              <a:t>21/06/2015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6C14D-C324-6E46-A958-C894BDC86EAF}" type="slidenum">
              <a:rPr lang="en-GB" smtClean="0"/>
              <a:t>‹#›</a:t>
            </a:fld>
            <a:endParaRPr lang="en-GB"/>
          </a:p>
        </p:txBody>
      </p:sp>
    </p:spTree>
    <p:extLst>
      <p:ext uri="{BB962C8B-B14F-4D97-AF65-F5344CB8AC3E}">
        <p14:creationId xmlns:p14="http://schemas.microsoft.com/office/powerpoint/2010/main" val="855255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a:t>
            </a:r>
            <a:r>
              <a:rPr lang="en-GB" baseline="0" dirty="0" smtClean="0"/>
              <a:t> ladies and gentlemen.  Thank you for coming to this workshop in which we will be discussing the current nature of agreements (</a:t>
            </a:r>
            <a:r>
              <a:rPr lang="en-GB" baseline="0" dirty="0" smtClean="0">
                <a:solidFill>
                  <a:srgbClr val="008000"/>
                </a:solidFill>
              </a:rPr>
              <a:t>by which we </a:t>
            </a:r>
            <a:r>
              <a:rPr lang="en-GB" u="sng" baseline="0" dirty="0" smtClean="0">
                <a:solidFill>
                  <a:srgbClr val="008000"/>
                </a:solidFill>
              </a:rPr>
              <a:t>mean Terms and Conditions, Privacy Policies and Consent forms</a:t>
            </a:r>
            <a:r>
              <a:rPr lang="en-GB" baseline="0" dirty="0" smtClean="0"/>
              <a:t>) between companies and consumers </a:t>
            </a:r>
            <a:r>
              <a:rPr lang="en-GB" baseline="0" dirty="0" smtClean="0">
                <a:solidFill>
                  <a:schemeClr val="tx1"/>
                </a:solidFill>
              </a:rPr>
              <a:t>of</a:t>
            </a:r>
            <a:r>
              <a:rPr lang="en-GB" baseline="0" dirty="0" smtClean="0"/>
              <a:t> direct-to-consumer genetic testing.</a:t>
            </a:r>
          </a:p>
          <a:p>
            <a:endParaRPr lang="en-GB" baseline="0" dirty="0" smtClean="0"/>
          </a:p>
          <a:p>
            <a:r>
              <a:rPr lang="en-GB" baseline="0" dirty="0" smtClean="0"/>
              <a:t>The workshop will be facilitated by … (happy to do this – TF) and will work as follows:</a:t>
            </a:r>
          </a:p>
          <a:p>
            <a:endParaRPr lang="en-GB" baseline="0" dirty="0" smtClean="0"/>
          </a:p>
          <a:p>
            <a:r>
              <a:rPr lang="en-GB" baseline="0" dirty="0" smtClean="0"/>
              <a:t>TF will start the ball rolling with a brief presentation from her study on Early Adopters and Genetics Clinicians’ experiences of DTCGT in the UK.  Specifically she will share data that relates to users’ experiences of purchasing SNP genotyping and their understanding of what they had agreed to in doing so, and their thoughts on regulation of DTCGT.  …..(expand this bit as required)</a:t>
            </a:r>
          </a:p>
          <a:p>
            <a:endParaRPr lang="en-GB" baseline="0" dirty="0" smtClean="0"/>
          </a:p>
          <a:p>
            <a:r>
              <a:rPr lang="en-GB" baseline="0" dirty="0" smtClean="0"/>
              <a:t>AP will follow this with a short presentation of her analysis of the legal issues that  DTCGT companies’ contractual agreements present……. (expand as required)</a:t>
            </a:r>
          </a:p>
          <a:p>
            <a:r>
              <a:rPr lang="en-GB" baseline="0" dirty="0" smtClean="0"/>
              <a:t>Please feel free to ask questions for clarification during these presentations if needed.</a:t>
            </a:r>
          </a:p>
          <a:p>
            <a:endParaRPr lang="en-GB" baseline="0" dirty="0" smtClean="0"/>
          </a:p>
          <a:p>
            <a:r>
              <a:rPr lang="en-GB" baseline="0" dirty="0" smtClean="0"/>
              <a:t>These two opening parts of the workshop are deliberately juxtaposed to illustrate some of the problems with contractual “agreements” in DTCGT in relation to how agreements are framed and understood differently by the parties involved. </a:t>
            </a:r>
          </a:p>
          <a:p>
            <a:endParaRPr lang="en-GB" baseline="0" dirty="0" smtClean="0"/>
          </a:p>
          <a:p>
            <a:r>
              <a:rPr lang="en-GB" baseline="0" dirty="0" smtClean="0"/>
              <a:t>Having used our respective research findings to set the scene we shall use a series of questions to prompt discussion about about how the regulatory grey-area that DTCGT occupies could be addressed in the future, bearing in mind the opposing views of the various stakeholders. </a:t>
            </a:r>
          </a:p>
          <a:p>
            <a:endParaRPr lang="en-GB" baseline="0" dirty="0" smtClean="0"/>
          </a:p>
          <a:p>
            <a:r>
              <a:rPr lang="en-GB" baseline="0" dirty="0" smtClean="0"/>
              <a:t>We also welcome Jan Charbonneau to the workshop panel; Jan’s work on DTCGT encompasses…..</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a:t>
            </a:fld>
            <a:endParaRPr lang="en-GB"/>
          </a:p>
        </p:txBody>
      </p:sp>
    </p:spTree>
    <p:extLst>
      <p:ext uri="{BB962C8B-B14F-4D97-AF65-F5344CB8AC3E}">
        <p14:creationId xmlns:p14="http://schemas.microsoft.com/office/powerpoint/2010/main" val="319544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Regulation was discussed by everyone and often in quite heated terms.  People</a:t>
            </a:r>
            <a:r>
              <a:rPr lang="en-GB" baseline="0" dirty="0" smtClean="0"/>
              <a:t> were largely unanimous in thinking that DTCGT not be prohibited, but they did have varying ideas of what regulation could achieve and its feasibility.  But as I have indicated, as early adopters this group are well-informed and supportive of the prodemocracy arguments in relation to personalised health information.</a:t>
            </a:r>
          </a:p>
          <a:p>
            <a:r>
              <a:rPr lang="en-GB" baseline="0" dirty="0" smtClean="0"/>
              <a:t>Fiona thought that the vague information SNP genotyping provides did not need regulation unlike tests for genetic conditions with more serious consequences such as BRCA sequencing </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10</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11</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Finally before we hear about </a:t>
            </a:r>
            <a:r>
              <a:rPr lang="en-GB" dirty="0" err="1" smtClean="0"/>
              <a:t>Andelka’s</a:t>
            </a:r>
            <a:r>
              <a:rPr lang="en-GB" dirty="0" smtClean="0"/>
              <a:t> work, many</a:t>
            </a:r>
            <a:r>
              <a:rPr lang="en-GB" baseline="0" dirty="0" smtClean="0"/>
              <a:t> participants referred to the metaphorical “man on the street” in the context of their own understanding and views being different from the man on the street.  When I asked them who they thought this person was/represented they found that difficult to answer.  However Helen put it like this.</a:t>
            </a:r>
          </a:p>
          <a:p>
            <a:r>
              <a:rPr lang="en-GB" baseline="0" dirty="0" smtClean="0"/>
              <a:t>REVEAL</a:t>
            </a:r>
          </a:p>
          <a:p>
            <a:endParaRPr lang="en-GB" baseline="0" dirty="0" smtClean="0"/>
          </a:p>
          <a:p>
            <a:r>
              <a:rPr lang="en-GB" baseline="0" dirty="0" smtClean="0"/>
              <a:t>On the other hand REVEAL </a:t>
            </a:r>
          </a:p>
          <a:p>
            <a:endParaRPr lang="en-GB" baseline="0" dirty="0" smtClean="0"/>
          </a:p>
          <a:p>
            <a:r>
              <a:rPr lang="en-GB" baseline="0" dirty="0" smtClean="0"/>
              <a:t>Ian had a more democratic view about medical information that is more in keeping with the personalisation and autonomy arguments supporting the availability of personal genomic information.</a:t>
            </a:r>
          </a:p>
          <a:p>
            <a:endParaRPr lang="en-GB" baseline="0" dirty="0" smtClean="0"/>
          </a:p>
          <a:p>
            <a:r>
              <a:rPr lang="en-GB" baseline="0" dirty="0" smtClean="0"/>
              <a:t>It is important to state at this point that no-one was upset or took long-term life-style action on the basis of the health test results. One person was referred to an oncologist but no further intervention was arranged. </a:t>
            </a:r>
          </a:p>
          <a:p>
            <a:endParaRPr lang="en-GB" baseline="0" dirty="0" smtClean="0"/>
          </a:p>
          <a:p>
            <a:r>
              <a:rPr lang="en-GB" baseline="0" dirty="0" smtClean="0"/>
              <a:t>However their approaches to, and understanding of the legal aspects varied and were often influenced by their intentions in relation to DTCGT, by which I mean if they had decided to do it, they would do it anyway regardless of the information companies provided. So the “Hands off our genomes” argument is alive and well amongst early adopters of DTCGT and it does not appear to have had any major impact (negative or positive) on people’s lives.</a:t>
            </a:r>
          </a:p>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for information on a variety of factors including ancestry, common complex disease risk, carrier status for genetic conditions, pharmacogenomics and physical traits.  All the participants bought tests from 23andMe prior to the cease and desist order issued by the FDA in 2013</a:t>
            </a:r>
          </a:p>
          <a:p>
            <a:endParaRPr lang="en-GB" baseline="0" dirty="0" smtClean="0"/>
          </a:p>
          <a:p>
            <a:r>
              <a:rPr lang="en-GB" baseline="0" dirty="0" smtClean="0"/>
              <a:t>Hand over to AP.</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12</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716C14D-C324-6E46-A958-C894BDC86EAF}" type="slidenum">
              <a:rPr lang="en-GB" smtClean="0"/>
              <a:t>13</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14</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15</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r>
              <a:rPr lang="en-GB" sz="1200" dirty="0" smtClean="0"/>
              <a:t>Of the 102 DTCGT companies surveyed, 31 do not have a privacy policy or terms and conditions governing privacy. </a:t>
            </a:r>
          </a:p>
          <a:p>
            <a:r>
              <a:rPr lang="en-GB" sz="1200" dirty="0" smtClean="0"/>
              <a:t>Of the remaining 71 there is much variation amongst policies. </a:t>
            </a:r>
          </a:p>
          <a:p>
            <a:r>
              <a:rPr lang="en-GB" sz="1200" dirty="0" smtClean="0"/>
              <a:t>26 have clauses covering disclosure of data. </a:t>
            </a:r>
          </a:p>
          <a:p>
            <a:r>
              <a:rPr lang="en-GB" sz="1200" dirty="0" smtClean="0"/>
              <a:t>Only 32 address the issue of data sharing. </a:t>
            </a:r>
          </a:p>
          <a:p>
            <a:r>
              <a:rPr lang="en-GB" sz="1200" dirty="0" smtClean="0"/>
              <a:t>20 say that they will not sell data. </a:t>
            </a:r>
          </a:p>
          <a:p>
            <a:r>
              <a:rPr lang="en-GB" sz="1200" dirty="0" smtClean="0"/>
              <a:t>22 specifically mention ‘genetic information’ at some point in their policy. </a:t>
            </a:r>
          </a:p>
          <a:p>
            <a:r>
              <a:rPr lang="en-GB" sz="1200" dirty="0" smtClean="0"/>
              <a:t>Only 14 mention destruction of DNA samples.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17</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GB" sz="2400" dirty="0" smtClean="0"/>
              <a:t>S 62 of the Consumer Rights Act:</a:t>
            </a:r>
          </a:p>
          <a:p>
            <a:pPr marL="457200" lvl="1" indent="0">
              <a:buNone/>
            </a:pPr>
            <a:r>
              <a:rPr lang="en-US" sz="2400" b="1" i="1" dirty="0" smtClean="0"/>
              <a:t>‘Requirement for contract terms and notices to be fair’</a:t>
            </a:r>
            <a:endParaRPr lang="en-GB" sz="2400" b="1" i="1" dirty="0" smtClean="0"/>
          </a:p>
          <a:p>
            <a:r>
              <a:rPr lang="en-US" sz="2400" b="1" dirty="0" smtClean="0"/>
              <a:t>(4) A term is unfair if, contrary to the requirement of good faith, it causes a</a:t>
            </a:r>
            <a:r>
              <a:rPr lang="en-GB" sz="2400" dirty="0" smtClean="0"/>
              <a:t> </a:t>
            </a:r>
            <a:r>
              <a:rPr lang="en-US" sz="2400" b="1" dirty="0" smtClean="0"/>
              <a:t>significant imbalance in the parties’ rights and obligations under the contract</a:t>
            </a:r>
            <a:r>
              <a:rPr lang="en-GB" sz="2400" dirty="0" smtClean="0"/>
              <a:t> </a:t>
            </a:r>
            <a:r>
              <a:rPr lang="en-US" sz="2400" b="1" dirty="0" smtClean="0"/>
              <a:t>to the detriment of the consumer.</a:t>
            </a:r>
            <a:endParaRPr lang="en-GB" sz="2400" dirty="0" smtClean="0"/>
          </a:p>
          <a:p>
            <a:r>
              <a:rPr lang="en-US" sz="2400" b="1" dirty="0" smtClean="0"/>
              <a:t>(5) Whether a term is fair is to be determined—</a:t>
            </a:r>
            <a:endParaRPr lang="en-GB" sz="2400" dirty="0" smtClean="0"/>
          </a:p>
          <a:p>
            <a:pPr lvl="1"/>
            <a:r>
              <a:rPr lang="en-US" sz="2400" b="1" dirty="0" smtClean="0"/>
              <a:t>(a) taking into account the nature of the subject matter of the contract, and</a:t>
            </a:r>
            <a:endParaRPr lang="en-GB" sz="2400" dirty="0" smtClean="0"/>
          </a:p>
          <a:p>
            <a:pPr lvl="1"/>
            <a:r>
              <a:rPr lang="en-US" sz="2400" b="1" dirty="0" smtClean="0"/>
              <a:t>(b) by reference to all the circumstances existing when the term was agreed</a:t>
            </a:r>
            <a:r>
              <a:rPr lang="en-GB" sz="2400" dirty="0" smtClean="0"/>
              <a:t> </a:t>
            </a:r>
            <a:r>
              <a:rPr lang="en-US" sz="2400" b="1" dirty="0" smtClean="0"/>
              <a:t>and to all of the other terms of the contract or of any other contract on</a:t>
            </a:r>
            <a:r>
              <a:rPr lang="en-GB" sz="2400" dirty="0" smtClean="0"/>
              <a:t> </a:t>
            </a:r>
            <a:r>
              <a:rPr lang="en-US" sz="2400" b="1" dirty="0" smtClean="0"/>
              <a:t>which it depends.</a:t>
            </a:r>
            <a:endParaRPr lang="en-GB" sz="24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19</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21</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 the 71 which do have terms and conditions available 22 do not have specific clauses addressing consent, meaning that 53 companies in total do not have specific clauses addressing what constitutes consent. The remaining 49 do have some clause addressing consent.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 these 49, several deem assent to their terms merely through use of the website. 19 specify that either by ‘using the site’ or ‘using the services’, ‘you agree to’ either the privacy policy or the terms and conditions of the website. Three specify that by ‘visiting’ the site the consumer is bound by the site’s terms (ARUP, GTL, and the Makings of Me). One Privacy Policy states that ‘by visiting and using’ the website ‘</a:t>
            </a:r>
            <a:r>
              <a:rPr lang="en-US" sz="1200" kern="1200" dirty="0" smtClean="0">
                <a:solidFill>
                  <a:schemeClr val="tx1"/>
                </a:solidFill>
                <a:effectLst/>
                <a:latin typeface="+mn-lt"/>
                <a:ea typeface="+mn-ea"/>
                <a:cs typeface="+mn-cs"/>
              </a:rPr>
              <a:t>you consent to the collection, use, and disclosure of information as described in this policy’ (ARUP). </a:t>
            </a:r>
            <a:r>
              <a:rPr lang="en-GB" sz="1200" kern="1200" dirty="0" smtClean="0">
                <a:solidFill>
                  <a:schemeClr val="tx1"/>
                </a:solidFill>
                <a:effectLst/>
                <a:latin typeface="+mn-lt"/>
                <a:ea typeface="+mn-ea"/>
                <a:cs typeface="+mn-cs"/>
              </a:rPr>
              <a:t>6 specify that ‘continued use’ of the website after any changes to the terms and conditions or privacy policy, constitutes acceptance of those changes (</a:t>
            </a:r>
            <a:r>
              <a:rPr lang="en-GB" sz="1200" kern="1200" dirty="0" err="1" smtClean="0">
                <a:solidFill>
                  <a:schemeClr val="tx1"/>
                </a:solidFill>
                <a:effectLst/>
                <a:latin typeface="+mn-lt"/>
                <a:ea typeface="+mn-ea"/>
                <a:cs typeface="+mn-cs"/>
              </a:rPr>
              <a:t>Genepeeks</a:t>
            </a:r>
            <a:r>
              <a:rPr lang="en-GB" sz="1200" kern="1200" dirty="0" smtClean="0">
                <a:solidFill>
                  <a:schemeClr val="tx1"/>
                </a:solidFill>
                <a:effectLst/>
                <a:latin typeface="+mn-lt"/>
                <a:ea typeface="+mn-ea"/>
                <a:cs typeface="+mn-cs"/>
              </a:rPr>
              <a:t>, Genomic Health </a:t>
            </a:r>
            <a:r>
              <a:rPr lang="en-GB" sz="1200" kern="1200" dirty="0" err="1" smtClean="0">
                <a:solidFill>
                  <a:schemeClr val="tx1"/>
                </a:solidFill>
                <a:effectLst/>
                <a:latin typeface="+mn-lt"/>
                <a:ea typeface="+mn-ea"/>
                <a:cs typeface="+mn-cs"/>
              </a:rPr>
              <a:t>Inc</a:t>
            </a:r>
            <a:r>
              <a:rPr lang="en-GB" sz="1200" kern="1200" dirty="0" smtClean="0">
                <a:solidFill>
                  <a:schemeClr val="tx1"/>
                </a:solidFill>
                <a:effectLst/>
                <a:latin typeface="+mn-lt"/>
                <a:ea typeface="+mn-ea"/>
                <a:cs typeface="+mn-cs"/>
              </a:rPr>
              <a:t>, Inherent Health, Pathway Genomics, Perkin Elmer Genetics, and the Makings of Me). Only 10 companies mention ‘informed consent’ anywhere in their contracts and privacy policies (</a:t>
            </a:r>
            <a:r>
              <a:rPr lang="en-GB" sz="1200" kern="1200" dirty="0" err="1" smtClean="0">
                <a:solidFill>
                  <a:schemeClr val="tx1"/>
                </a:solidFill>
                <a:effectLst/>
                <a:latin typeface="+mn-lt"/>
                <a:ea typeface="+mn-ea"/>
                <a:cs typeface="+mn-cs"/>
              </a:rPr>
              <a:t>Counsyl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DeCODEme</a:t>
            </a:r>
            <a:r>
              <a:rPr lang="en-GB" sz="1200" kern="1200" dirty="0" smtClean="0">
                <a:solidFill>
                  <a:schemeClr val="tx1"/>
                </a:solidFill>
                <a:effectLst/>
                <a:latin typeface="+mn-lt"/>
                <a:ea typeface="+mn-ea"/>
                <a:cs typeface="+mn-cs"/>
              </a:rPr>
              <a:t>, DNA Spectrum, DNA Traits, </a:t>
            </a:r>
            <a:r>
              <a:rPr lang="en-GB" sz="1200" kern="1200" dirty="0" err="1" smtClean="0">
                <a:solidFill>
                  <a:schemeClr val="tx1"/>
                </a:solidFill>
                <a:effectLst/>
                <a:latin typeface="+mn-lt"/>
                <a:ea typeface="+mn-ea"/>
                <a:cs typeface="+mn-cs"/>
              </a:rPr>
              <a:t>easyDNA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Genepeeks</a:t>
            </a:r>
            <a:r>
              <a:rPr lang="en-GB" sz="1200" kern="1200" dirty="0" smtClean="0">
                <a:solidFill>
                  <a:schemeClr val="tx1"/>
                </a:solidFill>
                <a:effectLst/>
                <a:latin typeface="+mn-lt"/>
                <a:ea typeface="+mn-ea"/>
                <a:cs typeface="+mn-cs"/>
              </a:rPr>
              <a:t>, Gentle, Inherent Health, Map My Gene, and </a:t>
            </a:r>
            <a:r>
              <a:rPr lang="en-GB" sz="1200" kern="1200" dirty="0" err="1" smtClean="0">
                <a:solidFill>
                  <a:schemeClr val="tx1"/>
                </a:solidFill>
                <a:effectLst/>
                <a:latin typeface="+mn-lt"/>
                <a:ea typeface="+mn-ea"/>
                <a:cs typeface="+mn-cs"/>
              </a:rPr>
              <a:t>Navigenics</a:t>
            </a:r>
            <a:r>
              <a:rPr lang="en-GB" sz="1200" kern="1200" dirty="0" smtClean="0">
                <a:solidFill>
                  <a:schemeClr val="tx1"/>
                </a:solidFill>
                <a:effectLst/>
                <a:latin typeface="+mn-lt"/>
                <a:ea typeface="+mn-ea"/>
                <a:cs typeface="+mn-cs"/>
              </a:rPr>
              <a:t>).  More up to a general review of the types of contracts and what they contain</a:t>
            </a:r>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22</a:t>
            </a:fld>
            <a:endParaRPr lang="en-GB"/>
          </a:p>
        </p:txBody>
      </p:sp>
    </p:spTree>
    <p:extLst>
      <p:ext uri="{BB962C8B-B14F-4D97-AF65-F5344CB8AC3E}">
        <p14:creationId xmlns:p14="http://schemas.microsoft.com/office/powerpoint/2010/main" val="30266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illustration of the kind of DTCGT we are researching, and which this workshop is about.  23andMe recently launched in the UK and their product is available both online and in Superdrug (though as you can see from the photograph, internet access is required regardless of the mode of acquisition). Whilst not the only company involved in our research, it figures prominently, unsurprisingly as the market leader in this area, and is the company with whom all of TF’s User participants tested (in addition to some others in the multi-test people).</a:t>
            </a:r>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23</a:t>
            </a:fld>
            <a:endParaRPr lang="en-GB"/>
          </a:p>
        </p:txBody>
      </p:sp>
    </p:spTree>
    <p:extLst>
      <p:ext uri="{BB962C8B-B14F-4D97-AF65-F5344CB8AC3E}">
        <p14:creationId xmlns:p14="http://schemas.microsoft.com/office/powerpoint/2010/main" val="1157910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44%</a:t>
            </a:r>
            <a:r>
              <a:rPr lang="en-GB" baseline="0" dirty="0" smtClean="0"/>
              <a:t> of companies require the consumer to indemnify them </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24</a:t>
            </a:fld>
            <a:endParaRPr lang="en-GB"/>
          </a:p>
        </p:txBody>
      </p:sp>
    </p:spTree>
    <p:extLst>
      <p:ext uri="{BB962C8B-B14F-4D97-AF65-F5344CB8AC3E}">
        <p14:creationId xmlns:p14="http://schemas.microsoft.com/office/powerpoint/2010/main" val="40962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25</a:t>
            </a:fld>
            <a:endParaRPr lang="en-GB"/>
          </a:p>
        </p:txBody>
      </p:sp>
    </p:spTree>
    <p:extLst>
      <p:ext uri="{BB962C8B-B14F-4D97-AF65-F5344CB8AC3E}">
        <p14:creationId xmlns:p14="http://schemas.microsoft.com/office/powerpoint/2010/main" val="4046305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26</a:t>
            </a:fld>
            <a:endParaRPr lang="en-GB"/>
          </a:p>
        </p:txBody>
      </p:sp>
    </p:spTree>
    <p:extLst>
      <p:ext uri="{BB962C8B-B14F-4D97-AF65-F5344CB8AC3E}">
        <p14:creationId xmlns:p14="http://schemas.microsoft.com/office/powerpoint/2010/main" val="2541469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 so on</a:t>
            </a:r>
            <a:r>
              <a:rPr lang="en-GB" baseline="0" dirty="0" smtClean="0"/>
              <a:t> the basis of these presentations’ content we will now open the workshop up for discussion.  To get discussion going we will start with  these questions and we have more to consider as we go on.  If the discussion gets taken in other directions that everyone is getting something from we will go with that but the questions should give us something to work with at the start.</a:t>
            </a:r>
          </a:p>
          <a:p>
            <a:endParaRPr lang="en-GB" baseline="0" dirty="0" smtClean="0"/>
          </a:p>
          <a:p>
            <a:r>
              <a:rPr lang="en-GB" baseline="0" dirty="0" smtClean="0"/>
              <a:t>(Invite Jan Charbonneau to join us on the panel if not </a:t>
            </a:r>
            <a:r>
              <a:rPr lang="en-GB" baseline="0" smtClean="0"/>
              <a:t>already there)</a:t>
            </a:r>
            <a:endParaRPr lang="en-GB" baseline="0" dirty="0" smtClean="0"/>
          </a:p>
          <a:p>
            <a:endParaRPr lang="en-GB" baseline="0" dirty="0" smtClean="0"/>
          </a:p>
          <a:p>
            <a:r>
              <a:rPr lang="en-GB" baseline="0" dirty="0" smtClean="0"/>
              <a:t>REVEAL first questions and then take it as it comes.</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28</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I’m going to share excerpts from interviews with 17 users who largely fall into the category of early adopters being well-informed, educated people involved in genetics or genetic genealogy or something related.  Aspects of DTCGT that we discussed included consent, privacy, confidentiality and regulation.  I am going to share excerpts from the data that I think best illustrate this group of users’ experiences of DTCGT in respect of what they thought they were agreeing to and how they feel about the availability of SNP genotyping more broadly. Clearly single quotations do not indicate </a:t>
            </a:r>
            <a:r>
              <a:rPr lang="en-GB" baseline="0" dirty="0" err="1" smtClean="0"/>
              <a:t>generalisable</a:t>
            </a:r>
            <a:r>
              <a:rPr lang="en-GB" baseline="0" dirty="0" smtClean="0"/>
              <a:t> conclusions, but I have chosen excerpts that represent common themes amongst most of this group.</a:t>
            </a:r>
          </a:p>
          <a:p>
            <a:endParaRPr lang="en-GB" baseline="0" dirty="0" smtClean="0"/>
          </a:p>
          <a:p>
            <a:r>
              <a:rPr lang="en-GB" baseline="0" dirty="0" smtClean="0"/>
              <a:t>The names attributed to each excerpt are pseudonyms to preserve confidentiality.</a:t>
            </a:r>
          </a:p>
          <a:p>
            <a:endParaRPr lang="en-GB" baseline="0" dirty="0" smtClean="0"/>
          </a:p>
          <a:p>
            <a:r>
              <a:rPr lang="en-GB" baseline="0" dirty="0" smtClean="0"/>
              <a:t>Ann gives a great representation of the group of users’ characteristics.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3</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Though</a:t>
            </a:r>
            <a:r>
              <a:rPr lang="en-GB" baseline="0" dirty="0" smtClean="0"/>
              <a:t> she is referring to genetic genealogists these characteristics could be broadly applied to most of the people who volunteered for my study.</a:t>
            </a:r>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4</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Thinking</a:t>
            </a:r>
            <a:r>
              <a:rPr lang="en-GB" baseline="0" dirty="0" smtClean="0"/>
              <a:t> about testing and preparing to decide to buy was an area into which people fell roughly into one of two camps.  These excerpts illustrate them</a:t>
            </a:r>
          </a:p>
          <a:p>
            <a:r>
              <a:rPr lang="en-GB" baseline="0" dirty="0" smtClean="0"/>
              <a:t>REVEAL Carol thought about it and did her research into the company</a:t>
            </a:r>
          </a:p>
          <a:p>
            <a:endParaRPr lang="en-GB" baseline="0" dirty="0" smtClean="0"/>
          </a:p>
          <a:p>
            <a:r>
              <a:rPr lang="en-GB" baseline="0" dirty="0" smtClean="0"/>
              <a:t> though the reasons for “just clicking” as </a:t>
            </a:r>
            <a:r>
              <a:rPr lang="en-GB" baseline="0" dirty="0" err="1" smtClean="0"/>
              <a:t>Andelka</a:t>
            </a:r>
            <a:r>
              <a:rPr lang="en-GB" baseline="0" dirty="0" smtClean="0"/>
              <a:t> puts it vary. </a:t>
            </a:r>
          </a:p>
          <a:p>
            <a:endParaRPr lang="en-GB" baseline="0" dirty="0" smtClean="0"/>
          </a:p>
          <a:p>
            <a:r>
              <a:rPr lang="en-GB" baseline="0" dirty="0" smtClean="0"/>
              <a:t>REVEAL.  Keith also read the company information but decided not to think about it too deeply and “Just click” as </a:t>
            </a:r>
            <a:r>
              <a:rPr lang="en-GB" baseline="0" dirty="0" err="1" smtClean="0"/>
              <a:t>Andelka</a:t>
            </a:r>
            <a:r>
              <a:rPr lang="en-GB" baseline="0" dirty="0" smtClean="0"/>
              <a:t> puts it.</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5</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Trust in the company appeared to be an</a:t>
            </a:r>
            <a:r>
              <a:rPr lang="en-GB" baseline="0" dirty="0" smtClean="0"/>
              <a:t> important aspect of users decisions to buy a test from them.  The presentation of information was important in conveying a professional, trustworthy service.</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6</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In relation to consenting</a:t>
            </a:r>
            <a:r>
              <a:rPr lang="en-GB" baseline="0" dirty="0" smtClean="0"/>
              <a:t> to test there were again two themes around which people’s views clustered, and they were not aligned to their level of genetics knowledge</a:t>
            </a:r>
          </a:p>
          <a:p>
            <a:r>
              <a:rPr lang="en-GB" baseline="0" dirty="0" smtClean="0"/>
              <a:t>The first theme relates to reading long documents.</a:t>
            </a:r>
          </a:p>
          <a:p>
            <a:r>
              <a:rPr lang="en-GB" baseline="0" dirty="0" smtClean="0"/>
              <a:t>Fiona and Jane both refer to this. Fiona is explicit about the fact that she had already decided to test and didn’t look at the “agreements” in detail as she wasn’t going to change her mind.</a:t>
            </a:r>
          </a:p>
          <a:p>
            <a:r>
              <a:rPr lang="en-GB" baseline="0" dirty="0" smtClean="0"/>
              <a:t>REVEAL</a:t>
            </a:r>
          </a:p>
          <a:p>
            <a:endParaRPr lang="en-GB" baseline="0" dirty="0" smtClean="0"/>
          </a:p>
          <a:p>
            <a:r>
              <a:rPr lang="en-GB" baseline="0" dirty="0" smtClean="0"/>
              <a:t>Jane was honest about reading the detail comparing this to her work experiences which involve a lot of contracts.   </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7</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These two excerpts</a:t>
            </a:r>
            <a:r>
              <a:rPr lang="en-GB" baseline="0" dirty="0" smtClean="0"/>
              <a:t> give a different view – of researching the T and Cs and being clear that what they convey is appropriate for the situation.  Again, one scientist, one genealogist.</a:t>
            </a:r>
            <a:endParaRPr lang="en-GB" dirty="0"/>
          </a:p>
        </p:txBody>
      </p:sp>
      <p:sp>
        <p:nvSpPr>
          <p:cNvPr id="4" name="Slide Number Placeholder 3"/>
          <p:cNvSpPr>
            <a:spLocks noGrp="1"/>
          </p:cNvSpPr>
          <p:nvPr>
            <p:ph type="sldNum" sz="quarter" idx="10"/>
          </p:nvPr>
        </p:nvSpPr>
        <p:spPr/>
        <p:txBody>
          <a:bodyPr/>
          <a:lstStyle/>
          <a:p>
            <a:fld id="{6716C14D-C324-6E46-A958-C894BDC86EAF}" type="slidenum">
              <a:rPr lang="en-GB" smtClean="0"/>
              <a:t>8</a:t>
            </a:fld>
            <a:endParaRPr lang="en-GB"/>
          </a:p>
        </p:txBody>
      </p:sp>
    </p:spTree>
    <p:extLst>
      <p:ext uri="{BB962C8B-B14F-4D97-AF65-F5344CB8AC3E}">
        <p14:creationId xmlns:p14="http://schemas.microsoft.com/office/powerpoint/2010/main" val="361454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At</a:t>
            </a:r>
            <a:r>
              <a:rPr lang="en-GB" baseline="0" dirty="0" smtClean="0"/>
              <a:t> this point I should re-emphasise the timing of these interviews which was in 2012, just before the takeovers of </a:t>
            </a:r>
            <a:r>
              <a:rPr lang="en-GB" baseline="0" dirty="0" err="1" smtClean="0"/>
              <a:t>Navigenics</a:t>
            </a:r>
            <a:r>
              <a:rPr lang="en-GB" baseline="0" dirty="0" smtClean="0"/>
              <a:t> and DECODE and the publicity around 23andMe’s dealings with biotech and big </a:t>
            </a:r>
            <a:r>
              <a:rPr lang="en-GB" baseline="0" dirty="0" err="1" smtClean="0"/>
              <a:t>pharma</a:t>
            </a:r>
            <a:r>
              <a:rPr lang="en-GB" baseline="0" dirty="0" smtClean="0"/>
              <a:t>. I say this because people’s awareness of the business model on which 23andMe operates was not as publicly evident then as it has become.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These excerpts show contrasting views about how people thought about their samples and data. One does not leave her sample with the company (though of course this doesn’t encompass data)</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REVEAL</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other thinks this is a preferable option</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REVEAL</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6716C14D-C324-6E46-A958-C894BDC86EAF}" type="slidenum">
              <a:rPr lang="en-GB" smtClean="0"/>
              <a:t>9</a:t>
            </a:fld>
            <a:endParaRPr lang="en-GB"/>
          </a:p>
        </p:txBody>
      </p:sp>
    </p:spTree>
    <p:extLst>
      <p:ext uri="{BB962C8B-B14F-4D97-AF65-F5344CB8AC3E}">
        <p14:creationId xmlns:p14="http://schemas.microsoft.com/office/powerpoint/2010/main" val="361454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B057EA34-EF57-CF4B-B989-19E49777E132}" type="datetimeFigureOut">
              <a:rPr lang="en-US" smtClean="0"/>
              <a:t>21/06/2015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233914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057EA34-EF57-CF4B-B989-19E49777E132}" type="datetimeFigureOut">
              <a:rPr lang="en-US" smtClean="0"/>
              <a:t>21/06/2015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211494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057EA34-EF57-CF4B-B989-19E49777E132}" type="datetimeFigureOut">
              <a:rPr lang="en-US" smtClean="0"/>
              <a:t>21/06/2015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13270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057EA34-EF57-CF4B-B989-19E49777E132}" type="datetimeFigureOut">
              <a:rPr lang="en-US" smtClean="0"/>
              <a:t>21/06/2015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393968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57EA34-EF57-CF4B-B989-19E49777E132}" type="datetimeFigureOut">
              <a:rPr lang="en-US" smtClean="0"/>
              <a:t>21/06/2015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397621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B057EA34-EF57-CF4B-B989-19E49777E132}" type="datetimeFigureOut">
              <a:rPr lang="en-US" smtClean="0"/>
              <a:t>21/06/2015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309883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B057EA34-EF57-CF4B-B989-19E49777E132}" type="datetimeFigureOut">
              <a:rPr lang="en-US" smtClean="0"/>
              <a:t>21/06/2015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16727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B057EA34-EF57-CF4B-B989-19E49777E132}" type="datetimeFigureOut">
              <a:rPr lang="en-US" smtClean="0"/>
              <a:t>21/06/2015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24420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7EA34-EF57-CF4B-B989-19E49777E132}" type="datetimeFigureOut">
              <a:rPr lang="en-US" smtClean="0"/>
              <a:t>21/06/2015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11346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57EA34-EF57-CF4B-B989-19E49777E132}" type="datetimeFigureOut">
              <a:rPr lang="en-US" smtClean="0"/>
              <a:t>21/06/2015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347179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57EA34-EF57-CF4B-B989-19E49777E132}" type="datetimeFigureOut">
              <a:rPr lang="en-US" smtClean="0"/>
              <a:t>21/06/2015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00B941-E0FE-E148-AD59-D7A04C8E5780}" type="slidenum">
              <a:rPr lang="en-GB" smtClean="0"/>
              <a:t>‹#›</a:t>
            </a:fld>
            <a:endParaRPr lang="en-GB"/>
          </a:p>
        </p:txBody>
      </p:sp>
    </p:spTree>
    <p:extLst>
      <p:ext uri="{BB962C8B-B14F-4D97-AF65-F5344CB8AC3E}">
        <p14:creationId xmlns:p14="http://schemas.microsoft.com/office/powerpoint/2010/main" val="2565407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7EA34-EF57-CF4B-B989-19E49777E132}" type="datetimeFigureOut">
              <a:rPr lang="en-US" smtClean="0"/>
              <a:t>21/06/2015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0B941-E0FE-E148-AD59-D7A04C8E5780}" type="slidenum">
              <a:rPr lang="en-GB" smtClean="0"/>
              <a:t>‹#›</a:t>
            </a:fld>
            <a:endParaRPr lang="en-GB"/>
          </a:p>
        </p:txBody>
      </p:sp>
    </p:spTree>
    <p:extLst>
      <p:ext uri="{BB962C8B-B14F-4D97-AF65-F5344CB8AC3E}">
        <p14:creationId xmlns:p14="http://schemas.microsoft.com/office/powerpoint/2010/main" val="391011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81377"/>
            <a:ext cx="7772400" cy="3019074"/>
          </a:xfrm>
        </p:spPr>
        <p:txBody>
          <a:bodyPr>
            <a:normAutofit/>
          </a:bodyPr>
          <a:lstStyle/>
          <a:p>
            <a:r>
              <a:rPr lang="en-GB" dirty="0" smtClean="0"/>
              <a:t>“DNA a click away”</a:t>
            </a:r>
            <a:br>
              <a:rPr lang="en-GB" dirty="0" smtClean="0"/>
            </a:br>
            <a:r>
              <a:rPr lang="en-GB" dirty="0" smtClean="0"/>
              <a:t> </a:t>
            </a:r>
            <a:br>
              <a:rPr lang="en-GB" dirty="0" smtClean="0"/>
            </a:br>
            <a:r>
              <a:rPr lang="en-GB" dirty="0" smtClean="0">
                <a:effectLst>
                  <a:outerShdw blurRad="60007" dist="200025" dir="15000000" sy="30000" kx="-1800000" algn="bl" rotWithShape="0">
                    <a:prstClr val="black">
                      <a:alpha val="32000"/>
                    </a:prstClr>
                  </a:outerShdw>
                </a:effectLst>
              </a:rPr>
              <a:t>Workshop</a:t>
            </a:r>
            <a:r>
              <a:rPr lang="en-GB" dirty="0" smtClean="0"/>
              <a:t> on ‘agreements’ in DTCGT</a:t>
            </a:r>
            <a:endParaRPr lang="en-GB" dirty="0"/>
          </a:p>
        </p:txBody>
      </p:sp>
      <p:sp>
        <p:nvSpPr>
          <p:cNvPr id="20" name="Subtitle 19"/>
          <p:cNvSpPr>
            <a:spLocks noGrp="1"/>
          </p:cNvSpPr>
          <p:nvPr>
            <p:ph type="subTitle" idx="1"/>
          </p:nvPr>
        </p:nvSpPr>
        <p:spPr/>
        <p:txBody>
          <a:bodyPr/>
          <a:lstStyle/>
          <a:p>
            <a:r>
              <a:rPr lang="en-GB" dirty="0" err="1" smtClean="0"/>
              <a:t>Andelka</a:t>
            </a:r>
            <a:r>
              <a:rPr lang="en-GB" dirty="0" smtClean="0"/>
              <a:t> Phillips and Teresa Finlay</a:t>
            </a:r>
          </a:p>
          <a:p>
            <a:r>
              <a:rPr lang="en-GB" dirty="0" err="1" smtClean="0"/>
              <a:t>HeLEX</a:t>
            </a:r>
            <a:r>
              <a:rPr lang="en-GB" dirty="0" smtClean="0"/>
              <a:t> and </a:t>
            </a:r>
            <a:r>
              <a:rPr lang="en-GB" smtClean="0"/>
              <a:t>CESAGenE</a:t>
            </a:r>
            <a:endParaRPr lang="en-GB" dirty="0"/>
          </a:p>
        </p:txBody>
      </p:sp>
      <p:pic>
        <p:nvPicPr>
          <p:cNvPr id="6" name="Picture 5" descr="HeLEX.png"/>
          <p:cNvPicPr>
            <a:picLocks noChangeAspect="1"/>
          </p:cNvPicPr>
          <p:nvPr/>
        </p:nvPicPr>
        <p:blipFill>
          <a:blip r:embed="rId3" cstate="print"/>
          <a:stretch>
            <a:fillRect/>
          </a:stretch>
        </p:blipFill>
        <p:spPr>
          <a:xfrm>
            <a:off x="18694400" y="12819062"/>
            <a:ext cx="3153816" cy="2303462"/>
          </a:xfrm>
          <a:prstGeom prst="rect">
            <a:avLst/>
          </a:prstGeom>
        </p:spPr>
      </p:pic>
      <p:pic>
        <p:nvPicPr>
          <p:cNvPr id="7" name="Picture 6" descr="HeLEX.png"/>
          <p:cNvPicPr>
            <a:picLocks noChangeAspect="1"/>
          </p:cNvPicPr>
          <p:nvPr/>
        </p:nvPicPr>
        <p:blipFill>
          <a:blip r:embed="rId3" cstate="print"/>
          <a:stretch>
            <a:fillRect/>
          </a:stretch>
        </p:blipFill>
        <p:spPr>
          <a:xfrm>
            <a:off x="18846800" y="12971462"/>
            <a:ext cx="3153816" cy="2303462"/>
          </a:xfrm>
          <a:prstGeom prst="rect">
            <a:avLst/>
          </a:prstGeom>
        </p:spPr>
      </p:pic>
      <p:pic>
        <p:nvPicPr>
          <p:cNvPr id="8" name="Picture 7" descr="HeLEX.png"/>
          <p:cNvPicPr>
            <a:picLocks noChangeAspect="1"/>
          </p:cNvPicPr>
          <p:nvPr/>
        </p:nvPicPr>
        <p:blipFill>
          <a:blip r:embed="rId3" cstate="print"/>
          <a:stretch>
            <a:fillRect/>
          </a:stretch>
        </p:blipFill>
        <p:spPr>
          <a:xfrm>
            <a:off x="18999200" y="13123862"/>
            <a:ext cx="3153816" cy="2303462"/>
          </a:xfrm>
          <a:prstGeom prst="rect">
            <a:avLst/>
          </a:prstGeom>
        </p:spPr>
      </p:pic>
      <p:pic>
        <p:nvPicPr>
          <p:cNvPr id="9" name="Picture 8" descr="HeLEX.png"/>
          <p:cNvPicPr>
            <a:picLocks noChangeAspect="1"/>
          </p:cNvPicPr>
          <p:nvPr/>
        </p:nvPicPr>
        <p:blipFill>
          <a:blip r:embed="rId3" cstate="print"/>
          <a:stretch>
            <a:fillRect/>
          </a:stretch>
        </p:blipFill>
        <p:spPr>
          <a:xfrm>
            <a:off x="19151600" y="13276262"/>
            <a:ext cx="3153816" cy="230346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6210" y="20166"/>
            <a:ext cx="2731879" cy="214243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12" name="Picture 11"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pic>
        <p:nvPicPr>
          <p:cNvPr id="19" name="Picture 18"/>
          <p:cNvPicPr>
            <a:picLocks noChangeAspect="1"/>
          </p:cNvPicPr>
          <p:nvPr/>
        </p:nvPicPr>
        <p:blipFill>
          <a:blip r:embed="rId6"/>
          <a:stretch>
            <a:fillRect/>
          </a:stretch>
        </p:blipFill>
        <p:spPr>
          <a:xfrm>
            <a:off x="1930995" y="5602737"/>
            <a:ext cx="1280735" cy="1235406"/>
          </a:xfrm>
          <a:prstGeom prst="rect">
            <a:avLst/>
          </a:prstGeom>
        </p:spPr>
      </p:pic>
    </p:spTree>
    <p:extLst>
      <p:ext uri="{BB962C8B-B14F-4D97-AF65-F5344CB8AC3E}">
        <p14:creationId xmlns:p14="http://schemas.microsoft.com/office/powerpoint/2010/main" val="3796173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Regulation</a:t>
            </a:r>
            <a:endParaRPr lang="en-GB" dirty="0"/>
          </a:p>
        </p:txBody>
      </p:sp>
      <p:sp>
        <p:nvSpPr>
          <p:cNvPr id="8" name="Content Placeholder 7"/>
          <p:cNvSpPr>
            <a:spLocks noGrp="1"/>
          </p:cNvSpPr>
          <p:nvPr>
            <p:ph idx="1"/>
          </p:nvPr>
        </p:nvSpPr>
        <p:spPr>
          <a:xfrm>
            <a:off x="457200" y="1088809"/>
            <a:ext cx="8229600" cy="4525963"/>
          </a:xfrm>
        </p:spPr>
        <p:txBody>
          <a:bodyPr>
            <a:normAutofit fontScale="85000" lnSpcReduction="20000"/>
          </a:bodyPr>
          <a:lstStyle/>
          <a:p>
            <a:pPr marL="0" indent="0">
              <a:buNone/>
            </a:pPr>
            <a:r>
              <a:rPr lang="en-GB" dirty="0" smtClean="0"/>
              <a:t>“I </a:t>
            </a:r>
            <a:r>
              <a:rPr lang="en-GB" dirty="0"/>
              <a:t>think the current set up probably works quite well in that it’s relatively unregulated. I would be more interested in what the sellers of these tests can do with an individual’s data rather than how easy it is for a consumer to get the test. I would be less against regulation that stated these things couldn’t test for things that had serious health consequences like the BRCA </a:t>
            </a:r>
            <a:r>
              <a:rPr lang="en-GB" dirty="0" smtClean="0"/>
              <a:t>genes.” Fiona</a:t>
            </a:r>
            <a:br>
              <a:rPr lang="en-GB" dirty="0" smtClean="0"/>
            </a:br>
            <a:endParaRPr lang="en-GB" dirty="0" smtClean="0"/>
          </a:p>
          <a:p>
            <a:pPr marL="0" indent="0">
              <a:buNone/>
            </a:pPr>
            <a:r>
              <a:rPr lang="en-GB" dirty="0" smtClean="0"/>
              <a:t>“</a:t>
            </a:r>
            <a:r>
              <a:rPr lang="en-GB" dirty="0"/>
              <a:t>W</a:t>
            </a:r>
            <a:r>
              <a:rPr lang="en-GB" dirty="0" smtClean="0"/>
              <a:t>ell</a:t>
            </a:r>
            <a:r>
              <a:rPr lang="en-GB" dirty="0"/>
              <a:t>, they can try … </a:t>
            </a:r>
            <a:r>
              <a:rPr lang="en-GB" dirty="0" smtClean="0"/>
              <a:t>but </a:t>
            </a:r>
            <a:r>
              <a:rPr lang="en-GB" dirty="0"/>
              <a:t>I got my kit from the States, it’s out of the box really</a:t>
            </a:r>
            <a:r>
              <a:rPr lang="en-GB" dirty="0" smtClean="0"/>
              <a:t>. I </a:t>
            </a:r>
            <a:r>
              <a:rPr lang="en-GB" dirty="0"/>
              <a:t>think it’s up to the individual if they want to do it or not. </a:t>
            </a:r>
            <a:r>
              <a:rPr lang="en-GB" dirty="0" smtClean="0"/>
              <a:t>“ Keith </a:t>
            </a: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Regulation</a:t>
            </a:r>
            <a:endParaRPr lang="en-GB" dirty="0"/>
          </a:p>
        </p:txBody>
      </p:sp>
      <p:sp>
        <p:nvSpPr>
          <p:cNvPr id="8" name="Content Placeholder 7"/>
          <p:cNvSpPr>
            <a:spLocks noGrp="1"/>
          </p:cNvSpPr>
          <p:nvPr>
            <p:ph idx="1"/>
          </p:nvPr>
        </p:nvSpPr>
        <p:spPr>
          <a:xfrm>
            <a:off x="457200" y="1088809"/>
            <a:ext cx="8229600" cy="4525963"/>
          </a:xfrm>
        </p:spPr>
        <p:txBody>
          <a:bodyPr>
            <a:normAutofit fontScale="62500" lnSpcReduction="20000"/>
          </a:bodyPr>
          <a:lstStyle/>
          <a:p>
            <a:pPr marL="0" indent="0">
              <a:buNone/>
            </a:pPr>
            <a:r>
              <a:rPr lang="en-GB" dirty="0" smtClean="0"/>
              <a:t>“It </a:t>
            </a:r>
            <a:r>
              <a:rPr lang="en-GB" dirty="0"/>
              <a:t>seems really odd to me that you want to regulate a test that has so little utility.  It just seems a complete waste of time and using a sledgehammer to crack a nut sort of thing, so I’m aware of some of this and have been on the websites like some of the genetics associations in the States who say “You should not do a direct-to-consumer genetic test – that’s it”.  And it’s like “What? Hang on, no conflict of interest here of course!”  But I think the level of regulation should reflect the value of the information that they are providing. </a:t>
            </a:r>
            <a:r>
              <a:rPr lang="en-GB" dirty="0" smtClean="0"/>
              <a:t>I </a:t>
            </a:r>
            <a:r>
              <a:rPr lang="en-GB" dirty="0"/>
              <a:t>would feel very strongly [about it being banned], that that’s not appropriate for them to </a:t>
            </a:r>
            <a:r>
              <a:rPr lang="en-GB" dirty="0" smtClean="0"/>
              <a:t>do.” Kirsten</a:t>
            </a:r>
            <a:endParaRPr lang="en-GB" dirty="0"/>
          </a:p>
          <a:p>
            <a:pPr marL="0" indent="0">
              <a:buNone/>
            </a:pPr>
            <a:r>
              <a:rPr lang="en-GB" dirty="0"/>
              <a:t> </a:t>
            </a:r>
          </a:p>
          <a:p>
            <a:pPr marL="0" indent="0">
              <a:buNone/>
            </a:pPr>
            <a:r>
              <a:rPr lang="en-GB" dirty="0" smtClean="0"/>
              <a:t>“I’d </a:t>
            </a:r>
            <a:r>
              <a:rPr lang="en-GB" dirty="0"/>
              <a:t>be pretty angry if they blocked it, possibly in the same way that I’m irritated about some of the stuff they’ve been doing with herbal medicines recently like blocking access to Echinacea and stuff.  Why?  I mean it just pushes people to buy stuff on the black market … Still I guess there are people out there who need protecting aren’t there? …[but] taking everything to the lowest common denominator is tiresome for the </a:t>
            </a:r>
            <a:r>
              <a:rPr lang="en-GB" dirty="0" smtClean="0"/>
              <a:t>majority.” Helen</a:t>
            </a:r>
            <a:endParaRPr lang="en-GB" dirty="0"/>
          </a:p>
          <a:p>
            <a:pPr marL="0" indent="0">
              <a:buNone/>
            </a:pPr>
            <a:endParaRPr lang="en-GB"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“The Public”</a:t>
            </a:r>
            <a:endParaRPr lang="en-GB" dirty="0"/>
          </a:p>
        </p:txBody>
      </p:sp>
      <p:sp>
        <p:nvSpPr>
          <p:cNvPr id="8" name="Content Placeholder 7"/>
          <p:cNvSpPr>
            <a:spLocks noGrp="1"/>
          </p:cNvSpPr>
          <p:nvPr>
            <p:ph idx="1"/>
          </p:nvPr>
        </p:nvSpPr>
        <p:spPr>
          <a:xfrm>
            <a:off x="457200" y="1088809"/>
            <a:ext cx="8229600" cy="4525963"/>
          </a:xfrm>
        </p:spPr>
        <p:txBody>
          <a:bodyPr>
            <a:normAutofit fontScale="77500" lnSpcReduction="20000"/>
          </a:bodyPr>
          <a:lstStyle/>
          <a:p>
            <a:pPr marL="0" indent="0">
              <a:buNone/>
            </a:pPr>
            <a:r>
              <a:rPr lang="en-GB" dirty="0" smtClean="0"/>
              <a:t>“</a:t>
            </a:r>
            <a:r>
              <a:rPr lang="en-GB" dirty="0"/>
              <a:t>But presumably those most likely to be badly affected are those who don’t understand what it means and are scared by it, and they are going to be the less educated who are less likely to come into this anyway … Because they are less likely to have found out about it and are less likely to be even interested in </a:t>
            </a:r>
            <a:r>
              <a:rPr lang="en-GB" dirty="0" smtClean="0"/>
              <a:t>it” Helen</a:t>
            </a:r>
          </a:p>
          <a:p>
            <a:pPr marL="0" indent="0">
              <a:buNone/>
            </a:pPr>
            <a:r>
              <a:rPr lang="en-GB" dirty="0" smtClean="0"/>
              <a:t>“</a:t>
            </a:r>
            <a:r>
              <a:rPr lang="en-GB" dirty="0"/>
              <a:t>I just wonder looking way into the future, when this kind of testing is integrated into medical testing, just knowing much more and having technology to check people, </a:t>
            </a:r>
            <a:r>
              <a:rPr lang="en-GB" dirty="0" smtClean="0"/>
              <a:t>I’ve </a:t>
            </a:r>
            <a:r>
              <a:rPr lang="en-GB" dirty="0"/>
              <a:t>just got a feeling it will be a much better situation than currently, and also probably very open.  The idea of having professionals who keep all the information and try to explain it, I don’t think that’s going to work any more.  I know we can’t all understand everything but it’s amazing what people do </a:t>
            </a:r>
            <a:r>
              <a:rPr lang="en-GB" dirty="0" smtClean="0"/>
              <a:t>understand” Ian </a:t>
            </a:r>
            <a:endParaRPr lang="en-GB" dirty="0"/>
          </a:p>
          <a:p>
            <a:pPr marL="0" indent="0">
              <a:buNone/>
            </a:pPr>
            <a:endParaRPr lang="en-GB" dirty="0"/>
          </a:p>
        </p:txBody>
      </p:sp>
    </p:spTree>
    <p:extLst>
      <p:ext uri="{BB962C8B-B14F-4D97-AF65-F5344CB8AC3E}">
        <p14:creationId xmlns:p14="http://schemas.microsoft.com/office/powerpoint/2010/main" val="688480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1"/>
            <a:ext cx="8229600" cy="914696"/>
          </a:xfrm>
        </p:spPr>
        <p:txBody>
          <a:bodyPr/>
          <a:lstStyle/>
          <a:p>
            <a:r>
              <a:rPr lang="en-GB" dirty="0" smtClean="0"/>
              <a:t>DTCGT Industry</a:t>
            </a:r>
            <a:endParaRPr lang="en-GB" dirty="0"/>
          </a:p>
        </p:txBody>
      </p:sp>
      <p:sp>
        <p:nvSpPr>
          <p:cNvPr id="3" name="Content Placeholder 2"/>
          <p:cNvSpPr>
            <a:spLocks noGrp="1"/>
          </p:cNvSpPr>
          <p:nvPr>
            <p:ph idx="1"/>
          </p:nvPr>
        </p:nvSpPr>
        <p:spPr>
          <a:xfrm>
            <a:off x="457200" y="914697"/>
            <a:ext cx="8229600" cy="4525963"/>
          </a:xfrm>
        </p:spPr>
        <p:txBody>
          <a:bodyPr>
            <a:normAutofit/>
          </a:bodyPr>
          <a:lstStyle/>
          <a:p>
            <a:r>
              <a:rPr lang="en-US" dirty="0"/>
              <a:t>The DTCGT field is evolving rapidly </a:t>
            </a:r>
          </a:p>
          <a:p>
            <a:r>
              <a:rPr lang="en-US" dirty="0"/>
              <a:t>L</a:t>
            </a:r>
            <a:r>
              <a:rPr lang="en-US" dirty="0" smtClean="0"/>
              <a:t>ines </a:t>
            </a:r>
            <a:r>
              <a:rPr lang="en-US" dirty="0"/>
              <a:t>between different categories of testing are increasing blurred</a:t>
            </a:r>
          </a:p>
          <a:p>
            <a:pPr lvl="1"/>
            <a:r>
              <a:rPr lang="en-GB" dirty="0" err="1" smtClean="0"/>
              <a:t>Ancestry.com</a:t>
            </a:r>
            <a:r>
              <a:rPr lang="en-GB" dirty="0" smtClean="0"/>
              <a:t> </a:t>
            </a:r>
            <a:r>
              <a:rPr lang="en-GB" dirty="0"/>
              <a:t>has recently announced a move into health research.</a:t>
            </a:r>
            <a:endParaRPr lang="en-US" dirty="0"/>
          </a:p>
          <a:p>
            <a:pPr lvl="1"/>
            <a:r>
              <a:rPr lang="en-US" dirty="0" smtClean="0"/>
              <a:t>Gene </a:t>
            </a:r>
            <a:r>
              <a:rPr lang="en-US" dirty="0"/>
              <a:t>By Gene’s </a:t>
            </a:r>
            <a:r>
              <a:rPr lang="en-US" dirty="0" err="1"/>
              <a:t>FamilyTreeDNA</a:t>
            </a:r>
            <a:r>
              <a:rPr lang="en-US" dirty="0"/>
              <a:t> </a:t>
            </a:r>
            <a:r>
              <a:rPr lang="en-US" dirty="0" smtClean="0"/>
              <a:t>acquired </a:t>
            </a:r>
            <a:r>
              <a:rPr lang="en-US" dirty="0"/>
              <a:t>DNA Heritage and DNA-</a:t>
            </a:r>
            <a:r>
              <a:rPr lang="en-US" dirty="0" smtClean="0"/>
              <a:t>Fingerprint </a:t>
            </a:r>
            <a:endParaRPr lang="en-US" dirty="0"/>
          </a:p>
          <a:p>
            <a:pPr lvl="1"/>
            <a:r>
              <a:rPr lang="en-US" dirty="0" err="1" smtClean="0"/>
              <a:t>MyHeritage</a:t>
            </a:r>
            <a:r>
              <a:rPr lang="en-US" dirty="0" smtClean="0"/>
              <a:t> partnered with </a:t>
            </a:r>
            <a:r>
              <a:rPr lang="en-US" dirty="0" err="1" smtClean="0"/>
              <a:t>FamilyTreeDNA</a:t>
            </a:r>
            <a:r>
              <a:rPr lang="en-US" dirty="0" smtClean="0"/>
              <a:t> </a:t>
            </a:r>
            <a:r>
              <a:rPr lang="en-US" dirty="0"/>
              <a:t>and 23andMe</a:t>
            </a:r>
            <a:endParaRPr lang="en-GB" dirty="0"/>
          </a:p>
          <a:p>
            <a:endParaRPr lang="en-GB" dirty="0"/>
          </a:p>
        </p:txBody>
      </p:sp>
    </p:spTree>
    <p:extLst>
      <p:ext uri="{BB962C8B-B14F-4D97-AF65-F5344CB8AC3E}">
        <p14:creationId xmlns:p14="http://schemas.microsoft.com/office/powerpoint/2010/main" val="1196779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976860"/>
          </a:xfrm>
        </p:spPr>
        <p:txBody>
          <a:bodyPr/>
          <a:lstStyle/>
          <a:p>
            <a:r>
              <a:rPr lang="en-GB" dirty="0" smtClean="0"/>
              <a:t>“Agreements” in DTCGT</a:t>
            </a:r>
            <a:endParaRPr lang="en-GB" dirty="0"/>
          </a:p>
        </p:txBody>
      </p:sp>
      <p:sp>
        <p:nvSpPr>
          <p:cNvPr id="3" name="Content Placeholder 2"/>
          <p:cNvSpPr>
            <a:spLocks noGrp="1"/>
          </p:cNvSpPr>
          <p:nvPr>
            <p:ph idx="1"/>
          </p:nvPr>
        </p:nvSpPr>
        <p:spPr>
          <a:xfrm>
            <a:off x="457200" y="976860"/>
            <a:ext cx="8229600" cy="4525963"/>
          </a:xfrm>
        </p:spPr>
        <p:txBody>
          <a:bodyPr>
            <a:normAutofit fontScale="92500" lnSpcReduction="20000"/>
          </a:bodyPr>
          <a:lstStyle/>
          <a:p>
            <a:pPr algn="just"/>
            <a:r>
              <a:rPr lang="en-GB" dirty="0"/>
              <a:t>The websites of DTCGT companies in the health category (102 companies) were examined to identify those whose terms and conditions were available to the public (71 companies).</a:t>
            </a:r>
          </a:p>
          <a:p>
            <a:pPr algn="just"/>
            <a:r>
              <a:rPr lang="en-GB" dirty="0"/>
              <a:t>The online contracts and privacy policies of health-related DTCGT companies were saved as electronic documents (PDF files).</a:t>
            </a:r>
          </a:p>
          <a:p>
            <a:pPr algn="just"/>
            <a:r>
              <a:rPr lang="en-GB" dirty="0"/>
              <a:t>Where available the contracts and privacy policies were also saved for all other categories of testing and these will be examined in future research.</a:t>
            </a:r>
          </a:p>
          <a:p>
            <a:endParaRPr lang="en-GB" dirty="0"/>
          </a:p>
        </p:txBody>
      </p:sp>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0218"/>
          </a:xfrm>
        </p:spPr>
        <p:txBody>
          <a:bodyPr>
            <a:normAutofit/>
          </a:bodyPr>
          <a:lstStyle/>
          <a:p>
            <a:r>
              <a:rPr lang="en-GB" dirty="0" smtClean="0"/>
              <a:t>23andMe UK website June 2015</a:t>
            </a:r>
            <a:endParaRPr lang="en-GB" dirty="0"/>
          </a:p>
        </p:txBody>
      </p:sp>
      <p:sp>
        <p:nvSpPr>
          <p:cNvPr id="11" name="Content Placeholder 10"/>
          <p:cNvSpPr>
            <a:spLocks noGrp="1"/>
          </p:cNvSpPr>
          <p:nvPr>
            <p:ph idx="1"/>
          </p:nvPr>
        </p:nvSpPr>
        <p:spPr/>
        <p:txBody>
          <a:bodyPr/>
          <a:lstStyle/>
          <a:p>
            <a:endParaRPr lang="en-GB"/>
          </a:p>
        </p:txBody>
      </p:sp>
      <p:pic>
        <p:nvPicPr>
          <p:cNvPr id="9" name="Content Placeholder 5"/>
          <p:cNvPicPr>
            <a:picLocks noChangeAspect="1"/>
          </p:cNvPicPr>
          <p:nvPr/>
        </p:nvPicPr>
        <p:blipFill rotWithShape="1">
          <a:blip r:embed="rId3"/>
          <a:srcRect t="18752" b="13538"/>
          <a:stretch/>
        </p:blipFill>
        <p:spPr>
          <a:xfrm>
            <a:off x="457200" y="855937"/>
            <a:ext cx="8397875" cy="5333802"/>
          </a:xfrm>
          <a:prstGeom prst="rect">
            <a:avLst/>
          </a:prstGeom>
        </p:spPr>
      </p:pic>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By Gene</a:t>
            </a:r>
            <a:endParaRPr lang="en-GB" dirty="0"/>
          </a:p>
        </p:txBody>
      </p:sp>
      <p:pic>
        <p:nvPicPr>
          <p:cNvPr id="4" name="Content Placeholder 3"/>
          <p:cNvPicPr>
            <a:picLocks noGrp="1" noChangeAspect="1"/>
          </p:cNvPicPr>
          <p:nvPr>
            <p:ph idx="1"/>
          </p:nvPr>
        </p:nvPicPr>
        <p:blipFill rotWithShape="1">
          <a:blip r:embed="rId2"/>
          <a:srcRect l="-16352" r="-16352"/>
          <a:stretch/>
        </p:blipFill>
        <p:spPr>
          <a:xfrm>
            <a:off x="457200" y="1600200"/>
            <a:ext cx="8512512" cy="4525963"/>
          </a:xfrm>
        </p:spPr>
      </p:pic>
    </p:spTree>
    <p:extLst>
      <p:ext uri="{BB962C8B-B14F-4D97-AF65-F5344CB8AC3E}">
        <p14:creationId xmlns:p14="http://schemas.microsoft.com/office/powerpoint/2010/main" val="231897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115452" y="363443"/>
            <a:ext cx="8571348" cy="1143000"/>
          </a:xfrm>
        </p:spPr>
        <p:txBody>
          <a:bodyPr>
            <a:normAutofit fontScale="90000"/>
          </a:bodyPr>
          <a:lstStyle/>
          <a:p>
            <a:pPr algn="l"/>
            <a:r>
              <a:rPr lang="en-GB" dirty="0" smtClean="0"/>
              <a:t>What is being agreed to?</a:t>
            </a:r>
            <a:br>
              <a:rPr lang="en-GB" dirty="0" smtClean="0"/>
            </a:br>
            <a:endParaRPr lang="en-GB" dirty="0"/>
          </a:p>
        </p:txBody>
      </p:sp>
      <p:sp>
        <p:nvSpPr>
          <p:cNvPr id="3" name="Content Placeholder 2"/>
          <p:cNvSpPr>
            <a:spLocks noGrp="1"/>
          </p:cNvSpPr>
          <p:nvPr>
            <p:ph sz="half" idx="1"/>
          </p:nvPr>
        </p:nvSpPr>
        <p:spPr>
          <a:xfrm>
            <a:off x="1" y="1227217"/>
            <a:ext cx="4038600" cy="4154393"/>
          </a:xfrm>
        </p:spPr>
        <p:txBody>
          <a:bodyPr>
            <a:normAutofit fontScale="77500" lnSpcReduction="20000"/>
          </a:bodyPr>
          <a:lstStyle/>
          <a:p>
            <a:pPr marL="0" indent="0" algn="ctr">
              <a:buNone/>
            </a:pPr>
            <a:endParaRPr lang="en-GB" dirty="0"/>
          </a:p>
          <a:p>
            <a:pPr marL="285750" indent="-285750"/>
            <a:r>
              <a:rPr lang="en-GB" dirty="0" smtClean="0"/>
              <a:t>Broad </a:t>
            </a:r>
            <a:r>
              <a:rPr lang="en-GB" dirty="0"/>
              <a:t>disclaimers of liability, including disclaiming fitness for purpose</a:t>
            </a:r>
          </a:p>
          <a:p>
            <a:pPr marL="285750" indent="-285750"/>
            <a:r>
              <a:rPr lang="en-GB" dirty="0"/>
              <a:t>Consent </a:t>
            </a:r>
            <a:r>
              <a:rPr lang="en-GB" dirty="0" smtClean="0"/>
              <a:t>or acceptance of terms often </a:t>
            </a:r>
            <a:r>
              <a:rPr lang="en-GB" dirty="0"/>
              <a:t>deemed through use or viewing of the website</a:t>
            </a:r>
          </a:p>
          <a:p>
            <a:pPr marL="285750" indent="-285750"/>
            <a:r>
              <a:rPr lang="en-GB" dirty="0"/>
              <a:t>Company has right to change terms ‘at any time’ or from ‘time to time’ often without notice</a:t>
            </a:r>
          </a:p>
          <a:p>
            <a:pPr marL="285750" indent="-285750"/>
            <a:r>
              <a:rPr lang="en-GB" dirty="0"/>
              <a:t>Consumer to indemnify company</a:t>
            </a:r>
          </a:p>
          <a:p>
            <a:endParaRPr lang="en-GB" dirty="0"/>
          </a:p>
        </p:txBody>
      </p:sp>
      <p:sp>
        <p:nvSpPr>
          <p:cNvPr id="9" name="Content Placeholder 8"/>
          <p:cNvSpPr>
            <a:spLocks noGrp="1"/>
          </p:cNvSpPr>
          <p:nvPr>
            <p:ph sz="half" idx="2"/>
          </p:nvPr>
        </p:nvSpPr>
        <p:spPr/>
        <p:txBody>
          <a:bodyPr>
            <a:normAutofit fontScale="77500" lnSpcReduction="20000"/>
          </a:bodyPr>
          <a:lstStyle/>
          <a:p>
            <a:r>
              <a:rPr lang="en-GB" sz="2600" dirty="0">
                <a:latin typeface="Verdana"/>
                <a:cs typeface="Verdana"/>
              </a:rPr>
              <a:t>Privacy</a:t>
            </a:r>
          </a:p>
          <a:p>
            <a:pPr lvl="1"/>
            <a:r>
              <a:rPr lang="en-GB" sz="2600" dirty="0">
                <a:latin typeface="Verdana"/>
                <a:cs typeface="Verdana"/>
              </a:rPr>
              <a:t>Sharing of data? </a:t>
            </a:r>
          </a:p>
          <a:p>
            <a:pPr lvl="1"/>
            <a:r>
              <a:rPr lang="en-GB" sz="2600" dirty="0">
                <a:latin typeface="Verdana"/>
                <a:cs typeface="Verdana"/>
              </a:rPr>
              <a:t>Sale of data?</a:t>
            </a:r>
          </a:p>
          <a:p>
            <a:pPr lvl="1"/>
            <a:r>
              <a:rPr lang="en-GB" sz="2600" dirty="0">
                <a:latin typeface="Verdana"/>
                <a:cs typeface="Verdana"/>
              </a:rPr>
              <a:t>Destruction of data?</a:t>
            </a:r>
          </a:p>
          <a:p>
            <a:r>
              <a:rPr lang="en-GB" sz="2600" dirty="0">
                <a:latin typeface="Verdana"/>
                <a:cs typeface="Verdana"/>
              </a:rPr>
              <a:t>Giving up property rights and other rights</a:t>
            </a:r>
          </a:p>
          <a:p>
            <a:r>
              <a:rPr lang="en-GB" sz="2600" dirty="0">
                <a:latin typeface="Verdana"/>
                <a:cs typeface="Verdana"/>
              </a:rPr>
              <a:t>The jurisdiction that should govern disputes</a:t>
            </a:r>
          </a:p>
          <a:p>
            <a:r>
              <a:rPr lang="en-GB" sz="2600" dirty="0">
                <a:latin typeface="Verdana"/>
                <a:cs typeface="Verdana"/>
              </a:rPr>
              <a:t>Often terms could be deemed unfair under UK law</a:t>
            </a:r>
          </a:p>
          <a:p>
            <a:endParaRPr lang="en-GB" dirty="0"/>
          </a:p>
        </p:txBody>
      </p:sp>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800" decel="100000"/>
                                        <p:tgtEl>
                                          <p:spTgt spid="9">
                                            <p:txEl>
                                              <p:pRg st="0" end="0"/>
                                            </p:txEl>
                                          </p:spTgt>
                                        </p:tgtEl>
                                      </p:cBhvr>
                                    </p:animEffect>
                                    <p:anim calcmode="lin" valueType="num">
                                      <p:cBhvr>
                                        <p:cTn id="41" dur="800" decel="100000" fill="hold"/>
                                        <p:tgtEl>
                                          <p:spTgt spid="9">
                                            <p:txEl>
                                              <p:pRg st="0" end="0"/>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9">
                                            <p:txEl>
                                              <p:pRg st="0" end="0"/>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9">
                                            <p:txEl>
                                              <p:pRg st="0" end="0"/>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9">
                                            <p:txEl>
                                              <p:pRg st="0" end="0"/>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9">
                                            <p:txEl>
                                              <p:pRg st="0" end="0"/>
                                            </p:txEl>
                                          </p:spTgt>
                                        </p:tgtEl>
                                        <p:attrNameLst>
                                          <p:attrName>ppt_y</p:attrName>
                                        </p:attrNameLst>
                                      </p:cBhvr>
                                      <p:tavLst>
                                        <p:tav tm="0">
                                          <p:val>
                                            <p:strVal val="#ppt_y+0.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1000"/>
                                        <p:tgtEl>
                                          <p:spTgt spid="9">
                                            <p:txEl>
                                              <p:pRg st="1" end="1"/>
                                            </p:txEl>
                                          </p:spTgt>
                                        </p:tgtEl>
                                      </p:cBhvr>
                                    </p:animEffect>
                                    <p:anim calcmode="lin" valueType="num">
                                      <p:cBhvr>
                                        <p:cTn id="4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fade">
                                      <p:cBhvr>
                                        <p:cTn id="53" dur="1000"/>
                                        <p:tgtEl>
                                          <p:spTgt spid="9">
                                            <p:txEl>
                                              <p:pRg st="2" end="2"/>
                                            </p:txEl>
                                          </p:spTgt>
                                        </p:tgtEl>
                                      </p:cBhvr>
                                    </p:animEffect>
                                    <p:anim calcmode="lin" valueType="num">
                                      <p:cBhvr>
                                        <p:cTn id="5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fade">
                                      <p:cBhvr>
                                        <p:cTn id="58" dur="1000"/>
                                        <p:tgtEl>
                                          <p:spTgt spid="9">
                                            <p:txEl>
                                              <p:pRg st="3" end="3"/>
                                            </p:txEl>
                                          </p:spTgt>
                                        </p:tgtEl>
                                      </p:cBhvr>
                                    </p:animEffect>
                                    <p:anim calcmode="lin" valueType="num">
                                      <p:cBhvr>
                                        <p:cTn id="5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Effect transition="in" filter="fade">
                                      <p:cBhvr>
                                        <p:cTn id="65" dur="1000"/>
                                        <p:tgtEl>
                                          <p:spTgt spid="9">
                                            <p:txEl>
                                              <p:pRg st="4" end="4"/>
                                            </p:txEl>
                                          </p:spTgt>
                                        </p:tgtEl>
                                      </p:cBhvr>
                                    </p:animEffect>
                                    <p:anim calcmode="lin" valueType="num">
                                      <p:cBhvr>
                                        <p:cTn id="6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fade">
                                      <p:cBhvr>
                                        <p:cTn id="72" dur="1000"/>
                                        <p:tgtEl>
                                          <p:spTgt spid="9">
                                            <p:txEl>
                                              <p:pRg st="5" end="5"/>
                                            </p:txEl>
                                          </p:spTgt>
                                        </p:tgtEl>
                                      </p:cBhvr>
                                    </p:animEffect>
                                    <p:anim calcmode="lin" valueType="num">
                                      <p:cBhvr>
                                        <p:cTn id="7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par>
                                <p:cTn id="76" presetID="25" presetClass="entr" presetSubtype="0" fill="hold" nodeType="withEffect">
                                  <p:stCondLst>
                                    <p:cond delay="0"/>
                                  </p:stCondLst>
                                  <p:childTnLst>
                                    <p:set>
                                      <p:cBhvr>
                                        <p:cTn id="77" dur="1" fill="hold">
                                          <p:stCondLst>
                                            <p:cond delay="0"/>
                                          </p:stCondLst>
                                        </p:cTn>
                                        <p:tgtEl>
                                          <p:spTgt spid="9">
                                            <p:txEl>
                                              <p:pRg st="6" end="6"/>
                                            </p:txEl>
                                          </p:spTgt>
                                        </p:tgtEl>
                                        <p:attrNameLst>
                                          <p:attrName>style.visibility</p:attrName>
                                        </p:attrNameLst>
                                      </p:cBhvr>
                                      <p:to>
                                        <p:strVal val="visible"/>
                                      </p:to>
                                    </p:set>
                                    <p:anim calcmode="lin" valueType="num">
                                      <p:cBhvr>
                                        <p:cTn id="78" dur="500" decel="50000" fill="hold">
                                          <p:stCondLst>
                                            <p:cond delay="0"/>
                                          </p:stCondLst>
                                        </p:cTn>
                                        <p:tgtEl>
                                          <p:spTgt spid="9">
                                            <p:txEl>
                                              <p:pRg st="6" end="6"/>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9">
                                            <p:txEl>
                                              <p:pRg st="6" end="6"/>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9">
                                            <p:txEl>
                                              <p:pRg st="6" end="6"/>
                                            </p:txEl>
                                          </p:spTgt>
                                        </p:tgtEl>
                                        <p:attrNameLst>
                                          <p:attrName>ppt_w</p:attrName>
                                        </p:attrNameLst>
                                      </p:cBhvr>
                                      <p:tavLst>
                                        <p:tav tm="0">
                                          <p:val>
                                            <p:strVal val="#ppt_w*.05"/>
                                          </p:val>
                                        </p:tav>
                                        <p:tav tm="100000">
                                          <p:val>
                                            <p:strVal val="#ppt_w"/>
                                          </p:val>
                                        </p:tav>
                                      </p:tavLst>
                                    </p:anim>
                                    <p:anim calcmode="lin" valueType="num">
                                      <p:cBhvr>
                                        <p:cTn id="81" dur="1000" fill="hold"/>
                                        <p:tgtEl>
                                          <p:spTgt spid="9">
                                            <p:txEl>
                                              <p:pRg st="6" end="6"/>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9">
                                            <p:txEl>
                                              <p:pRg st="6" end="6"/>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9">
                                            <p:txEl>
                                              <p:pRg st="6" end="6"/>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9">
                                            <p:txEl>
                                              <p:pRg st="6" end="6"/>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contract length:</a:t>
            </a:r>
            <a:br>
              <a:rPr lang="en-GB" dirty="0"/>
            </a:br>
            <a:endParaRPr lang="en-GB" dirty="0"/>
          </a:p>
        </p:txBody>
      </p:sp>
      <p:sp>
        <p:nvSpPr>
          <p:cNvPr id="3" name="Content Placeholder 2"/>
          <p:cNvSpPr>
            <a:spLocks noGrp="1"/>
          </p:cNvSpPr>
          <p:nvPr>
            <p:ph sz="half" idx="1"/>
          </p:nvPr>
        </p:nvSpPr>
        <p:spPr>
          <a:xfrm>
            <a:off x="457200" y="1600200"/>
            <a:ext cx="4942389" cy="4525963"/>
          </a:xfrm>
        </p:spPr>
        <p:txBody>
          <a:bodyPr>
            <a:normAutofit fontScale="85000" lnSpcReduction="20000"/>
          </a:bodyPr>
          <a:lstStyle/>
          <a:p>
            <a:r>
              <a:rPr lang="en-GB" dirty="0" smtClean="0">
                <a:latin typeface="Verdana"/>
                <a:cs typeface="Verdana"/>
              </a:rPr>
              <a:t>Gene </a:t>
            </a:r>
            <a:r>
              <a:rPr lang="en-GB" dirty="0">
                <a:latin typeface="Verdana"/>
                <a:cs typeface="Verdana"/>
              </a:rPr>
              <a:t>By Gene’s DNA DTC </a:t>
            </a:r>
          </a:p>
          <a:p>
            <a:pPr lvl="1"/>
            <a:r>
              <a:rPr lang="en-GB" dirty="0">
                <a:latin typeface="Verdana"/>
                <a:cs typeface="Verdana"/>
              </a:rPr>
              <a:t>Terms and Conditions = 3,645 words</a:t>
            </a:r>
          </a:p>
          <a:p>
            <a:pPr lvl="1"/>
            <a:r>
              <a:rPr lang="en-GB" dirty="0">
                <a:latin typeface="Verdana"/>
                <a:cs typeface="Verdana"/>
              </a:rPr>
              <a:t>Consent Document = 4,718 words</a:t>
            </a:r>
          </a:p>
          <a:p>
            <a:r>
              <a:rPr lang="en-GB" dirty="0">
                <a:latin typeface="Verdana"/>
                <a:cs typeface="Verdana"/>
              </a:rPr>
              <a:t>23andMe’s:</a:t>
            </a:r>
          </a:p>
          <a:p>
            <a:pPr lvl="1"/>
            <a:r>
              <a:rPr lang="en-GB" dirty="0">
                <a:latin typeface="Verdana"/>
                <a:cs typeface="Verdana"/>
              </a:rPr>
              <a:t>Terms of Service = 9,081 words </a:t>
            </a:r>
          </a:p>
          <a:p>
            <a:pPr lvl="1"/>
            <a:r>
              <a:rPr lang="en-GB" dirty="0">
                <a:latin typeface="Verdana"/>
                <a:cs typeface="Verdana"/>
              </a:rPr>
              <a:t>Privacy Statement = 15,807 words </a:t>
            </a:r>
          </a:p>
          <a:p>
            <a:pPr lvl="1"/>
            <a:r>
              <a:rPr lang="en-GB" dirty="0">
                <a:latin typeface="Verdana"/>
                <a:cs typeface="Verdana"/>
              </a:rPr>
              <a:t>Consent document = 2,051 words</a:t>
            </a:r>
          </a:p>
          <a:p>
            <a:r>
              <a:rPr lang="en-GB" dirty="0">
                <a:latin typeface="Verdana"/>
                <a:cs typeface="Verdana"/>
              </a:rPr>
              <a:t>DNA Spectrum’s</a:t>
            </a:r>
          </a:p>
          <a:p>
            <a:pPr lvl="1"/>
            <a:r>
              <a:rPr lang="en-GB" dirty="0">
                <a:latin typeface="Verdana"/>
                <a:cs typeface="Verdana"/>
              </a:rPr>
              <a:t>Terms of Service = 5,165 words</a:t>
            </a:r>
          </a:p>
          <a:p>
            <a:pPr marL="0" indent="0">
              <a:buNone/>
            </a:pPr>
            <a:endParaRPr lang="en-GB" dirty="0"/>
          </a:p>
        </p:txBody>
      </p:sp>
      <p:pic>
        <p:nvPicPr>
          <p:cNvPr id="5" name="Picture 4"/>
          <p:cNvPicPr>
            <a:picLocks noChangeAspect="1"/>
          </p:cNvPicPr>
          <p:nvPr/>
        </p:nvPicPr>
        <p:blipFill>
          <a:blip r:embed="rId2"/>
          <a:stretch>
            <a:fillRect/>
          </a:stretch>
        </p:blipFill>
        <p:spPr>
          <a:xfrm>
            <a:off x="5586088" y="2141944"/>
            <a:ext cx="3462922" cy="3359086"/>
          </a:xfrm>
          <a:prstGeom prst="rect">
            <a:avLst/>
          </a:prstGeom>
        </p:spPr>
      </p:pic>
    </p:spTree>
    <p:extLst>
      <p:ext uri="{BB962C8B-B14F-4D97-AF65-F5344CB8AC3E}">
        <p14:creationId xmlns:p14="http://schemas.microsoft.com/office/powerpoint/2010/main" val="4079278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143000"/>
          </a:xfrm>
        </p:spPr>
        <p:txBody>
          <a:bodyPr/>
          <a:lstStyle/>
          <a:p>
            <a:r>
              <a:rPr lang="en-GB" dirty="0" smtClean="0"/>
              <a:t>Unilateral change of terms</a:t>
            </a:r>
            <a:endParaRPr lang="en-GB" dirty="0"/>
          </a:p>
        </p:txBody>
      </p:sp>
      <p:sp>
        <p:nvSpPr>
          <p:cNvPr id="3" name="Content Placeholder 2"/>
          <p:cNvSpPr>
            <a:spLocks noGrp="1"/>
          </p:cNvSpPr>
          <p:nvPr>
            <p:ph idx="1"/>
          </p:nvPr>
        </p:nvSpPr>
        <p:spPr>
          <a:xfrm>
            <a:off x="457200" y="1143000"/>
            <a:ext cx="8229600" cy="4461189"/>
          </a:xfrm>
        </p:spPr>
        <p:txBody>
          <a:bodyPr>
            <a:normAutofit fontScale="85000" lnSpcReduction="10000"/>
          </a:bodyPr>
          <a:lstStyle/>
          <a:p>
            <a:pPr marL="0" indent="0" algn="ctr">
              <a:buNone/>
            </a:pPr>
            <a:r>
              <a:rPr lang="en-GB" sz="3600" dirty="0"/>
              <a:t>23andMe’s </a:t>
            </a:r>
            <a:r>
              <a:rPr lang="en-GB" sz="3600" dirty="0" smtClean="0"/>
              <a:t>US clause</a:t>
            </a:r>
            <a:endParaRPr lang="en-GB" sz="3600" dirty="0"/>
          </a:p>
          <a:p>
            <a:pPr marL="0" indent="0">
              <a:buNone/>
            </a:pPr>
            <a:r>
              <a:rPr lang="en-US" dirty="0" smtClean="0"/>
              <a:t>“26. </a:t>
            </a:r>
            <a:r>
              <a:rPr lang="en-US" dirty="0"/>
              <a:t>Changes to the Terms of </a:t>
            </a:r>
            <a:r>
              <a:rPr lang="en-US" dirty="0" smtClean="0"/>
              <a:t>Service (US version)</a:t>
            </a:r>
            <a:endParaRPr lang="en-GB" dirty="0"/>
          </a:p>
          <a:p>
            <a:pPr marL="0" indent="0">
              <a:buNone/>
            </a:pPr>
            <a:r>
              <a:rPr lang="en-US" dirty="0"/>
              <a:t>23andMe may make changes to the TOS from time to time. When these changes are made, 23andMe will make a new copy of the TOS available on its website and any new additional terms will be made available to you from within, or through, the affected Services.</a:t>
            </a:r>
            <a:endParaRPr lang="en-GB" dirty="0"/>
          </a:p>
          <a:p>
            <a:pPr marL="0" indent="0">
              <a:buNone/>
            </a:pPr>
            <a:r>
              <a:rPr lang="en-US" dirty="0"/>
              <a:t>You acknowledge and agree that if you use the Services after the date on which the TOS have changed, 23andMe will treat your use as acceptance of the updated TOS</a:t>
            </a:r>
            <a:r>
              <a:rPr lang="en-US" dirty="0" smtClean="0"/>
              <a:t>.”</a:t>
            </a:r>
            <a:r>
              <a:rPr lang="en-GB" dirty="0" smtClean="0"/>
              <a:t> </a:t>
            </a:r>
            <a:endParaRPr lang="en-GB" dirty="0"/>
          </a:p>
          <a:p>
            <a:endParaRPr lang="en-GB" dirty="0"/>
          </a:p>
        </p:txBody>
      </p:sp>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pic>
        <p:nvPicPr>
          <p:cNvPr id="2" name="Picture 1" descr="thumb_IMG_0124_102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9143999" cy="6860096"/>
          </a:xfrm>
          <a:prstGeom prst="rect">
            <a:avLst/>
          </a:prstGeom>
        </p:spPr>
      </p:pic>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23andMe’s UK clause:</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Terms of Service, </a:t>
            </a:r>
            <a:r>
              <a:rPr lang="en-GB" dirty="0"/>
              <a:t>s</a:t>
            </a:r>
            <a:r>
              <a:rPr lang="en-GB" dirty="0" smtClean="0"/>
              <a:t>ection 30 Changes </a:t>
            </a:r>
            <a:r>
              <a:rPr lang="en-GB" dirty="0"/>
              <a:t>to the Terms of </a:t>
            </a:r>
            <a:r>
              <a:rPr lang="en-GB" dirty="0" smtClean="0"/>
              <a:t>Service:</a:t>
            </a:r>
            <a:endParaRPr lang="en-GB" dirty="0"/>
          </a:p>
          <a:p>
            <a:r>
              <a:rPr lang="en-GB" dirty="0"/>
              <a:t>23andMe may make changes to the TOS from time to time to reflect</a:t>
            </a:r>
          </a:p>
          <a:p>
            <a:pPr marL="0" indent="0">
              <a:buNone/>
            </a:pPr>
            <a:r>
              <a:rPr lang="en-GB" dirty="0"/>
              <a:t>changes in our Service, technology, commercial practice, </a:t>
            </a:r>
            <a:r>
              <a:rPr lang="en-GB" dirty="0" err="1"/>
              <a:t>behaviors</a:t>
            </a:r>
            <a:r>
              <a:rPr lang="en-GB" dirty="0"/>
              <a:t>, our</a:t>
            </a:r>
          </a:p>
          <a:p>
            <a:pPr marL="0" indent="0">
              <a:buNone/>
            </a:pPr>
            <a:r>
              <a:rPr lang="en-GB" dirty="0"/>
              <a:t>business and the way users use our Service and applicable law and rules.</a:t>
            </a:r>
          </a:p>
          <a:p>
            <a:r>
              <a:rPr lang="en-GB" dirty="0"/>
              <a:t>When these changes are made, 23andMe will make a new copy of the</a:t>
            </a:r>
          </a:p>
          <a:p>
            <a:pPr marL="0" indent="0">
              <a:buNone/>
            </a:pPr>
            <a:r>
              <a:rPr lang="en-GB" dirty="0"/>
              <a:t>TOS available on its Website and any new additional terms will be made</a:t>
            </a:r>
          </a:p>
          <a:p>
            <a:pPr marL="0" indent="0">
              <a:buNone/>
            </a:pPr>
            <a:r>
              <a:rPr lang="en-GB" dirty="0"/>
              <a:t>available to you from within, or through, the affected Services.</a:t>
            </a:r>
          </a:p>
          <a:p>
            <a:r>
              <a:rPr lang="en-GB" dirty="0"/>
              <a:t>23andMe will use reasonable efforts to notify you of any significant</a:t>
            </a:r>
          </a:p>
          <a:p>
            <a:pPr marL="0" indent="0">
              <a:buNone/>
            </a:pPr>
            <a:r>
              <a:rPr lang="en-GB" dirty="0"/>
              <a:t>changes to the TOS.</a:t>
            </a:r>
          </a:p>
          <a:p>
            <a:r>
              <a:rPr lang="en-GB" dirty="0"/>
              <a:t>You acknowledge and agree that if you use the Services after the date on</a:t>
            </a:r>
          </a:p>
          <a:p>
            <a:pPr marL="0" indent="0">
              <a:buNone/>
            </a:pPr>
            <a:r>
              <a:rPr lang="en-GB" dirty="0"/>
              <a:t>which the TOS have changed, 23andMe will treat your use as acceptance</a:t>
            </a:r>
          </a:p>
          <a:p>
            <a:pPr marL="0" indent="0">
              <a:buNone/>
            </a:pPr>
            <a:r>
              <a:rPr lang="en-GB" dirty="0"/>
              <a:t>of the updated TOS.</a:t>
            </a:r>
            <a:endParaRPr lang="en-GB" dirty="0"/>
          </a:p>
        </p:txBody>
      </p:sp>
    </p:spTree>
    <p:extLst>
      <p:ext uri="{BB962C8B-B14F-4D97-AF65-F5344CB8AC3E}">
        <p14:creationId xmlns:p14="http://schemas.microsoft.com/office/powerpoint/2010/main" val="122920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Scale>
                                      <p:cBhvr>
                                        <p:cTn id="1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3" end="3"/>
                                            </p:txEl>
                                          </p:spTgt>
                                        </p:tgtEl>
                                        <p:attrNameLst>
                                          <p:attrName>ppt_x</p:attrName>
                                          <p:attrName>ppt_y</p:attrName>
                                        </p:attrNameLst>
                                      </p:cBhvr>
                                    </p:animMotion>
                                    <p:animEffect transition="in" filter="fade">
                                      <p:cBhvr>
                                        <p:cTn id="19" dur="1000"/>
                                        <p:tgtEl>
                                          <p:spTgt spid="3">
                                            <p:txEl>
                                              <p:pRg st="3" end="3"/>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Scale>
                                      <p:cBhvr>
                                        <p:cTn id="2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4" end="4"/>
                                            </p:txEl>
                                          </p:spTgt>
                                        </p:tgtEl>
                                        <p:attrNameLst>
                                          <p:attrName>ppt_x</p:attrName>
                                          <p:attrName>ppt_y</p:attrName>
                                        </p:attrNameLst>
                                      </p:cBhvr>
                                    </p:animMotion>
                                    <p:animEffect transition="in" filter="fade">
                                      <p:cBhvr>
                                        <p:cTn id="24" dur="1000"/>
                                        <p:tgtEl>
                                          <p:spTgt spid="3">
                                            <p:txEl>
                                              <p:pRg st="4" end="4"/>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Scale>
                                      <p:cBhvr>
                                        <p:cTn id="2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5" end="5"/>
                                            </p:txEl>
                                          </p:spTgt>
                                        </p:tgtEl>
                                        <p:attrNameLst>
                                          <p:attrName>ppt_x</p:attrName>
                                          <p:attrName>ppt_y</p:attrName>
                                        </p:attrNameLst>
                                      </p:cBhvr>
                                    </p:animMotion>
                                    <p:animEffect transition="in" filter="fade">
                                      <p:cBhvr>
                                        <p:cTn id="29" dur="1000"/>
                                        <p:tgtEl>
                                          <p:spTgt spid="3">
                                            <p:txEl>
                                              <p:pRg st="5" end="5"/>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Scale>
                                      <p:cBhvr>
                                        <p:cTn id="32"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6" end="6"/>
                                            </p:txEl>
                                          </p:spTgt>
                                        </p:tgtEl>
                                        <p:attrNameLst>
                                          <p:attrName>ppt_x</p:attrName>
                                          <p:attrName>ppt_y</p:attrName>
                                        </p:attrNameLst>
                                      </p:cBhvr>
                                    </p:animMotion>
                                    <p:animEffect transition="in" filter="fade">
                                      <p:cBhvr>
                                        <p:cTn id="34" dur="1000"/>
                                        <p:tgtEl>
                                          <p:spTgt spid="3">
                                            <p:txEl>
                                              <p:pRg st="6" end="6"/>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Scale>
                                      <p:cBhvr>
                                        <p:cTn id="37"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7" end="7"/>
                                            </p:txEl>
                                          </p:spTgt>
                                        </p:tgtEl>
                                        <p:attrNameLst>
                                          <p:attrName>ppt_x</p:attrName>
                                          <p:attrName>ppt_y</p:attrName>
                                        </p:attrNameLst>
                                      </p:cBhvr>
                                    </p:animMotion>
                                    <p:animEffect transition="in" filter="fade">
                                      <p:cBhvr>
                                        <p:cTn id="39" dur="1000"/>
                                        <p:tgtEl>
                                          <p:spTgt spid="3">
                                            <p:txEl>
                                              <p:pRg st="7" end="7"/>
                                            </p:txEl>
                                          </p:spTgt>
                                        </p:tgtEl>
                                      </p:cBhvr>
                                    </p:animEffect>
                                  </p:childTnLst>
                                </p:cTn>
                              </p:par>
                              <p:par>
                                <p:cTn id="40" presetID="5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Scale>
                                      <p:cBhvr>
                                        <p:cTn id="42"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8" end="8"/>
                                            </p:txEl>
                                          </p:spTgt>
                                        </p:tgtEl>
                                        <p:attrNameLst>
                                          <p:attrName>ppt_x</p:attrName>
                                          <p:attrName>ppt_y</p:attrName>
                                        </p:attrNameLst>
                                      </p:cBhvr>
                                    </p:animMotion>
                                    <p:animEffect transition="in" filter="fade">
                                      <p:cBhvr>
                                        <p:cTn id="44" dur="1000"/>
                                        <p:tgtEl>
                                          <p:spTgt spid="3">
                                            <p:txEl>
                                              <p:pRg st="8" end="8"/>
                                            </p:txEl>
                                          </p:spTgt>
                                        </p:tgtEl>
                                      </p:cBhvr>
                                    </p:animEffect>
                                  </p:childTnLst>
                                </p:cTn>
                              </p:par>
                              <p:par>
                                <p:cTn id="45" presetID="5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Scale>
                                      <p:cBhvr>
                                        <p:cTn id="47"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9" end="9"/>
                                            </p:txEl>
                                          </p:spTgt>
                                        </p:tgtEl>
                                        <p:attrNameLst>
                                          <p:attrName>ppt_x</p:attrName>
                                          <p:attrName>ppt_y</p:attrName>
                                        </p:attrNameLst>
                                      </p:cBhvr>
                                    </p:animMotion>
                                    <p:animEffect transition="in" filter="fade">
                                      <p:cBhvr>
                                        <p:cTn id="49" dur="1000"/>
                                        <p:tgtEl>
                                          <p:spTgt spid="3">
                                            <p:txEl>
                                              <p:pRg st="9" end="9"/>
                                            </p:txEl>
                                          </p:spTgt>
                                        </p:tgtEl>
                                      </p:cBhvr>
                                    </p:animEffect>
                                  </p:childTnLst>
                                </p:cTn>
                              </p:par>
                              <p:par>
                                <p:cTn id="50" presetID="5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Scale>
                                      <p:cBhvr>
                                        <p:cTn id="52"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10" end="10"/>
                                            </p:txEl>
                                          </p:spTgt>
                                        </p:tgtEl>
                                        <p:attrNameLst>
                                          <p:attrName>ppt_x</p:attrName>
                                          <p:attrName>ppt_y</p:attrName>
                                        </p:attrNameLst>
                                      </p:cBhvr>
                                    </p:animMotion>
                                    <p:animEffect transition="in" filter="fade">
                                      <p:cBhvr>
                                        <p:cTn id="54" dur="1000"/>
                                        <p:tgtEl>
                                          <p:spTgt spid="3">
                                            <p:txEl>
                                              <p:pRg st="10" end="10"/>
                                            </p:txEl>
                                          </p:spTgt>
                                        </p:tgtEl>
                                      </p:cBhvr>
                                    </p:animEffect>
                                  </p:childTnLst>
                                </p:cTn>
                              </p:par>
                              <p:par>
                                <p:cTn id="55" presetID="52"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Scale>
                                      <p:cBhvr>
                                        <p:cTn id="57"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
                                            <p:txEl>
                                              <p:pRg st="11" end="11"/>
                                            </p:txEl>
                                          </p:spTgt>
                                        </p:tgtEl>
                                        <p:attrNameLst>
                                          <p:attrName>ppt_x</p:attrName>
                                          <p:attrName>ppt_y</p:attrName>
                                        </p:attrNameLst>
                                      </p:cBhvr>
                                    </p:animMotion>
                                    <p:animEffect transition="in" filter="fade">
                                      <p:cBhvr>
                                        <p:cTn id="59"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143000"/>
          </a:xfrm>
        </p:spPr>
        <p:txBody>
          <a:bodyPr/>
          <a:lstStyle/>
          <a:p>
            <a:r>
              <a:rPr lang="en-GB" dirty="0"/>
              <a:t>More examples</a:t>
            </a:r>
          </a:p>
        </p:txBody>
      </p:sp>
      <p:sp>
        <p:nvSpPr>
          <p:cNvPr id="3" name="Content Placeholder 2"/>
          <p:cNvSpPr>
            <a:spLocks noGrp="1"/>
          </p:cNvSpPr>
          <p:nvPr>
            <p:ph idx="1"/>
          </p:nvPr>
        </p:nvSpPr>
        <p:spPr>
          <a:xfrm>
            <a:off x="457200" y="1144702"/>
            <a:ext cx="8229600" cy="4459487"/>
          </a:xfrm>
        </p:spPr>
        <p:txBody>
          <a:bodyPr>
            <a:normAutofit fontScale="70000" lnSpcReduction="20000"/>
          </a:bodyPr>
          <a:lstStyle/>
          <a:p>
            <a:pPr marL="0" indent="0">
              <a:buNone/>
            </a:pPr>
            <a:r>
              <a:rPr lang="en-GB" sz="3600" dirty="0"/>
              <a:t>DNA Traits:</a:t>
            </a:r>
          </a:p>
          <a:p>
            <a:pPr marL="0" indent="0" algn="just">
              <a:buNone/>
            </a:pPr>
            <a:r>
              <a:rPr lang="en-GB" dirty="0" smtClean="0"/>
              <a:t>“</a:t>
            </a:r>
            <a:r>
              <a:rPr lang="en-GB" dirty="0" err="1" smtClean="0"/>
              <a:t>DNATraits</a:t>
            </a:r>
            <a:r>
              <a:rPr lang="en-GB" dirty="0" smtClean="0"/>
              <a:t> </a:t>
            </a:r>
            <a:r>
              <a:rPr lang="en-GB" dirty="0"/>
              <a:t>may revise these Terms and Conditions at any time and for any reason. Modifications may be posted on the website. By continuing use of the website and </a:t>
            </a:r>
            <a:r>
              <a:rPr lang="en-GB" dirty="0" err="1"/>
              <a:t>DNATraits</a:t>
            </a:r>
            <a:r>
              <a:rPr lang="en-GB" dirty="0"/>
              <a:t> services after such changes are made you will be accepting such changes</a:t>
            </a:r>
            <a:r>
              <a:rPr lang="en-GB" dirty="0" smtClean="0"/>
              <a:t>.“</a:t>
            </a:r>
            <a:endParaRPr lang="en-GB" dirty="0"/>
          </a:p>
          <a:p>
            <a:pPr marL="0" indent="0" algn="just">
              <a:buNone/>
            </a:pPr>
            <a:endParaRPr lang="en-GB" sz="3600" dirty="0"/>
          </a:p>
          <a:p>
            <a:pPr marL="0" indent="0" algn="just">
              <a:buNone/>
            </a:pPr>
            <a:r>
              <a:rPr lang="en-GB" sz="3600" dirty="0" err="1"/>
              <a:t>Asper</a:t>
            </a:r>
            <a:r>
              <a:rPr lang="en-GB" sz="3600" dirty="0"/>
              <a:t> Biotech:</a:t>
            </a:r>
          </a:p>
          <a:p>
            <a:pPr marL="0" indent="0" algn="just">
              <a:buNone/>
            </a:pPr>
            <a:r>
              <a:rPr lang="en-US" dirty="0" smtClean="0"/>
              <a:t>“</a:t>
            </a:r>
            <a:r>
              <a:rPr lang="en-US" dirty="0" err="1" smtClean="0"/>
              <a:t>Asper</a:t>
            </a:r>
            <a:r>
              <a:rPr lang="en-US" dirty="0" smtClean="0"/>
              <a:t> </a:t>
            </a:r>
            <a:r>
              <a:rPr lang="en-US" dirty="0"/>
              <a:t>Biotech may revise these Terms and Conditions at any time and for any reason. Modifications may be posted on the website. By continuing use of the website and </a:t>
            </a:r>
            <a:r>
              <a:rPr lang="en-US" dirty="0" err="1"/>
              <a:t>Asper</a:t>
            </a:r>
            <a:r>
              <a:rPr lang="en-US" dirty="0"/>
              <a:t> Biotech services after such changes are made you will be accepting such changes</a:t>
            </a:r>
            <a:r>
              <a:rPr lang="en-US" dirty="0" smtClean="0"/>
              <a:t>.”</a:t>
            </a:r>
            <a:r>
              <a:rPr lang="en-GB" dirty="0" smtClean="0"/>
              <a:t> </a:t>
            </a:r>
            <a:endParaRPr lang="en-GB" dirty="0"/>
          </a:p>
          <a:p>
            <a:endParaRPr lang="en-GB" dirty="0"/>
          </a:p>
        </p:txBody>
      </p:sp>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17102"/>
            <a:ext cx="8229600" cy="888713"/>
          </a:xfrm>
        </p:spPr>
        <p:txBody>
          <a:bodyPr/>
          <a:lstStyle/>
          <a:p>
            <a:r>
              <a:rPr lang="en-GB" dirty="0" smtClean="0"/>
              <a:t>Acceptance</a:t>
            </a:r>
            <a:endParaRPr lang="en-GB" dirty="0"/>
          </a:p>
        </p:txBody>
      </p:sp>
      <p:sp>
        <p:nvSpPr>
          <p:cNvPr id="3" name="Content Placeholder 2"/>
          <p:cNvSpPr>
            <a:spLocks noGrp="1"/>
          </p:cNvSpPr>
          <p:nvPr>
            <p:ph idx="1"/>
          </p:nvPr>
        </p:nvSpPr>
        <p:spPr>
          <a:xfrm>
            <a:off x="457200" y="1097689"/>
            <a:ext cx="8229600" cy="4525963"/>
          </a:xfrm>
        </p:spPr>
        <p:txBody>
          <a:bodyPr>
            <a:normAutofit fontScale="70000" lnSpcReduction="20000"/>
          </a:bodyPr>
          <a:lstStyle/>
          <a:p>
            <a:r>
              <a:rPr lang="en-GB" dirty="0"/>
              <a:t>International Biosciences, section </a:t>
            </a:r>
            <a:r>
              <a:rPr lang="en-GB" dirty="0" smtClean="0"/>
              <a:t>2:</a:t>
            </a:r>
            <a:endParaRPr lang="en-GB" dirty="0"/>
          </a:p>
          <a:p>
            <a:pPr marL="0" indent="0">
              <a:buNone/>
            </a:pPr>
            <a:r>
              <a:rPr lang="en-GB" dirty="0" smtClean="0"/>
              <a:t>“All </a:t>
            </a:r>
            <a:r>
              <a:rPr lang="en-GB" dirty="0"/>
              <a:t>information appearing on the pages of the INTERNATIONAL BIOSCIENCES website and supporting documentation is for information only. Persons entering the site have expressly accepted these terms and conditions</a:t>
            </a:r>
            <a:r>
              <a:rPr lang="en-GB" dirty="0" smtClean="0"/>
              <a:t>.”</a:t>
            </a:r>
            <a:endParaRPr lang="en-GB" dirty="0"/>
          </a:p>
          <a:p>
            <a:r>
              <a:rPr lang="en-GB" dirty="0"/>
              <a:t>Indian Biosciences, Terms, section </a:t>
            </a:r>
            <a:r>
              <a:rPr lang="en-GB" dirty="0" smtClean="0"/>
              <a:t>2:</a:t>
            </a:r>
            <a:endParaRPr lang="en-GB" dirty="0"/>
          </a:p>
          <a:p>
            <a:pPr marL="0" indent="0">
              <a:buNone/>
            </a:pPr>
            <a:r>
              <a:rPr lang="en-GB" dirty="0" smtClean="0"/>
              <a:t>“…</a:t>
            </a:r>
            <a:r>
              <a:rPr lang="en-GB" dirty="0"/>
              <a:t>Persons entering the site have expressly accepted these terms and conditions</a:t>
            </a:r>
            <a:r>
              <a:rPr lang="en-GB" dirty="0" smtClean="0"/>
              <a:t>.” </a:t>
            </a:r>
            <a:endParaRPr lang="en-GB" dirty="0"/>
          </a:p>
          <a:p>
            <a:r>
              <a:rPr lang="en-GB" dirty="0"/>
              <a:t>GTL</a:t>
            </a:r>
          </a:p>
          <a:p>
            <a:pPr marL="0" indent="0">
              <a:buNone/>
            </a:pPr>
            <a:r>
              <a:rPr lang="en-US" dirty="0" smtClean="0"/>
              <a:t>“By </a:t>
            </a:r>
            <a:r>
              <a:rPr lang="en-US" dirty="0"/>
              <a:t>visiting </a:t>
            </a:r>
            <a:r>
              <a:rPr lang="en-US" dirty="0" err="1"/>
              <a:t>www.gtldna.com</a:t>
            </a:r>
            <a:r>
              <a:rPr lang="en-US" dirty="0"/>
              <a:t>, you are accepting the practices described in this Privacy Notice</a:t>
            </a:r>
            <a:r>
              <a:rPr lang="en-US" dirty="0" smtClean="0"/>
              <a:t>.</a:t>
            </a:r>
            <a:r>
              <a:rPr lang="en-GB" dirty="0" smtClean="0"/>
              <a:t>”</a:t>
            </a:r>
            <a:endParaRPr lang="en-GB" dirty="0"/>
          </a:p>
          <a:p>
            <a:r>
              <a:rPr lang="en-GB" dirty="0" err="1"/>
              <a:t>Counsyl</a:t>
            </a:r>
            <a:r>
              <a:rPr lang="en-GB" dirty="0"/>
              <a:t>, section </a:t>
            </a:r>
            <a:r>
              <a:rPr lang="en-GB" dirty="0" smtClean="0"/>
              <a:t>23:</a:t>
            </a:r>
            <a:endParaRPr lang="en-GB" dirty="0"/>
          </a:p>
          <a:p>
            <a:pPr marL="0" indent="0">
              <a:buNone/>
            </a:pPr>
            <a:r>
              <a:rPr lang="en-GB" dirty="0" smtClean="0"/>
              <a:t>“By </a:t>
            </a:r>
            <a:r>
              <a:rPr lang="en-GB" dirty="0"/>
              <a:t>visiting this Site or using any of our Services, you are agreeing to them. If you cannot agree, please do not use the Services</a:t>
            </a:r>
            <a:r>
              <a:rPr lang="en-GB" dirty="0" smtClean="0"/>
              <a:t>.”</a:t>
            </a:r>
            <a:endParaRPr lang="en-GB" dirty="0"/>
          </a:p>
          <a:p>
            <a:endParaRPr lang="en-GB" dirty="0"/>
          </a:p>
        </p:txBody>
      </p:sp>
    </p:spTree>
    <p:extLst>
      <p:ext uri="{BB962C8B-B14F-4D97-AF65-F5344CB8AC3E}">
        <p14:creationId xmlns:p14="http://schemas.microsoft.com/office/powerpoint/2010/main" val="382282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143000"/>
          </a:xfrm>
        </p:spPr>
        <p:txBody>
          <a:bodyPr/>
          <a:lstStyle/>
          <a:p>
            <a:r>
              <a:rPr lang="en-GB" dirty="0" smtClean="0"/>
              <a:t>Consent</a:t>
            </a:r>
            <a:endParaRPr lang="en-GB" dirty="0"/>
          </a:p>
        </p:txBody>
      </p:sp>
      <p:sp>
        <p:nvSpPr>
          <p:cNvPr id="3" name="Content Placeholder 2"/>
          <p:cNvSpPr>
            <a:spLocks noGrp="1"/>
          </p:cNvSpPr>
          <p:nvPr>
            <p:ph idx="1"/>
          </p:nvPr>
        </p:nvSpPr>
        <p:spPr>
          <a:xfrm>
            <a:off x="457200" y="1162464"/>
            <a:ext cx="8229600" cy="4370116"/>
          </a:xfrm>
        </p:spPr>
        <p:txBody>
          <a:bodyPr>
            <a:normAutofit fontScale="85000" lnSpcReduction="10000"/>
          </a:bodyPr>
          <a:lstStyle/>
          <a:p>
            <a:r>
              <a:rPr lang="en-GB" dirty="0"/>
              <a:t>Cancer Genetics </a:t>
            </a:r>
            <a:r>
              <a:rPr lang="en-GB" dirty="0" err="1"/>
              <a:t>Inc</a:t>
            </a:r>
            <a:r>
              <a:rPr lang="en-GB" dirty="0"/>
              <a:t>, Privacy </a:t>
            </a:r>
            <a:r>
              <a:rPr lang="en-GB" dirty="0" smtClean="0"/>
              <a:t>Policy:</a:t>
            </a:r>
            <a:endParaRPr lang="en-GB" dirty="0"/>
          </a:p>
          <a:p>
            <a:pPr marL="0" indent="0" algn="just">
              <a:buNone/>
            </a:pPr>
            <a:r>
              <a:rPr lang="en-GB" dirty="0"/>
              <a:t>BY USING OUR SITE, YOU CONSENT TO THE COLLECTION, USE AND DISCLOSURE OF INFORMATION AS DESCRIBED IN THIS POLICY.</a:t>
            </a:r>
          </a:p>
          <a:p>
            <a:pPr algn="just"/>
            <a:r>
              <a:rPr lang="en-GB" dirty="0" smtClean="0"/>
              <a:t>Gene By Gene’s DNADTC</a:t>
            </a:r>
            <a:r>
              <a:rPr lang="en-GB" dirty="0"/>
              <a:t>, Privacy </a:t>
            </a:r>
            <a:r>
              <a:rPr lang="en-GB" dirty="0" smtClean="0"/>
              <a:t>Document:</a:t>
            </a:r>
            <a:endParaRPr lang="en-GB" dirty="0"/>
          </a:p>
          <a:p>
            <a:pPr marL="0" indent="0" algn="just">
              <a:spcBef>
                <a:spcPts val="0"/>
              </a:spcBef>
              <a:buNone/>
            </a:pPr>
            <a:r>
              <a:rPr lang="en-GB" dirty="0"/>
              <a:t>By using the DNADTC websites and the services herein </a:t>
            </a:r>
          </a:p>
          <a:p>
            <a:pPr marL="0" indent="0" algn="just">
              <a:spcBef>
                <a:spcPts val="0"/>
              </a:spcBef>
              <a:buNone/>
            </a:pPr>
            <a:r>
              <a:rPr lang="en-GB" dirty="0"/>
              <a:t>you consent to the collection, use, storage and disclosure of your personal information by DNADTC in accordance with this Privacy Document. It should be read </a:t>
            </a:r>
            <a:r>
              <a:rPr lang="en-GB" dirty="0" err="1" smtClean="0"/>
              <a:t>inconjunction</a:t>
            </a:r>
            <a:r>
              <a:rPr lang="en-GB" dirty="0" smtClean="0"/>
              <a:t> </a:t>
            </a:r>
            <a:r>
              <a:rPr lang="en-GB" dirty="0"/>
              <a:t>with the DNADTC Terms of Use and DNADTC Consent Agreement</a:t>
            </a:r>
          </a:p>
        </p:txBody>
      </p:sp>
    </p:spTree>
    <p:extLst>
      <p:ext uri="{BB962C8B-B14F-4D97-AF65-F5344CB8AC3E}">
        <p14:creationId xmlns:p14="http://schemas.microsoft.com/office/powerpoint/2010/main" val="382282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3">
                                            <p:txEl>
                                              <p:pRg st="1" end="1"/>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iterate type="lt">
                                    <p:tmPct val="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3" end="3"/>
                                            </p:txEl>
                                          </p:spTgt>
                                        </p:tgtEl>
                                        <p:attrNameLst>
                                          <p:attrName>style.textDecorationUnderline</p:attrName>
                                        </p:attrNameLst>
                                      </p:cBhvr>
                                      <p:to>
                                        <p:strVal val="true"/>
                                      </p:to>
                                    </p:set>
                                  </p:childTnLst>
                                </p:cTn>
                              </p:par>
                              <p:par>
                                <p:cTn id="42" presetID="18" presetClass="emph" presetSubtype="0" fill="hold" nodeType="withEffect">
                                  <p:stCondLst>
                                    <p:cond delay="0"/>
                                  </p:stCondLst>
                                  <p:iterate type="lt">
                                    <p:tmPct val="4000"/>
                                  </p:iterate>
                                  <p:childTnLst>
                                    <p:set>
                                      <p:cBhvr override="childStyle">
                                        <p:cTn id="43"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indemnity clause</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Gene By Gene’s DNADTC:</a:t>
            </a:r>
          </a:p>
          <a:p>
            <a:r>
              <a:rPr lang="en-GB" dirty="0"/>
              <a:t>7. Indemnity</a:t>
            </a:r>
            <a:endParaRPr lang="en-GB" sz="3600" dirty="0"/>
          </a:p>
          <a:p>
            <a:pPr marL="0" indent="0">
              <a:buNone/>
            </a:pPr>
            <a:r>
              <a:rPr lang="en-GB" dirty="0"/>
              <a:t>You agree to defend and hold DNA DTC, and its subsidiaries, affiliates, officers, agents, contractors, partners, employees,  successors, and assigns harmless from any claim, or demand, including reasonable attorneys' fees, made by any third party due to or arising out of any information you submit, misuse of the results delivered to you, violation of the Terms and Conditions, or your violation of any rights of another party. If you have submitted a saliva sample or otherwise provided your own personal information, you will defend and hold harmless DNA DTC, its employees, contractors, successors, and assigns from any liability arising out of the use or disclosure of any information obtained from genotyping your saliva sample and/or </a:t>
            </a:r>
            <a:r>
              <a:rPr lang="en-GB" dirty="0" err="1"/>
              <a:t>analyzing</a:t>
            </a:r>
            <a:r>
              <a:rPr lang="en-GB" dirty="0"/>
              <a:t> your results, which is disclosed to you consistent with our Privacy Statement or results from any third-party add-ons to tools we provide. In addition, if you choose to provide your results and personal information to third parties - whether individuals to whom you facilitate access, intentionally or inadvertently, or to third parties for diagnostic or other purposes - you agree to defend and hold harmless DNA DTC, its employees, contractors, successors, and assigns from any and all liability arising from such disclosure or use of your results and personal information.</a:t>
            </a:r>
            <a:r>
              <a:rPr lang="en-GB" dirty="0"/>
              <a:t> </a:t>
            </a:r>
          </a:p>
        </p:txBody>
      </p:sp>
    </p:spTree>
    <p:extLst>
      <p:ext uri="{BB962C8B-B14F-4D97-AF65-F5344CB8AC3E}">
        <p14:creationId xmlns:p14="http://schemas.microsoft.com/office/powerpoint/2010/main" val="5146490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pic>
        <p:nvPicPr>
          <p:cNvPr id="8" name="Content Placeholder 3"/>
          <p:cNvPicPr>
            <a:picLocks noChangeAspect="1"/>
          </p:cNvPicPr>
          <p:nvPr/>
        </p:nvPicPr>
        <p:blipFill rotWithShape="1">
          <a:blip r:embed="rId7"/>
          <a:srcRect l="-851" r="-1282"/>
          <a:stretch/>
        </p:blipFill>
        <p:spPr>
          <a:xfrm>
            <a:off x="-1" y="250018"/>
            <a:ext cx="9256913" cy="6591029"/>
          </a:xfrm>
          <a:prstGeom prst="rect">
            <a:avLst/>
          </a:prstGeom>
        </p:spPr>
      </p:pic>
    </p:spTree>
    <p:extLst>
      <p:ext uri="{BB962C8B-B14F-4D97-AF65-F5344CB8AC3E}">
        <p14:creationId xmlns:p14="http://schemas.microsoft.com/office/powerpoint/2010/main" val="382282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pic>
        <p:nvPicPr>
          <p:cNvPr id="8"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t="-5258" b="1470"/>
          <a:stretch/>
        </p:blipFill>
        <p:spPr>
          <a:xfrm>
            <a:off x="0" y="97687"/>
            <a:ext cx="9144000" cy="6740456"/>
          </a:xfrm>
          <a:prstGeom prst="rect">
            <a:avLst/>
          </a:prstGeom>
        </p:spPr>
      </p:pic>
    </p:spTree>
    <p:extLst>
      <p:ext uri="{BB962C8B-B14F-4D97-AF65-F5344CB8AC3E}">
        <p14:creationId xmlns:p14="http://schemas.microsoft.com/office/powerpoint/2010/main" val="26809621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
            <a:ext cx="9144000" cy="6609237"/>
          </a:xfrm>
          <a:prstGeom prst="rect">
            <a:avLst/>
          </a:prstGeom>
        </p:spPr>
      </p:pic>
    </p:spTree>
    <p:extLst>
      <p:ext uri="{BB962C8B-B14F-4D97-AF65-F5344CB8AC3E}">
        <p14:creationId xmlns:p14="http://schemas.microsoft.com/office/powerpoint/2010/main" val="3439721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25983"/>
            <a:ext cx="8229600" cy="1143000"/>
          </a:xfrm>
        </p:spPr>
        <p:txBody>
          <a:bodyPr/>
          <a:lstStyle/>
          <a:p>
            <a:r>
              <a:rPr lang="en-GB" dirty="0" smtClean="0"/>
              <a:t>Questions for discussion</a:t>
            </a:r>
            <a:endParaRPr lang="en-GB" dirty="0"/>
          </a:p>
        </p:txBody>
      </p:sp>
      <p:sp>
        <p:nvSpPr>
          <p:cNvPr id="3" name="Content Placeholder 2"/>
          <p:cNvSpPr>
            <a:spLocks noGrp="1"/>
          </p:cNvSpPr>
          <p:nvPr>
            <p:ph idx="1"/>
          </p:nvPr>
        </p:nvSpPr>
        <p:spPr>
          <a:xfrm>
            <a:off x="457200" y="1168984"/>
            <a:ext cx="8229600" cy="4435206"/>
          </a:xfrm>
        </p:spPr>
        <p:txBody>
          <a:bodyPr>
            <a:normAutofit fontScale="92500" lnSpcReduction="10000"/>
          </a:bodyPr>
          <a:lstStyle/>
          <a:p>
            <a:r>
              <a:rPr lang="en-GB" dirty="0" smtClean="0"/>
              <a:t>Are DTCGT contracts “fair</a:t>
            </a:r>
            <a:r>
              <a:rPr lang="en-GB" dirty="0" smtClean="0"/>
              <a:t>”?</a:t>
            </a:r>
          </a:p>
          <a:p>
            <a:r>
              <a:rPr lang="en-GB" dirty="0" smtClean="0"/>
              <a:t>Is there a need to improve transparency?</a:t>
            </a:r>
            <a:endParaRPr lang="en-GB" dirty="0" smtClean="0"/>
          </a:p>
          <a:p>
            <a:r>
              <a:rPr lang="en-GB" dirty="0" smtClean="0"/>
              <a:t>Are </a:t>
            </a:r>
            <a:r>
              <a:rPr lang="en-GB" dirty="0" smtClean="0"/>
              <a:t>the terms commonly included </a:t>
            </a:r>
            <a:r>
              <a:rPr lang="en-GB" dirty="0" smtClean="0"/>
              <a:t>appropriate?</a:t>
            </a:r>
          </a:p>
          <a:p>
            <a:r>
              <a:rPr lang="en-GB" dirty="0" smtClean="0"/>
              <a:t>Is there an imbalance </a:t>
            </a:r>
            <a:r>
              <a:rPr lang="en-GB" dirty="0" smtClean="0"/>
              <a:t>in the </a:t>
            </a:r>
            <a:r>
              <a:rPr lang="en-GB" dirty="0" smtClean="0"/>
              <a:t>parties’ rights?</a:t>
            </a:r>
          </a:p>
          <a:p>
            <a:r>
              <a:rPr lang="en-GB" dirty="0" smtClean="0"/>
              <a:t>If so does it matter</a:t>
            </a:r>
            <a:r>
              <a:rPr lang="en-GB" dirty="0" smtClean="0"/>
              <a:t>?</a:t>
            </a:r>
            <a:endParaRPr lang="en-GB" dirty="0" smtClean="0"/>
          </a:p>
          <a:p>
            <a:r>
              <a:rPr lang="en-GB" dirty="0" smtClean="0"/>
              <a:t>Should there be more specific contracts for commercial genomics?</a:t>
            </a:r>
          </a:p>
          <a:p>
            <a:r>
              <a:rPr lang="en-GB" dirty="0" smtClean="0"/>
              <a:t>Will the IVDMD be the most effective way to regulate this?</a:t>
            </a:r>
          </a:p>
          <a:p>
            <a:endParaRPr lang="en-GB" dirty="0"/>
          </a:p>
        </p:txBody>
      </p:sp>
    </p:spTree>
    <p:extLst>
      <p:ext uri="{BB962C8B-B14F-4D97-AF65-F5344CB8AC3E}">
        <p14:creationId xmlns:p14="http://schemas.microsoft.com/office/powerpoint/2010/main" val="2511552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8" name="Title 7"/>
          <p:cNvSpPr>
            <a:spLocks noGrp="1"/>
          </p:cNvSpPr>
          <p:nvPr>
            <p:ph type="title"/>
          </p:nvPr>
        </p:nvSpPr>
        <p:spPr>
          <a:xfrm>
            <a:off x="457200" y="8222"/>
            <a:ext cx="8229600" cy="1143000"/>
          </a:xfrm>
        </p:spPr>
        <p:txBody>
          <a:bodyPr/>
          <a:lstStyle/>
          <a:p>
            <a:r>
              <a:rPr lang="en-GB" dirty="0" smtClean="0"/>
              <a:t>UK Users’ experiences of DTCGT</a:t>
            </a:r>
            <a:endParaRPr lang="en-GB" dirty="0"/>
          </a:p>
        </p:txBody>
      </p:sp>
      <p:sp>
        <p:nvSpPr>
          <p:cNvPr id="9" name="Content Placeholder 8"/>
          <p:cNvSpPr>
            <a:spLocks noGrp="1"/>
          </p:cNvSpPr>
          <p:nvPr>
            <p:ph idx="1"/>
          </p:nvPr>
        </p:nvSpPr>
        <p:spPr>
          <a:xfrm>
            <a:off x="457200" y="1170686"/>
            <a:ext cx="8229600" cy="4433504"/>
          </a:xfrm>
        </p:spPr>
        <p:txBody>
          <a:bodyPr>
            <a:normAutofit fontScale="77500" lnSpcReduction="20000"/>
          </a:bodyPr>
          <a:lstStyle/>
          <a:p>
            <a:r>
              <a:rPr lang="en-GB" dirty="0" smtClean="0"/>
              <a:t>17 interviews with early adopters</a:t>
            </a:r>
            <a:br>
              <a:rPr lang="en-GB" dirty="0" smtClean="0"/>
            </a:br>
            <a:endParaRPr lang="en-GB" dirty="0" smtClean="0"/>
          </a:p>
          <a:p>
            <a:r>
              <a:rPr lang="en-US" dirty="0"/>
              <a:t>15 </a:t>
            </a:r>
            <a:r>
              <a:rPr lang="en-US" dirty="0" smtClean="0"/>
              <a:t>educated </a:t>
            </a:r>
            <a:r>
              <a:rPr lang="en-US" dirty="0"/>
              <a:t>to degree level</a:t>
            </a:r>
            <a:br>
              <a:rPr lang="en-US" dirty="0"/>
            </a:br>
            <a:endParaRPr lang="en-US" dirty="0"/>
          </a:p>
          <a:p>
            <a:r>
              <a:rPr lang="en-US" dirty="0"/>
              <a:t>6 PhDs</a:t>
            </a:r>
            <a:br>
              <a:rPr lang="en-US" dirty="0"/>
            </a:br>
            <a:endParaRPr lang="en-US" dirty="0"/>
          </a:p>
          <a:p>
            <a:r>
              <a:rPr lang="en-US" dirty="0"/>
              <a:t>8 scientists, 5 of these in genetics</a:t>
            </a:r>
            <a:br>
              <a:rPr lang="en-US" dirty="0"/>
            </a:br>
            <a:endParaRPr lang="en-US" dirty="0" smtClean="0"/>
          </a:p>
          <a:p>
            <a:r>
              <a:rPr lang="en-US" dirty="0" smtClean="0"/>
              <a:t>5 ISOGG members</a:t>
            </a:r>
            <a:br>
              <a:rPr lang="en-US" dirty="0" smtClean="0"/>
            </a:br>
            <a:endParaRPr lang="en-US" dirty="0"/>
          </a:p>
          <a:p>
            <a:r>
              <a:rPr lang="en-US" dirty="0"/>
              <a:t>All were ‘curious’</a:t>
            </a:r>
            <a:br>
              <a:rPr lang="en-US" dirty="0"/>
            </a:br>
            <a:endParaRPr lang="en-US" dirty="0"/>
          </a:p>
        </p:txBody>
      </p:sp>
    </p:spTree>
    <p:extLst>
      <p:ext uri="{BB962C8B-B14F-4D97-AF65-F5344CB8AC3E}">
        <p14:creationId xmlns:p14="http://schemas.microsoft.com/office/powerpoint/2010/main" val="3854114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Testers</a:t>
            </a:r>
            <a:endParaRPr lang="en-GB" dirty="0"/>
          </a:p>
        </p:txBody>
      </p:sp>
      <p:sp>
        <p:nvSpPr>
          <p:cNvPr id="8" name="Content Placeholder 7"/>
          <p:cNvSpPr>
            <a:spLocks noGrp="1"/>
          </p:cNvSpPr>
          <p:nvPr>
            <p:ph idx="1"/>
          </p:nvPr>
        </p:nvSpPr>
        <p:spPr>
          <a:xfrm>
            <a:off x="457200" y="1088809"/>
            <a:ext cx="8229600" cy="4525963"/>
          </a:xfrm>
        </p:spPr>
        <p:txBody>
          <a:bodyPr/>
          <a:lstStyle/>
          <a:p>
            <a:pPr marL="0" indent="0">
              <a:buNone/>
            </a:pPr>
            <a:endParaRPr lang="en-GB" dirty="0" smtClean="0"/>
          </a:p>
          <a:p>
            <a:pPr marL="0" indent="0">
              <a:buNone/>
            </a:pPr>
            <a:r>
              <a:rPr lang="en-GB" dirty="0" smtClean="0"/>
              <a:t>“</a:t>
            </a:r>
            <a:r>
              <a:rPr lang="en-GB" dirty="0"/>
              <a:t>are people who are genealogists, progressed from ordinary testing</a:t>
            </a:r>
            <a:r>
              <a:rPr lang="en-GB" dirty="0" smtClean="0"/>
              <a:t>, geeky people who like </a:t>
            </a:r>
            <a:r>
              <a:rPr lang="en-GB" dirty="0"/>
              <a:t>to get involved in </a:t>
            </a:r>
            <a:r>
              <a:rPr lang="en-GB" dirty="0" smtClean="0"/>
              <a:t>research</a:t>
            </a:r>
            <a:r>
              <a:rPr lang="en-GB" dirty="0"/>
              <a:t> </a:t>
            </a:r>
            <a:r>
              <a:rPr lang="en-GB" dirty="0" smtClean="0"/>
              <a:t>and play </a:t>
            </a:r>
            <a:r>
              <a:rPr lang="en-GB" dirty="0"/>
              <a:t>with </a:t>
            </a:r>
            <a:r>
              <a:rPr lang="en-GB" dirty="0" smtClean="0"/>
              <a:t>their own data” Ann</a:t>
            </a:r>
            <a:endParaRPr lang="en-GB" dirty="0"/>
          </a:p>
          <a:p>
            <a:pPr marL="0" indent="0">
              <a:buNone/>
            </a:pPr>
            <a:endParaRPr lang="en-GB" dirty="0"/>
          </a:p>
        </p:txBody>
      </p:sp>
    </p:spTree>
    <p:extLst>
      <p:ext uri="{BB962C8B-B14F-4D97-AF65-F5344CB8AC3E}">
        <p14:creationId xmlns:p14="http://schemas.microsoft.com/office/powerpoint/2010/main" val="7788386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457200" y="1003502"/>
            <a:ext cx="8229600" cy="4600687"/>
          </a:xfrm>
        </p:spPr>
        <p:txBody>
          <a:bodyPr>
            <a:normAutofit fontScale="85000" lnSpcReduction="20000"/>
          </a:bodyPr>
          <a:lstStyle/>
          <a:p>
            <a:pPr marL="0" indent="0">
              <a:buNone/>
            </a:pPr>
            <a:r>
              <a:rPr lang="en-GB" dirty="0" smtClean="0"/>
              <a:t>“I </a:t>
            </a:r>
            <a:r>
              <a:rPr lang="en-GB" dirty="0"/>
              <a:t>went through the website before I bought the kit </a:t>
            </a:r>
            <a:r>
              <a:rPr lang="en-GB" dirty="0" smtClean="0"/>
              <a:t>to </a:t>
            </a:r>
            <a:r>
              <a:rPr lang="en-GB" dirty="0"/>
              <a:t>see how it worked, the security in place, the anonymity of the data and all that </a:t>
            </a:r>
            <a:r>
              <a:rPr lang="en-GB" dirty="0" smtClean="0"/>
              <a:t>stuff” Carol</a:t>
            </a:r>
          </a:p>
          <a:p>
            <a:pPr marL="0" indent="0">
              <a:buNone/>
            </a:pPr>
            <a:r>
              <a:rPr lang="en-GB" dirty="0" smtClean="0"/>
              <a:t>“</a:t>
            </a:r>
            <a:r>
              <a:rPr lang="en-GB" dirty="0"/>
              <a:t>I did read the clauses from 23andMe and worried slightly about it especially in the beginning before I did it, I did worry about who would get it but there’s so many hundreds of thousands of millions of people doing it now and that information is so valuable, the more people that do it the more we’re going to discover and more truth we’ll find out from it; I’d rather be part of that than worrying about insurance companies so I just don’t think about it. . I didn’t really think about it all that deeply</a:t>
            </a:r>
            <a:r>
              <a:rPr lang="en-GB" dirty="0" smtClean="0"/>
              <a:t>.” Keith  </a:t>
            </a:r>
            <a:endParaRPr lang="en-GB" dirty="0"/>
          </a:p>
          <a:p>
            <a:pPr marL="0" indent="0">
              <a:buNone/>
            </a:pPr>
            <a:endParaRPr lang="en-GB" dirty="0" smtClean="0"/>
          </a:p>
          <a:p>
            <a:pPr marL="0" indent="0">
              <a:buNone/>
            </a:pPr>
            <a:endParaRPr lang="en-GB" dirty="0"/>
          </a:p>
          <a:p>
            <a:pPr marL="0" indent="0">
              <a:buNone/>
            </a:pPr>
            <a:endParaRPr lang="en-GB" dirty="0"/>
          </a:p>
        </p:txBody>
      </p:sp>
      <p:sp>
        <p:nvSpPr>
          <p:cNvPr id="9" name="TextBox 8"/>
          <p:cNvSpPr txBox="1"/>
          <p:nvPr/>
        </p:nvSpPr>
        <p:spPr>
          <a:xfrm>
            <a:off x="457200" y="89972"/>
            <a:ext cx="8229600" cy="830997"/>
          </a:xfrm>
          <a:prstGeom prst="rect">
            <a:avLst/>
          </a:prstGeom>
          <a:noFill/>
        </p:spPr>
        <p:txBody>
          <a:bodyPr wrap="square" rtlCol="0">
            <a:spAutoFit/>
          </a:bodyPr>
          <a:lstStyle/>
          <a:p>
            <a:pPr algn="ctr"/>
            <a:r>
              <a:rPr lang="en-GB" sz="4800" dirty="0" smtClean="0"/>
              <a:t>Preparation</a:t>
            </a:r>
            <a:endParaRPr lang="en-GB" sz="4800" dirty="0"/>
          </a:p>
        </p:txBody>
      </p:sp>
    </p:spTree>
    <p:extLst>
      <p:ext uri="{BB962C8B-B14F-4D97-AF65-F5344CB8AC3E}">
        <p14:creationId xmlns:p14="http://schemas.microsoft.com/office/powerpoint/2010/main" val="1049560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Trust</a:t>
            </a:r>
            <a:endParaRPr lang="en-GB" dirty="0"/>
          </a:p>
        </p:txBody>
      </p:sp>
      <p:sp>
        <p:nvSpPr>
          <p:cNvPr id="8" name="Content Placeholder 7"/>
          <p:cNvSpPr>
            <a:spLocks noGrp="1"/>
          </p:cNvSpPr>
          <p:nvPr>
            <p:ph idx="1"/>
          </p:nvPr>
        </p:nvSpPr>
        <p:spPr>
          <a:xfrm>
            <a:off x="457200" y="1088809"/>
            <a:ext cx="8229600" cy="4525963"/>
          </a:xfrm>
        </p:spPr>
        <p:txBody>
          <a:bodyPr>
            <a:normAutofit fontScale="77500" lnSpcReduction="20000"/>
          </a:bodyPr>
          <a:lstStyle/>
          <a:p>
            <a:pPr marL="0" indent="0">
              <a:buNone/>
            </a:pPr>
            <a:r>
              <a:rPr lang="en-GB" dirty="0" smtClean="0"/>
              <a:t>“I </a:t>
            </a:r>
            <a:r>
              <a:rPr lang="en-GB" dirty="0"/>
              <a:t>think they (23andMe) are very professional.  They know what they are doing, especially the healthcare, </a:t>
            </a:r>
            <a:r>
              <a:rPr lang="en-GB" dirty="0" err="1"/>
              <a:t>uhmm</a:t>
            </a:r>
            <a:r>
              <a:rPr lang="en-GB" dirty="0"/>
              <a:t>.  There’s clearly lots of clued up people behind deciding which aspects to test and information to give to consumers, it’s all very professional, impressive … it gave me confidence that they knew what they were doing and I could rely on it … there’s lots of information, and forums and a community where aspects are discussed if you want to know </a:t>
            </a:r>
            <a:r>
              <a:rPr lang="en-GB" dirty="0" smtClean="0"/>
              <a:t>more.” David</a:t>
            </a:r>
            <a:br>
              <a:rPr lang="en-GB" dirty="0" smtClean="0"/>
            </a:br>
            <a:endParaRPr lang="en-GB" dirty="0" smtClean="0"/>
          </a:p>
          <a:p>
            <a:pPr marL="0" indent="0">
              <a:buNone/>
            </a:pPr>
            <a:r>
              <a:rPr lang="en-GB" dirty="0"/>
              <a:t>I’ve been very impressed by </a:t>
            </a:r>
            <a:r>
              <a:rPr lang="en-GB" dirty="0" smtClean="0"/>
              <a:t>the way they show it; </a:t>
            </a:r>
            <a:r>
              <a:rPr lang="en-GB" dirty="0"/>
              <a:t>they show it graphically, they show both absolute risks and odds ratios, which most statisticians would say you need both of those to interpret the risks </a:t>
            </a:r>
            <a:r>
              <a:rPr lang="en-GB" dirty="0" smtClean="0"/>
              <a:t>effectively” Kirsten</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Consent</a:t>
            </a:r>
            <a:endParaRPr lang="en-GB" dirty="0"/>
          </a:p>
        </p:txBody>
      </p:sp>
      <p:sp>
        <p:nvSpPr>
          <p:cNvPr id="8" name="Content Placeholder 7"/>
          <p:cNvSpPr>
            <a:spLocks noGrp="1"/>
          </p:cNvSpPr>
          <p:nvPr>
            <p:ph idx="1"/>
          </p:nvPr>
        </p:nvSpPr>
        <p:spPr>
          <a:xfrm>
            <a:off x="457200" y="1088809"/>
            <a:ext cx="8229600" cy="4525963"/>
          </a:xfrm>
        </p:spPr>
        <p:txBody>
          <a:bodyPr>
            <a:normAutofit fontScale="70000" lnSpcReduction="20000"/>
          </a:bodyPr>
          <a:lstStyle/>
          <a:p>
            <a:pPr marL="0" indent="0">
              <a:buNone/>
            </a:pPr>
            <a:r>
              <a:rPr lang="en-GB" dirty="0" smtClean="0"/>
              <a:t>“</a:t>
            </a:r>
            <a:r>
              <a:rPr lang="en-GB" dirty="0"/>
              <a:t>I suspect they don’t give people very much information but I’m not sure whether giving people more information would actually improve people’s understanding of what they were doing… because most of the time when you’re given a long electronic document most of us read the top few lines and then don’t look at the rest of it anyway   Because I’d already somewhat made up my mind I never really looked into how well they communicate before you’re going to make the </a:t>
            </a:r>
            <a:r>
              <a:rPr lang="en-GB" dirty="0" smtClean="0"/>
              <a:t>decision” Fiona</a:t>
            </a:r>
            <a:br>
              <a:rPr lang="en-GB" dirty="0" smtClean="0"/>
            </a:br>
            <a:endParaRPr lang="en-GB" dirty="0" smtClean="0"/>
          </a:p>
          <a:p>
            <a:pPr marL="0" indent="0">
              <a:buNone/>
            </a:pPr>
            <a:r>
              <a:rPr lang="en-GB" dirty="0"/>
              <a:t>“Well there was written information but like a lot of people you don’t always go through all the small print.  I understand contracts but when so many demands are made on you to go through a contract like that and to read all the small print, it’s hard to take it all in … So, I think that to read the small print and really consider it and understand it, you have to be a very unusual person.” Jane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Consent</a:t>
            </a:r>
            <a:endParaRPr lang="en-GB" dirty="0"/>
          </a:p>
        </p:txBody>
      </p:sp>
      <p:sp>
        <p:nvSpPr>
          <p:cNvPr id="8" name="Content Placeholder 7"/>
          <p:cNvSpPr>
            <a:spLocks noGrp="1"/>
          </p:cNvSpPr>
          <p:nvPr>
            <p:ph idx="1"/>
          </p:nvPr>
        </p:nvSpPr>
        <p:spPr>
          <a:xfrm>
            <a:off x="457200" y="1088809"/>
            <a:ext cx="8229600" cy="4525963"/>
          </a:xfrm>
        </p:spPr>
        <p:txBody>
          <a:bodyPr>
            <a:normAutofit fontScale="70000" lnSpcReduction="20000"/>
          </a:bodyPr>
          <a:lstStyle/>
          <a:p>
            <a:pPr marL="0" indent="0">
              <a:buNone/>
            </a:pPr>
            <a:r>
              <a:rPr lang="en-GB" dirty="0" smtClean="0"/>
              <a:t>“</a:t>
            </a:r>
            <a:r>
              <a:rPr lang="en-GB" dirty="0"/>
              <a:t>23andMe did that (let people know what they are letting themselves in for) very well on their consent form.  …they did make it sound more scary than it actually is, so I think anyone who actually …test(s) would be fully aware of what it could tell them” Ann</a:t>
            </a:r>
          </a:p>
          <a:p>
            <a:pPr marL="0" indent="0">
              <a:buNone/>
            </a:pPr>
            <a:endParaRPr lang="en-GB" dirty="0"/>
          </a:p>
          <a:p>
            <a:pPr marL="0" indent="0">
              <a:buNone/>
            </a:pPr>
            <a:r>
              <a:rPr lang="en-GB" dirty="0" smtClean="0"/>
              <a:t>“I </a:t>
            </a:r>
            <a:r>
              <a:rPr lang="en-GB" dirty="0"/>
              <a:t>think because I didn’t really value the information they were producing I felt very comfortable about that. I probably came at it from a fairly informed point of view. I was impressed by the list of things they gave you to consider about what the implications of doing this might be.  You know they talk about increase in anxiety, not being able to forget or un-know what you find out, fairly obvious things on the list and it did make even me take a step back and think. I think that’s quite important</a:t>
            </a:r>
            <a:r>
              <a:rPr lang="en-GB" dirty="0" smtClean="0"/>
              <a:t>.” Kirsten</a:t>
            </a:r>
            <a:endParaRPr lang="en-GB"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EX.png"/>
          <p:cNvPicPr>
            <a:picLocks noChangeAspect="1"/>
          </p:cNvPicPr>
          <p:nvPr/>
        </p:nvPicPr>
        <p:blipFill>
          <a:blip r:embed="rId3" cstate="print"/>
          <a:stretch>
            <a:fillRect/>
          </a:stretch>
        </p:blipFill>
        <p:spPr>
          <a:xfrm>
            <a:off x="1" y="5602737"/>
            <a:ext cx="1490832" cy="1236858"/>
          </a:xfrm>
          <a:prstGeom prst="rect">
            <a:avLst/>
          </a:prstGeom>
        </p:spPr>
      </p:pic>
      <p:pic>
        <p:nvPicPr>
          <p:cNvPr id="5" name="Picture 4"/>
          <p:cNvPicPr>
            <a:picLocks noChangeAspect="1"/>
          </p:cNvPicPr>
          <p:nvPr/>
        </p:nvPicPr>
        <p:blipFill>
          <a:blip r:embed="rId4"/>
          <a:stretch>
            <a:fillRect/>
          </a:stretch>
        </p:blipFill>
        <p:spPr>
          <a:xfrm>
            <a:off x="1930995" y="5602737"/>
            <a:ext cx="1280735" cy="123540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485" y="5604189"/>
            <a:ext cx="1390028" cy="12559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240" y="5604189"/>
            <a:ext cx="1413760" cy="1236858"/>
          </a:xfrm>
          <a:prstGeom prst="rect">
            <a:avLst/>
          </a:prstGeom>
        </p:spPr>
      </p:pic>
      <p:sp>
        <p:nvSpPr>
          <p:cNvPr id="2" name="Title 1"/>
          <p:cNvSpPr>
            <a:spLocks noGrp="1"/>
          </p:cNvSpPr>
          <p:nvPr>
            <p:ph type="title"/>
          </p:nvPr>
        </p:nvSpPr>
        <p:spPr>
          <a:xfrm>
            <a:off x="457200" y="0"/>
            <a:ext cx="8229600" cy="1088809"/>
          </a:xfrm>
        </p:spPr>
        <p:txBody>
          <a:bodyPr/>
          <a:lstStyle/>
          <a:p>
            <a:r>
              <a:rPr lang="en-GB" dirty="0" smtClean="0"/>
              <a:t> </a:t>
            </a:r>
            <a:endParaRPr lang="en-GB" dirty="0"/>
          </a:p>
        </p:txBody>
      </p:sp>
      <p:sp>
        <p:nvSpPr>
          <p:cNvPr id="8" name="Content Placeholder 7"/>
          <p:cNvSpPr>
            <a:spLocks noGrp="1"/>
          </p:cNvSpPr>
          <p:nvPr>
            <p:ph idx="1"/>
          </p:nvPr>
        </p:nvSpPr>
        <p:spPr>
          <a:xfrm>
            <a:off x="457200" y="1088809"/>
            <a:ext cx="8229600" cy="4525963"/>
          </a:xfrm>
        </p:spPr>
        <p:txBody>
          <a:bodyPr>
            <a:normAutofit fontScale="70000" lnSpcReduction="20000"/>
          </a:bodyPr>
          <a:lstStyle/>
          <a:p>
            <a:pPr marL="0" indent="0">
              <a:buNone/>
            </a:pPr>
            <a:r>
              <a:rPr lang="en-GB" dirty="0" smtClean="0"/>
              <a:t>“The </a:t>
            </a:r>
            <a:r>
              <a:rPr lang="en-GB" dirty="0"/>
              <a:t>little fine print, that was unusual because if they sell the company then your database would be </a:t>
            </a:r>
            <a:r>
              <a:rPr lang="en-GB" dirty="0" smtClean="0"/>
              <a:t>shared … so </a:t>
            </a:r>
            <a:r>
              <a:rPr lang="en-GB" dirty="0"/>
              <a:t>I had the sample </a:t>
            </a:r>
            <a:r>
              <a:rPr lang="en-GB" dirty="0" smtClean="0"/>
              <a:t>destroyed. Because </a:t>
            </a:r>
            <a:r>
              <a:rPr lang="en-GB" dirty="0"/>
              <a:t>I don’t have family </a:t>
            </a:r>
            <a:r>
              <a:rPr lang="en-GB" dirty="0" smtClean="0"/>
              <a:t>(children</a:t>
            </a:r>
            <a:r>
              <a:rPr lang="en-GB" dirty="0"/>
              <a:t>) it doesn’t really matter but at least they had that there for other people so I thought that was quite credible and reliable… you agree an accept clause on it.  Yes, I was happy to do that because in the back of my mind I knew from family that wasn’t an issue so </a:t>
            </a:r>
            <a:r>
              <a:rPr lang="en-GB" dirty="0" smtClean="0"/>
              <a:t>much.” Christine</a:t>
            </a:r>
            <a:endParaRPr lang="en-GB" dirty="0"/>
          </a:p>
          <a:p>
            <a:pPr marL="0" indent="0">
              <a:buNone/>
            </a:pPr>
            <a:r>
              <a:rPr lang="en-GB" dirty="0"/>
              <a:t> </a:t>
            </a:r>
          </a:p>
          <a:p>
            <a:pPr marL="0" indent="0">
              <a:buNone/>
            </a:pPr>
            <a:endParaRPr lang="en-GB" dirty="0"/>
          </a:p>
          <a:p>
            <a:pPr marL="0" indent="0">
              <a:buNone/>
            </a:pPr>
            <a:r>
              <a:rPr lang="en-GB" dirty="0" smtClean="0"/>
              <a:t>“You </a:t>
            </a:r>
            <a:r>
              <a:rPr lang="en-GB" dirty="0"/>
              <a:t>don’t want to be storing your own personal data somewhere unsafe really and I agree with that so I‘m quite happy for them to look after </a:t>
            </a:r>
            <a:r>
              <a:rPr lang="en-GB" dirty="0" smtClean="0"/>
              <a:t>it. </a:t>
            </a:r>
            <a:r>
              <a:rPr lang="en-GB" dirty="0"/>
              <a:t>I make assumptions that they [23andMe] are also careful about storing data and I assume it would be a downfall for the company if they mucked it up</a:t>
            </a:r>
            <a:r>
              <a:rPr lang="en-GB" dirty="0" smtClean="0"/>
              <a:t>.” Laura</a:t>
            </a:r>
            <a:endParaRPr lang="en-GB" dirty="0"/>
          </a:p>
          <a:p>
            <a:pPr marL="0" indent="0">
              <a:buNone/>
            </a:pPr>
            <a:endParaRPr lang="en-GB" dirty="0"/>
          </a:p>
        </p:txBody>
      </p:sp>
      <p:sp>
        <p:nvSpPr>
          <p:cNvPr id="3" name="TextBox 2"/>
          <p:cNvSpPr txBox="1"/>
          <p:nvPr/>
        </p:nvSpPr>
        <p:spPr>
          <a:xfrm>
            <a:off x="2122535" y="195372"/>
            <a:ext cx="4902259" cy="830997"/>
          </a:xfrm>
          <a:prstGeom prst="rect">
            <a:avLst/>
          </a:prstGeom>
          <a:noFill/>
        </p:spPr>
        <p:txBody>
          <a:bodyPr wrap="square" rtlCol="0">
            <a:spAutoFit/>
          </a:bodyPr>
          <a:lstStyle/>
          <a:p>
            <a:pPr algn="ctr"/>
            <a:r>
              <a:rPr lang="en-GB" sz="4800" dirty="0" err="1" smtClean="0"/>
              <a:t>Curation</a:t>
            </a:r>
            <a:endParaRPr lang="en-GB" sz="4800" dirty="0"/>
          </a:p>
        </p:txBody>
      </p:sp>
    </p:spTree>
    <p:extLst>
      <p:ext uri="{BB962C8B-B14F-4D97-AF65-F5344CB8AC3E}">
        <p14:creationId xmlns:p14="http://schemas.microsoft.com/office/powerpoint/2010/main" val="302101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1790</TotalTime>
  <Words>4073</Words>
  <Application>Microsoft Macintosh PowerPoint</Application>
  <PresentationFormat>On-screen Show (4:3)</PresentationFormat>
  <Paragraphs>250</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“DNA a click away”   Workshop on ‘agreements’ in DTCGT</vt:lpstr>
      <vt:lpstr>PowerPoint Presentation</vt:lpstr>
      <vt:lpstr>UK Users’ experiences of DTCGT</vt:lpstr>
      <vt:lpstr> Testers</vt:lpstr>
      <vt:lpstr> </vt:lpstr>
      <vt:lpstr> Trust</vt:lpstr>
      <vt:lpstr> Consent</vt:lpstr>
      <vt:lpstr> Consent</vt:lpstr>
      <vt:lpstr> </vt:lpstr>
      <vt:lpstr> Regulation</vt:lpstr>
      <vt:lpstr> Regulation</vt:lpstr>
      <vt:lpstr> “The Public”</vt:lpstr>
      <vt:lpstr>DTCGT Industry</vt:lpstr>
      <vt:lpstr>“Agreements” in DTCGT</vt:lpstr>
      <vt:lpstr>23andMe UK website June 2015</vt:lpstr>
      <vt:lpstr>Gene By Gene</vt:lpstr>
      <vt:lpstr>What is being agreed to? </vt:lpstr>
      <vt:lpstr>Examples of contract length: </vt:lpstr>
      <vt:lpstr>Unilateral change of terms</vt:lpstr>
      <vt:lpstr>23andMe’s UK clause:</vt:lpstr>
      <vt:lpstr>More examples</vt:lpstr>
      <vt:lpstr>Acceptance</vt:lpstr>
      <vt:lpstr>Consent</vt:lpstr>
      <vt:lpstr>Example of indemnity clause</vt:lpstr>
      <vt:lpstr>PowerPoint Presentation</vt:lpstr>
      <vt:lpstr>PowerPoint Presentation</vt:lpstr>
      <vt:lpstr>PowerPoint Presentation</vt:lpstr>
      <vt:lpstr>Questions for discussion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 click away: “agreements” in DTCGT</dc:title>
  <dc:creator>Teresa Ritchie</dc:creator>
  <cp:lastModifiedBy>Andelka Matija Phillips</cp:lastModifiedBy>
  <cp:revision>34</cp:revision>
  <dcterms:created xsi:type="dcterms:W3CDTF">2015-04-30T17:22:08Z</dcterms:created>
  <dcterms:modified xsi:type="dcterms:W3CDTF">2015-06-21T18:04:10Z</dcterms:modified>
</cp:coreProperties>
</file>