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62" r:id="rId3"/>
    <p:sldId id="277" r:id="rId4"/>
    <p:sldId id="279" r:id="rId5"/>
    <p:sldId id="278" r:id="rId6"/>
    <p:sldId id="265" r:id="rId7"/>
    <p:sldId id="260" r:id="rId8"/>
    <p:sldId id="272" r:id="rId9"/>
    <p:sldId id="264" r:id="rId10"/>
    <p:sldId id="266" r:id="rId11"/>
    <p:sldId id="281" r:id="rId12"/>
    <p:sldId id="271" r:id="rId13"/>
    <p:sldId id="261" r:id="rId14"/>
    <p:sldId id="269" r:id="rId15"/>
    <p:sldId id="282" r:id="rId16"/>
    <p:sldId id="273" r:id="rId17"/>
    <p:sldId id="274" r:id="rId18"/>
    <p:sldId id="284" r:id="rId19"/>
    <p:sldId id="283" r:id="rId20"/>
    <p:sldId id="275" r:id="rId2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000058"/>
    <a:srgbClr val="00005D"/>
    <a:srgbClr val="00006A"/>
    <a:srgbClr val="000259"/>
    <a:srgbClr val="00034D"/>
    <a:srgbClr val="00004E"/>
    <a:srgbClr val="CF4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25" autoAdjust="0"/>
    <p:restoredTop sz="85804" autoAdjust="0"/>
  </p:normalViewPr>
  <p:slideViewPr>
    <p:cSldViewPr>
      <p:cViewPr varScale="1">
        <p:scale>
          <a:sx n="72" d="100"/>
          <a:sy n="72" d="100"/>
        </p:scale>
        <p:origin x="-832"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NatashaDavie:Google%20Drive:PI%20survey%20data%2028Ma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natashadavie:Google%20Drive:PI%20survey%20data%2028Ma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natashadavie:Google%20Drive:PI%20survey%20data%2028May.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natashadavie:Google%20Drive:PI%20survey%20data%2028Ma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title>
      <c:tx>
        <c:rich>
          <a:bodyPr/>
          <a:lstStyle/>
          <a:p>
            <a:pPr>
              <a:defRPr/>
            </a:pPr>
            <a:r>
              <a:rPr lang="en-US"/>
              <a:t>What have you found to be the major barriers to collaboration with industry in academic translational research?</a:t>
            </a:r>
          </a:p>
        </c:rich>
      </c:tx>
      <c:layout>
        <c:manualLayout>
          <c:xMode val="edge"/>
          <c:yMode val="edge"/>
          <c:x val="0.131917441389191"/>
          <c:y val="0.0"/>
        </c:manualLayout>
      </c:layout>
      <c:overlay val="0"/>
    </c:title>
    <c:autoTitleDeleted val="0"/>
    <c:plotArea>
      <c:layout>
        <c:manualLayout>
          <c:layoutTarget val="inner"/>
          <c:xMode val="edge"/>
          <c:yMode val="edge"/>
          <c:x val="0.467533373712901"/>
          <c:y val="0.117360995993922"/>
          <c:w val="0.50560508782556"/>
          <c:h val="0.785711251554082"/>
        </c:manualLayout>
      </c:layout>
      <c:barChart>
        <c:barDir val="bar"/>
        <c:grouping val="clustered"/>
        <c:varyColors val="0"/>
        <c:ser>
          <c:idx val="0"/>
          <c:order val="0"/>
          <c:tx>
            <c:strRef>
              <c:f>Graphs!$C$114</c:f>
              <c:strCache>
                <c:ptCount val="1"/>
                <c:pt idx="0">
                  <c:v>Agree or Strongly Agree</c:v>
                </c:pt>
              </c:strCache>
            </c:strRef>
          </c:tx>
          <c:spPr>
            <a:solidFill>
              <a:srgbClr val="FF8000"/>
            </a:solidFill>
          </c:spPr>
          <c:invertIfNegative val="0"/>
          <c:dPt>
            <c:idx val="0"/>
            <c:invertIfNegative val="0"/>
            <c:bubble3D val="0"/>
            <c:spPr>
              <a:solidFill>
                <a:srgbClr val="4597A0"/>
              </a:solidFill>
            </c:spPr>
          </c:dPt>
          <c:dPt>
            <c:idx val="15"/>
            <c:invertIfNegative val="0"/>
            <c:bubble3D val="0"/>
            <c:spPr>
              <a:solidFill>
                <a:srgbClr val="4597A0"/>
              </a:solidFill>
            </c:spPr>
          </c:dPt>
          <c:dPt>
            <c:idx val="16"/>
            <c:invertIfNegative val="0"/>
            <c:bubble3D val="0"/>
            <c:spPr>
              <a:solidFill>
                <a:schemeClr val="accent5">
                  <a:lumMod val="50000"/>
                </a:schemeClr>
              </a:solidFill>
            </c:spPr>
          </c:dPt>
          <c:cat>
            <c:strRef>
              <c:f>Graphs!$A$115:$A$131</c:f>
              <c:strCache>
                <c:ptCount val="17"/>
                <c:pt idx="0">
                  <c:v>Ethical issues related to receiving industry funding</c:v>
                </c:pt>
                <c:pt idx="1">
                  <c:v>Basic science orientation of academic research</c:v>
                </c:pt>
                <c:pt idx="2">
                  <c:v>Perceived conflict of interest from university colleagues</c:v>
                </c:pt>
                <c:pt idx="3">
                  <c:v>Absence of established university procedures for collaboration</c:v>
                </c:pt>
                <c:pt idx="4">
                  <c:v>Limited business development and technology transfer support within university</c:v>
                </c:pt>
                <c:pt idx="5">
                  <c:v>Mutual lack of understanding about expectations and working practices</c:v>
                </c:pt>
                <c:pt idx="6">
                  <c:v>Difficulty finding companies with appropriate profile</c:v>
                </c:pt>
                <c:pt idx="7">
                  <c:v>Divergent areas of research in industry and academia</c:v>
                </c:pt>
                <c:pt idx="8">
                  <c:v>Industry restrictions on publication and data sharing</c:v>
                </c:pt>
                <c:pt idx="9">
                  <c:v>Slow speed of academic research</c:v>
                </c:pt>
                <c:pt idx="10">
                  <c:v>High costs of academic research</c:v>
                </c:pt>
                <c:pt idx="11">
                  <c:v>Conflicts over intellectual property rights</c:v>
                </c:pt>
                <c:pt idx="12">
                  <c:v>Lack of government funding to incentivise university-industry collaboration</c:v>
                </c:pt>
                <c:pt idx="13">
                  <c:v>Long-term orientation of academic research</c:v>
                </c:pt>
                <c:pt idx="14">
                  <c:v>Inadequate recognition and incentives within university</c:v>
                </c:pt>
                <c:pt idx="15">
                  <c:v>Lengthy contracting process within university</c:v>
                </c:pt>
                <c:pt idx="16">
                  <c:v>Short-term orientation of industry research</c:v>
                </c:pt>
              </c:strCache>
            </c:strRef>
          </c:cat>
          <c:val>
            <c:numRef>
              <c:f>Graphs!$C$115:$C$131</c:f>
              <c:numCache>
                <c:formatCode>0%</c:formatCode>
                <c:ptCount val="17"/>
                <c:pt idx="0">
                  <c:v>0.207100591715976</c:v>
                </c:pt>
                <c:pt idx="1">
                  <c:v>0.230769230769231</c:v>
                </c:pt>
                <c:pt idx="2">
                  <c:v>0.242603550295858</c:v>
                </c:pt>
                <c:pt idx="3">
                  <c:v>0.254437869822485</c:v>
                </c:pt>
                <c:pt idx="4">
                  <c:v>0.260355029585799</c:v>
                </c:pt>
                <c:pt idx="5">
                  <c:v>0.319526627218935</c:v>
                </c:pt>
                <c:pt idx="6">
                  <c:v>0.343195266272189</c:v>
                </c:pt>
                <c:pt idx="7">
                  <c:v>0.349112426035503</c:v>
                </c:pt>
                <c:pt idx="8">
                  <c:v>0.402366863905325</c:v>
                </c:pt>
                <c:pt idx="9">
                  <c:v>0.42603550295858</c:v>
                </c:pt>
                <c:pt idx="10">
                  <c:v>0.42603550295858</c:v>
                </c:pt>
                <c:pt idx="11">
                  <c:v>0.449704142011834</c:v>
                </c:pt>
                <c:pt idx="12">
                  <c:v>0.461538461538462</c:v>
                </c:pt>
                <c:pt idx="13">
                  <c:v>0.473372781065089</c:v>
                </c:pt>
                <c:pt idx="14">
                  <c:v>0.497041420118343</c:v>
                </c:pt>
                <c:pt idx="15">
                  <c:v>0.603550295857988</c:v>
                </c:pt>
                <c:pt idx="16">
                  <c:v>0.621301775147929</c:v>
                </c:pt>
              </c:numCache>
            </c:numRef>
          </c:val>
        </c:ser>
        <c:dLbls>
          <c:showLegendKey val="0"/>
          <c:showVal val="0"/>
          <c:showCatName val="0"/>
          <c:showSerName val="0"/>
          <c:showPercent val="0"/>
          <c:showBubbleSize val="0"/>
        </c:dLbls>
        <c:gapWidth val="150"/>
        <c:axId val="-2115745784"/>
        <c:axId val="-2115742488"/>
      </c:barChart>
      <c:catAx>
        <c:axId val="-2115745784"/>
        <c:scaling>
          <c:orientation val="minMax"/>
        </c:scaling>
        <c:delete val="0"/>
        <c:axPos val="l"/>
        <c:numFmt formatCode="General" sourceLinked="1"/>
        <c:majorTickMark val="none"/>
        <c:minorTickMark val="none"/>
        <c:tickLblPos val="nextTo"/>
        <c:txPr>
          <a:bodyPr rot="0" vert="horz"/>
          <a:lstStyle/>
          <a:p>
            <a:pPr>
              <a:defRPr/>
            </a:pPr>
            <a:endParaRPr lang="en-US"/>
          </a:p>
        </c:txPr>
        <c:crossAx val="-2115742488"/>
        <c:crosses val="autoZero"/>
        <c:auto val="1"/>
        <c:lblAlgn val="ctr"/>
        <c:lblOffset val="100"/>
        <c:noMultiLvlLbl val="0"/>
      </c:catAx>
      <c:valAx>
        <c:axId val="-2115742488"/>
        <c:scaling>
          <c:orientation val="minMax"/>
        </c:scaling>
        <c:delete val="0"/>
        <c:axPos val="b"/>
        <c:majorGridlines/>
        <c:title>
          <c:tx>
            <c:rich>
              <a:bodyPr/>
              <a:lstStyle/>
              <a:p>
                <a:pPr>
                  <a:defRPr/>
                </a:pPr>
                <a:r>
                  <a:rPr lang="en-US"/>
                  <a:t>% Agree</a:t>
                </a:r>
              </a:p>
            </c:rich>
          </c:tx>
          <c:layout>
            <c:manualLayout>
              <c:xMode val="edge"/>
              <c:yMode val="edge"/>
              <c:x val="0.71786190187765"/>
              <c:y val="0.94831174886034"/>
            </c:manualLayout>
          </c:layout>
          <c:overlay val="0"/>
        </c:title>
        <c:numFmt formatCode="0%" sourceLinked="1"/>
        <c:majorTickMark val="none"/>
        <c:minorTickMark val="none"/>
        <c:tickLblPos val="nextTo"/>
        <c:crossAx val="-2115745784"/>
        <c:crosses val="autoZero"/>
        <c:crossBetween val="between"/>
      </c:valAx>
    </c:plotArea>
    <c:plotVisOnly val="1"/>
    <c:dispBlanksAs val="gap"/>
    <c:showDLblsOverMax val="0"/>
  </c:chart>
  <c:spPr>
    <a:solidFill>
      <a:schemeClr val="bg1"/>
    </a:solidFill>
  </c:spPr>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title>
      <c:tx>
        <c:rich>
          <a:bodyPr/>
          <a:lstStyle/>
          <a:p>
            <a:pPr>
              <a:defRPr/>
            </a:pPr>
            <a:r>
              <a:rPr lang="en-US"/>
              <a:t>Industry funding for types of collaboration </a:t>
            </a:r>
          </a:p>
        </c:rich>
      </c:tx>
      <c:layout/>
      <c:overlay val="0"/>
    </c:title>
    <c:autoTitleDeleted val="0"/>
    <c:plotArea>
      <c:layout>
        <c:manualLayout>
          <c:layoutTarget val="inner"/>
          <c:xMode val="edge"/>
          <c:yMode val="edge"/>
          <c:x val="0.130092026811836"/>
          <c:y val="0.0935593951134059"/>
          <c:w val="0.849252110125902"/>
          <c:h val="0.642734562496658"/>
        </c:manualLayout>
      </c:layout>
      <c:barChart>
        <c:barDir val="col"/>
        <c:grouping val="clustered"/>
        <c:varyColors val="0"/>
        <c:ser>
          <c:idx val="0"/>
          <c:order val="0"/>
          <c:tx>
            <c:strRef>
              <c:f>'HistoCalcs %'!$R$28</c:f>
              <c:strCache>
                <c:ptCount val="1"/>
                <c:pt idx="0">
                  <c:v>Number of Pis receiving </c:v>
                </c:pt>
              </c:strCache>
            </c:strRef>
          </c:tx>
          <c:spPr>
            <a:solidFill>
              <a:srgbClr val="FF8000"/>
            </a:solidFill>
          </c:spPr>
          <c:invertIfNegative val="0"/>
          <c:dPt>
            <c:idx val="0"/>
            <c:invertIfNegative val="0"/>
            <c:bubble3D val="0"/>
            <c:spPr>
              <a:solidFill>
                <a:srgbClr val="4597A0"/>
              </a:solidFill>
            </c:spPr>
          </c:dPt>
          <c:dPt>
            <c:idx val="1"/>
            <c:invertIfNegative val="0"/>
            <c:bubble3D val="0"/>
            <c:spPr>
              <a:solidFill>
                <a:srgbClr val="4597A0"/>
              </a:solidFill>
            </c:spPr>
          </c:dPt>
          <c:cat>
            <c:strRef>
              <c:f>'HistoCalcs %'!$S$27:$X$27</c:f>
              <c:strCache>
                <c:ptCount val="6"/>
                <c:pt idx="0">
                  <c:v>Investigator -led</c:v>
                </c:pt>
                <c:pt idx="1">
                  <c:v>Consulting</c:v>
                </c:pt>
                <c:pt idx="2">
                  <c:v>Training</c:v>
                </c:pt>
                <c:pt idx="3">
                  <c:v>Competitive Grants</c:v>
                </c:pt>
                <c:pt idx="4">
                  <c:v>Uni-Industry-Govt </c:v>
                </c:pt>
                <c:pt idx="5">
                  <c:v>Institute Liaisons</c:v>
                </c:pt>
              </c:strCache>
            </c:strRef>
          </c:cat>
          <c:val>
            <c:numRef>
              <c:f>'HistoCalcs %'!$S$28:$X$28</c:f>
              <c:numCache>
                <c:formatCode>0</c:formatCode>
                <c:ptCount val="6"/>
                <c:pt idx="0">
                  <c:v>134.0</c:v>
                </c:pt>
                <c:pt idx="1">
                  <c:v>102.0</c:v>
                </c:pt>
                <c:pt idx="2">
                  <c:v>63.0</c:v>
                </c:pt>
                <c:pt idx="3">
                  <c:v>55.0</c:v>
                </c:pt>
                <c:pt idx="4">
                  <c:v>51.0</c:v>
                </c:pt>
                <c:pt idx="5">
                  <c:v>44.0</c:v>
                </c:pt>
              </c:numCache>
            </c:numRef>
          </c:val>
        </c:ser>
        <c:dLbls>
          <c:showLegendKey val="0"/>
          <c:showVal val="0"/>
          <c:showCatName val="0"/>
          <c:showSerName val="0"/>
          <c:showPercent val="0"/>
          <c:showBubbleSize val="0"/>
        </c:dLbls>
        <c:gapWidth val="150"/>
        <c:axId val="-2106494552"/>
        <c:axId val="-2093947320"/>
      </c:barChart>
      <c:catAx>
        <c:axId val="-2106494552"/>
        <c:scaling>
          <c:orientation val="minMax"/>
        </c:scaling>
        <c:delete val="0"/>
        <c:axPos val="b"/>
        <c:majorTickMark val="out"/>
        <c:minorTickMark val="none"/>
        <c:tickLblPos val="nextTo"/>
        <c:txPr>
          <a:bodyPr/>
          <a:lstStyle/>
          <a:p>
            <a:pPr>
              <a:defRPr sz="1400" b="1"/>
            </a:pPr>
            <a:endParaRPr lang="en-US"/>
          </a:p>
        </c:txPr>
        <c:crossAx val="-2093947320"/>
        <c:crosses val="autoZero"/>
        <c:auto val="1"/>
        <c:lblAlgn val="ctr"/>
        <c:lblOffset val="100"/>
        <c:noMultiLvlLbl val="0"/>
      </c:catAx>
      <c:valAx>
        <c:axId val="-2093947320"/>
        <c:scaling>
          <c:orientation val="minMax"/>
        </c:scaling>
        <c:delete val="0"/>
        <c:axPos val="l"/>
        <c:majorGridlines/>
        <c:title>
          <c:tx>
            <c:rich>
              <a:bodyPr rot="-5400000" vert="horz"/>
              <a:lstStyle/>
              <a:p>
                <a:pPr>
                  <a:defRPr/>
                </a:pPr>
                <a:r>
                  <a:rPr lang="en-US"/>
                  <a:t>Number of PIs</a:t>
                </a:r>
              </a:p>
            </c:rich>
          </c:tx>
          <c:layout/>
          <c:overlay val="0"/>
        </c:title>
        <c:numFmt formatCode="0" sourceLinked="1"/>
        <c:majorTickMark val="out"/>
        <c:minorTickMark val="none"/>
        <c:tickLblPos val="nextTo"/>
        <c:crossAx val="-2106494552"/>
        <c:crosses val="autoZero"/>
        <c:crossBetween val="between"/>
      </c:valAx>
    </c:plotArea>
    <c:plotVisOnly val="1"/>
    <c:dispBlanksAs val="gap"/>
    <c:showDLblsOverMax val="0"/>
  </c:chart>
  <c:spPr>
    <a:solidFill>
      <a:srgbClr val="FFFFFF"/>
    </a:solid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a:pPr>
            <a:r>
              <a:rPr lang="en-US"/>
              <a:t>Average % of total industry funding per type</a:t>
            </a:r>
          </a:p>
        </c:rich>
      </c:tx>
      <c:layout/>
      <c:overlay val="0"/>
    </c:title>
    <c:autoTitleDeleted val="0"/>
    <c:plotArea>
      <c:layout>
        <c:manualLayout>
          <c:layoutTarget val="inner"/>
          <c:xMode val="edge"/>
          <c:yMode val="edge"/>
          <c:x val="0.15629376790557"/>
          <c:y val="0.105661081849491"/>
          <c:w val="0.824912782914831"/>
          <c:h val="0.609609506771975"/>
        </c:manualLayout>
      </c:layout>
      <c:barChart>
        <c:barDir val="col"/>
        <c:grouping val="clustered"/>
        <c:varyColors val="0"/>
        <c:ser>
          <c:idx val="0"/>
          <c:order val="0"/>
          <c:tx>
            <c:strRef>
              <c:f>Sheet1!$R$3</c:f>
              <c:strCache>
                <c:ptCount val="1"/>
                <c:pt idx="0">
                  <c:v>Average % of total industry funding</c:v>
                </c:pt>
              </c:strCache>
            </c:strRef>
          </c:tx>
          <c:spPr>
            <a:solidFill>
              <a:srgbClr val="FF8000"/>
            </a:solidFill>
          </c:spPr>
          <c:invertIfNegative val="0"/>
          <c:dPt>
            <c:idx val="0"/>
            <c:invertIfNegative val="0"/>
            <c:bubble3D val="0"/>
            <c:spPr>
              <a:solidFill>
                <a:srgbClr val="4597A0"/>
              </a:solidFill>
            </c:spPr>
          </c:dPt>
          <c:dPt>
            <c:idx val="1"/>
            <c:invertIfNegative val="0"/>
            <c:bubble3D val="0"/>
            <c:spPr>
              <a:solidFill>
                <a:srgbClr val="4597A0"/>
              </a:solidFill>
            </c:spPr>
          </c:dPt>
          <c:cat>
            <c:strRef>
              <c:f>Sheet1!$S$1:$X$1</c:f>
              <c:strCache>
                <c:ptCount val="6"/>
                <c:pt idx="0">
                  <c:v>Investigator -led</c:v>
                </c:pt>
                <c:pt idx="1">
                  <c:v>Consulting</c:v>
                </c:pt>
                <c:pt idx="2">
                  <c:v>Training</c:v>
                </c:pt>
                <c:pt idx="3">
                  <c:v>Competitive Grants</c:v>
                </c:pt>
                <c:pt idx="4">
                  <c:v>Uni-Industry-Govt </c:v>
                </c:pt>
                <c:pt idx="5">
                  <c:v>Institute Liaisons</c:v>
                </c:pt>
              </c:strCache>
            </c:strRef>
          </c:cat>
          <c:val>
            <c:numRef>
              <c:f>Sheet1!$S$3:$X$3</c:f>
              <c:numCache>
                <c:formatCode>0.0</c:formatCode>
                <c:ptCount val="6"/>
                <c:pt idx="0">
                  <c:v>59.6044776119403</c:v>
                </c:pt>
                <c:pt idx="1">
                  <c:v>21.46078431372549</c:v>
                </c:pt>
                <c:pt idx="2">
                  <c:v>27.47619047619047</c:v>
                </c:pt>
                <c:pt idx="3">
                  <c:v>30.34545454545454</c:v>
                </c:pt>
                <c:pt idx="4">
                  <c:v>38.25490196078432</c:v>
                </c:pt>
                <c:pt idx="5">
                  <c:v>31.20454545454545</c:v>
                </c:pt>
              </c:numCache>
            </c:numRef>
          </c:val>
        </c:ser>
        <c:ser>
          <c:idx val="1"/>
          <c:order val="1"/>
          <c:tx>
            <c:strRef>
              <c:f>Sheet1!$S$1</c:f>
              <c:strCache>
                <c:ptCount val="1"/>
                <c:pt idx="0">
                  <c:v>Investigator -led</c:v>
                </c:pt>
              </c:strCache>
            </c:strRef>
          </c:tx>
          <c:invertIfNegative val="0"/>
          <c:cat>
            <c:strRef>
              <c:f>Sheet1!$S$1:$X$1</c:f>
              <c:strCache>
                <c:ptCount val="6"/>
                <c:pt idx="0">
                  <c:v>Investigator -led</c:v>
                </c:pt>
                <c:pt idx="1">
                  <c:v>Consulting</c:v>
                </c:pt>
                <c:pt idx="2">
                  <c:v>Training</c:v>
                </c:pt>
                <c:pt idx="3">
                  <c:v>Competitive Grants</c:v>
                </c:pt>
                <c:pt idx="4">
                  <c:v>Uni-Industry-Govt </c:v>
                </c:pt>
                <c:pt idx="5">
                  <c:v>Institute Liaisons</c:v>
                </c:pt>
              </c:strCache>
            </c:strRef>
          </c:cat>
          <c:val>
            <c:numRef>
              <c:f>Sheet1!$T$1:$X$1</c:f>
              <c:numCache>
                <c:formatCode>0.0</c:formatCode>
                <c:ptCount val="5"/>
                <c:pt idx="0">
                  <c:v>0.0</c:v>
                </c:pt>
                <c:pt idx="1">
                  <c:v>0.0</c:v>
                </c:pt>
                <c:pt idx="2">
                  <c:v>0.0</c:v>
                </c:pt>
                <c:pt idx="3">
                  <c:v>0.0</c:v>
                </c:pt>
                <c:pt idx="4">
                  <c:v>0.0</c:v>
                </c:pt>
              </c:numCache>
            </c:numRef>
          </c:val>
        </c:ser>
        <c:dLbls>
          <c:showLegendKey val="0"/>
          <c:showVal val="0"/>
          <c:showCatName val="0"/>
          <c:showSerName val="0"/>
          <c:showPercent val="0"/>
          <c:showBubbleSize val="0"/>
        </c:dLbls>
        <c:gapWidth val="100"/>
        <c:axId val="-2106092728"/>
        <c:axId val="-2080538648"/>
      </c:barChart>
      <c:catAx>
        <c:axId val="-2106092728"/>
        <c:scaling>
          <c:orientation val="minMax"/>
        </c:scaling>
        <c:delete val="0"/>
        <c:axPos val="b"/>
        <c:majorTickMark val="out"/>
        <c:minorTickMark val="none"/>
        <c:tickLblPos val="nextTo"/>
        <c:crossAx val="-2080538648"/>
        <c:crosses val="autoZero"/>
        <c:auto val="1"/>
        <c:lblAlgn val="ctr"/>
        <c:lblOffset val="100"/>
        <c:noMultiLvlLbl val="0"/>
      </c:catAx>
      <c:valAx>
        <c:axId val="-2080538648"/>
        <c:scaling>
          <c:orientation val="minMax"/>
        </c:scaling>
        <c:delete val="0"/>
        <c:axPos val="l"/>
        <c:majorGridlines/>
        <c:title>
          <c:tx>
            <c:rich>
              <a:bodyPr rot="-5400000" vert="horz"/>
              <a:lstStyle/>
              <a:p>
                <a:pPr>
                  <a:defRPr/>
                </a:pPr>
                <a:r>
                  <a:rPr lang="en-US" dirty="0" smtClean="0"/>
                  <a:t>%</a:t>
                </a:r>
                <a:r>
                  <a:rPr lang="en-US" baseline="0" dirty="0" smtClean="0"/>
                  <a:t> of total industry funding</a:t>
                </a:r>
                <a:endParaRPr lang="en-US" dirty="0"/>
              </a:p>
            </c:rich>
          </c:tx>
          <c:layout>
            <c:manualLayout>
              <c:xMode val="edge"/>
              <c:yMode val="edge"/>
              <c:x val="0.0187934491795993"/>
              <c:y val="0.254167781862621"/>
            </c:manualLayout>
          </c:layout>
          <c:overlay val="0"/>
        </c:title>
        <c:numFmt formatCode="0.0" sourceLinked="1"/>
        <c:majorTickMark val="out"/>
        <c:minorTickMark val="none"/>
        <c:tickLblPos val="nextTo"/>
        <c:crossAx val="-2106092728"/>
        <c:crosses val="autoZero"/>
        <c:crossBetween val="between"/>
      </c:valAx>
    </c:plotArea>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title>
      <c:tx>
        <c:rich>
          <a:bodyPr/>
          <a:lstStyle/>
          <a:p>
            <a:pPr>
              <a:defRPr sz="2400">
                <a:solidFill>
                  <a:schemeClr val="bg1"/>
                </a:solidFill>
              </a:defRPr>
            </a:pPr>
            <a:r>
              <a:rPr lang="en-US" sz="2400">
                <a:solidFill>
                  <a:schemeClr val="bg1"/>
                </a:solidFill>
              </a:rPr>
              <a:t>Should the University seek to increase the amount of industry funding it receives? </a:t>
            </a:r>
          </a:p>
        </c:rich>
      </c:tx>
      <c:layout/>
      <c:overlay val="0"/>
    </c:title>
    <c:autoTitleDeleted val="0"/>
    <c:plotArea>
      <c:layout/>
      <c:pieChart>
        <c:varyColors val="1"/>
        <c:ser>
          <c:idx val="0"/>
          <c:order val="0"/>
          <c:spPr>
            <a:solidFill>
              <a:schemeClr val="accent5">
                <a:lumMod val="50000"/>
              </a:schemeClr>
            </a:solidFill>
          </c:spPr>
          <c:dPt>
            <c:idx val="0"/>
            <c:bubble3D val="0"/>
          </c:dPt>
          <c:dPt>
            <c:idx val="1"/>
            <c:bubble3D val="0"/>
            <c:spPr>
              <a:solidFill>
                <a:srgbClr val="FF8000"/>
              </a:solidFill>
            </c:spPr>
          </c:dPt>
          <c:dLbls>
            <c:showLegendKey val="0"/>
            <c:showVal val="0"/>
            <c:showCatName val="1"/>
            <c:showSerName val="0"/>
            <c:showPercent val="0"/>
            <c:showBubbleSize val="0"/>
            <c:showLeaderLines val="1"/>
          </c:dLbls>
          <c:cat>
            <c:strRef>
              <c:f>Graphs!$A$137:$A$138</c:f>
              <c:strCache>
                <c:ptCount val="2"/>
                <c:pt idx="0">
                  <c:v>Yes</c:v>
                </c:pt>
                <c:pt idx="1">
                  <c:v>No</c:v>
                </c:pt>
              </c:strCache>
            </c:strRef>
          </c:cat>
          <c:val>
            <c:numRef>
              <c:f>Graphs!$B$137:$B$138</c:f>
              <c:numCache>
                <c:formatCode>General</c:formatCode>
                <c:ptCount val="2"/>
                <c:pt idx="0">
                  <c:v>144.0</c:v>
                </c:pt>
                <c:pt idx="1">
                  <c:v>25.0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2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F4DC1F-C02C-664F-B9C5-0CB3AF2260C4}" type="doc">
      <dgm:prSet loTypeId="urn:microsoft.com/office/officeart/2005/8/layout/venn1" loCatId="" qsTypeId="urn:microsoft.com/office/officeart/2005/8/quickstyle/simple1" qsCatId="simple" csTypeId="urn:microsoft.com/office/officeart/2005/8/colors/accent1_2" csCatId="accent1" phldr="1"/>
      <dgm:spPr/>
    </dgm:pt>
    <dgm:pt modelId="{A3C36E34-B74B-4647-96C5-13BFF13B3EB8}">
      <dgm:prSet phldrT="[Text]"/>
      <dgm:spPr/>
      <dgm:t>
        <a:bodyPr/>
        <a:lstStyle/>
        <a:p>
          <a:r>
            <a:rPr lang="en-GB" dirty="0" smtClean="0"/>
            <a:t>Universities</a:t>
          </a:r>
          <a:endParaRPr lang="en-GB" dirty="0"/>
        </a:p>
      </dgm:t>
    </dgm:pt>
    <dgm:pt modelId="{62C35B4D-A637-4D43-A519-D50555A30E67}" type="parTrans" cxnId="{37B5FB1E-7FE6-AA4D-B747-51F3B9053794}">
      <dgm:prSet/>
      <dgm:spPr/>
      <dgm:t>
        <a:bodyPr/>
        <a:lstStyle/>
        <a:p>
          <a:endParaRPr lang="en-GB"/>
        </a:p>
      </dgm:t>
    </dgm:pt>
    <dgm:pt modelId="{D9B9B42D-85A9-FC4A-9E00-FF771EE3556E}" type="sibTrans" cxnId="{37B5FB1E-7FE6-AA4D-B747-51F3B9053794}">
      <dgm:prSet/>
      <dgm:spPr/>
      <dgm:t>
        <a:bodyPr/>
        <a:lstStyle/>
        <a:p>
          <a:endParaRPr lang="en-GB"/>
        </a:p>
      </dgm:t>
    </dgm:pt>
    <dgm:pt modelId="{FB217AF0-0C6E-044B-B52C-1261CCB30F48}">
      <dgm:prSet phldrT="[Text]"/>
      <dgm:spPr/>
      <dgm:t>
        <a:bodyPr/>
        <a:lstStyle/>
        <a:p>
          <a:pPr algn="l"/>
          <a:r>
            <a:rPr lang="en-GB" dirty="0" smtClean="0"/>
            <a:t>Industry</a:t>
          </a:r>
          <a:endParaRPr lang="en-GB" dirty="0"/>
        </a:p>
      </dgm:t>
    </dgm:pt>
    <dgm:pt modelId="{764C9E0D-4675-7B44-95D8-33E80239D31E}" type="parTrans" cxnId="{84CA61E3-BF8F-A445-981E-F64B93C92A3F}">
      <dgm:prSet/>
      <dgm:spPr/>
      <dgm:t>
        <a:bodyPr/>
        <a:lstStyle/>
        <a:p>
          <a:endParaRPr lang="en-GB"/>
        </a:p>
      </dgm:t>
    </dgm:pt>
    <dgm:pt modelId="{C046366B-E707-5C44-818E-8CE3A672CA50}" type="sibTrans" cxnId="{84CA61E3-BF8F-A445-981E-F64B93C92A3F}">
      <dgm:prSet/>
      <dgm:spPr/>
      <dgm:t>
        <a:bodyPr/>
        <a:lstStyle/>
        <a:p>
          <a:endParaRPr lang="en-GB"/>
        </a:p>
      </dgm:t>
    </dgm:pt>
    <dgm:pt modelId="{1D2947DB-0F49-3C4D-BB15-3D7DF6FF4EA9}" type="pres">
      <dgm:prSet presAssocID="{30F4DC1F-C02C-664F-B9C5-0CB3AF2260C4}" presName="compositeShape" presStyleCnt="0">
        <dgm:presLayoutVars>
          <dgm:chMax val="7"/>
          <dgm:dir/>
          <dgm:resizeHandles val="exact"/>
        </dgm:presLayoutVars>
      </dgm:prSet>
      <dgm:spPr/>
    </dgm:pt>
    <dgm:pt modelId="{A95BFAB6-7165-8B49-B726-F38530A8FC0F}" type="pres">
      <dgm:prSet presAssocID="{A3C36E34-B74B-4647-96C5-13BFF13B3EB8}" presName="circ1" presStyleLbl="vennNode1" presStyleIdx="0" presStyleCnt="2"/>
      <dgm:spPr/>
      <dgm:t>
        <a:bodyPr/>
        <a:lstStyle/>
        <a:p>
          <a:endParaRPr lang="en-GB"/>
        </a:p>
      </dgm:t>
    </dgm:pt>
    <dgm:pt modelId="{865C8310-674D-304D-909E-57E9165ED5D2}" type="pres">
      <dgm:prSet presAssocID="{A3C36E34-B74B-4647-96C5-13BFF13B3EB8}" presName="circ1Tx" presStyleLbl="revTx" presStyleIdx="0" presStyleCnt="0">
        <dgm:presLayoutVars>
          <dgm:chMax val="0"/>
          <dgm:chPref val="0"/>
          <dgm:bulletEnabled val="1"/>
        </dgm:presLayoutVars>
      </dgm:prSet>
      <dgm:spPr/>
      <dgm:t>
        <a:bodyPr/>
        <a:lstStyle/>
        <a:p>
          <a:endParaRPr lang="en-GB"/>
        </a:p>
      </dgm:t>
    </dgm:pt>
    <dgm:pt modelId="{6ED9A312-B874-CC47-B554-2BEC983E3E86}" type="pres">
      <dgm:prSet presAssocID="{FB217AF0-0C6E-044B-B52C-1261CCB30F48}" presName="circ2" presStyleLbl="vennNode1" presStyleIdx="1" presStyleCnt="2"/>
      <dgm:spPr/>
      <dgm:t>
        <a:bodyPr/>
        <a:lstStyle/>
        <a:p>
          <a:endParaRPr lang="en-GB"/>
        </a:p>
      </dgm:t>
    </dgm:pt>
    <dgm:pt modelId="{E40FECBD-8C4E-8349-A89D-ED963F8EB9D7}" type="pres">
      <dgm:prSet presAssocID="{FB217AF0-0C6E-044B-B52C-1261CCB30F48}" presName="circ2Tx" presStyleLbl="revTx" presStyleIdx="0" presStyleCnt="0">
        <dgm:presLayoutVars>
          <dgm:chMax val="0"/>
          <dgm:chPref val="0"/>
          <dgm:bulletEnabled val="1"/>
        </dgm:presLayoutVars>
      </dgm:prSet>
      <dgm:spPr/>
      <dgm:t>
        <a:bodyPr/>
        <a:lstStyle/>
        <a:p>
          <a:endParaRPr lang="en-GB"/>
        </a:p>
      </dgm:t>
    </dgm:pt>
  </dgm:ptLst>
  <dgm:cxnLst>
    <dgm:cxn modelId="{D96ED07F-73B6-2943-BC1E-B8365AF4EA07}" type="presOf" srcId="{FB217AF0-0C6E-044B-B52C-1261CCB30F48}" destId="{6ED9A312-B874-CC47-B554-2BEC983E3E86}" srcOrd="0" destOrd="0" presId="urn:microsoft.com/office/officeart/2005/8/layout/venn1"/>
    <dgm:cxn modelId="{37B5FB1E-7FE6-AA4D-B747-51F3B9053794}" srcId="{30F4DC1F-C02C-664F-B9C5-0CB3AF2260C4}" destId="{A3C36E34-B74B-4647-96C5-13BFF13B3EB8}" srcOrd="0" destOrd="0" parTransId="{62C35B4D-A637-4D43-A519-D50555A30E67}" sibTransId="{D9B9B42D-85A9-FC4A-9E00-FF771EE3556E}"/>
    <dgm:cxn modelId="{84CA61E3-BF8F-A445-981E-F64B93C92A3F}" srcId="{30F4DC1F-C02C-664F-B9C5-0CB3AF2260C4}" destId="{FB217AF0-0C6E-044B-B52C-1261CCB30F48}" srcOrd="1" destOrd="0" parTransId="{764C9E0D-4675-7B44-95D8-33E80239D31E}" sibTransId="{C046366B-E707-5C44-818E-8CE3A672CA50}"/>
    <dgm:cxn modelId="{4D5340A9-64AF-0945-8DD3-275F66796D16}" type="presOf" srcId="{FB217AF0-0C6E-044B-B52C-1261CCB30F48}" destId="{E40FECBD-8C4E-8349-A89D-ED963F8EB9D7}" srcOrd="1" destOrd="0" presId="urn:microsoft.com/office/officeart/2005/8/layout/venn1"/>
    <dgm:cxn modelId="{F43E583E-6C99-EB4F-A269-596EA49DE578}" type="presOf" srcId="{30F4DC1F-C02C-664F-B9C5-0CB3AF2260C4}" destId="{1D2947DB-0F49-3C4D-BB15-3D7DF6FF4EA9}" srcOrd="0" destOrd="0" presId="urn:microsoft.com/office/officeart/2005/8/layout/venn1"/>
    <dgm:cxn modelId="{BC9593B2-206B-A74B-AB4C-7AC3B3662B9E}" type="presOf" srcId="{A3C36E34-B74B-4647-96C5-13BFF13B3EB8}" destId="{865C8310-674D-304D-909E-57E9165ED5D2}" srcOrd="1" destOrd="0" presId="urn:microsoft.com/office/officeart/2005/8/layout/venn1"/>
    <dgm:cxn modelId="{970A7BDF-0DD0-254E-8F02-A9192E7901A1}" type="presOf" srcId="{A3C36E34-B74B-4647-96C5-13BFF13B3EB8}" destId="{A95BFAB6-7165-8B49-B726-F38530A8FC0F}" srcOrd="0" destOrd="0" presId="urn:microsoft.com/office/officeart/2005/8/layout/venn1"/>
    <dgm:cxn modelId="{C8C45343-8F62-2041-BCA6-A9D12AB471FE}" type="presParOf" srcId="{1D2947DB-0F49-3C4D-BB15-3D7DF6FF4EA9}" destId="{A95BFAB6-7165-8B49-B726-F38530A8FC0F}" srcOrd="0" destOrd="0" presId="urn:microsoft.com/office/officeart/2005/8/layout/venn1"/>
    <dgm:cxn modelId="{26CBE13B-267B-7240-9059-62A8926033C1}" type="presParOf" srcId="{1D2947DB-0F49-3C4D-BB15-3D7DF6FF4EA9}" destId="{865C8310-674D-304D-909E-57E9165ED5D2}" srcOrd="1" destOrd="0" presId="urn:microsoft.com/office/officeart/2005/8/layout/venn1"/>
    <dgm:cxn modelId="{9357A5D5-5457-9F4F-AEDA-B167838DFD13}" type="presParOf" srcId="{1D2947DB-0F49-3C4D-BB15-3D7DF6FF4EA9}" destId="{6ED9A312-B874-CC47-B554-2BEC983E3E86}" srcOrd="2" destOrd="0" presId="urn:microsoft.com/office/officeart/2005/8/layout/venn1"/>
    <dgm:cxn modelId="{D457BB49-54E4-6247-A308-8F6F89AADCAD}" type="presParOf" srcId="{1D2947DB-0F49-3C4D-BB15-3D7DF6FF4EA9}" destId="{E40FECBD-8C4E-8349-A89D-ED963F8EB9D7}"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0C7162-0502-1447-842F-D46B34A805C8}" type="doc">
      <dgm:prSet loTypeId="urn:microsoft.com/office/officeart/2005/8/layout/chevron2" loCatId="" qsTypeId="urn:microsoft.com/office/officeart/2005/8/quickstyle/simple3" qsCatId="simple" csTypeId="urn:microsoft.com/office/officeart/2005/8/colors/accent3_3" csCatId="accent3" phldr="1"/>
      <dgm:spPr/>
      <dgm:t>
        <a:bodyPr/>
        <a:lstStyle/>
        <a:p>
          <a:endParaRPr lang="en-US"/>
        </a:p>
      </dgm:t>
    </dgm:pt>
    <dgm:pt modelId="{CBA2C77D-955F-9745-AC97-537F78148141}">
      <dgm:prSet phldrT="[Text]" custT="1"/>
      <dgm:spPr>
        <a:solidFill>
          <a:schemeClr val="accent1">
            <a:lumMod val="75000"/>
          </a:schemeClr>
        </a:solidFill>
      </dgm:spPr>
      <dgm:t>
        <a:bodyPr/>
        <a:lstStyle/>
        <a:p>
          <a:r>
            <a:rPr lang="en-US" sz="2400" dirty="0"/>
            <a:t>280</a:t>
          </a:r>
        </a:p>
      </dgm:t>
    </dgm:pt>
    <dgm:pt modelId="{F2B435C4-03C8-6B46-A5B8-6449BFEDFB12}" type="parTrans" cxnId="{0990FF12-3BC9-B64D-A229-7B3E8984D1FE}">
      <dgm:prSet/>
      <dgm:spPr/>
      <dgm:t>
        <a:bodyPr/>
        <a:lstStyle/>
        <a:p>
          <a:endParaRPr lang="en-US" sz="2400"/>
        </a:p>
      </dgm:t>
    </dgm:pt>
    <dgm:pt modelId="{39A7347D-1E3E-1448-9AB8-44E814210AFF}" type="sibTrans" cxnId="{0990FF12-3BC9-B64D-A229-7B3E8984D1FE}">
      <dgm:prSet/>
      <dgm:spPr/>
      <dgm:t>
        <a:bodyPr/>
        <a:lstStyle/>
        <a:p>
          <a:endParaRPr lang="en-US" sz="2400"/>
        </a:p>
      </dgm:t>
    </dgm:pt>
    <dgm:pt modelId="{B586F5B9-7BB9-CB4C-8DB2-29E3F53194DF}">
      <dgm:prSet phldrT="[Text]" custT="1"/>
      <dgm:spPr/>
      <dgm:t>
        <a:bodyPr/>
        <a:lstStyle/>
        <a:p>
          <a:r>
            <a:rPr lang="en-US" sz="2000" dirty="0" smtClean="0"/>
            <a:t>PIs </a:t>
          </a:r>
          <a:r>
            <a:rPr lang="en-US" sz="2000" dirty="0"/>
            <a:t>who have </a:t>
          </a:r>
          <a:r>
            <a:rPr lang="en-US" sz="2000" dirty="0" smtClean="0"/>
            <a:t>received </a:t>
          </a:r>
          <a:r>
            <a:rPr lang="en-US" sz="2000" dirty="0"/>
            <a:t>industry funding</a:t>
          </a:r>
        </a:p>
      </dgm:t>
    </dgm:pt>
    <dgm:pt modelId="{27624902-E26E-AF48-87C7-849CC30E64B5}" type="parTrans" cxnId="{F5F73041-CEE0-9845-A7FD-87AF68E0BAEC}">
      <dgm:prSet/>
      <dgm:spPr/>
      <dgm:t>
        <a:bodyPr/>
        <a:lstStyle/>
        <a:p>
          <a:endParaRPr lang="en-US" sz="2400"/>
        </a:p>
      </dgm:t>
    </dgm:pt>
    <dgm:pt modelId="{76A157B9-71D6-B54B-92D2-A63F9B4709DC}" type="sibTrans" cxnId="{F5F73041-CEE0-9845-A7FD-87AF68E0BAEC}">
      <dgm:prSet/>
      <dgm:spPr/>
      <dgm:t>
        <a:bodyPr/>
        <a:lstStyle/>
        <a:p>
          <a:endParaRPr lang="en-US" sz="2400"/>
        </a:p>
      </dgm:t>
    </dgm:pt>
    <dgm:pt modelId="{8B909647-3D7C-4045-9A20-9D0F39DC62E4}">
      <dgm:prSet phldrT="[Text]" custT="1"/>
      <dgm:spPr>
        <a:solidFill>
          <a:srgbClr val="6B6BCF"/>
        </a:solidFill>
      </dgm:spPr>
      <dgm:t>
        <a:bodyPr/>
        <a:lstStyle/>
        <a:p>
          <a:r>
            <a:rPr lang="en-US" sz="2400" dirty="0"/>
            <a:t>229</a:t>
          </a:r>
        </a:p>
      </dgm:t>
    </dgm:pt>
    <dgm:pt modelId="{AE2727CF-50EA-7742-9234-AFD20444CB11}" type="parTrans" cxnId="{CD4BC306-8DA1-3A4C-B165-C15643F80D98}">
      <dgm:prSet/>
      <dgm:spPr/>
      <dgm:t>
        <a:bodyPr/>
        <a:lstStyle/>
        <a:p>
          <a:endParaRPr lang="en-US" sz="2400"/>
        </a:p>
      </dgm:t>
    </dgm:pt>
    <dgm:pt modelId="{2EF00556-8020-5E4B-80DC-B2737BB45426}" type="sibTrans" cxnId="{CD4BC306-8DA1-3A4C-B165-C15643F80D98}">
      <dgm:prSet/>
      <dgm:spPr/>
      <dgm:t>
        <a:bodyPr/>
        <a:lstStyle/>
        <a:p>
          <a:endParaRPr lang="en-US" sz="2400"/>
        </a:p>
      </dgm:t>
    </dgm:pt>
    <dgm:pt modelId="{16B0EFC3-EF4A-DD4D-B7C3-7A3BB9824445}">
      <dgm:prSet phldrT="[Text]" custT="1"/>
      <dgm:spPr/>
      <dgm:t>
        <a:bodyPr/>
        <a:lstStyle/>
        <a:p>
          <a:r>
            <a:rPr lang="en-US" sz="2000" dirty="0"/>
            <a:t>Initially surveyed population</a:t>
          </a:r>
        </a:p>
      </dgm:t>
    </dgm:pt>
    <dgm:pt modelId="{B5A6DDF0-4E18-994D-9E11-9E19DBD65DCE}" type="parTrans" cxnId="{10EB0AC2-CDB0-0E48-A217-D74E674312B4}">
      <dgm:prSet/>
      <dgm:spPr/>
      <dgm:t>
        <a:bodyPr/>
        <a:lstStyle/>
        <a:p>
          <a:endParaRPr lang="en-US" sz="2400"/>
        </a:p>
      </dgm:t>
    </dgm:pt>
    <dgm:pt modelId="{6ABBDE7B-844B-874B-9D70-39FEAB0D2486}" type="sibTrans" cxnId="{10EB0AC2-CDB0-0E48-A217-D74E674312B4}">
      <dgm:prSet/>
      <dgm:spPr/>
      <dgm:t>
        <a:bodyPr/>
        <a:lstStyle/>
        <a:p>
          <a:endParaRPr lang="en-US" sz="2400"/>
        </a:p>
      </dgm:t>
    </dgm:pt>
    <dgm:pt modelId="{883ED51E-AA50-A24B-AC2B-9323BF0F5CFA}">
      <dgm:prSet phldrT="[Text]" custT="1"/>
      <dgm:spPr>
        <a:solidFill>
          <a:srgbClr val="6B6BCF"/>
        </a:solidFill>
      </dgm:spPr>
      <dgm:t>
        <a:bodyPr/>
        <a:lstStyle/>
        <a:p>
          <a:r>
            <a:rPr lang="en-US" sz="2400" dirty="0"/>
            <a:t>220</a:t>
          </a:r>
        </a:p>
      </dgm:t>
    </dgm:pt>
    <dgm:pt modelId="{D8AB9C94-AA90-8C49-81F6-0DECC5D1F55D}" type="parTrans" cxnId="{6C05BE81-DE06-8941-B32E-4285E770E8E0}">
      <dgm:prSet/>
      <dgm:spPr/>
      <dgm:t>
        <a:bodyPr/>
        <a:lstStyle/>
        <a:p>
          <a:endParaRPr lang="en-US" sz="2400"/>
        </a:p>
      </dgm:t>
    </dgm:pt>
    <dgm:pt modelId="{AF802D48-73D4-1B46-83DD-778B47E83666}" type="sibTrans" cxnId="{6C05BE81-DE06-8941-B32E-4285E770E8E0}">
      <dgm:prSet/>
      <dgm:spPr/>
      <dgm:t>
        <a:bodyPr/>
        <a:lstStyle/>
        <a:p>
          <a:endParaRPr lang="en-US" sz="2400"/>
        </a:p>
      </dgm:t>
    </dgm:pt>
    <dgm:pt modelId="{352524FF-4BFD-4640-A6E9-5FCD028DF3B4}">
      <dgm:prSet phldrT="[Text]" custT="1"/>
      <dgm:spPr/>
      <dgm:t>
        <a:bodyPr/>
        <a:lstStyle/>
        <a:p>
          <a:r>
            <a:rPr lang="en-US" sz="2000" dirty="0"/>
            <a:t>Final eligible survey population</a:t>
          </a:r>
        </a:p>
      </dgm:t>
    </dgm:pt>
    <dgm:pt modelId="{8682616B-E075-4947-8362-302CE4C8BABB}" type="parTrans" cxnId="{5B54C789-006D-7048-B897-541B4C68A79E}">
      <dgm:prSet/>
      <dgm:spPr/>
      <dgm:t>
        <a:bodyPr/>
        <a:lstStyle/>
        <a:p>
          <a:endParaRPr lang="en-US" sz="2400"/>
        </a:p>
      </dgm:t>
    </dgm:pt>
    <dgm:pt modelId="{4D2A376C-EE15-0B45-B942-A0D9D3B5382E}" type="sibTrans" cxnId="{5B54C789-006D-7048-B897-541B4C68A79E}">
      <dgm:prSet/>
      <dgm:spPr/>
      <dgm:t>
        <a:bodyPr/>
        <a:lstStyle/>
        <a:p>
          <a:endParaRPr lang="en-US" sz="2400"/>
        </a:p>
      </dgm:t>
    </dgm:pt>
    <dgm:pt modelId="{5C1C5906-A898-FD4C-BFEE-51C1BA2BE705}">
      <dgm:prSet phldrT="[Text]" custT="1"/>
      <dgm:spPr>
        <a:solidFill>
          <a:srgbClr val="72BFC5"/>
        </a:solidFill>
      </dgm:spPr>
      <dgm:t>
        <a:bodyPr/>
        <a:lstStyle/>
        <a:p>
          <a:r>
            <a:rPr lang="en-US" sz="2400" dirty="0"/>
            <a:t>169</a:t>
          </a:r>
        </a:p>
      </dgm:t>
    </dgm:pt>
    <dgm:pt modelId="{410504AE-C06B-0D48-9A6E-120BC069892B}" type="parTrans" cxnId="{F0CC99F5-8294-EE42-A0F8-75DF8E67D4D1}">
      <dgm:prSet/>
      <dgm:spPr/>
      <dgm:t>
        <a:bodyPr/>
        <a:lstStyle/>
        <a:p>
          <a:endParaRPr lang="en-US" sz="2400"/>
        </a:p>
      </dgm:t>
    </dgm:pt>
    <dgm:pt modelId="{B0E982F2-5451-C24A-8186-79C846DBC368}" type="sibTrans" cxnId="{F0CC99F5-8294-EE42-A0F8-75DF8E67D4D1}">
      <dgm:prSet/>
      <dgm:spPr/>
      <dgm:t>
        <a:bodyPr/>
        <a:lstStyle/>
        <a:p>
          <a:endParaRPr lang="en-US" sz="2400"/>
        </a:p>
      </dgm:t>
    </dgm:pt>
    <dgm:pt modelId="{810D8839-F750-7440-BC52-A773C4D6836A}">
      <dgm:prSet phldrT="[Text]" custT="1"/>
      <dgm:spPr/>
      <dgm:t>
        <a:bodyPr/>
        <a:lstStyle/>
        <a:p>
          <a:r>
            <a:rPr lang="en-US" sz="2000" dirty="0"/>
            <a:t>Completed responses</a:t>
          </a:r>
        </a:p>
      </dgm:t>
    </dgm:pt>
    <dgm:pt modelId="{2F913517-2AB9-0241-BB07-413872AD417A}" type="parTrans" cxnId="{8C3F66D8-FE26-6E43-A6CB-88F154FA44AA}">
      <dgm:prSet/>
      <dgm:spPr/>
      <dgm:t>
        <a:bodyPr/>
        <a:lstStyle/>
        <a:p>
          <a:endParaRPr lang="en-US" sz="2400"/>
        </a:p>
      </dgm:t>
    </dgm:pt>
    <dgm:pt modelId="{EA22A89D-C7F6-D843-8516-C867FD46C832}" type="sibTrans" cxnId="{8C3F66D8-FE26-6E43-A6CB-88F154FA44AA}">
      <dgm:prSet/>
      <dgm:spPr/>
      <dgm:t>
        <a:bodyPr/>
        <a:lstStyle/>
        <a:p>
          <a:endParaRPr lang="en-US" sz="2400"/>
        </a:p>
      </dgm:t>
    </dgm:pt>
    <dgm:pt modelId="{F4068FCA-6ABA-CC48-98EB-128D1216935C}">
      <dgm:prSet phldrT="[Text]" custT="1"/>
      <dgm:spPr>
        <a:solidFill>
          <a:schemeClr val="accent6">
            <a:lumMod val="60000"/>
            <a:lumOff val="40000"/>
          </a:schemeClr>
        </a:solidFill>
      </dgm:spPr>
      <dgm:t>
        <a:bodyPr/>
        <a:lstStyle/>
        <a:p>
          <a:r>
            <a:rPr lang="en-US" sz="2400" dirty="0" smtClean="0"/>
            <a:t>38</a:t>
          </a:r>
          <a:endParaRPr lang="en-US" sz="2400" dirty="0"/>
        </a:p>
      </dgm:t>
    </dgm:pt>
    <dgm:pt modelId="{B737A09B-7CF7-2546-AB9F-977B8E02C219}" type="parTrans" cxnId="{AC8D449F-E113-D04E-AFFA-A8E6801249BC}">
      <dgm:prSet/>
      <dgm:spPr/>
      <dgm:t>
        <a:bodyPr/>
        <a:lstStyle/>
        <a:p>
          <a:endParaRPr lang="en-US" sz="2400"/>
        </a:p>
      </dgm:t>
    </dgm:pt>
    <dgm:pt modelId="{909497D7-4364-3E4E-9ABC-C457BF7EAB3E}" type="sibTrans" cxnId="{AC8D449F-E113-D04E-AFFA-A8E6801249BC}">
      <dgm:prSet/>
      <dgm:spPr/>
      <dgm:t>
        <a:bodyPr/>
        <a:lstStyle/>
        <a:p>
          <a:endParaRPr lang="en-US" sz="2400"/>
        </a:p>
      </dgm:t>
    </dgm:pt>
    <dgm:pt modelId="{28580179-CF93-384F-BD88-EBD07F11B4AE}">
      <dgm:prSet phldrT="[Text]" custT="1"/>
      <dgm:spPr/>
      <dgm:t>
        <a:bodyPr/>
        <a:lstStyle/>
        <a:p>
          <a:r>
            <a:rPr lang="en-US" sz="2000" dirty="0"/>
            <a:t>Agreed to be interviewed</a:t>
          </a:r>
        </a:p>
      </dgm:t>
    </dgm:pt>
    <dgm:pt modelId="{F258E8E0-9E99-2644-AF01-19444C3DF17E}" type="parTrans" cxnId="{9864E984-F040-AE4D-8B26-AD3CA5158307}">
      <dgm:prSet/>
      <dgm:spPr/>
      <dgm:t>
        <a:bodyPr/>
        <a:lstStyle/>
        <a:p>
          <a:endParaRPr lang="en-US" sz="2400"/>
        </a:p>
      </dgm:t>
    </dgm:pt>
    <dgm:pt modelId="{7B0E4DBF-CB1E-1C4A-93DE-B92096AB7265}" type="sibTrans" cxnId="{9864E984-F040-AE4D-8B26-AD3CA5158307}">
      <dgm:prSet/>
      <dgm:spPr/>
      <dgm:t>
        <a:bodyPr/>
        <a:lstStyle/>
        <a:p>
          <a:endParaRPr lang="en-US" sz="2400"/>
        </a:p>
      </dgm:t>
    </dgm:pt>
    <dgm:pt modelId="{5D9C7823-1120-E049-809A-F299EB0E9779}">
      <dgm:prSet phldrT="[Text]" custT="1"/>
      <dgm:spPr>
        <a:solidFill>
          <a:srgbClr val="72BFC5"/>
        </a:solidFill>
      </dgm:spPr>
      <dgm:t>
        <a:bodyPr/>
        <a:lstStyle/>
        <a:p>
          <a:r>
            <a:rPr lang="en-US" sz="2400" dirty="0" smtClean="0"/>
            <a:t>26</a:t>
          </a:r>
          <a:endParaRPr lang="en-US" sz="2400" dirty="0"/>
        </a:p>
      </dgm:t>
    </dgm:pt>
    <dgm:pt modelId="{449D014D-17B3-354B-8170-44341DF20C70}" type="parTrans" cxnId="{5809AEA4-B11C-E143-80D1-E9CF76716A81}">
      <dgm:prSet/>
      <dgm:spPr/>
      <dgm:t>
        <a:bodyPr/>
        <a:lstStyle/>
        <a:p>
          <a:endParaRPr lang="en-GB"/>
        </a:p>
      </dgm:t>
    </dgm:pt>
    <dgm:pt modelId="{389531D2-012C-E142-92F2-CEA3A54FCBB1}" type="sibTrans" cxnId="{5809AEA4-B11C-E143-80D1-E9CF76716A81}">
      <dgm:prSet/>
      <dgm:spPr/>
      <dgm:t>
        <a:bodyPr/>
        <a:lstStyle/>
        <a:p>
          <a:endParaRPr lang="en-GB"/>
        </a:p>
      </dgm:t>
    </dgm:pt>
    <dgm:pt modelId="{D34C00AD-CE44-544D-8D05-8C26E2D333B3}">
      <dgm:prSet phldrT="[Text]" custT="1"/>
      <dgm:spPr/>
      <dgm:t>
        <a:bodyPr/>
        <a:lstStyle/>
        <a:p>
          <a:r>
            <a:rPr lang="en-US" sz="2000" dirty="0" smtClean="0"/>
            <a:t>Completed interviews</a:t>
          </a:r>
          <a:endParaRPr lang="en-US" sz="2000" dirty="0"/>
        </a:p>
      </dgm:t>
    </dgm:pt>
    <dgm:pt modelId="{638EF8A6-5B21-ED4B-AF47-77D1FE8181B3}" type="parTrans" cxnId="{AB2BA904-1826-DC4B-95BE-67BE92A80133}">
      <dgm:prSet/>
      <dgm:spPr/>
      <dgm:t>
        <a:bodyPr/>
        <a:lstStyle/>
        <a:p>
          <a:endParaRPr lang="en-GB"/>
        </a:p>
      </dgm:t>
    </dgm:pt>
    <dgm:pt modelId="{679951A0-080E-1D4A-88B7-B9B3FF576FC6}" type="sibTrans" cxnId="{AB2BA904-1826-DC4B-95BE-67BE92A80133}">
      <dgm:prSet/>
      <dgm:spPr/>
      <dgm:t>
        <a:bodyPr/>
        <a:lstStyle/>
        <a:p>
          <a:endParaRPr lang="en-GB"/>
        </a:p>
      </dgm:t>
    </dgm:pt>
    <dgm:pt modelId="{F664DF51-1F08-7140-9BCD-7061640DDCF0}" type="pres">
      <dgm:prSet presAssocID="{000C7162-0502-1447-842F-D46B34A805C8}" presName="linearFlow" presStyleCnt="0">
        <dgm:presLayoutVars>
          <dgm:dir/>
          <dgm:animLvl val="lvl"/>
          <dgm:resizeHandles val="exact"/>
        </dgm:presLayoutVars>
      </dgm:prSet>
      <dgm:spPr/>
      <dgm:t>
        <a:bodyPr/>
        <a:lstStyle/>
        <a:p>
          <a:endParaRPr lang="en-GB"/>
        </a:p>
      </dgm:t>
    </dgm:pt>
    <dgm:pt modelId="{61EE96B0-C583-874E-8D15-B40964FB3E4F}" type="pres">
      <dgm:prSet presAssocID="{CBA2C77D-955F-9745-AC97-537F78148141}" presName="composite" presStyleCnt="0"/>
      <dgm:spPr/>
    </dgm:pt>
    <dgm:pt modelId="{8541A4E0-BC9B-5C49-9AE5-AF7A6B9C9815}" type="pres">
      <dgm:prSet presAssocID="{CBA2C77D-955F-9745-AC97-537F78148141}" presName="parentText" presStyleLbl="alignNode1" presStyleIdx="0" presStyleCnt="6">
        <dgm:presLayoutVars>
          <dgm:chMax val="1"/>
          <dgm:bulletEnabled val="1"/>
        </dgm:presLayoutVars>
      </dgm:prSet>
      <dgm:spPr/>
      <dgm:t>
        <a:bodyPr/>
        <a:lstStyle/>
        <a:p>
          <a:endParaRPr lang="en-GB"/>
        </a:p>
      </dgm:t>
    </dgm:pt>
    <dgm:pt modelId="{F6290FE1-2B2B-9140-A736-1558AEBF4961}" type="pres">
      <dgm:prSet presAssocID="{CBA2C77D-955F-9745-AC97-537F78148141}" presName="descendantText" presStyleLbl="alignAcc1" presStyleIdx="0" presStyleCnt="6">
        <dgm:presLayoutVars>
          <dgm:bulletEnabled val="1"/>
        </dgm:presLayoutVars>
      </dgm:prSet>
      <dgm:spPr/>
      <dgm:t>
        <a:bodyPr/>
        <a:lstStyle/>
        <a:p>
          <a:endParaRPr lang="en-US"/>
        </a:p>
      </dgm:t>
    </dgm:pt>
    <dgm:pt modelId="{E0A1687C-3710-1D4B-99D8-4F25765D55A1}" type="pres">
      <dgm:prSet presAssocID="{39A7347D-1E3E-1448-9AB8-44E814210AFF}" presName="sp" presStyleCnt="0"/>
      <dgm:spPr/>
    </dgm:pt>
    <dgm:pt modelId="{B9B6CA88-3D73-4A42-A2CE-2AD4593195A1}" type="pres">
      <dgm:prSet presAssocID="{8B909647-3D7C-4045-9A20-9D0F39DC62E4}" presName="composite" presStyleCnt="0"/>
      <dgm:spPr/>
    </dgm:pt>
    <dgm:pt modelId="{1BF644C9-997E-1F41-BF8F-68F4325C38C6}" type="pres">
      <dgm:prSet presAssocID="{8B909647-3D7C-4045-9A20-9D0F39DC62E4}" presName="parentText" presStyleLbl="alignNode1" presStyleIdx="1" presStyleCnt="6">
        <dgm:presLayoutVars>
          <dgm:chMax val="1"/>
          <dgm:bulletEnabled val="1"/>
        </dgm:presLayoutVars>
      </dgm:prSet>
      <dgm:spPr/>
      <dgm:t>
        <a:bodyPr/>
        <a:lstStyle/>
        <a:p>
          <a:endParaRPr lang="en-US"/>
        </a:p>
      </dgm:t>
    </dgm:pt>
    <dgm:pt modelId="{C5297B03-D6FC-0943-B95D-CB938235E7F4}" type="pres">
      <dgm:prSet presAssocID="{8B909647-3D7C-4045-9A20-9D0F39DC62E4}" presName="descendantText" presStyleLbl="alignAcc1" presStyleIdx="1" presStyleCnt="6">
        <dgm:presLayoutVars>
          <dgm:bulletEnabled val="1"/>
        </dgm:presLayoutVars>
      </dgm:prSet>
      <dgm:spPr/>
      <dgm:t>
        <a:bodyPr/>
        <a:lstStyle/>
        <a:p>
          <a:endParaRPr lang="en-US"/>
        </a:p>
      </dgm:t>
    </dgm:pt>
    <dgm:pt modelId="{2A0424A2-2437-1043-8711-EF91808F35F8}" type="pres">
      <dgm:prSet presAssocID="{2EF00556-8020-5E4B-80DC-B2737BB45426}" presName="sp" presStyleCnt="0"/>
      <dgm:spPr/>
    </dgm:pt>
    <dgm:pt modelId="{90AAFD3C-4D42-B44A-832C-9A1A2AED8F2C}" type="pres">
      <dgm:prSet presAssocID="{883ED51E-AA50-A24B-AC2B-9323BF0F5CFA}" presName="composite" presStyleCnt="0"/>
      <dgm:spPr/>
    </dgm:pt>
    <dgm:pt modelId="{9B1A019D-E2CB-6B4C-88C1-D401367D12E2}" type="pres">
      <dgm:prSet presAssocID="{883ED51E-AA50-A24B-AC2B-9323BF0F5CFA}" presName="parentText" presStyleLbl="alignNode1" presStyleIdx="2" presStyleCnt="6">
        <dgm:presLayoutVars>
          <dgm:chMax val="1"/>
          <dgm:bulletEnabled val="1"/>
        </dgm:presLayoutVars>
      </dgm:prSet>
      <dgm:spPr/>
      <dgm:t>
        <a:bodyPr/>
        <a:lstStyle/>
        <a:p>
          <a:endParaRPr lang="en-GB"/>
        </a:p>
      </dgm:t>
    </dgm:pt>
    <dgm:pt modelId="{0EB156EF-4C6E-AB4B-B9C1-970E333B2F51}" type="pres">
      <dgm:prSet presAssocID="{883ED51E-AA50-A24B-AC2B-9323BF0F5CFA}" presName="descendantText" presStyleLbl="alignAcc1" presStyleIdx="2" presStyleCnt="6">
        <dgm:presLayoutVars>
          <dgm:bulletEnabled val="1"/>
        </dgm:presLayoutVars>
      </dgm:prSet>
      <dgm:spPr/>
      <dgm:t>
        <a:bodyPr/>
        <a:lstStyle/>
        <a:p>
          <a:endParaRPr lang="en-US"/>
        </a:p>
      </dgm:t>
    </dgm:pt>
    <dgm:pt modelId="{A970D6AB-5966-DA4F-A264-A00390CA8EBC}" type="pres">
      <dgm:prSet presAssocID="{AF802D48-73D4-1B46-83DD-778B47E83666}" presName="sp" presStyleCnt="0"/>
      <dgm:spPr/>
    </dgm:pt>
    <dgm:pt modelId="{D10C6F89-3DD4-694C-BA3F-F37AB32900FC}" type="pres">
      <dgm:prSet presAssocID="{5C1C5906-A898-FD4C-BFEE-51C1BA2BE705}" presName="composite" presStyleCnt="0"/>
      <dgm:spPr/>
    </dgm:pt>
    <dgm:pt modelId="{2C96847C-B904-494E-99F9-12A1C8DCEDDE}" type="pres">
      <dgm:prSet presAssocID="{5C1C5906-A898-FD4C-BFEE-51C1BA2BE705}" presName="parentText" presStyleLbl="alignNode1" presStyleIdx="3" presStyleCnt="6">
        <dgm:presLayoutVars>
          <dgm:chMax val="1"/>
          <dgm:bulletEnabled val="1"/>
        </dgm:presLayoutVars>
      </dgm:prSet>
      <dgm:spPr/>
      <dgm:t>
        <a:bodyPr/>
        <a:lstStyle/>
        <a:p>
          <a:endParaRPr lang="en-GB"/>
        </a:p>
      </dgm:t>
    </dgm:pt>
    <dgm:pt modelId="{2A965D58-8091-2A48-9221-9C12DACB5DA8}" type="pres">
      <dgm:prSet presAssocID="{5C1C5906-A898-FD4C-BFEE-51C1BA2BE705}" presName="descendantText" presStyleLbl="alignAcc1" presStyleIdx="3" presStyleCnt="6">
        <dgm:presLayoutVars>
          <dgm:bulletEnabled val="1"/>
        </dgm:presLayoutVars>
      </dgm:prSet>
      <dgm:spPr/>
      <dgm:t>
        <a:bodyPr/>
        <a:lstStyle/>
        <a:p>
          <a:endParaRPr lang="en-US"/>
        </a:p>
      </dgm:t>
    </dgm:pt>
    <dgm:pt modelId="{80465E22-5E3B-AC48-BFD7-BEB61D4A3280}" type="pres">
      <dgm:prSet presAssocID="{B0E982F2-5451-C24A-8186-79C846DBC368}" presName="sp" presStyleCnt="0"/>
      <dgm:spPr/>
    </dgm:pt>
    <dgm:pt modelId="{46098968-EAE8-0349-B15F-D0923B7DCF08}" type="pres">
      <dgm:prSet presAssocID="{F4068FCA-6ABA-CC48-98EB-128D1216935C}" presName="composite" presStyleCnt="0"/>
      <dgm:spPr/>
    </dgm:pt>
    <dgm:pt modelId="{E2728514-08F7-734B-88BF-9F0C9D61BCAA}" type="pres">
      <dgm:prSet presAssocID="{F4068FCA-6ABA-CC48-98EB-128D1216935C}" presName="parentText" presStyleLbl="alignNode1" presStyleIdx="4" presStyleCnt="6">
        <dgm:presLayoutVars>
          <dgm:chMax val="1"/>
          <dgm:bulletEnabled val="1"/>
        </dgm:presLayoutVars>
      </dgm:prSet>
      <dgm:spPr/>
      <dgm:t>
        <a:bodyPr/>
        <a:lstStyle/>
        <a:p>
          <a:endParaRPr lang="en-US"/>
        </a:p>
      </dgm:t>
    </dgm:pt>
    <dgm:pt modelId="{48A75C77-E85C-A642-8699-BE1A1827F630}" type="pres">
      <dgm:prSet presAssocID="{F4068FCA-6ABA-CC48-98EB-128D1216935C}" presName="descendantText" presStyleLbl="alignAcc1" presStyleIdx="4" presStyleCnt="6">
        <dgm:presLayoutVars>
          <dgm:bulletEnabled val="1"/>
        </dgm:presLayoutVars>
      </dgm:prSet>
      <dgm:spPr/>
      <dgm:t>
        <a:bodyPr/>
        <a:lstStyle/>
        <a:p>
          <a:endParaRPr lang="en-US"/>
        </a:p>
      </dgm:t>
    </dgm:pt>
    <dgm:pt modelId="{55857C23-4AE5-944F-9FC9-168E3D0CAAE7}" type="pres">
      <dgm:prSet presAssocID="{909497D7-4364-3E4E-9ABC-C457BF7EAB3E}" presName="sp" presStyleCnt="0"/>
      <dgm:spPr/>
    </dgm:pt>
    <dgm:pt modelId="{844F0543-650F-9444-BDA7-58ABCA6A5BD9}" type="pres">
      <dgm:prSet presAssocID="{5D9C7823-1120-E049-809A-F299EB0E9779}" presName="composite" presStyleCnt="0"/>
      <dgm:spPr/>
    </dgm:pt>
    <dgm:pt modelId="{F6015402-D5FE-4945-9359-AAEAB7CBE3E6}" type="pres">
      <dgm:prSet presAssocID="{5D9C7823-1120-E049-809A-F299EB0E9779}" presName="parentText" presStyleLbl="alignNode1" presStyleIdx="5" presStyleCnt="6">
        <dgm:presLayoutVars>
          <dgm:chMax val="1"/>
          <dgm:bulletEnabled val="1"/>
        </dgm:presLayoutVars>
      </dgm:prSet>
      <dgm:spPr/>
      <dgm:t>
        <a:bodyPr/>
        <a:lstStyle/>
        <a:p>
          <a:endParaRPr lang="en-GB"/>
        </a:p>
      </dgm:t>
    </dgm:pt>
    <dgm:pt modelId="{A8178195-ABB6-FC4B-9A00-4ED475C0EB6D}" type="pres">
      <dgm:prSet presAssocID="{5D9C7823-1120-E049-809A-F299EB0E9779}" presName="descendantText" presStyleLbl="alignAcc1" presStyleIdx="5" presStyleCnt="6">
        <dgm:presLayoutVars>
          <dgm:bulletEnabled val="1"/>
        </dgm:presLayoutVars>
      </dgm:prSet>
      <dgm:spPr/>
      <dgm:t>
        <a:bodyPr/>
        <a:lstStyle/>
        <a:p>
          <a:endParaRPr lang="en-GB"/>
        </a:p>
      </dgm:t>
    </dgm:pt>
  </dgm:ptLst>
  <dgm:cxnLst>
    <dgm:cxn modelId="{CEDA09DA-551C-F940-99D5-59C894345A69}" type="presOf" srcId="{5C1C5906-A898-FD4C-BFEE-51C1BA2BE705}" destId="{2C96847C-B904-494E-99F9-12A1C8DCEDDE}" srcOrd="0" destOrd="0" presId="urn:microsoft.com/office/officeart/2005/8/layout/chevron2"/>
    <dgm:cxn modelId="{B6A8203F-E114-F94A-A2B7-A4B282B20E90}" type="presOf" srcId="{F4068FCA-6ABA-CC48-98EB-128D1216935C}" destId="{E2728514-08F7-734B-88BF-9F0C9D61BCAA}" srcOrd="0" destOrd="0" presId="urn:microsoft.com/office/officeart/2005/8/layout/chevron2"/>
    <dgm:cxn modelId="{02BF98E9-584D-1741-A8EA-44A3AC144C91}" type="presOf" srcId="{28580179-CF93-384F-BD88-EBD07F11B4AE}" destId="{48A75C77-E85C-A642-8699-BE1A1827F630}" srcOrd="0" destOrd="0" presId="urn:microsoft.com/office/officeart/2005/8/layout/chevron2"/>
    <dgm:cxn modelId="{55631B51-E452-6541-A9AD-62F6F6523CCC}" type="presOf" srcId="{5D9C7823-1120-E049-809A-F299EB0E9779}" destId="{F6015402-D5FE-4945-9359-AAEAB7CBE3E6}" srcOrd="0" destOrd="0" presId="urn:microsoft.com/office/officeart/2005/8/layout/chevron2"/>
    <dgm:cxn modelId="{0990FF12-3BC9-B64D-A229-7B3E8984D1FE}" srcId="{000C7162-0502-1447-842F-D46B34A805C8}" destId="{CBA2C77D-955F-9745-AC97-537F78148141}" srcOrd="0" destOrd="0" parTransId="{F2B435C4-03C8-6B46-A5B8-6449BFEDFB12}" sibTransId="{39A7347D-1E3E-1448-9AB8-44E814210AFF}"/>
    <dgm:cxn modelId="{3651B972-5996-4C4E-A1CF-4131D0284EE4}" type="presOf" srcId="{16B0EFC3-EF4A-DD4D-B7C3-7A3BB9824445}" destId="{C5297B03-D6FC-0943-B95D-CB938235E7F4}" srcOrd="0" destOrd="0" presId="urn:microsoft.com/office/officeart/2005/8/layout/chevron2"/>
    <dgm:cxn modelId="{31284C22-12CC-1847-837B-0525CCB9173F}" type="presOf" srcId="{000C7162-0502-1447-842F-D46B34A805C8}" destId="{F664DF51-1F08-7140-9BCD-7061640DDCF0}" srcOrd="0" destOrd="0" presId="urn:microsoft.com/office/officeart/2005/8/layout/chevron2"/>
    <dgm:cxn modelId="{A94CE795-0BE9-8B40-9288-EF548B5E9C8E}" type="presOf" srcId="{B586F5B9-7BB9-CB4C-8DB2-29E3F53194DF}" destId="{F6290FE1-2B2B-9140-A736-1558AEBF4961}" srcOrd="0" destOrd="0" presId="urn:microsoft.com/office/officeart/2005/8/layout/chevron2"/>
    <dgm:cxn modelId="{045A7518-986D-424B-BCD3-402944644FA2}" type="presOf" srcId="{352524FF-4BFD-4640-A6E9-5FCD028DF3B4}" destId="{0EB156EF-4C6E-AB4B-B9C1-970E333B2F51}" srcOrd="0" destOrd="0" presId="urn:microsoft.com/office/officeart/2005/8/layout/chevron2"/>
    <dgm:cxn modelId="{6C05BE81-DE06-8941-B32E-4285E770E8E0}" srcId="{000C7162-0502-1447-842F-D46B34A805C8}" destId="{883ED51E-AA50-A24B-AC2B-9323BF0F5CFA}" srcOrd="2" destOrd="0" parTransId="{D8AB9C94-AA90-8C49-81F6-0DECC5D1F55D}" sibTransId="{AF802D48-73D4-1B46-83DD-778B47E83666}"/>
    <dgm:cxn modelId="{5B54C789-006D-7048-B897-541B4C68A79E}" srcId="{883ED51E-AA50-A24B-AC2B-9323BF0F5CFA}" destId="{352524FF-4BFD-4640-A6E9-5FCD028DF3B4}" srcOrd="0" destOrd="0" parTransId="{8682616B-E075-4947-8362-302CE4C8BABB}" sibTransId="{4D2A376C-EE15-0B45-B942-A0D9D3B5382E}"/>
    <dgm:cxn modelId="{9864E984-F040-AE4D-8B26-AD3CA5158307}" srcId="{F4068FCA-6ABA-CC48-98EB-128D1216935C}" destId="{28580179-CF93-384F-BD88-EBD07F11B4AE}" srcOrd="0" destOrd="0" parTransId="{F258E8E0-9E99-2644-AF01-19444C3DF17E}" sibTransId="{7B0E4DBF-CB1E-1C4A-93DE-B92096AB7265}"/>
    <dgm:cxn modelId="{F5F73041-CEE0-9845-A7FD-87AF68E0BAEC}" srcId="{CBA2C77D-955F-9745-AC97-537F78148141}" destId="{B586F5B9-7BB9-CB4C-8DB2-29E3F53194DF}" srcOrd="0" destOrd="0" parTransId="{27624902-E26E-AF48-87C7-849CC30E64B5}" sibTransId="{76A157B9-71D6-B54B-92D2-A63F9B4709DC}"/>
    <dgm:cxn modelId="{003998E5-7FEE-8947-A51B-39630A5AEDB7}" type="presOf" srcId="{8B909647-3D7C-4045-9A20-9D0F39DC62E4}" destId="{1BF644C9-997E-1F41-BF8F-68F4325C38C6}" srcOrd="0" destOrd="0" presId="urn:microsoft.com/office/officeart/2005/8/layout/chevron2"/>
    <dgm:cxn modelId="{8A18AE72-043E-804F-A0B6-E68B99D2B019}" type="presOf" srcId="{D34C00AD-CE44-544D-8D05-8C26E2D333B3}" destId="{A8178195-ABB6-FC4B-9A00-4ED475C0EB6D}" srcOrd="0" destOrd="0" presId="urn:microsoft.com/office/officeart/2005/8/layout/chevron2"/>
    <dgm:cxn modelId="{0798E895-EF98-D042-B5AD-D5BEE3D374C8}" type="presOf" srcId="{CBA2C77D-955F-9745-AC97-537F78148141}" destId="{8541A4E0-BC9B-5C49-9AE5-AF7A6B9C9815}" srcOrd="0" destOrd="0" presId="urn:microsoft.com/office/officeart/2005/8/layout/chevron2"/>
    <dgm:cxn modelId="{7D3BAB71-A67D-D345-990C-7E40357EF29C}" type="presOf" srcId="{883ED51E-AA50-A24B-AC2B-9323BF0F5CFA}" destId="{9B1A019D-E2CB-6B4C-88C1-D401367D12E2}" srcOrd="0" destOrd="0" presId="urn:microsoft.com/office/officeart/2005/8/layout/chevron2"/>
    <dgm:cxn modelId="{F0CC99F5-8294-EE42-A0F8-75DF8E67D4D1}" srcId="{000C7162-0502-1447-842F-D46B34A805C8}" destId="{5C1C5906-A898-FD4C-BFEE-51C1BA2BE705}" srcOrd="3" destOrd="0" parTransId="{410504AE-C06B-0D48-9A6E-120BC069892B}" sibTransId="{B0E982F2-5451-C24A-8186-79C846DBC368}"/>
    <dgm:cxn modelId="{10EB0AC2-CDB0-0E48-A217-D74E674312B4}" srcId="{8B909647-3D7C-4045-9A20-9D0F39DC62E4}" destId="{16B0EFC3-EF4A-DD4D-B7C3-7A3BB9824445}" srcOrd="0" destOrd="0" parTransId="{B5A6DDF0-4E18-994D-9E11-9E19DBD65DCE}" sibTransId="{6ABBDE7B-844B-874B-9D70-39FEAB0D2486}"/>
    <dgm:cxn modelId="{CD4BC306-8DA1-3A4C-B165-C15643F80D98}" srcId="{000C7162-0502-1447-842F-D46B34A805C8}" destId="{8B909647-3D7C-4045-9A20-9D0F39DC62E4}" srcOrd="1" destOrd="0" parTransId="{AE2727CF-50EA-7742-9234-AFD20444CB11}" sibTransId="{2EF00556-8020-5E4B-80DC-B2737BB45426}"/>
    <dgm:cxn modelId="{8C3F66D8-FE26-6E43-A6CB-88F154FA44AA}" srcId="{5C1C5906-A898-FD4C-BFEE-51C1BA2BE705}" destId="{810D8839-F750-7440-BC52-A773C4D6836A}" srcOrd="0" destOrd="0" parTransId="{2F913517-2AB9-0241-BB07-413872AD417A}" sibTransId="{EA22A89D-C7F6-D843-8516-C867FD46C832}"/>
    <dgm:cxn modelId="{AC8D449F-E113-D04E-AFFA-A8E6801249BC}" srcId="{000C7162-0502-1447-842F-D46B34A805C8}" destId="{F4068FCA-6ABA-CC48-98EB-128D1216935C}" srcOrd="4" destOrd="0" parTransId="{B737A09B-7CF7-2546-AB9F-977B8E02C219}" sibTransId="{909497D7-4364-3E4E-9ABC-C457BF7EAB3E}"/>
    <dgm:cxn modelId="{4CEF8438-9E31-8145-956D-6F212879AF78}" type="presOf" srcId="{810D8839-F750-7440-BC52-A773C4D6836A}" destId="{2A965D58-8091-2A48-9221-9C12DACB5DA8}" srcOrd="0" destOrd="0" presId="urn:microsoft.com/office/officeart/2005/8/layout/chevron2"/>
    <dgm:cxn modelId="{AB2BA904-1826-DC4B-95BE-67BE92A80133}" srcId="{5D9C7823-1120-E049-809A-F299EB0E9779}" destId="{D34C00AD-CE44-544D-8D05-8C26E2D333B3}" srcOrd="0" destOrd="0" parTransId="{638EF8A6-5B21-ED4B-AF47-77D1FE8181B3}" sibTransId="{679951A0-080E-1D4A-88B7-B9B3FF576FC6}"/>
    <dgm:cxn modelId="{5809AEA4-B11C-E143-80D1-E9CF76716A81}" srcId="{000C7162-0502-1447-842F-D46B34A805C8}" destId="{5D9C7823-1120-E049-809A-F299EB0E9779}" srcOrd="5" destOrd="0" parTransId="{449D014D-17B3-354B-8170-44341DF20C70}" sibTransId="{389531D2-012C-E142-92F2-CEA3A54FCBB1}"/>
    <dgm:cxn modelId="{2A1099F3-B80A-8F40-90A0-00DB12B9E5D6}" type="presParOf" srcId="{F664DF51-1F08-7140-9BCD-7061640DDCF0}" destId="{61EE96B0-C583-874E-8D15-B40964FB3E4F}" srcOrd="0" destOrd="0" presId="urn:microsoft.com/office/officeart/2005/8/layout/chevron2"/>
    <dgm:cxn modelId="{58290D79-258F-CC4B-AB1E-7F23D17C8273}" type="presParOf" srcId="{61EE96B0-C583-874E-8D15-B40964FB3E4F}" destId="{8541A4E0-BC9B-5C49-9AE5-AF7A6B9C9815}" srcOrd="0" destOrd="0" presId="urn:microsoft.com/office/officeart/2005/8/layout/chevron2"/>
    <dgm:cxn modelId="{C2F0A764-FCFA-E646-A748-06F815104977}" type="presParOf" srcId="{61EE96B0-C583-874E-8D15-B40964FB3E4F}" destId="{F6290FE1-2B2B-9140-A736-1558AEBF4961}" srcOrd="1" destOrd="0" presId="urn:microsoft.com/office/officeart/2005/8/layout/chevron2"/>
    <dgm:cxn modelId="{EE5E3856-4FC4-2849-8BDD-30011B8923FB}" type="presParOf" srcId="{F664DF51-1F08-7140-9BCD-7061640DDCF0}" destId="{E0A1687C-3710-1D4B-99D8-4F25765D55A1}" srcOrd="1" destOrd="0" presId="urn:microsoft.com/office/officeart/2005/8/layout/chevron2"/>
    <dgm:cxn modelId="{80D7BDC5-23C4-E041-8B58-5EF8508E8236}" type="presParOf" srcId="{F664DF51-1F08-7140-9BCD-7061640DDCF0}" destId="{B9B6CA88-3D73-4A42-A2CE-2AD4593195A1}" srcOrd="2" destOrd="0" presId="urn:microsoft.com/office/officeart/2005/8/layout/chevron2"/>
    <dgm:cxn modelId="{752E9A01-0698-3C42-9B2A-8CC57A1553B4}" type="presParOf" srcId="{B9B6CA88-3D73-4A42-A2CE-2AD4593195A1}" destId="{1BF644C9-997E-1F41-BF8F-68F4325C38C6}" srcOrd="0" destOrd="0" presId="urn:microsoft.com/office/officeart/2005/8/layout/chevron2"/>
    <dgm:cxn modelId="{384A197C-13A2-874A-B503-A44CCE9387B2}" type="presParOf" srcId="{B9B6CA88-3D73-4A42-A2CE-2AD4593195A1}" destId="{C5297B03-D6FC-0943-B95D-CB938235E7F4}" srcOrd="1" destOrd="0" presId="urn:microsoft.com/office/officeart/2005/8/layout/chevron2"/>
    <dgm:cxn modelId="{C8A0130E-9A60-D64B-998E-5D8BADDE40F5}" type="presParOf" srcId="{F664DF51-1F08-7140-9BCD-7061640DDCF0}" destId="{2A0424A2-2437-1043-8711-EF91808F35F8}" srcOrd="3" destOrd="0" presId="urn:microsoft.com/office/officeart/2005/8/layout/chevron2"/>
    <dgm:cxn modelId="{F76B24EC-82F1-5E4B-B14B-DEB3A2B320FE}" type="presParOf" srcId="{F664DF51-1F08-7140-9BCD-7061640DDCF0}" destId="{90AAFD3C-4D42-B44A-832C-9A1A2AED8F2C}" srcOrd="4" destOrd="0" presId="urn:microsoft.com/office/officeart/2005/8/layout/chevron2"/>
    <dgm:cxn modelId="{7D6CF0EC-9D04-9040-8E17-84DBFA451D0F}" type="presParOf" srcId="{90AAFD3C-4D42-B44A-832C-9A1A2AED8F2C}" destId="{9B1A019D-E2CB-6B4C-88C1-D401367D12E2}" srcOrd="0" destOrd="0" presId="urn:microsoft.com/office/officeart/2005/8/layout/chevron2"/>
    <dgm:cxn modelId="{3903E43D-2BB3-3540-AD66-15210C8DE3C9}" type="presParOf" srcId="{90AAFD3C-4D42-B44A-832C-9A1A2AED8F2C}" destId="{0EB156EF-4C6E-AB4B-B9C1-970E333B2F51}" srcOrd="1" destOrd="0" presId="urn:microsoft.com/office/officeart/2005/8/layout/chevron2"/>
    <dgm:cxn modelId="{65B47D9E-FDE8-B248-BD2A-38CE236A1F10}" type="presParOf" srcId="{F664DF51-1F08-7140-9BCD-7061640DDCF0}" destId="{A970D6AB-5966-DA4F-A264-A00390CA8EBC}" srcOrd="5" destOrd="0" presId="urn:microsoft.com/office/officeart/2005/8/layout/chevron2"/>
    <dgm:cxn modelId="{D211E65E-7C5D-3A4D-B650-74630BCFF796}" type="presParOf" srcId="{F664DF51-1F08-7140-9BCD-7061640DDCF0}" destId="{D10C6F89-3DD4-694C-BA3F-F37AB32900FC}" srcOrd="6" destOrd="0" presId="urn:microsoft.com/office/officeart/2005/8/layout/chevron2"/>
    <dgm:cxn modelId="{50B10CC6-69D6-F847-B016-E41FD27FCB7F}" type="presParOf" srcId="{D10C6F89-3DD4-694C-BA3F-F37AB32900FC}" destId="{2C96847C-B904-494E-99F9-12A1C8DCEDDE}" srcOrd="0" destOrd="0" presId="urn:microsoft.com/office/officeart/2005/8/layout/chevron2"/>
    <dgm:cxn modelId="{F171F989-A281-9649-BC06-CC624300BE04}" type="presParOf" srcId="{D10C6F89-3DD4-694C-BA3F-F37AB32900FC}" destId="{2A965D58-8091-2A48-9221-9C12DACB5DA8}" srcOrd="1" destOrd="0" presId="urn:microsoft.com/office/officeart/2005/8/layout/chevron2"/>
    <dgm:cxn modelId="{3E1EBFA4-BC84-244A-98D6-AF65A225852A}" type="presParOf" srcId="{F664DF51-1F08-7140-9BCD-7061640DDCF0}" destId="{80465E22-5E3B-AC48-BFD7-BEB61D4A3280}" srcOrd="7" destOrd="0" presId="urn:microsoft.com/office/officeart/2005/8/layout/chevron2"/>
    <dgm:cxn modelId="{2113157C-4B31-1E42-BEF5-703FCFDBF14D}" type="presParOf" srcId="{F664DF51-1F08-7140-9BCD-7061640DDCF0}" destId="{46098968-EAE8-0349-B15F-D0923B7DCF08}" srcOrd="8" destOrd="0" presId="urn:microsoft.com/office/officeart/2005/8/layout/chevron2"/>
    <dgm:cxn modelId="{CB3406A5-ED98-3D46-A20D-508028F19F5F}" type="presParOf" srcId="{46098968-EAE8-0349-B15F-D0923B7DCF08}" destId="{E2728514-08F7-734B-88BF-9F0C9D61BCAA}" srcOrd="0" destOrd="0" presId="urn:microsoft.com/office/officeart/2005/8/layout/chevron2"/>
    <dgm:cxn modelId="{C8D56D06-DC3F-764F-94DF-A9226EE73C4E}" type="presParOf" srcId="{46098968-EAE8-0349-B15F-D0923B7DCF08}" destId="{48A75C77-E85C-A642-8699-BE1A1827F630}" srcOrd="1" destOrd="0" presId="urn:microsoft.com/office/officeart/2005/8/layout/chevron2"/>
    <dgm:cxn modelId="{D89AC966-3D2E-8740-AD4C-91540BF3FDB7}" type="presParOf" srcId="{F664DF51-1F08-7140-9BCD-7061640DDCF0}" destId="{55857C23-4AE5-944F-9FC9-168E3D0CAAE7}" srcOrd="9" destOrd="0" presId="urn:microsoft.com/office/officeart/2005/8/layout/chevron2"/>
    <dgm:cxn modelId="{FB8BBE64-07ED-C748-9F5A-80FC82167D88}" type="presParOf" srcId="{F664DF51-1F08-7140-9BCD-7061640DDCF0}" destId="{844F0543-650F-9444-BDA7-58ABCA6A5BD9}" srcOrd="10" destOrd="0" presId="urn:microsoft.com/office/officeart/2005/8/layout/chevron2"/>
    <dgm:cxn modelId="{D93AF8C3-64A3-0C48-8051-D6ABE42BB200}" type="presParOf" srcId="{844F0543-650F-9444-BDA7-58ABCA6A5BD9}" destId="{F6015402-D5FE-4945-9359-AAEAB7CBE3E6}" srcOrd="0" destOrd="0" presId="urn:microsoft.com/office/officeart/2005/8/layout/chevron2"/>
    <dgm:cxn modelId="{47191B8D-2BE3-2940-AF1F-EA54F6E89855}" type="presParOf" srcId="{844F0543-650F-9444-BDA7-58ABCA6A5BD9}" destId="{A8178195-ABB6-FC4B-9A00-4ED475C0EB6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A6E726-0452-0947-8DE7-479A8863DD5C}" type="doc">
      <dgm:prSet loTypeId="urn:microsoft.com/office/officeart/2005/8/layout/default" loCatId="" qsTypeId="urn:microsoft.com/office/officeart/2005/8/quickstyle/simple4" qsCatId="simple" csTypeId="urn:microsoft.com/office/officeart/2005/8/colors/accent2_2" csCatId="accent2" phldr="1"/>
      <dgm:spPr/>
      <dgm:t>
        <a:bodyPr/>
        <a:lstStyle/>
        <a:p>
          <a:endParaRPr lang="en-GB"/>
        </a:p>
      </dgm:t>
    </dgm:pt>
    <dgm:pt modelId="{2F7B29FF-CC72-724B-BF6C-EBAEA1DF1A74}">
      <dgm:prSet phldrT="[Text]"/>
      <dgm:spPr/>
      <dgm:t>
        <a:bodyPr/>
        <a:lstStyle/>
        <a:p>
          <a:r>
            <a:rPr lang="en-GB" b="1" dirty="0" smtClean="0">
              <a:effectLst/>
            </a:rPr>
            <a:t>Create a database of all known industrial partners</a:t>
          </a:r>
          <a:endParaRPr lang="en-GB" dirty="0"/>
        </a:p>
      </dgm:t>
    </dgm:pt>
    <dgm:pt modelId="{A64660C9-CF0C-CA4F-96ED-5DE606D41EF7}" type="parTrans" cxnId="{841E7892-F556-CA44-9D39-3BD986F8BDF0}">
      <dgm:prSet/>
      <dgm:spPr/>
      <dgm:t>
        <a:bodyPr/>
        <a:lstStyle/>
        <a:p>
          <a:endParaRPr lang="en-GB"/>
        </a:p>
      </dgm:t>
    </dgm:pt>
    <dgm:pt modelId="{8EA49E0D-26EB-024A-B3AC-9AC1CF4D4CDB}" type="sibTrans" cxnId="{841E7892-F556-CA44-9D39-3BD986F8BDF0}">
      <dgm:prSet/>
      <dgm:spPr/>
      <dgm:t>
        <a:bodyPr/>
        <a:lstStyle/>
        <a:p>
          <a:endParaRPr lang="en-GB"/>
        </a:p>
      </dgm:t>
    </dgm:pt>
    <dgm:pt modelId="{F3107120-B0DB-BB4F-BB35-C9AFC42660FF}">
      <dgm:prSet phldrT="[Text]"/>
      <dgm:spPr/>
      <dgm:t>
        <a:bodyPr/>
        <a:lstStyle/>
        <a:p>
          <a:r>
            <a:rPr lang="en-GB" b="1" smtClean="0">
              <a:effectLst/>
            </a:rPr>
            <a:t>Host targeted joint events</a:t>
          </a:r>
          <a:endParaRPr lang="en-GB" dirty="0"/>
        </a:p>
      </dgm:t>
    </dgm:pt>
    <dgm:pt modelId="{02ED757C-46D9-3048-B8F4-9929A0EE6711}" type="parTrans" cxnId="{465D9C3B-5459-CB46-B8A1-D3E72B8F3430}">
      <dgm:prSet/>
      <dgm:spPr/>
      <dgm:t>
        <a:bodyPr/>
        <a:lstStyle/>
        <a:p>
          <a:endParaRPr lang="en-GB"/>
        </a:p>
      </dgm:t>
    </dgm:pt>
    <dgm:pt modelId="{40FEC3B8-9713-4D4B-AC80-A26993E75165}" type="sibTrans" cxnId="{465D9C3B-5459-CB46-B8A1-D3E72B8F3430}">
      <dgm:prSet/>
      <dgm:spPr/>
      <dgm:t>
        <a:bodyPr/>
        <a:lstStyle/>
        <a:p>
          <a:endParaRPr lang="en-GB"/>
        </a:p>
      </dgm:t>
    </dgm:pt>
    <dgm:pt modelId="{227E9B56-7A1E-9443-9D22-BECF97DF4493}">
      <dgm:prSet phldrT="[Text]"/>
      <dgm:spPr/>
      <dgm:t>
        <a:bodyPr/>
        <a:lstStyle/>
        <a:p>
          <a:r>
            <a:rPr lang="en-GB" b="1" dirty="0" smtClean="0">
              <a:effectLst/>
            </a:rPr>
            <a:t>Streamline standard contracts </a:t>
          </a:r>
          <a:endParaRPr lang="en-GB" dirty="0"/>
        </a:p>
      </dgm:t>
    </dgm:pt>
    <dgm:pt modelId="{EB1EFC4E-D96A-7848-9CD7-51CF1577D6BE}" type="parTrans" cxnId="{45EF0D94-E475-DB4C-A54E-4343894D2F1F}">
      <dgm:prSet/>
      <dgm:spPr/>
      <dgm:t>
        <a:bodyPr/>
        <a:lstStyle/>
        <a:p>
          <a:endParaRPr lang="en-GB"/>
        </a:p>
      </dgm:t>
    </dgm:pt>
    <dgm:pt modelId="{E1277B4A-6316-9347-A311-E6DC46A8F8D0}" type="sibTrans" cxnId="{45EF0D94-E475-DB4C-A54E-4343894D2F1F}">
      <dgm:prSet/>
      <dgm:spPr/>
      <dgm:t>
        <a:bodyPr/>
        <a:lstStyle/>
        <a:p>
          <a:endParaRPr lang="en-GB"/>
        </a:p>
      </dgm:t>
    </dgm:pt>
    <dgm:pt modelId="{F56AAC82-BDF0-3C4F-A0A2-957A500F175D}">
      <dgm:prSet phldrT="[Text]"/>
      <dgm:spPr/>
      <dgm:t>
        <a:bodyPr/>
        <a:lstStyle/>
        <a:p>
          <a:r>
            <a:rPr lang="en-GB" b="1" dirty="0" smtClean="0">
              <a:effectLst/>
            </a:rPr>
            <a:t>Use experienced academics to mentor junior researchers</a:t>
          </a:r>
          <a:endParaRPr lang="en-GB" dirty="0"/>
        </a:p>
      </dgm:t>
    </dgm:pt>
    <dgm:pt modelId="{1720DC7E-99AD-934A-8FEB-7C9084D1AE7F}" type="parTrans" cxnId="{E0980BE3-8ADA-6140-88A6-AADD0A3FFA2E}">
      <dgm:prSet/>
      <dgm:spPr/>
      <dgm:t>
        <a:bodyPr/>
        <a:lstStyle/>
        <a:p>
          <a:endParaRPr lang="en-GB"/>
        </a:p>
      </dgm:t>
    </dgm:pt>
    <dgm:pt modelId="{AC64E004-9404-4643-B358-68C3858241B3}" type="sibTrans" cxnId="{E0980BE3-8ADA-6140-88A6-AADD0A3FFA2E}">
      <dgm:prSet/>
      <dgm:spPr/>
      <dgm:t>
        <a:bodyPr/>
        <a:lstStyle/>
        <a:p>
          <a:endParaRPr lang="en-GB"/>
        </a:p>
      </dgm:t>
    </dgm:pt>
    <dgm:pt modelId="{7CBA2128-3AF6-6248-AE76-083610200FE8}">
      <dgm:prSet phldrT="[Text]"/>
      <dgm:spPr/>
      <dgm:t>
        <a:bodyPr/>
        <a:lstStyle/>
        <a:p>
          <a:r>
            <a:rPr lang="en-GB" b="1" smtClean="0">
              <a:effectLst/>
            </a:rPr>
            <a:t>Reduce the cost of overheads</a:t>
          </a:r>
          <a:endParaRPr lang="en-GB" dirty="0"/>
        </a:p>
      </dgm:t>
    </dgm:pt>
    <dgm:pt modelId="{C12D7C3B-1B54-E347-A1B9-630B6DE3D70F}" type="parTrans" cxnId="{1745121B-83FD-9841-A687-A338FF76C655}">
      <dgm:prSet/>
      <dgm:spPr/>
      <dgm:t>
        <a:bodyPr/>
        <a:lstStyle/>
        <a:p>
          <a:endParaRPr lang="en-GB"/>
        </a:p>
      </dgm:t>
    </dgm:pt>
    <dgm:pt modelId="{0BB6CAF1-2F31-2D4A-888E-48C02E1AE7F9}" type="sibTrans" cxnId="{1745121B-83FD-9841-A687-A338FF76C655}">
      <dgm:prSet/>
      <dgm:spPr/>
      <dgm:t>
        <a:bodyPr/>
        <a:lstStyle/>
        <a:p>
          <a:endParaRPr lang="en-GB"/>
        </a:p>
      </dgm:t>
    </dgm:pt>
    <dgm:pt modelId="{87340F64-8F0A-6341-87CF-941793312746}">
      <dgm:prSet/>
      <dgm:spPr/>
      <dgm:t>
        <a:bodyPr/>
        <a:lstStyle/>
        <a:p>
          <a:pPr rtl="0"/>
          <a:r>
            <a:rPr lang="en-GB" b="1" i="0" u="none" dirty="0" smtClean="0"/>
            <a:t>Form an</a:t>
          </a:r>
          <a:r>
            <a:rPr lang="en-GB" b="1" i="0" u="none" baseline="0" dirty="0" smtClean="0"/>
            <a:t> industrial collaboration</a:t>
          </a:r>
          <a:r>
            <a:rPr lang="en-GB" b="1" i="0" u="none" dirty="0" smtClean="0"/>
            <a:t> group or department within the university</a:t>
          </a:r>
          <a:endParaRPr lang="en-GB" b="0" i="0" u="none" dirty="0"/>
        </a:p>
      </dgm:t>
    </dgm:pt>
    <dgm:pt modelId="{604E89B0-80CB-6447-A605-6EE54E924ECD}" type="parTrans" cxnId="{B7F8070D-078C-454F-91FA-475D31AA8023}">
      <dgm:prSet/>
      <dgm:spPr/>
      <dgm:t>
        <a:bodyPr/>
        <a:lstStyle/>
        <a:p>
          <a:endParaRPr lang="en-GB"/>
        </a:p>
      </dgm:t>
    </dgm:pt>
    <dgm:pt modelId="{FB2C8E29-C6EB-FD48-9A75-077D156B40AD}" type="sibTrans" cxnId="{B7F8070D-078C-454F-91FA-475D31AA8023}">
      <dgm:prSet/>
      <dgm:spPr/>
      <dgm:t>
        <a:bodyPr/>
        <a:lstStyle/>
        <a:p>
          <a:endParaRPr lang="en-GB"/>
        </a:p>
      </dgm:t>
    </dgm:pt>
    <dgm:pt modelId="{CD8F5709-71A6-1843-A7A7-B2922ACC8090}">
      <dgm:prSet phldrT="[Text]"/>
      <dgm:spPr/>
      <dgm:t>
        <a:bodyPr/>
        <a:lstStyle/>
        <a:p>
          <a:pPr rtl="0"/>
          <a:r>
            <a:rPr lang="en-GB" b="1" smtClean="0">
              <a:effectLst/>
            </a:rPr>
            <a:t>Increase exchange of personnel between academia and industry</a:t>
          </a:r>
          <a:endParaRPr lang="en-GB" dirty="0"/>
        </a:p>
      </dgm:t>
    </dgm:pt>
    <dgm:pt modelId="{2F715C29-F3A7-444D-A5AE-4938B225125A}" type="parTrans" cxnId="{2BAA0719-024D-2A4F-A7AA-51C5BAB4BD2E}">
      <dgm:prSet/>
      <dgm:spPr/>
      <dgm:t>
        <a:bodyPr/>
        <a:lstStyle/>
        <a:p>
          <a:endParaRPr lang="en-GB"/>
        </a:p>
      </dgm:t>
    </dgm:pt>
    <dgm:pt modelId="{B9E732CD-5515-904A-8C34-2C4FE5060860}" type="sibTrans" cxnId="{2BAA0719-024D-2A4F-A7AA-51C5BAB4BD2E}">
      <dgm:prSet/>
      <dgm:spPr/>
      <dgm:t>
        <a:bodyPr/>
        <a:lstStyle/>
        <a:p>
          <a:endParaRPr lang="en-GB"/>
        </a:p>
      </dgm:t>
    </dgm:pt>
    <dgm:pt modelId="{455C50FF-F923-4E4A-9D60-562A7592366A}">
      <dgm:prSet phldrT="[Text]"/>
      <dgm:spPr/>
      <dgm:t>
        <a:bodyPr/>
        <a:lstStyle/>
        <a:p>
          <a:r>
            <a:rPr lang="en-GB" b="1" smtClean="0">
              <a:effectLst/>
            </a:rPr>
            <a:t>Establish an incentive system</a:t>
          </a:r>
          <a:endParaRPr lang="en-GB" dirty="0"/>
        </a:p>
      </dgm:t>
    </dgm:pt>
    <dgm:pt modelId="{D0851DCC-F64F-3F49-AEAE-572C03770FA2}" type="parTrans" cxnId="{8211C127-E438-F542-A74A-6F6437B36E2D}">
      <dgm:prSet/>
      <dgm:spPr/>
      <dgm:t>
        <a:bodyPr/>
        <a:lstStyle/>
        <a:p>
          <a:endParaRPr lang="en-GB"/>
        </a:p>
      </dgm:t>
    </dgm:pt>
    <dgm:pt modelId="{436C6EB0-5053-A247-9175-CC21BC2F1DB0}" type="sibTrans" cxnId="{8211C127-E438-F542-A74A-6F6437B36E2D}">
      <dgm:prSet/>
      <dgm:spPr/>
      <dgm:t>
        <a:bodyPr/>
        <a:lstStyle/>
        <a:p>
          <a:endParaRPr lang="en-GB"/>
        </a:p>
      </dgm:t>
    </dgm:pt>
    <dgm:pt modelId="{94A3769F-3D49-054B-BA83-8B6CD32BD65D}" type="pres">
      <dgm:prSet presAssocID="{98A6E726-0452-0947-8DE7-479A8863DD5C}" presName="diagram" presStyleCnt="0">
        <dgm:presLayoutVars>
          <dgm:dir/>
          <dgm:resizeHandles val="exact"/>
        </dgm:presLayoutVars>
      </dgm:prSet>
      <dgm:spPr/>
    </dgm:pt>
    <dgm:pt modelId="{D774478E-B599-9B4B-A411-C3DAC9A4F7A0}" type="pres">
      <dgm:prSet presAssocID="{2F7B29FF-CC72-724B-BF6C-EBAEA1DF1A74}" presName="node" presStyleLbl="node1" presStyleIdx="0" presStyleCnt="8">
        <dgm:presLayoutVars>
          <dgm:bulletEnabled val="1"/>
        </dgm:presLayoutVars>
      </dgm:prSet>
      <dgm:spPr/>
      <dgm:t>
        <a:bodyPr/>
        <a:lstStyle/>
        <a:p>
          <a:endParaRPr lang="en-GB"/>
        </a:p>
      </dgm:t>
    </dgm:pt>
    <dgm:pt modelId="{EBE9C5B0-42E7-5D42-9779-387B028ADD42}" type="pres">
      <dgm:prSet presAssocID="{8EA49E0D-26EB-024A-B3AC-9AC1CF4D4CDB}" presName="sibTrans" presStyleCnt="0"/>
      <dgm:spPr/>
    </dgm:pt>
    <dgm:pt modelId="{7A270813-D199-EC4D-B1DE-EC41D0F456EB}" type="pres">
      <dgm:prSet presAssocID="{87340F64-8F0A-6341-87CF-941793312746}" presName="node" presStyleLbl="node1" presStyleIdx="1" presStyleCnt="8">
        <dgm:presLayoutVars>
          <dgm:bulletEnabled val="1"/>
        </dgm:presLayoutVars>
      </dgm:prSet>
      <dgm:spPr/>
    </dgm:pt>
    <dgm:pt modelId="{9F8BC36A-E0FC-4B44-92FB-6D28DBFF960B}" type="pres">
      <dgm:prSet presAssocID="{FB2C8E29-C6EB-FD48-9A75-077D156B40AD}" presName="sibTrans" presStyleCnt="0"/>
      <dgm:spPr/>
    </dgm:pt>
    <dgm:pt modelId="{3AE053F0-EA6B-AC4D-B69C-56CBF716905C}" type="pres">
      <dgm:prSet presAssocID="{CD8F5709-71A6-1843-A7A7-B2922ACC8090}" presName="node" presStyleLbl="node1" presStyleIdx="2" presStyleCnt="8">
        <dgm:presLayoutVars>
          <dgm:bulletEnabled val="1"/>
        </dgm:presLayoutVars>
      </dgm:prSet>
      <dgm:spPr/>
      <dgm:t>
        <a:bodyPr/>
        <a:lstStyle/>
        <a:p>
          <a:endParaRPr lang="en-GB"/>
        </a:p>
      </dgm:t>
    </dgm:pt>
    <dgm:pt modelId="{AFB9FDA8-D91B-A443-8329-A47BC0E3F1CD}" type="pres">
      <dgm:prSet presAssocID="{B9E732CD-5515-904A-8C34-2C4FE5060860}" presName="sibTrans" presStyleCnt="0"/>
      <dgm:spPr/>
    </dgm:pt>
    <dgm:pt modelId="{E435615D-431B-FA4F-8C30-7E44089AF859}" type="pres">
      <dgm:prSet presAssocID="{F3107120-B0DB-BB4F-BB35-C9AFC42660FF}" presName="node" presStyleLbl="node1" presStyleIdx="3" presStyleCnt="8">
        <dgm:presLayoutVars>
          <dgm:bulletEnabled val="1"/>
        </dgm:presLayoutVars>
      </dgm:prSet>
      <dgm:spPr/>
      <dgm:t>
        <a:bodyPr/>
        <a:lstStyle/>
        <a:p>
          <a:endParaRPr lang="en-GB"/>
        </a:p>
      </dgm:t>
    </dgm:pt>
    <dgm:pt modelId="{7052A70D-00F5-EC45-9F71-E7D8FCE793D3}" type="pres">
      <dgm:prSet presAssocID="{40FEC3B8-9713-4D4B-AC80-A26993E75165}" presName="sibTrans" presStyleCnt="0"/>
      <dgm:spPr/>
    </dgm:pt>
    <dgm:pt modelId="{3F3ABC6D-6A3C-E449-9E22-183185861E07}" type="pres">
      <dgm:prSet presAssocID="{227E9B56-7A1E-9443-9D22-BECF97DF4493}" presName="node" presStyleLbl="node1" presStyleIdx="4" presStyleCnt="8">
        <dgm:presLayoutVars>
          <dgm:bulletEnabled val="1"/>
        </dgm:presLayoutVars>
      </dgm:prSet>
      <dgm:spPr/>
      <dgm:t>
        <a:bodyPr/>
        <a:lstStyle/>
        <a:p>
          <a:endParaRPr lang="en-GB"/>
        </a:p>
      </dgm:t>
    </dgm:pt>
    <dgm:pt modelId="{8B55FC4F-562C-884F-AA08-DA02FA0876F6}" type="pres">
      <dgm:prSet presAssocID="{E1277B4A-6316-9347-A311-E6DC46A8F8D0}" presName="sibTrans" presStyleCnt="0"/>
      <dgm:spPr/>
    </dgm:pt>
    <dgm:pt modelId="{AAA17396-7D39-9546-A468-AD63491D0BDE}" type="pres">
      <dgm:prSet presAssocID="{F56AAC82-BDF0-3C4F-A0A2-957A500F175D}" presName="node" presStyleLbl="node1" presStyleIdx="5" presStyleCnt="8">
        <dgm:presLayoutVars>
          <dgm:bulletEnabled val="1"/>
        </dgm:presLayoutVars>
      </dgm:prSet>
      <dgm:spPr/>
      <dgm:t>
        <a:bodyPr/>
        <a:lstStyle/>
        <a:p>
          <a:endParaRPr lang="en-GB"/>
        </a:p>
      </dgm:t>
    </dgm:pt>
    <dgm:pt modelId="{0B0E57D9-5990-E342-998D-4C7343BC7420}" type="pres">
      <dgm:prSet presAssocID="{AC64E004-9404-4643-B358-68C3858241B3}" presName="sibTrans" presStyleCnt="0"/>
      <dgm:spPr/>
    </dgm:pt>
    <dgm:pt modelId="{67EAF17A-5EEC-B94F-9B24-37B61848E315}" type="pres">
      <dgm:prSet presAssocID="{7CBA2128-3AF6-6248-AE76-083610200FE8}" presName="node" presStyleLbl="node1" presStyleIdx="6" presStyleCnt="8">
        <dgm:presLayoutVars>
          <dgm:bulletEnabled val="1"/>
        </dgm:presLayoutVars>
      </dgm:prSet>
      <dgm:spPr/>
      <dgm:t>
        <a:bodyPr/>
        <a:lstStyle/>
        <a:p>
          <a:endParaRPr lang="en-GB"/>
        </a:p>
      </dgm:t>
    </dgm:pt>
    <dgm:pt modelId="{042CA083-6264-B640-8952-B92C5E376C3F}" type="pres">
      <dgm:prSet presAssocID="{0BB6CAF1-2F31-2D4A-888E-48C02E1AE7F9}" presName="sibTrans" presStyleCnt="0"/>
      <dgm:spPr/>
    </dgm:pt>
    <dgm:pt modelId="{C97C1F13-C360-9041-9E41-556C76D5A814}" type="pres">
      <dgm:prSet presAssocID="{455C50FF-F923-4E4A-9D60-562A7592366A}" presName="node" presStyleLbl="node1" presStyleIdx="7" presStyleCnt="8">
        <dgm:presLayoutVars>
          <dgm:bulletEnabled val="1"/>
        </dgm:presLayoutVars>
      </dgm:prSet>
      <dgm:spPr/>
    </dgm:pt>
  </dgm:ptLst>
  <dgm:cxnLst>
    <dgm:cxn modelId="{0A23685E-6242-324E-8389-9BB4A725F518}" type="presOf" srcId="{87340F64-8F0A-6341-87CF-941793312746}" destId="{7A270813-D199-EC4D-B1DE-EC41D0F456EB}" srcOrd="0" destOrd="0" presId="urn:microsoft.com/office/officeart/2005/8/layout/default"/>
    <dgm:cxn modelId="{DBFB15B1-9462-2C4D-9CCE-191B7AD2832D}" type="presOf" srcId="{227E9B56-7A1E-9443-9D22-BECF97DF4493}" destId="{3F3ABC6D-6A3C-E449-9E22-183185861E07}" srcOrd="0" destOrd="0" presId="urn:microsoft.com/office/officeart/2005/8/layout/default"/>
    <dgm:cxn modelId="{835A662A-2B10-724E-B1DD-2C65A63C3877}" type="presOf" srcId="{F3107120-B0DB-BB4F-BB35-C9AFC42660FF}" destId="{E435615D-431B-FA4F-8C30-7E44089AF859}" srcOrd="0" destOrd="0" presId="urn:microsoft.com/office/officeart/2005/8/layout/default"/>
    <dgm:cxn modelId="{7F3B8555-21B4-4F4F-AA9B-528E23F04873}" type="presOf" srcId="{2F7B29FF-CC72-724B-BF6C-EBAEA1DF1A74}" destId="{D774478E-B599-9B4B-A411-C3DAC9A4F7A0}" srcOrd="0" destOrd="0" presId="urn:microsoft.com/office/officeart/2005/8/layout/default"/>
    <dgm:cxn modelId="{429569E4-ED44-2E43-8F6A-3D3E00901E8A}" type="presOf" srcId="{F56AAC82-BDF0-3C4F-A0A2-957A500F175D}" destId="{AAA17396-7D39-9546-A468-AD63491D0BDE}" srcOrd="0" destOrd="0" presId="urn:microsoft.com/office/officeart/2005/8/layout/default"/>
    <dgm:cxn modelId="{6562A816-58C4-9147-A9A2-5CAA9613B8F0}" type="presOf" srcId="{455C50FF-F923-4E4A-9D60-562A7592366A}" destId="{C97C1F13-C360-9041-9E41-556C76D5A814}" srcOrd="0" destOrd="0" presId="urn:microsoft.com/office/officeart/2005/8/layout/default"/>
    <dgm:cxn modelId="{1745121B-83FD-9841-A687-A338FF76C655}" srcId="{98A6E726-0452-0947-8DE7-479A8863DD5C}" destId="{7CBA2128-3AF6-6248-AE76-083610200FE8}" srcOrd="6" destOrd="0" parTransId="{C12D7C3B-1B54-E347-A1B9-630B6DE3D70F}" sibTransId="{0BB6CAF1-2F31-2D4A-888E-48C02E1AE7F9}"/>
    <dgm:cxn modelId="{841E7892-F556-CA44-9D39-3BD986F8BDF0}" srcId="{98A6E726-0452-0947-8DE7-479A8863DD5C}" destId="{2F7B29FF-CC72-724B-BF6C-EBAEA1DF1A74}" srcOrd="0" destOrd="0" parTransId="{A64660C9-CF0C-CA4F-96ED-5DE606D41EF7}" sibTransId="{8EA49E0D-26EB-024A-B3AC-9AC1CF4D4CDB}"/>
    <dgm:cxn modelId="{2BAA0719-024D-2A4F-A7AA-51C5BAB4BD2E}" srcId="{98A6E726-0452-0947-8DE7-479A8863DD5C}" destId="{CD8F5709-71A6-1843-A7A7-B2922ACC8090}" srcOrd="2" destOrd="0" parTransId="{2F715C29-F3A7-444D-A5AE-4938B225125A}" sibTransId="{B9E732CD-5515-904A-8C34-2C4FE5060860}"/>
    <dgm:cxn modelId="{E0980BE3-8ADA-6140-88A6-AADD0A3FFA2E}" srcId="{98A6E726-0452-0947-8DE7-479A8863DD5C}" destId="{F56AAC82-BDF0-3C4F-A0A2-957A500F175D}" srcOrd="5" destOrd="0" parTransId="{1720DC7E-99AD-934A-8FEB-7C9084D1AE7F}" sibTransId="{AC64E004-9404-4643-B358-68C3858241B3}"/>
    <dgm:cxn modelId="{45EF0D94-E475-DB4C-A54E-4343894D2F1F}" srcId="{98A6E726-0452-0947-8DE7-479A8863DD5C}" destId="{227E9B56-7A1E-9443-9D22-BECF97DF4493}" srcOrd="4" destOrd="0" parTransId="{EB1EFC4E-D96A-7848-9CD7-51CF1577D6BE}" sibTransId="{E1277B4A-6316-9347-A311-E6DC46A8F8D0}"/>
    <dgm:cxn modelId="{DCF9891E-8FF0-2748-BD50-BF3024669D05}" type="presOf" srcId="{7CBA2128-3AF6-6248-AE76-083610200FE8}" destId="{67EAF17A-5EEC-B94F-9B24-37B61848E315}" srcOrd="0" destOrd="0" presId="urn:microsoft.com/office/officeart/2005/8/layout/default"/>
    <dgm:cxn modelId="{8211C127-E438-F542-A74A-6F6437B36E2D}" srcId="{98A6E726-0452-0947-8DE7-479A8863DD5C}" destId="{455C50FF-F923-4E4A-9D60-562A7592366A}" srcOrd="7" destOrd="0" parTransId="{D0851DCC-F64F-3F49-AEAE-572C03770FA2}" sibTransId="{436C6EB0-5053-A247-9175-CC21BC2F1DB0}"/>
    <dgm:cxn modelId="{465D9C3B-5459-CB46-B8A1-D3E72B8F3430}" srcId="{98A6E726-0452-0947-8DE7-479A8863DD5C}" destId="{F3107120-B0DB-BB4F-BB35-C9AFC42660FF}" srcOrd="3" destOrd="0" parTransId="{02ED757C-46D9-3048-B8F4-9929A0EE6711}" sibTransId="{40FEC3B8-9713-4D4B-AC80-A26993E75165}"/>
    <dgm:cxn modelId="{E3B837B4-70A9-1248-9F21-E509B18BECC2}" type="presOf" srcId="{98A6E726-0452-0947-8DE7-479A8863DD5C}" destId="{94A3769F-3D49-054B-BA83-8B6CD32BD65D}" srcOrd="0" destOrd="0" presId="urn:microsoft.com/office/officeart/2005/8/layout/default"/>
    <dgm:cxn modelId="{B7F8070D-078C-454F-91FA-475D31AA8023}" srcId="{98A6E726-0452-0947-8DE7-479A8863DD5C}" destId="{87340F64-8F0A-6341-87CF-941793312746}" srcOrd="1" destOrd="0" parTransId="{604E89B0-80CB-6447-A605-6EE54E924ECD}" sibTransId="{FB2C8E29-C6EB-FD48-9A75-077D156B40AD}"/>
    <dgm:cxn modelId="{94F78706-5831-D54E-A943-9E4CC91719D3}" type="presOf" srcId="{CD8F5709-71A6-1843-A7A7-B2922ACC8090}" destId="{3AE053F0-EA6B-AC4D-B69C-56CBF716905C}" srcOrd="0" destOrd="0" presId="urn:microsoft.com/office/officeart/2005/8/layout/default"/>
    <dgm:cxn modelId="{EDAFF01D-352A-C64A-9931-1093207046E5}" type="presParOf" srcId="{94A3769F-3D49-054B-BA83-8B6CD32BD65D}" destId="{D774478E-B599-9B4B-A411-C3DAC9A4F7A0}" srcOrd="0" destOrd="0" presId="urn:microsoft.com/office/officeart/2005/8/layout/default"/>
    <dgm:cxn modelId="{F97339A1-74D5-F344-90E9-AE2C1AB8B666}" type="presParOf" srcId="{94A3769F-3D49-054B-BA83-8B6CD32BD65D}" destId="{EBE9C5B0-42E7-5D42-9779-387B028ADD42}" srcOrd="1" destOrd="0" presId="urn:microsoft.com/office/officeart/2005/8/layout/default"/>
    <dgm:cxn modelId="{A0B7E044-DB99-B145-9C88-6819928DDC75}" type="presParOf" srcId="{94A3769F-3D49-054B-BA83-8B6CD32BD65D}" destId="{7A270813-D199-EC4D-B1DE-EC41D0F456EB}" srcOrd="2" destOrd="0" presId="urn:microsoft.com/office/officeart/2005/8/layout/default"/>
    <dgm:cxn modelId="{2F3939EB-6D2F-6248-B9BD-D961BF29E27B}" type="presParOf" srcId="{94A3769F-3D49-054B-BA83-8B6CD32BD65D}" destId="{9F8BC36A-E0FC-4B44-92FB-6D28DBFF960B}" srcOrd="3" destOrd="0" presId="urn:microsoft.com/office/officeart/2005/8/layout/default"/>
    <dgm:cxn modelId="{BD6AA1D9-1CE2-E345-A6CC-D632CD0666E0}" type="presParOf" srcId="{94A3769F-3D49-054B-BA83-8B6CD32BD65D}" destId="{3AE053F0-EA6B-AC4D-B69C-56CBF716905C}" srcOrd="4" destOrd="0" presId="urn:microsoft.com/office/officeart/2005/8/layout/default"/>
    <dgm:cxn modelId="{3F0132CE-4F13-1A4F-A2D4-50B51BC6F1BA}" type="presParOf" srcId="{94A3769F-3D49-054B-BA83-8B6CD32BD65D}" destId="{AFB9FDA8-D91B-A443-8329-A47BC0E3F1CD}" srcOrd="5" destOrd="0" presId="urn:microsoft.com/office/officeart/2005/8/layout/default"/>
    <dgm:cxn modelId="{ED2150CF-492F-9147-A7A1-957CCAB2076E}" type="presParOf" srcId="{94A3769F-3D49-054B-BA83-8B6CD32BD65D}" destId="{E435615D-431B-FA4F-8C30-7E44089AF859}" srcOrd="6" destOrd="0" presId="urn:microsoft.com/office/officeart/2005/8/layout/default"/>
    <dgm:cxn modelId="{B3160365-AA73-3046-8F6A-463F57CBD78E}" type="presParOf" srcId="{94A3769F-3D49-054B-BA83-8B6CD32BD65D}" destId="{7052A70D-00F5-EC45-9F71-E7D8FCE793D3}" srcOrd="7" destOrd="0" presId="urn:microsoft.com/office/officeart/2005/8/layout/default"/>
    <dgm:cxn modelId="{FB23616D-872F-C14F-97F9-64CDF438FAA9}" type="presParOf" srcId="{94A3769F-3D49-054B-BA83-8B6CD32BD65D}" destId="{3F3ABC6D-6A3C-E449-9E22-183185861E07}" srcOrd="8" destOrd="0" presId="urn:microsoft.com/office/officeart/2005/8/layout/default"/>
    <dgm:cxn modelId="{52F06103-900F-B74A-BEBC-D83C0E907C5C}" type="presParOf" srcId="{94A3769F-3D49-054B-BA83-8B6CD32BD65D}" destId="{8B55FC4F-562C-884F-AA08-DA02FA0876F6}" srcOrd="9" destOrd="0" presId="urn:microsoft.com/office/officeart/2005/8/layout/default"/>
    <dgm:cxn modelId="{1CFEC3F7-0C7B-2D4F-AE43-474386720DBF}" type="presParOf" srcId="{94A3769F-3D49-054B-BA83-8B6CD32BD65D}" destId="{AAA17396-7D39-9546-A468-AD63491D0BDE}" srcOrd="10" destOrd="0" presId="urn:microsoft.com/office/officeart/2005/8/layout/default"/>
    <dgm:cxn modelId="{C928C8C4-9630-6643-9793-BCF3265119F5}" type="presParOf" srcId="{94A3769F-3D49-054B-BA83-8B6CD32BD65D}" destId="{0B0E57D9-5990-E342-998D-4C7343BC7420}" srcOrd="11" destOrd="0" presId="urn:microsoft.com/office/officeart/2005/8/layout/default"/>
    <dgm:cxn modelId="{869654DD-F9EC-664A-B04E-1572ACCB1790}" type="presParOf" srcId="{94A3769F-3D49-054B-BA83-8B6CD32BD65D}" destId="{67EAF17A-5EEC-B94F-9B24-37B61848E315}" srcOrd="12" destOrd="0" presId="urn:microsoft.com/office/officeart/2005/8/layout/default"/>
    <dgm:cxn modelId="{5BECEBCB-0347-A04F-869E-3D951AA09C78}" type="presParOf" srcId="{94A3769F-3D49-054B-BA83-8B6CD32BD65D}" destId="{042CA083-6264-B640-8952-B92C5E376C3F}" srcOrd="13" destOrd="0" presId="urn:microsoft.com/office/officeart/2005/8/layout/default"/>
    <dgm:cxn modelId="{00F0862A-9A48-3142-A00F-A0DBB36520E7}" type="presParOf" srcId="{94A3769F-3D49-054B-BA83-8B6CD32BD65D}" destId="{C97C1F13-C360-9041-9E41-556C76D5A81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20FC03A-C774-A240-A758-99FE1365D29C}"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GB"/>
        </a:p>
      </dgm:t>
    </dgm:pt>
    <dgm:pt modelId="{E6E17A0E-771D-1C47-A302-B57FC8EE51E8}">
      <dgm:prSet phldrT="[Text]" custT="1"/>
      <dgm:spPr/>
      <dgm:t>
        <a:bodyPr/>
        <a:lstStyle/>
        <a:p>
          <a:r>
            <a:rPr lang="en-GB" sz="1800" dirty="0" smtClean="0">
              <a:solidFill>
                <a:schemeClr val="tx1"/>
              </a:solidFill>
            </a:rPr>
            <a:t>PIs</a:t>
          </a:r>
          <a:endParaRPr lang="en-GB" sz="1800" dirty="0">
            <a:solidFill>
              <a:schemeClr val="tx1"/>
            </a:solidFill>
          </a:endParaRPr>
        </a:p>
      </dgm:t>
    </dgm:pt>
    <dgm:pt modelId="{9D1BA9CB-54C3-4145-81F1-6E7F2CCC52C3}" type="parTrans" cxnId="{DF414EB5-C204-DB4C-AAB0-5351B7BCE058}">
      <dgm:prSet/>
      <dgm:spPr/>
      <dgm:t>
        <a:bodyPr/>
        <a:lstStyle/>
        <a:p>
          <a:endParaRPr lang="en-GB" sz="2800">
            <a:solidFill>
              <a:schemeClr val="tx1"/>
            </a:solidFill>
          </a:endParaRPr>
        </a:p>
      </dgm:t>
    </dgm:pt>
    <dgm:pt modelId="{1DC1BBD2-BD6B-044E-A808-331A6A61C20F}" type="sibTrans" cxnId="{DF414EB5-C204-DB4C-AAB0-5351B7BCE058}">
      <dgm:prSet/>
      <dgm:spPr/>
      <dgm:t>
        <a:bodyPr/>
        <a:lstStyle/>
        <a:p>
          <a:endParaRPr lang="en-GB" sz="2800">
            <a:solidFill>
              <a:schemeClr val="tx1"/>
            </a:solidFill>
          </a:endParaRPr>
        </a:p>
      </dgm:t>
    </dgm:pt>
    <dgm:pt modelId="{7E352C70-FDB3-BE4F-ADD8-82EA95A7A5AD}">
      <dgm:prSet phldrT="[Text]" custT="1"/>
      <dgm:spPr/>
      <dgm:t>
        <a:bodyPr/>
        <a:lstStyle/>
        <a:p>
          <a:r>
            <a:rPr lang="en-GB" sz="1800" dirty="0" smtClean="0">
              <a:solidFill>
                <a:schemeClr val="tx1"/>
              </a:solidFill>
            </a:rPr>
            <a:t> Big </a:t>
          </a:r>
          <a:r>
            <a:rPr lang="en-GB" sz="1800" dirty="0" err="1" smtClean="0">
              <a:solidFill>
                <a:schemeClr val="tx1"/>
              </a:solidFill>
            </a:rPr>
            <a:t>Pharma</a:t>
          </a:r>
          <a:endParaRPr lang="en-GB" sz="1800" dirty="0">
            <a:solidFill>
              <a:schemeClr val="tx1"/>
            </a:solidFill>
          </a:endParaRPr>
        </a:p>
      </dgm:t>
    </dgm:pt>
    <dgm:pt modelId="{4E96662E-EF07-C84C-85E6-96B11A308DF5}" type="parTrans" cxnId="{1996E261-EE68-D240-8F57-38D8E5BEB8BD}">
      <dgm:prSet/>
      <dgm:spPr/>
      <dgm:t>
        <a:bodyPr/>
        <a:lstStyle/>
        <a:p>
          <a:endParaRPr lang="en-GB" sz="2800">
            <a:solidFill>
              <a:schemeClr val="tx1"/>
            </a:solidFill>
          </a:endParaRPr>
        </a:p>
      </dgm:t>
    </dgm:pt>
    <dgm:pt modelId="{024B2342-8133-7546-940D-A38F33A1DACC}" type="sibTrans" cxnId="{1996E261-EE68-D240-8F57-38D8E5BEB8BD}">
      <dgm:prSet/>
      <dgm:spPr/>
      <dgm:t>
        <a:bodyPr/>
        <a:lstStyle/>
        <a:p>
          <a:endParaRPr lang="en-GB" sz="2800">
            <a:solidFill>
              <a:schemeClr val="tx1"/>
            </a:solidFill>
          </a:endParaRPr>
        </a:p>
      </dgm:t>
    </dgm:pt>
    <dgm:pt modelId="{D0E0AA79-2CA7-414A-BAE4-35A10F3A011B}">
      <dgm:prSet phldrT="[Text]" custT="1"/>
      <dgm:spPr/>
      <dgm:t>
        <a:bodyPr/>
        <a:lstStyle/>
        <a:p>
          <a:r>
            <a:rPr lang="en-GB" sz="1800" dirty="0" smtClean="0">
              <a:solidFill>
                <a:schemeClr val="tx1"/>
              </a:solidFill>
            </a:rPr>
            <a:t>Research Services</a:t>
          </a:r>
          <a:endParaRPr lang="en-GB" sz="1800" dirty="0">
            <a:solidFill>
              <a:schemeClr val="tx1"/>
            </a:solidFill>
          </a:endParaRPr>
        </a:p>
      </dgm:t>
    </dgm:pt>
    <dgm:pt modelId="{AAA2EEB1-9A8C-C448-A5B3-C997B96CCEE5}" type="parTrans" cxnId="{F698B316-70BE-5146-A6CC-9FF7DFD68B5A}">
      <dgm:prSet/>
      <dgm:spPr/>
      <dgm:t>
        <a:bodyPr/>
        <a:lstStyle/>
        <a:p>
          <a:endParaRPr lang="en-GB" sz="2800">
            <a:solidFill>
              <a:schemeClr val="tx1"/>
            </a:solidFill>
          </a:endParaRPr>
        </a:p>
      </dgm:t>
    </dgm:pt>
    <dgm:pt modelId="{9A5E9248-8E78-C348-BCCC-9A993278ADFB}" type="sibTrans" cxnId="{F698B316-70BE-5146-A6CC-9FF7DFD68B5A}">
      <dgm:prSet/>
      <dgm:spPr/>
      <dgm:t>
        <a:bodyPr/>
        <a:lstStyle/>
        <a:p>
          <a:endParaRPr lang="en-GB" sz="2800">
            <a:solidFill>
              <a:schemeClr val="tx1"/>
            </a:solidFill>
          </a:endParaRPr>
        </a:p>
      </dgm:t>
    </dgm:pt>
    <dgm:pt modelId="{5456A622-589A-E14D-A7CF-D8D8443B0F75}">
      <dgm:prSet phldrT="[Text]" custT="1"/>
      <dgm:spPr/>
      <dgm:t>
        <a:bodyPr/>
        <a:lstStyle/>
        <a:p>
          <a:r>
            <a:rPr lang="en-GB" sz="1800" smtClean="0">
              <a:solidFill>
                <a:schemeClr val="tx1"/>
              </a:solidFill>
            </a:rPr>
            <a:t>BDO</a:t>
          </a:r>
          <a:endParaRPr lang="en-GB" sz="1800" dirty="0">
            <a:solidFill>
              <a:schemeClr val="tx1"/>
            </a:solidFill>
          </a:endParaRPr>
        </a:p>
      </dgm:t>
    </dgm:pt>
    <dgm:pt modelId="{54A88A97-BDA9-A54C-8E51-D3248577A84F}" type="parTrans" cxnId="{0963277B-7EDF-BE43-A84A-4D8E9231D700}">
      <dgm:prSet/>
      <dgm:spPr/>
      <dgm:t>
        <a:bodyPr/>
        <a:lstStyle/>
        <a:p>
          <a:endParaRPr lang="en-GB" sz="2800">
            <a:solidFill>
              <a:schemeClr val="tx1"/>
            </a:solidFill>
          </a:endParaRPr>
        </a:p>
      </dgm:t>
    </dgm:pt>
    <dgm:pt modelId="{B9EA8A58-6D4C-E44E-AAA4-40D0BADC9DA2}" type="sibTrans" cxnId="{0963277B-7EDF-BE43-A84A-4D8E9231D700}">
      <dgm:prSet/>
      <dgm:spPr/>
      <dgm:t>
        <a:bodyPr/>
        <a:lstStyle/>
        <a:p>
          <a:endParaRPr lang="en-GB" sz="2800">
            <a:solidFill>
              <a:schemeClr val="tx1"/>
            </a:solidFill>
          </a:endParaRPr>
        </a:p>
      </dgm:t>
    </dgm:pt>
    <dgm:pt modelId="{5540F32C-92BB-2640-AA7B-9D8A38C9676A}">
      <dgm:prSet phldrT="[Text]" custT="1"/>
      <dgm:spPr/>
      <dgm:t>
        <a:bodyPr/>
        <a:lstStyle/>
        <a:p>
          <a:r>
            <a:rPr lang="en-GB" sz="1800" smtClean="0">
              <a:solidFill>
                <a:schemeClr val="tx1"/>
              </a:solidFill>
            </a:rPr>
            <a:t>Isis Innovations</a:t>
          </a:r>
          <a:endParaRPr lang="en-GB" sz="1800" dirty="0">
            <a:solidFill>
              <a:schemeClr val="tx1"/>
            </a:solidFill>
          </a:endParaRPr>
        </a:p>
      </dgm:t>
    </dgm:pt>
    <dgm:pt modelId="{B0F0FBDF-1CA8-384C-ABCA-06989ABB3C6E}" type="parTrans" cxnId="{E6A810C9-C74A-4F48-A58C-5C3FB4A661A9}">
      <dgm:prSet/>
      <dgm:spPr/>
      <dgm:t>
        <a:bodyPr/>
        <a:lstStyle/>
        <a:p>
          <a:endParaRPr lang="en-GB" sz="2800">
            <a:solidFill>
              <a:schemeClr val="tx1"/>
            </a:solidFill>
          </a:endParaRPr>
        </a:p>
      </dgm:t>
    </dgm:pt>
    <dgm:pt modelId="{FDF415AF-9DA2-0742-B655-4FBD577BE9A9}" type="sibTrans" cxnId="{E6A810C9-C74A-4F48-A58C-5C3FB4A661A9}">
      <dgm:prSet/>
      <dgm:spPr/>
      <dgm:t>
        <a:bodyPr/>
        <a:lstStyle/>
        <a:p>
          <a:endParaRPr lang="en-GB" sz="2800">
            <a:solidFill>
              <a:schemeClr val="tx1"/>
            </a:solidFill>
          </a:endParaRPr>
        </a:p>
      </dgm:t>
    </dgm:pt>
    <dgm:pt modelId="{89606DE8-651E-5045-9253-BDD8BB28A8EA}">
      <dgm:prSet phldrT="[Text]" custT="1"/>
      <dgm:spPr/>
      <dgm:t>
        <a:bodyPr/>
        <a:lstStyle/>
        <a:p>
          <a:r>
            <a:rPr lang="en-GB" sz="1800" smtClean="0">
              <a:solidFill>
                <a:schemeClr val="tx1"/>
              </a:solidFill>
            </a:rPr>
            <a:t>SMEs</a:t>
          </a:r>
          <a:endParaRPr lang="en-GB" sz="1800" dirty="0">
            <a:solidFill>
              <a:schemeClr val="tx1"/>
            </a:solidFill>
          </a:endParaRPr>
        </a:p>
      </dgm:t>
    </dgm:pt>
    <dgm:pt modelId="{C41CADB3-0170-F843-9950-3FE28E377844}" type="parTrans" cxnId="{0EFE6231-B012-E64C-AA98-D36AB00A8847}">
      <dgm:prSet/>
      <dgm:spPr/>
      <dgm:t>
        <a:bodyPr/>
        <a:lstStyle/>
        <a:p>
          <a:endParaRPr lang="en-GB" sz="2800">
            <a:solidFill>
              <a:schemeClr val="tx1"/>
            </a:solidFill>
          </a:endParaRPr>
        </a:p>
      </dgm:t>
    </dgm:pt>
    <dgm:pt modelId="{1862B9E0-6210-EA4F-8E6A-779B273A205B}" type="sibTrans" cxnId="{0EFE6231-B012-E64C-AA98-D36AB00A8847}">
      <dgm:prSet/>
      <dgm:spPr/>
      <dgm:t>
        <a:bodyPr/>
        <a:lstStyle/>
        <a:p>
          <a:endParaRPr lang="en-GB" sz="2800">
            <a:solidFill>
              <a:schemeClr val="tx1"/>
            </a:solidFill>
          </a:endParaRPr>
        </a:p>
      </dgm:t>
    </dgm:pt>
    <dgm:pt modelId="{63210758-5F5E-7142-829D-4E8352BD46C2}">
      <dgm:prSet phldrT="[Text]" custT="1"/>
      <dgm:spPr/>
      <dgm:t>
        <a:bodyPr/>
        <a:lstStyle/>
        <a:p>
          <a:r>
            <a:rPr lang="en-GB" sz="1800" dirty="0" smtClean="0">
              <a:solidFill>
                <a:schemeClr val="tx1"/>
              </a:solidFill>
            </a:rPr>
            <a:t>OUC</a:t>
          </a:r>
          <a:endParaRPr lang="en-GB" sz="1800" dirty="0">
            <a:solidFill>
              <a:schemeClr val="tx1"/>
            </a:solidFill>
          </a:endParaRPr>
        </a:p>
      </dgm:t>
    </dgm:pt>
    <dgm:pt modelId="{FB184DEE-8959-8540-B69A-ECFFDDF3F527}" type="parTrans" cxnId="{EA92BC02-C13B-2D4C-B26E-A1A74B78C97F}">
      <dgm:prSet/>
      <dgm:spPr/>
      <dgm:t>
        <a:bodyPr/>
        <a:lstStyle/>
        <a:p>
          <a:endParaRPr lang="en-GB" sz="2800">
            <a:solidFill>
              <a:schemeClr val="tx1"/>
            </a:solidFill>
          </a:endParaRPr>
        </a:p>
      </dgm:t>
    </dgm:pt>
    <dgm:pt modelId="{CA25E2DF-FE20-C741-B6C5-974E7C96EA63}" type="sibTrans" cxnId="{EA92BC02-C13B-2D4C-B26E-A1A74B78C97F}">
      <dgm:prSet/>
      <dgm:spPr/>
      <dgm:t>
        <a:bodyPr/>
        <a:lstStyle/>
        <a:p>
          <a:endParaRPr lang="en-GB" sz="2800">
            <a:solidFill>
              <a:schemeClr val="tx1"/>
            </a:solidFill>
          </a:endParaRPr>
        </a:p>
      </dgm:t>
    </dgm:pt>
    <dgm:pt modelId="{DFAEBB81-4F9C-3942-904A-4CF1F299FEA3}">
      <dgm:prSet phldrT="[Text]" custT="1"/>
      <dgm:spPr/>
      <dgm:t>
        <a:bodyPr/>
        <a:lstStyle/>
        <a:p>
          <a:r>
            <a:rPr lang="en-GB" sz="2800" dirty="0" smtClean="0">
              <a:solidFill>
                <a:schemeClr val="tx1"/>
              </a:solidFill>
            </a:rPr>
            <a:t>Collaboration</a:t>
          </a:r>
          <a:endParaRPr lang="en-GB" sz="2800" dirty="0">
            <a:solidFill>
              <a:schemeClr val="tx1"/>
            </a:solidFill>
          </a:endParaRPr>
        </a:p>
      </dgm:t>
    </dgm:pt>
    <dgm:pt modelId="{CD7C05EE-A082-6144-A49F-B3711AD698BB}" type="sibTrans" cxnId="{B87B1D44-CAB1-EF4C-AE4E-2CCDFC6F2AF4}">
      <dgm:prSet/>
      <dgm:spPr/>
      <dgm:t>
        <a:bodyPr/>
        <a:lstStyle/>
        <a:p>
          <a:endParaRPr lang="en-GB" sz="2800">
            <a:solidFill>
              <a:schemeClr val="tx1"/>
            </a:solidFill>
          </a:endParaRPr>
        </a:p>
      </dgm:t>
    </dgm:pt>
    <dgm:pt modelId="{B03757B1-D361-AB43-845F-7FFCE9682FE1}" type="parTrans" cxnId="{B87B1D44-CAB1-EF4C-AE4E-2CCDFC6F2AF4}">
      <dgm:prSet/>
      <dgm:spPr/>
      <dgm:t>
        <a:bodyPr/>
        <a:lstStyle/>
        <a:p>
          <a:endParaRPr lang="en-GB" sz="2800">
            <a:solidFill>
              <a:schemeClr val="tx1"/>
            </a:solidFill>
          </a:endParaRPr>
        </a:p>
      </dgm:t>
    </dgm:pt>
    <dgm:pt modelId="{D51DDA5C-E648-A842-BB4C-745E65CAB241}">
      <dgm:prSet phldrT="[Text]" custT="1"/>
      <dgm:spPr/>
      <dgm:t>
        <a:bodyPr/>
        <a:lstStyle/>
        <a:p>
          <a:r>
            <a:rPr lang="en-GB" sz="1800" dirty="0" smtClean="0">
              <a:solidFill>
                <a:schemeClr val="tx1"/>
              </a:solidFill>
            </a:rPr>
            <a:t>DA</a:t>
          </a:r>
          <a:endParaRPr lang="en-GB" sz="1800" dirty="0">
            <a:solidFill>
              <a:schemeClr val="tx1"/>
            </a:solidFill>
          </a:endParaRPr>
        </a:p>
      </dgm:t>
    </dgm:pt>
    <dgm:pt modelId="{A9D03535-944E-9248-8EA4-C46630CA22B5}" type="parTrans" cxnId="{B6A9DB71-529A-3E49-91BA-CA24D9DC30D9}">
      <dgm:prSet/>
      <dgm:spPr/>
      <dgm:t>
        <a:bodyPr/>
        <a:lstStyle/>
        <a:p>
          <a:endParaRPr lang="en-GB"/>
        </a:p>
      </dgm:t>
    </dgm:pt>
    <dgm:pt modelId="{C82D3CB3-9D36-5D48-BBAF-140BA4B50003}" type="sibTrans" cxnId="{B6A9DB71-529A-3E49-91BA-CA24D9DC30D9}">
      <dgm:prSet/>
      <dgm:spPr/>
      <dgm:t>
        <a:bodyPr/>
        <a:lstStyle/>
        <a:p>
          <a:endParaRPr lang="en-GB"/>
        </a:p>
      </dgm:t>
    </dgm:pt>
    <dgm:pt modelId="{15854ABF-3CA4-944F-8E8B-8A784B1A615E}" type="pres">
      <dgm:prSet presAssocID="{B20FC03A-C774-A240-A758-99FE1365D29C}" presName="composite" presStyleCnt="0">
        <dgm:presLayoutVars>
          <dgm:chMax val="1"/>
          <dgm:dir/>
          <dgm:resizeHandles val="exact"/>
        </dgm:presLayoutVars>
      </dgm:prSet>
      <dgm:spPr/>
    </dgm:pt>
    <dgm:pt modelId="{E45A916B-F7FD-274F-883C-43D872ED548B}" type="pres">
      <dgm:prSet presAssocID="{B20FC03A-C774-A240-A758-99FE1365D29C}" presName="radial" presStyleCnt="0">
        <dgm:presLayoutVars>
          <dgm:animLvl val="ctr"/>
        </dgm:presLayoutVars>
      </dgm:prSet>
      <dgm:spPr/>
    </dgm:pt>
    <dgm:pt modelId="{1ED647A3-A28D-E442-B8F9-333C33D5C1B4}" type="pres">
      <dgm:prSet presAssocID="{DFAEBB81-4F9C-3942-904A-4CF1F299FEA3}" presName="centerShape" presStyleLbl="vennNode1" presStyleIdx="0" presStyleCnt="9"/>
      <dgm:spPr/>
    </dgm:pt>
    <dgm:pt modelId="{658EED5E-956A-5D49-931C-78768E36BF9F}" type="pres">
      <dgm:prSet presAssocID="{E6E17A0E-771D-1C47-A302-B57FC8EE51E8}" presName="node" presStyleLbl="vennNode1" presStyleIdx="1" presStyleCnt="9">
        <dgm:presLayoutVars>
          <dgm:bulletEnabled val="1"/>
        </dgm:presLayoutVars>
      </dgm:prSet>
      <dgm:spPr/>
      <dgm:t>
        <a:bodyPr/>
        <a:lstStyle/>
        <a:p>
          <a:endParaRPr lang="en-GB"/>
        </a:p>
      </dgm:t>
    </dgm:pt>
    <dgm:pt modelId="{879CD1CD-FD39-6D4F-830F-326C69F8E81A}" type="pres">
      <dgm:prSet presAssocID="{7E352C70-FDB3-BE4F-ADD8-82EA95A7A5AD}" presName="node" presStyleLbl="vennNode1" presStyleIdx="2" presStyleCnt="9">
        <dgm:presLayoutVars>
          <dgm:bulletEnabled val="1"/>
        </dgm:presLayoutVars>
      </dgm:prSet>
      <dgm:spPr/>
    </dgm:pt>
    <dgm:pt modelId="{C9D89101-8C9E-9A46-A9B1-CAF14E983C51}" type="pres">
      <dgm:prSet presAssocID="{89606DE8-651E-5045-9253-BDD8BB28A8EA}" presName="node" presStyleLbl="vennNode1" presStyleIdx="3" presStyleCnt="9">
        <dgm:presLayoutVars>
          <dgm:bulletEnabled val="1"/>
        </dgm:presLayoutVars>
      </dgm:prSet>
      <dgm:spPr/>
    </dgm:pt>
    <dgm:pt modelId="{2AD3183F-579B-3146-9EBC-DE50A81C3B4F}" type="pres">
      <dgm:prSet presAssocID="{D0E0AA79-2CA7-414A-BAE4-35A10F3A011B}" presName="node" presStyleLbl="vennNode1" presStyleIdx="4" presStyleCnt="9">
        <dgm:presLayoutVars>
          <dgm:bulletEnabled val="1"/>
        </dgm:presLayoutVars>
      </dgm:prSet>
      <dgm:spPr/>
    </dgm:pt>
    <dgm:pt modelId="{1E63F949-625D-D34A-AD06-424C5A6089FD}" type="pres">
      <dgm:prSet presAssocID="{5456A622-589A-E14D-A7CF-D8D8443B0F75}" presName="node" presStyleLbl="vennNode1" presStyleIdx="5" presStyleCnt="9">
        <dgm:presLayoutVars>
          <dgm:bulletEnabled val="1"/>
        </dgm:presLayoutVars>
      </dgm:prSet>
      <dgm:spPr/>
    </dgm:pt>
    <dgm:pt modelId="{413414FF-BB7A-C441-8BEB-D1099C012A4E}" type="pres">
      <dgm:prSet presAssocID="{5540F32C-92BB-2640-AA7B-9D8A38C9676A}" presName="node" presStyleLbl="vennNode1" presStyleIdx="6" presStyleCnt="9">
        <dgm:presLayoutVars>
          <dgm:bulletEnabled val="1"/>
        </dgm:presLayoutVars>
      </dgm:prSet>
      <dgm:spPr/>
      <dgm:t>
        <a:bodyPr/>
        <a:lstStyle/>
        <a:p>
          <a:endParaRPr lang="en-GB"/>
        </a:p>
      </dgm:t>
    </dgm:pt>
    <dgm:pt modelId="{0D30F70F-D196-1C41-930A-C25025F4EA79}" type="pres">
      <dgm:prSet presAssocID="{63210758-5F5E-7142-829D-4E8352BD46C2}" presName="node" presStyleLbl="vennNode1" presStyleIdx="7" presStyleCnt="9">
        <dgm:presLayoutVars>
          <dgm:bulletEnabled val="1"/>
        </dgm:presLayoutVars>
      </dgm:prSet>
      <dgm:spPr/>
    </dgm:pt>
    <dgm:pt modelId="{60BCEB84-3CB1-9A45-85C5-1F823776C84A}" type="pres">
      <dgm:prSet presAssocID="{D51DDA5C-E648-A842-BB4C-745E65CAB241}" presName="node" presStyleLbl="vennNode1" presStyleIdx="8" presStyleCnt="9">
        <dgm:presLayoutVars>
          <dgm:bulletEnabled val="1"/>
        </dgm:presLayoutVars>
      </dgm:prSet>
      <dgm:spPr/>
    </dgm:pt>
  </dgm:ptLst>
  <dgm:cxnLst>
    <dgm:cxn modelId="{CADECD9A-0FAF-E345-A8EE-3C03C054593E}" type="presOf" srcId="{89606DE8-651E-5045-9253-BDD8BB28A8EA}" destId="{C9D89101-8C9E-9A46-A9B1-CAF14E983C51}" srcOrd="0" destOrd="0" presId="urn:microsoft.com/office/officeart/2005/8/layout/radial3"/>
    <dgm:cxn modelId="{B87B1D44-CAB1-EF4C-AE4E-2CCDFC6F2AF4}" srcId="{B20FC03A-C774-A240-A758-99FE1365D29C}" destId="{DFAEBB81-4F9C-3942-904A-4CF1F299FEA3}" srcOrd="0" destOrd="0" parTransId="{B03757B1-D361-AB43-845F-7FFCE9682FE1}" sibTransId="{CD7C05EE-A082-6144-A49F-B3711AD698BB}"/>
    <dgm:cxn modelId="{1996E261-EE68-D240-8F57-38D8E5BEB8BD}" srcId="{DFAEBB81-4F9C-3942-904A-4CF1F299FEA3}" destId="{7E352C70-FDB3-BE4F-ADD8-82EA95A7A5AD}" srcOrd="1" destOrd="0" parTransId="{4E96662E-EF07-C84C-85E6-96B11A308DF5}" sibTransId="{024B2342-8133-7546-940D-A38F33A1DACC}"/>
    <dgm:cxn modelId="{8CAF9B02-18CB-9244-851C-2BD921722980}" type="presOf" srcId="{5456A622-589A-E14D-A7CF-D8D8443B0F75}" destId="{1E63F949-625D-D34A-AD06-424C5A6089FD}" srcOrd="0" destOrd="0" presId="urn:microsoft.com/office/officeart/2005/8/layout/radial3"/>
    <dgm:cxn modelId="{7A29C755-4154-3C4C-AC4B-4E510F339501}" type="presOf" srcId="{DFAEBB81-4F9C-3942-904A-4CF1F299FEA3}" destId="{1ED647A3-A28D-E442-B8F9-333C33D5C1B4}" srcOrd="0" destOrd="0" presId="urn:microsoft.com/office/officeart/2005/8/layout/radial3"/>
    <dgm:cxn modelId="{E6A810C9-C74A-4F48-A58C-5C3FB4A661A9}" srcId="{DFAEBB81-4F9C-3942-904A-4CF1F299FEA3}" destId="{5540F32C-92BB-2640-AA7B-9D8A38C9676A}" srcOrd="5" destOrd="0" parTransId="{B0F0FBDF-1CA8-384C-ABCA-06989ABB3C6E}" sibTransId="{FDF415AF-9DA2-0742-B655-4FBD577BE9A9}"/>
    <dgm:cxn modelId="{A692F486-9F6D-0A49-AE3A-4B367220537C}" type="presOf" srcId="{B20FC03A-C774-A240-A758-99FE1365D29C}" destId="{15854ABF-3CA4-944F-8E8B-8A784B1A615E}" srcOrd="0" destOrd="0" presId="urn:microsoft.com/office/officeart/2005/8/layout/radial3"/>
    <dgm:cxn modelId="{69602C10-0736-674D-93FD-0210D07F97CD}" type="presOf" srcId="{D51DDA5C-E648-A842-BB4C-745E65CAB241}" destId="{60BCEB84-3CB1-9A45-85C5-1F823776C84A}" srcOrd="0" destOrd="0" presId="urn:microsoft.com/office/officeart/2005/8/layout/radial3"/>
    <dgm:cxn modelId="{69375340-25CB-C246-A7AB-298DB0831681}" type="presOf" srcId="{D0E0AA79-2CA7-414A-BAE4-35A10F3A011B}" destId="{2AD3183F-579B-3146-9EBC-DE50A81C3B4F}" srcOrd="0" destOrd="0" presId="urn:microsoft.com/office/officeart/2005/8/layout/radial3"/>
    <dgm:cxn modelId="{0EFE6231-B012-E64C-AA98-D36AB00A8847}" srcId="{DFAEBB81-4F9C-3942-904A-4CF1F299FEA3}" destId="{89606DE8-651E-5045-9253-BDD8BB28A8EA}" srcOrd="2" destOrd="0" parTransId="{C41CADB3-0170-F843-9950-3FE28E377844}" sibTransId="{1862B9E0-6210-EA4F-8E6A-779B273A205B}"/>
    <dgm:cxn modelId="{B50556AF-0D54-4540-80A7-2E74F2FA9DDC}" type="presOf" srcId="{7E352C70-FDB3-BE4F-ADD8-82EA95A7A5AD}" destId="{879CD1CD-FD39-6D4F-830F-326C69F8E81A}" srcOrd="0" destOrd="0" presId="urn:microsoft.com/office/officeart/2005/8/layout/radial3"/>
    <dgm:cxn modelId="{EA92BC02-C13B-2D4C-B26E-A1A74B78C97F}" srcId="{DFAEBB81-4F9C-3942-904A-4CF1F299FEA3}" destId="{63210758-5F5E-7142-829D-4E8352BD46C2}" srcOrd="6" destOrd="0" parTransId="{FB184DEE-8959-8540-B69A-ECFFDDF3F527}" sibTransId="{CA25E2DF-FE20-C741-B6C5-974E7C96EA63}"/>
    <dgm:cxn modelId="{757472E8-D4B3-504A-95C2-6D7663FC8AED}" type="presOf" srcId="{5540F32C-92BB-2640-AA7B-9D8A38C9676A}" destId="{413414FF-BB7A-C441-8BEB-D1099C012A4E}" srcOrd="0" destOrd="0" presId="urn:microsoft.com/office/officeart/2005/8/layout/radial3"/>
    <dgm:cxn modelId="{3DDCAA7C-E0FF-A340-B391-B67D80EF1B87}" type="presOf" srcId="{E6E17A0E-771D-1C47-A302-B57FC8EE51E8}" destId="{658EED5E-956A-5D49-931C-78768E36BF9F}" srcOrd="0" destOrd="0" presId="urn:microsoft.com/office/officeart/2005/8/layout/radial3"/>
    <dgm:cxn modelId="{DF414EB5-C204-DB4C-AAB0-5351B7BCE058}" srcId="{DFAEBB81-4F9C-3942-904A-4CF1F299FEA3}" destId="{E6E17A0E-771D-1C47-A302-B57FC8EE51E8}" srcOrd="0" destOrd="0" parTransId="{9D1BA9CB-54C3-4145-81F1-6E7F2CCC52C3}" sibTransId="{1DC1BBD2-BD6B-044E-A808-331A6A61C20F}"/>
    <dgm:cxn modelId="{F698B316-70BE-5146-A6CC-9FF7DFD68B5A}" srcId="{DFAEBB81-4F9C-3942-904A-4CF1F299FEA3}" destId="{D0E0AA79-2CA7-414A-BAE4-35A10F3A011B}" srcOrd="3" destOrd="0" parTransId="{AAA2EEB1-9A8C-C448-A5B3-C997B96CCEE5}" sibTransId="{9A5E9248-8E78-C348-BCCC-9A993278ADFB}"/>
    <dgm:cxn modelId="{0963277B-7EDF-BE43-A84A-4D8E9231D700}" srcId="{DFAEBB81-4F9C-3942-904A-4CF1F299FEA3}" destId="{5456A622-589A-E14D-A7CF-D8D8443B0F75}" srcOrd="4" destOrd="0" parTransId="{54A88A97-BDA9-A54C-8E51-D3248577A84F}" sibTransId="{B9EA8A58-6D4C-E44E-AAA4-40D0BADC9DA2}"/>
    <dgm:cxn modelId="{B6A9DB71-529A-3E49-91BA-CA24D9DC30D9}" srcId="{DFAEBB81-4F9C-3942-904A-4CF1F299FEA3}" destId="{D51DDA5C-E648-A842-BB4C-745E65CAB241}" srcOrd="7" destOrd="0" parTransId="{A9D03535-944E-9248-8EA4-C46630CA22B5}" sibTransId="{C82D3CB3-9D36-5D48-BBAF-140BA4B50003}"/>
    <dgm:cxn modelId="{84C6B8A9-C122-144F-98EA-14F5454FF98C}" type="presOf" srcId="{63210758-5F5E-7142-829D-4E8352BD46C2}" destId="{0D30F70F-D196-1C41-930A-C25025F4EA79}" srcOrd="0" destOrd="0" presId="urn:microsoft.com/office/officeart/2005/8/layout/radial3"/>
    <dgm:cxn modelId="{ADB81932-695A-EC4D-A2AE-CC0B942E47A5}" type="presParOf" srcId="{15854ABF-3CA4-944F-8E8B-8A784B1A615E}" destId="{E45A916B-F7FD-274F-883C-43D872ED548B}" srcOrd="0" destOrd="0" presId="urn:microsoft.com/office/officeart/2005/8/layout/radial3"/>
    <dgm:cxn modelId="{F0CA766D-5AB1-E046-A8DF-37A6CA79B3BD}" type="presParOf" srcId="{E45A916B-F7FD-274F-883C-43D872ED548B}" destId="{1ED647A3-A28D-E442-B8F9-333C33D5C1B4}" srcOrd="0" destOrd="0" presId="urn:microsoft.com/office/officeart/2005/8/layout/radial3"/>
    <dgm:cxn modelId="{6C954CF0-D78A-554E-86AF-D5FE8A37110A}" type="presParOf" srcId="{E45A916B-F7FD-274F-883C-43D872ED548B}" destId="{658EED5E-956A-5D49-931C-78768E36BF9F}" srcOrd="1" destOrd="0" presId="urn:microsoft.com/office/officeart/2005/8/layout/radial3"/>
    <dgm:cxn modelId="{3E06EB76-8EA0-5C41-86CD-7892DE4E2965}" type="presParOf" srcId="{E45A916B-F7FD-274F-883C-43D872ED548B}" destId="{879CD1CD-FD39-6D4F-830F-326C69F8E81A}" srcOrd="2" destOrd="0" presId="urn:microsoft.com/office/officeart/2005/8/layout/radial3"/>
    <dgm:cxn modelId="{1A0D130B-A4D3-014E-A7FF-7AD7EDA64291}" type="presParOf" srcId="{E45A916B-F7FD-274F-883C-43D872ED548B}" destId="{C9D89101-8C9E-9A46-A9B1-CAF14E983C51}" srcOrd="3" destOrd="0" presId="urn:microsoft.com/office/officeart/2005/8/layout/radial3"/>
    <dgm:cxn modelId="{7E0D05F0-A3DC-E44F-A45E-5DDC58008242}" type="presParOf" srcId="{E45A916B-F7FD-274F-883C-43D872ED548B}" destId="{2AD3183F-579B-3146-9EBC-DE50A81C3B4F}" srcOrd="4" destOrd="0" presId="urn:microsoft.com/office/officeart/2005/8/layout/radial3"/>
    <dgm:cxn modelId="{FFA4D7ED-3B55-6644-97C4-569369DEAD24}" type="presParOf" srcId="{E45A916B-F7FD-274F-883C-43D872ED548B}" destId="{1E63F949-625D-D34A-AD06-424C5A6089FD}" srcOrd="5" destOrd="0" presId="urn:microsoft.com/office/officeart/2005/8/layout/radial3"/>
    <dgm:cxn modelId="{33CD36B4-558A-E049-B5BA-1B03772AC97C}" type="presParOf" srcId="{E45A916B-F7FD-274F-883C-43D872ED548B}" destId="{413414FF-BB7A-C441-8BEB-D1099C012A4E}" srcOrd="6" destOrd="0" presId="urn:microsoft.com/office/officeart/2005/8/layout/radial3"/>
    <dgm:cxn modelId="{03FFC630-471F-C642-A6CA-6932D92647B9}" type="presParOf" srcId="{E45A916B-F7FD-274F-883C-43D872ED548B}" destId="{0D30F70F-D196-1C41-930A-C25025F4EA79}" srcOrd="7" destOrd="0" presId="urn:microsoft.com/office/officeart/2005/8/layout/radial3"/>
    <dgm:cxn modelId="{364AF09B-9346-754B-BA9C-73B1F05DC786}" type="presParOf" srcId="{E45A916B-F7FD-274F-883C-43D872ED548B}" destId="{60BCEB84-3CB1-9A45-85C5-1F823776C84A}" srcOrd="8"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BFAB6-7165-8B49-B726-F38530A8FC0F}">
      <dsp:nvSpPr>
        <dsp:cNvPr id="0" name=""/>
        <dsp:cNvSpPr/>
      </dsp:nvSpPr>
      <dsp:spPr>
        <a:xfrm>
          <a:off x="184700" y="494334"/>
          <a:ext cx="4555946" cy="4555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n-GB" sz="4000" kern="1200" dirty="0" smtClean="0"/>
            <a:t>Universities</a:t>
          </a:r>
          <a:endParaRPr lang="en-GB" sz="4000" kern="1200" dirty="0"/>
        </a:p>
      </dsp:txBody>
      <dsp:txXfrm>
        <a:off x="820891" y="1031578"/>
        <a:ext cx="2626851" cy="3481458"/>
      </dsp:txXfrm>
    </dsp:sp>
    <dsp:sp modelId="{6ED9A312-B874-CC47-B554-2BEC983E3E86}">
      <dsp:nvSpPr>
        <dsp:cNvPr id="0" name=""/>
        <dsp:cNvSpPr/>
      </dsp:nvSpPr>
      <dsp:spPr>
        <a:xfrm>
          <a:off x="3468265" y="494334"/>
          <a:ext cx="4555946" cy="4555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1778000">
            <a:lnSpc>
              <a:spcPct val="90000"/>
            </a:lnSpc>
            <a:spcBef>
              <a:spcPct val="0"/>
            </a:spcBef>
            <a:spcAft>
              <a:spcPct val="35000"/>
            </a:spcAft>
          </a:pPr>
          <a:r>
            <a:rPr lang="en-GB" sz="4000" kern="1200" dirty="0" smtClean="0"/>
            <a:t>Industry</a:t>
          </a:r>
          <a:endParaRPr lang="en-GB" sz="4000" kern="1200" dirty="0"/>
        </a:p>
      </dsp:txBody>
      <dsp:txXfrm>
        <a:off x="4761168" y="1031578"/>
        <a:ext cx="2626851" cy="3481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1A4E0-BC9B-5C49-9AE5-AF7A6B9C9815}">
      <dsp:nvSpPr>
        <dsp:cNvPr id="0" name=""/>
        <dsp:cNvSpPr/>
      </dsp:nvSpPr>
      <dsp:spPr>
        <a:xfrm rot="5400000">
          <a:off x="-163470" y="169923"/>
          <a:ext cx="1089803" cy="762862"/>
        </a:xfrm>
        <a:prstGeom prst="chevron">
          <a:avLst/>
        </a:prstGeom>
        <a:solidFill>
          <a:schemeClr val="accent1">
            <a:lumMod val="75000"/>
          </a:schemeClr>
        </a:solidFill>
        <a:ln w="9525"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280</a:t>
          </a:r>
        </a:p>
      </dsp:txBody>
      <dsp:txXfrm rot="-5400000">
        <a:off x="1" y="387883"/>
        <a:ext cx="762862" cy="326941"/>
      </dsp:txXfrm>
    </dsp:sp>
    <dsp:sp modelId="{F6290FE1-2B2B-9140-A736-1558AEBF4961}">
      <dsp:nvSpPr>
        <dsp:cNvPr id="0" name=""/>
        <dsp:cNvSpPr/>
      </dsp:nvSpPr>
      <dsp:spPr>
        <a:xfrm rot="5400000">
          <a:off x="2790598" y="-2021282"/>
          <a:ext cx="708744" cy="4764216"/>
        </a:xfrm>
        <a:prstGeom prst="round2SameRect">
          <a:avLst/>
        </a:prstGeom>
        <a:solidFill>
          <a:schemeClr val="lt1">
            <a:alpha val="90000"/>
            <a:hueOff val="0"/>
            <a:satOff val="0"/>
            <a:lumOff val="0"/>
            <a:alphaOff val="0"/>
          </a:schemeClr>
        </a:solidFill>
        <a:ln w="9525" cap="flat" cmpd="sng" algn="ctr">
          <a:solidFill>
            <a:schemeClr val="accent3">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PIs </a:t>
          </a:r>
          <a:r>
            <a:rPr lang="en-US" sz="2000" kern="1200" dirty="0"/>
            <a:t>who have </a:t>
          </a:r>
          <a:r>
            <a:rPr lang="en-US" sz="2000" kern="1200" dirty="0" smtClean="0"/>
            <a:t>received </a:t>
          </a:r>
          <a:r>
            <a:rPr lang="en-US" sz="2000" kern="1200" dirty="0"/>
            <a:t>industry funding</a:t>
          </a:r>
        </a:p>
      </dsp:txBody>
      <dsp:txXfrm rot="-5400000">
        <a:off x="762862" y="41052"/>
        <a:ext cx="4729618" cy="639548"/>
      </dsp:txXfrm>
    </dsp:sp>
    <dsp:sp modelId="{1BF644C9-997E-1F41-BF8F-68F4325C38C6}">
      <dsp:nvSpPr>
        <dsp:cNvPr id="0" name=""/>
        <dsp:cNvSpPr/>
      </dsp:nvSpPr>
      <dsp:spPr>
        <a:xfrm rot="5400000">
          <a:off x="-163470" y="1163566"/>
          <a:ext cx="1089803" cy="762862"/>
        </a:xfrm>
        <a:prstGeom prst="chevron">
          <a:avLst/>
        </a:prstGeom>
        <a:solidFill>
          <a:srgbClr val="6B6BCF"/>
        </a:solidFill>
        <a:ln w="9525" cap="flat" cmpd="sng" algn="ctr">
          <a:solidFill>
            <a:schemeClr val="accent3">
              <a:shade val="80000"/>
              <a:hueOff val="0"/>
              <a:satOff val="0"/>
              <a:lumOff val="187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229</a:t>
          </a:r>
        </a:p>
      </dsp:txBody>
      <dsp:txXfrm rot="-5400000">
        <a:off x="1" y="1381526"/>
        <a:ext cx="762862" cy="326941"/>
      </dsp:txXfrm>
    </dsp:sp>
    <dsp:sp modelId="{C5297B03-D6FC-0943-B95D-CB938235E7F4}">
      <dsp:nvSpPr>
        <dsp:cNvPr id="0" name=""/>
        <dsp:cNvSpPr/>
      </dsp:nvSpPr>
      <dsp:spPr>
        <a:xfrm rot="5400000">
          <a:off x="2790784" y="-1027826"/>
          <a:ext cx="708372" cy="4764216"/>
        </a:xfrm>
        <a:prstGeom prst="round2SameRect">
          <a:avLst/>
        </a:prstGeom>
        <a:solidFill>
          <a:schemeClr val="lt1">
            <a:alpha val="90000"/>
            <a:hueOff val="0"/>
            <a:satOff val="0"/>
            <a:lumOff val="0"/>
            <a:alphaOff val="0"/>
          </a:schemeClr>
        </a:solidFill>
        <a:ln w="9525" cap="flat" cmpd="sng" algn="ctr">
          <a:solidFill>
            <a:schemeClr val="accent3">
              <a:shade val="80000"/>
              <a:hueOff val="0"/>
              <a:satOff val="0"/>
              <a:lumOff val="18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Initially surveyed population</a:t>
          </a:r>
        </a:p>
      </dsp:txBody>
      <dsp:txXfrm rot="-5400000">
        <a:off x="762862" y="1034676"/>
        <a:ext cx="4729636" cy="639212"/>
      </dsp:txXfrm>
    </dsp:sp>
    <dsp:sp modelId="{9B1A019D-E2CB-6B4C-88C1-D401367D12E2}">
      <dsp:nvSpPr>
        <dsp:cNvPr id="0" name=""/>
        <dsp:cNvSpPr/>
      </dsp:nvSpPr>
      <dsp:spPr>
        <a:xfrm rot="5400000">
          <a:off x="-163470" y="2157208"/>
          <a:ext cx="1089803" cy="762862"/>
        </a:xfrm>
        <a:prstGeom prst="chevron">
          <a:avLst/>
        </a:prstGeom>
        <a:solidFill>
          <a:srgbClr val="6B6BCF"/>
        </a:solidFill>
        <a:ln w="9525" cap="flat" cmpd="sng" algn="ctr">
          <a:solidFill>
            <a:schemeClr val="accent3">
              <a:shade val="80000"/>
              <a:hueOff val="0"/>
              <a:satOff val="0"/>
              <a:lumOff val="374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220</a:t>
          </a:r>
        </a:p>
      </dsp:txBody>
      <dsp:txXfrm rot="-5400000">
        <a:off x="1" y="2375168"/>
        <a:ext cx="762862" cy="326941"/>
      </dsp:txXfrm>
    </dsp:sp>
    <dsp:sp modelId="{0EB156EF-4C6E-AB4B-B9C1-970E333B2F51}">
      <dsp:nvSpPr>
        <dsp:cNvPr id="0" name=""/>
        <dsp:cNvSpPr/>
      </dsp:nvSpPr>
      <dsp:spPr>
        <a:xfrm rot="5400000">
          <a:off x="2790784" y="-34184"/>
          <a:ext cx="708372" cy="4764216"/>
        </a:xfrm>
        <a:prstGeom prst="round2SameRect">
          <a:avLst/>
        </a:prstGeom>
        <a:solidFill>
          <a:schemeClr val="lt1">
            <a:alpha val="90000"/>
            <a:hueOff val="0"/>
            <a:satOff val="0"/>
            <a:lumOff val="0"/>
            <a:alphaOff val="0"/>
          </a:schemeClr>
        </a:solidFill>
        <a:ln w="9525" cap="flat" cmpd="sng" algn="ctr">
          <a:solidFill>
            <a:schemeClr val="accent3">
              <a:shade val="80000"/>
              <a:hueOff val="0"/>
              <a:satOff val="0"/>
              <a:lumOff val="374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Final eligible survey population</a:t>
          </a:r>
        </a:p>
      </dsp:txBody>
      <dsp:txXfrm rot="-5400000">
        <a:off x="762862" y="2028318"/>
        <a:ext cx="4729636" cy="639212"/>
      </dsp:txXfrm>
    </dsp:sp>
    <dsp:sp modelId="{2C96847C-B904-494E-99F9-12A1C8DCEDDE}">
      <dsp:nvSpPr>
        <dsp:cNvPr id="0" name=""/>
        <dsp:cNvSpPr/>
      </dsp:nvSpPr>
      <dsp:spPr>
        <a:xfrm rot="5400000">
          <a:off x="-163470" y="3150851"/>
          <a:ext cx="1089803" cy="762862"/>
        </a:xfrm>
        <a:prstGeom prst="chevron">
          <a:avLst/>
        </a:prstGeom>
        <a:solidFill>
          <a:srgbClr val="72BFC5"/>
        </a:solidFill>
        <a:ln w="9525" cap="flat" cmpd="sng" algn="ctr">
          <a:solidFill>
            <a:schemeClr val="accent3">
              <a:shade val="80000"/>
              <a:hueOff val="0"/>
              <a:satOff val="0"/>
              <a:lumOff val="562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169</a:t>
          </a:r>
        </a:p>
      </dsp:txBody>
      <dsp:txXfrm rot="-5400000">
        <a:off x="1" y="3368811"/>
        <a:ext cx="762862" cy="326941"/>
      </dsp:txXfrm>
    </dsp:sp>
    <dsp:sp modelId="{2A965D58-8091-2A48-9221-9C12DACB5DA8}">
      <dsp:nvSpPr>
        <dsp:cNvPr id="0" name=""/>
        <dsp:cNvSpPr/>
      </dsp:nvSpPr>
      <dsp:spPr>
        <a:xfrm rot="5400000">
          <a:off x="2790784" y="959458"/>
          <a:ext cx="708372" cy="4764216"/>
        </a:xfrm>
        <a:prstGeom prst="round2SameRect">
          <a:avLst/>
        </a:prstGeom>
        <a:solidFill>
          <a:schemeClr val="lt1">
            <a:alpha val="90000"/>
            <a:hueOff val="0"/>
            <a:satOff val="0"/>
            <a:lumOff val="0"/>
            <a:alphaOff val="0"/>
          </a:schemeClr>
        </a:solidFill>
        <a:ln w="9525" cap="flat" cmpd="sng" algn="ctr">
          <a:solidFill>
            <a:schemeClr val="accent3">
              <a:shade val="80000"/>
              <a:hueOff val="0"/>
              <a:satOff val="0"/>
              <a:lumOff val="562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Completed responses</a:t>
          </a:r>
        </a:p>
      </dsp:txBody>
      <dsp:txXfrm rot="-5400000">
        <a:off x="762862" y="3021960"/>
        <a:ext cx="4729636" cy="639212"/>
      </dsp:txXfrm>
    </dsp:sp>
    <dsp:sp modelId="{E2728514-08F7-734B-88BF-9F0C9D61BCAA}">
      <dsp:nvSpPr>
        <dsp:cNvPr id="0" name=""/>
        <dsp:cNvSpPr/>
      </dsp:nvSpPr>
      <dsp:spPr>
        <a:xfrm rot="5400000">
          <a:off x="-163470" y="4144493"/>
          <a:ext cx="1089803" cy="762862"/>
        </a:xfrm>
        <a:prstGeom prst="chevron">
          <a:avLst/>
        </a:prstGeom>
        <a:solidFill>
          <a:schemeClr val="accent6">
            <a:lumMod val="60000"/>
            <a:lumOff val="40000"/>
          </a:schemeClr>
        </a:solidFill>
        <a:ln w="9525" cap="flat" cmpd="sng" algn="ctr">
          <a:solidFill>
            <a:schemeClr val="accent3">
              <a:shade val="80000"/>
              <a:hueOff val="0"/>
              <a:satOff val="0"/>
              <a:lumOff val="7494"/>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38</a:t>
          </a:r>
          <a:endParaRPr lang="en-US" sz="2400" kern="1200" dirty="0"/>
        </a:p>
      </dsp:txBody>
      <dsp:txXfrm rot="-5400000">
        <a:off x="1" y="4362453"/>
        <a:ext cx="762862" cy="326941"/>
      </dsp:txXfrm>
    </dsp:sp>
    <dsp:sp modelId="{48A75C77-E85C-A642-8699-BE1A1827F630}">
      <dsp:nvSpPr>
        <dsp:cNvPr id="0" name=""/>
        <dsp:cNvSpPr/>
      </dsp:nvSpPr>
      <dsp:spPr>
        <a:xfrm rot="5400000">
          <a:off x="2790784" y="1953100"/>
          <a:ext cx="708372" cy="4764216"/>
        </a:xfrm>
        <a:prstGeom prst="round2SameRect">
          <a:avLst/>
        </a:prstGeom>
        <a:solidFill>
          <a:schemeClr val="lt1">
            <a:alpha val="90000"/>
            <a:hueOff val="0"/>
            <a:satOff val="0"/>
            <a:lumOff val="0"/>
            <a:alphaOff val="0"/>
          </a:schemeClr>
        </a:solidFill>
        <a:ln w="9525" cap="flat" cmpd="sng" algn="ctr">
          <a:solidFill>
            <a:schemeClr val="accent3">
              <a:shade val="80000"/>
              <a:hueOff val="0"/>
              <a:satOff val="0"/>
              <a:lumOff val="749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Agreed to be interviewed</a:t>
          </a:r>
        </a:p>
      </dsp:txBody>
      <dsp:txXfrm rot="-5400000">
        <a:off x="762862" y="4015602"/>
        <a:ext cx="4729636" cy="639212"/>
      </dsp:txXfrm>
    </dsp:sp>
    <dsp:sp modelId="{F6015402-D5FE-4945-9359-AAEAB7CBE3E6}">
      <dsp:nvSpPr>
        <dsp:cNvPr id="0" name=""/>
        <dsp:cNvSpPr/>
      </dsp:nvSpPr>
      <dsp:spPr>
        <a:xfrm rot="5400000">
          <a:off x="-163470" y="5138136"/>
          <a:ext cx="1089803" cy="762862"/>
        </a:xfrm>
        <a:prstGeom prst="chevron">
          <a:avLst/>
        </a:prstGeom>
        <a:solidFill>
          <a:srgbClr val="72BFC5"/>
        </a:solidFill>
        <a:ln w="9525" cap="flat" cmpd="sng" algn="ctr">
          <a:solidFill>
            <a:schemeClr val="accent3">
              <a:shade val="80000"/>
              <a:hueOff val="0"/>
              <a:satOff val="0"/>
              <a:lumOff val="936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26</a:t>
          </a:r>
          <a:endParaRPr lang="en-US" sz="2400" kern="1200" dirty="0"/>
        </a:p>
      </dsp:txBody>
      <dsp:txXfrm rot="-5400000">
        <a:off x="1" y="5356096"/>
        <a:ext cx="762862" cy="326941"/>
      </dsp:txXfrm>
    </dsp:sp>
    <dsp:sp modelId="{A8178195-ABB6-FC4B-9A00-4ED475C0EB6D}">
      <dsp:nvSpPr>
        <dsp:cNvPr id="0" name=""/>
        <dsp:cNvSpPr/>
      </dsp:nvSpPr>
      <dsp:spPr>
        <a:xfrm rot="5400000">
          <a:off x="2790784" y="2946743"/>
          <a:ext cx="708372" cy="4764216"/>
        </a:xfrm>
        <a:prstGeom prst="round2SameRect">
          <a:avLst/>
        </a:prstGeom>
        <a:solidFill>
          <a:schemeClr val="lt1">
            <a:alpha val="90000"/>
            <a:hueOff val="0"/>
            <a:satOff val="0"/>
            <a:lumOff val="0"/>
            <a:alphaOff val="0"/>
          </a:schemeClr>
        </a:solidFill>
        <a:ln w="9525" cap="flat" cmpd="sng" algn="ctr">
          <a:solidFill>
            <a:schemeClr val="accent3">
              <a:shade val="80000"/>
              <a:hueOff val="0"/>
              <a:satOff val="0"/>
              <a:lumOff val="936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Completed interviews</a:t>
          </a:r>
          <a:endParaRPr lang="en-US" sz="2000" kern="1200" dirty="0"/>
        </a:p>
      </dsp:txBody>
      <dsp:txXfrm rot="-5400000">
        <a:off x="762862" y="5009245"/>
        <a:ext cx="4729636" cy="639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4478E-B599-9B4B-A411-C3DAC9A4F7A0}">
      <dsp:nvSpPr>
        <dsp:cNvPr id="0" name=""/>
        <dsp:cNvSpPr/>
      </dsp:nvSpPr>
      <dsp:spPr>
        <a:xfrm>
          <a:off x="28053" y="2348"/>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smtClean="0">
              <a:effectLst/>
            </a:rPr>
            <a:t>Create a database of all known industrial partners</a:t>
          </a:r>
          <a:endParaRPr lang="en-GB" sz="1700" kern="1200" dirty="0"/>
        </a:p>
      </dsp:txBody>
      <dsp:txXfrm>
        <a:off x="28053" y="2348"/>
        <a:ext cx="2291848" cy="1375109"/>
      </dsp:txXfrm>
    </dsp:sp>
    <dsp:sp modelId="{7A270813-D199-EC4D-B1DE-EC41D0F456EB}">
      <dsp:nvSpPr>
        <dsp:cNvPr id="0" name=""/>
        <dsp:cNvSpPr/>
      </dsp:nvSpPr>
      <dsp:spPr>
        <a:xfrm>
          <a:off x="2549087" y="2348"/>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i="0" u="none" kern="1200" dirty="0" smtClean="0"/>
            <a:t>Form an</a:t>
          </a:r>
          <a:r>
            <a:rPr lang="en-GB" sz="1700" b="1" i="0" u="none" kern="1200" baseline="0" dirty="0" smtClean="0"/>
            <a:t> industrial collaboration</a:t>
          </a:r>
          <a:r>
            <a:rPr lang="en-GB" sz="1700" b="1" i="0" u="none" kern="1200" dirty="0" smtClean="0"/>
            <a:t> group or department within the university</a:t>
          </a:r>
          <a:endParaRPr lang="en-GB" sz="1700" b="0" i="0" u="none" kern="1200" dirty="0"/>
        </a:p>
      </dsp:txBody>
      <dsp:txXfrm>
        <a:off x="2549087" y="2348"/>
        <a:ext cx="2291848" cy="1375109"/>
      </dsp:txXfrm>
    </dsp:sp>
    <dsp:sp modelId="{3AE053F0-EA6B-AC4D-B69C-56CBF716905C}">
      <dsp:nvSpPr>
        <dsp:cNvPr id="0" name=""/>
        <dsp:cNvSpPr/>
      </dsp:nvSpPr>
      <dsp:spPr>
        <a:xfrm>
          <a:off x="28053" y="1606642"/>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smtClean="0">
              <a:effectLst/>
            </a:rPr>
            <a:t>Increase exchange of personnel between academia and industry</a:t>
          </a:r>
          <a:endParaRPr lang="en-GB" sz="1700" kern="1200" dirty="0"/>
        </a:p>
      </dsp:txBody>
      <dsp:txXfrm>
        <a:off x="28053" y="1606642"/>
        <a:ext cx="2291848" cy="1375109"/>
      </dsp:txXfrm>
    </dsp:sp>
    <dsp:sp modelId="{E435615D-431B-FA4F-8C30-7E44089AF859}">
      <dsp:nvSpPr>
        <dsp:cNvPr id="0" name=""/>
        <dsp:cNvSpPr/>
      </dsp:nvSpPr>
      <dsp:spPr>
        <a:xfrm>
          <a:off x="2549087" y="1606642"/>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smtClean="0">
              <a:effectLst/>
            </a:rPr>
            <a:t>Host targeted joint events</a:t>
          </a:r>
          <a:endParaRPr lang="en-GB" sz="1700" kern="1200" dirty="0"/>
        </a:p>
      </dsp:txBody>
      <dsp:txXfrm>
        <a:off x="2549087" y="1606642"/>
        <a:ext cx="2291848" cy="1375109"/>
      </dsp:txXfrm>
    </dsp:sp>
    <dsp:sp modelId="{3F3ABC6D-6A3C-E449-9E22-183185861E07}">
      <dsp:nvSpPr>
        <dsp:cNvPr id="0" name=""/>
        <dsp:cNvSpPr/>
      </dsp:nvSpPr>
      <dsp:spPr>
        <a:xfrm>
          <a:off x="28053" y="3210936"/>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smtClean="0">
              <a:effectLst/>
            </a:rPr>
            <a:t>Streamline standard contracts </a:t>
          </a:r>
          <a:endParaRPr lang="en-GB" sz="1700" kern="1200" dirty="0"/>
        </a:p>
      </dsp:txBody>
      <dsp:txXfrm>
        <a:off x="28053" y="3210936"/>
        <a:ext cx="2291848" cy="1375109"/>
      </dsp:txXfrm>
    </dsp:sp>
    <dsp:sp modelId="{AAA17396-7D39-9546-A468-AD63491D0BDE}">
      <dsp:nvSpPr>
        <dsp:cNvPr id="0" name=""/>
        <dsp:cNvSpPr/>
      </dsp:nvSpPr>
      <dsp:spPr>
        <a:xfrm>
          <a:off x="2549087" y="3210936"/>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smtClean="0">
              <a:effectLst/>
            </a:rPr>
            <a:t>Use experienced academics to mentor junior researchers</a:t>
          </a:r>
          <a:endParaRPr lang="en-GB" sz="1700" kern="1200" dirty="0"/>
        </a:p>
      </dsp:txBody>
      <dsp:txXfrm>
        <a:off x="2549087" y="3210936"/>
        <a:ext cx="2291848" cy="1375109"/>
      </dsp:txXfrm>
    </dsp:sp>
    <dsp:sp modelId="{67EAF17A-5EEC-B94F-9B24-37B61848E315}">
      <dsp:nvSpPr>
        <dsp:cNvPr id="0" name=""/>
        <dsp:cNvSpPr/>
      </dsp:nvSpPr>
      <dsp:spPr>
        <a:xfrm>
          <a:off x="28053" y="4815230"/>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smtClean="0">
              <a:effectLst/>
            </a:rPr>
            <a:t>Reduce the cost of overheads</a:t>
          </a:r>
          <a:endParaRPr lang="en-GB" sz="1700" kern="1200" dirty="0"/>
        </a:p>
      </dsp:txBody>
      <dsp:txXfrm>
        <a:off x="28053" y="4815230"/>
        <a:ext cx="2291848" cy="1375109"/>
      </dsp:txXfrm>
    </dsp:sp>
    <dsp:sp modelId="{C97C1F13-C360-9041-9E41-556C76D5A814}">
      <dsp:nvSpPr>
        <dsp:cNvPr id="0" name=""/>
        <dsp:cNvSpPr/>
      </dsp:nvSpPr>
      <dsp:spPr>
        <a:xfrm>
          <a:off x="2549087" y="4815230"/>
          <a:ext cx="2291848" cy="1375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smtClean="0">
              <a:effectLst/>
            </a:rPr>
            <a:t>Establish an incentive system</a:t>
          </a:r>
          <a:endParaRPr lang="en-GB" sz="1700" kern="1200" dirty="0"/>
        </a:p>
      </dsp:txBody>
      <dsp:txXfrm>
        <a:off x="2549087" y="4815230"/>
        <a:ext cx="2291848" cy="1375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647A3-A28D-E442-B8F9-333C33D5C1B4}">
      <dsp:nvSpPr>
        <dsp:cNvPr id="0" name=""/>
        <dsp:cNvSpPr/>
      </dsp:nvSpPr>
      <dsp:spPr>
        <a:xfrm>
          <a:off x="2722294" y="1484974"/>
          <a:ext cx="3699410" cy="36994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solidFill>
                <a:schemeClr val="tx1"/>
              </a:solidFill>
            </a:rPr>
            <a:t>Collaboration</a:t>
          </a:r>
          <a:endParaRPr lang="en-GB" sz="2800" kern="1200" dirty="0">
            <a:solidFill>
              <a:schemeClr val="tx1"/>
            </a:solidFill>
          </a:endParaRPr>
        </a:p>
      </dsp:txBody>
      <dsp:txXfrm>
        <a:off x="3264060" y="2026740"/>
        <a:ext cx="2615878" cy="2615878"/>
      </dsp:txXfrm>
    </dsp:sp>
    <dsp:sp modelId="{658EED5E-956A-5D49-931C-78768E36BF9F}">
      <dsp:nvSpPr>
        <dsp:cNvPr id="0" name=""/>
        <dsp:cNvSpPr/>
      </dsp:nvSpPr>
      <dsp:spPr>
        <a:xfrm>
          <a:off x="3647147" y="660"/>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PIs</a:t>
          </a:r>
          <a:endParaRPr lang="en-GB" sz="1800" kern="1200" dirty="0">
            <a:solidFill>
              <a:schemeClr val="tx1"/>
            </a:solidFill>
          </a:endParaRPr>
        </a:p>
      </dsp:txBody>
      <dsp:txXfrm>
        <a:off x="3918030" y="271543"/>
        <a:ext cx="1307939" cy="1307939"/>
      </dsp:txXfrm>
    </dsp:sp>
    <dsp:sp modelId="{879CD1CD-FD39-6D4F-830F-326C69F8E81A}">
      <dsp:nvSpPr>
        <dsp:cNvPr id="0" name=""/>
        <dsp:cNvSpPr/>
      </dsp:nvSpPr>
      <dsp:spPr>
        <a:xfrm>
          <a:off x="5350685" y="706289"/>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 Big </a:t>
          </a:r>
          <a:r>
            <a:rPr lang="en-GB" sz="1800" kern="1200" dirty="0" err="1" smtClean="0">
              <a:solidFill>
                <a:schemeClr val="tx1"/>
              </a:solidFill>
            </a:rPr>
            <a:t>Pharma</a:t>
          </a:r>
          <a:endParaRPr lang="en-GB" sz="1800" kern="1200" dirty="0">
            <a:solidFill>
              <a:schemeClr val="tx1"/>
            </a:solidFill>
          </a:endParaRPr>
        </a:p>
      </dsp:txBody>
      <dsp:txXfrm>
        <a:off x="5621568" y="977172"/>
        <a:ext cx="1307939" cy="1307939"/>
      </dsp:txXfrm>
    </dsp:sp>
    <dsp:sp modelId="{C9D89101-8C9E-9A46-A9B1-CAF14E983C51}">
      <dsp:nvSpPr>
        <dsp:cNvPr id="0" name=""/>
        <dsp:cNvSpPr/>
      </dsp:nvSpPr>
      <dsp:spPr>
        <a:xfrm>
          <a:off x="6056314" y="2409827"/>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smtClean="0">
              <a:solidFill>
                <a:schemeClr val="tx1"/>
              </a:solidFill>
            </a:rPr>
            <a:t>SMEs</a:t>
          </a:r>
          <a:endParaRPr lang="en-GB" sz="1800" kern="1200" dirty="0">
            <a:solidFill>
              <a:schemeClr val="tx1"/>
            </a:solidFill>
          </a:endParaRPr>
        </a:p>
      </dsp:txBody>
      <dsp:txXfrm>
        <a:off x="6327197" y="2680710"/>
        <a:ext cx="1307939" cy="1307939"/>
      </dsp:txXfrm>
    </dsp:sp>
    <dsp:sp modelId="{2AD3183F-579B-3146-9EBC-DE50A81C3B4F}">
      <dsp:nvSpPr>
        <dsp:cNvPr id="0" name=""/>
        <dsp:cNvSpPr/>
      </dsp:nvSpPr>
      <dsp:spPr>
        <a:xfrm>
          <a:off x="5350685" y="4113365"/>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Research Services</a:t>
          </a:r>
          <a:endParaRPr lang="en-GB" sz="1800" kern="1200" dirty="0">
            <a:solidFill>
              <a:schemeClr val="tx1"/>
            </a:solidFill>
          </a:endParaRPr>
        </a:p>
      </dsp:txBody>
      <dsp:txXfrm>
        <a:off x="5621568" y="4384248"/>
        <a:ext cx="1307939" cy="1307939"/>
      </dsp:txXfrm>
    </dsp:sp>
    <dsp:sp modelId="{1E63F949-625D-D34A-AD06-424C5A6089FD}">
      <dsp:nvSpPr>
        <dsp:cNvPr id="0" name=""/>
        <dsp:cNvSpPr/>
      </dsp:nvSpPr>
      <dsp:spPr>
        <a:xfrm>
          <a:off x="3647147" y="4818994"/>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smtClean="0">
              <a:solidFill>
                <a:schemeClr val="tx1"/>
              </a:solidFill>
            </a:rPr>
            <a:t>BDO</a:t>
          </a:r>
          <a:endParaRPr lang="en-GB" sz="1800" kern="1200" dirty="0">
            <a:solidFill>
              <a:schemeClr val="tx1"/>
            </a:solidFill>
          </a:endParaRPr>
        </a:p>
      </dsp:txBody>
      <dsp:txXfrm>
        <a:off x="3918030" y="5089877"/>
        <a:ext cx="1307939" cy="1307939"/>
      </dsp:txXfrm>
    </dsp:sp>
    <dsp:sp modelId="{413414FF-BB7A-C441-8BEB-D1099C012A4E}">
      <dsp:nvSpPr>
        <dsp:cNvPr id="0" name=""/>
        <dsp:cNvSpPr/>
      </dsp:nvSpPr>
      <dsp:spPr>
        <a:xfrm>
          <a:off x="1943609" y="4113365"/>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smtClean="0">
              <a:solidFill>
                <a:schemeClr val="tx1"/>
              </a:solidFill>
            </a:rPr>
            <a:t>Isis Innovations</a:t>
          </a:r>
          <a:endParaRPr lang="en-GB" sz="1800" kern="1200" dirty="0">
            <a:solidFill>
              <a:schemeClr val="tx1"/>
            </a:solidFill>
          </a:endParaRPr>
        </a:p>
      </dsp:txBody>
      <dsp:txXfrm>
        <a:off x="2214492" y="4384248"/>
        <a:ext cx="1307939" cy="1307939"/>
      </dsp:txXfrm>
    </dsp:sp>
    <dsp:sp modelId="{0D30F70F-D196-1C41-930A-C25025F4EA79}">
      <dsp:nvSpPr>
        <dsp:cNvPr id="0" name=""/>
        <dsp:cNvSpPr/>
      </dsp:nvSpPr>
      <dsp:spPr>
        <a:xfrm>
          <a:off x="1237980" y="2409827"/>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OUC</a:t>
          </a:r>
          <a:endParaRPr lang="en-GB" sz="1800" kern="1200" dirty="0">
            <a:solidFill>
              <a:schemeClr val="tx1"/>
            </a:solidFill>
          </a:endParaRPr>
        </a:p>
      </dsp:txBody>
      <dsp:txXfrm>
        <a:off x="1508863" y="2680710"/>
        <a:ext cx="1307939" cy="1307939"/>
      </dsp:txXfrm>
    </dsp:sp>
    <dsp:sp modelId="{60BCEB84-3CB1-9A45-85C5-1F823776C84A}">
      <dsp:nvSpPr>
        <dsp:cNvPr id="0" name=""/>
        <dsp:cNvSpPr/>
      </dsp:nvSpPr>
      <dsp:spPr>
        <a:xfrm>
          <a:off x="1943609" y="706289"/>
          <a:ext cx="1849705" cy="18497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DA</a:t>
          </a:r>
          <a:endParaRPr lang="en-GB" sz="1800" kern="1200" dirty="0">
            <a:solidFill>
              <a:schemeClr val="tx1"/>
            </a:solidFill>
          </a:endParaRPr>
        </a:p>
      </dsp:txBody>
      <dsp:txXfrm>
        <a:off x="2214492" y="977172"/>
        <a:ext cx="1307939" cy="130793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9F6831-4692-D645-A5A9-D008C106BCA0}" type="datetimeFigureOut">
              <a:rPr lang="en-US" smtClean="0"/>
              <a:t>22/06/15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789FB6-755D-C543-9650-542D3C903448}" type="slidenum">
              <a:rPr lang="en-GB" smtClean="0"/>
              <a:t>‹#›</a:t>
            </a:fld>
            <a:endParaRPr lang="en-GB"/>
          </a:p>
        </p:txBody>
      </p:sp>
    </p:spTree>
    <p:extLst>
      <p:ext uri="{BB962C8B-B14F-4D97-AF65-F5344CB8AC3E}">
        <p14:creationId xmlns:p14="http://schemas.microsoft.com/office/powerpoint/2010/main" val="31673061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Hi Everyone, thank you for joining here today and thank you to the organisers for arranging such a… challenging but incredibly engaging presentation format.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I’m here today to talk about university-industry collaboration in translational medicine. So I’m sure that a day and a half into this conference you’re all completely au fait with translation, so instead I’m going to focus on collaboration. So who here thinks collaboration is important? </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1</a:t>
            </a:fld>
            <a:endParaRPr lang="en-GB"/>
          </a:p>
        </p:txBody>
      </p:sp>
    </p:spTree>
    <p:extLst>
      <p:ext uri="{BB962C8B-B14F-4D97-AF65-F5344CB8AC3E}">
        <p14:creationId xmlns:p14="http://schemas.microsoft.com/office/powerpoint/2010/main" val="4267624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280</a:t>
            </a:r>
            <a:r>
              <a:rPr lang="en-GB" baseline="0" dirty="0" smtClean="0"/>
              <a:t> </a:t>
            </a:r>
            <a:r>
              <a:rPr lang="en-GB" baseline="0" dirty="0" err="1" smtClean="0"/>
              <a:t>Pis</a:t>
            </a:r>
            <a:r>
              <a:rPr lang="en-GB" baseline="0" dirty="0" smtClean="0"/>
              <a:t>, 220 of whom met inclusion criteria, of whom 77% responded. </a:t>
            </a:r>
            <a:r>
              <a:rPr lang="en-GB" dirty="0" smtClean="0"/>
              <a:t>Survey launched Nov 14</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10</a:t>
            </a:fld>
            <a:endParaRPr lang="en-GB"/>
          </a:p>
        </p:txBody>
      </p:sp>
    </p:spTree>
    <p:extLst>
      <p:ext uri="{BB962C8B-B14F-4D97-AF65-F5344CB8AC3E}">
        <p14:creationId xmlns:p14="http://schemas.microsoft.com/office/powerpoint/2010/main" val="78266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Most significant barriers were </a:t>
            </a:r>
            <a:r>
              <a:rPr lang="en-GB" b="0" dirty="0" smtClean="0">
                <a:solidFill>
                  <a:srgbClr val="FFFF00"/>
                </a:solidFill>
              </a:rPr>
              <a:t>short-term industry research and extended contracting process</a:t>
            </a:r>
            <a:r>
              <a:rPr lang="en-GB" b="0" dirty="0" smtClean="0"/>
              <a:t>.</a:t>
            </a:r>
          </a:p>
          <a:p>
            <a:endParaRPr lang="en-GB" dirty="0" smtClean="0"/>
          </a:p>
          <a:p>
            <a:r>
              <a:rPr lang="en-GB" b="0" dirty="0" smtClean="0"/>
              <a:t>Ethical issues and conflicts of interest were less problematic </a:t>
            </a:r>
          </a:p>
          <a:p>
            <a:r>
              <a:rPr lang="en-GB" b="0" dirty="0" smtClean="0"/>
              <a:t>Using</a:t>
            </a:r>
            <a:r>
              <a:rPr lang="en-GB" b="0" baseline="0" dirty="0" smtClean="0"/>
              <a:t> demographic data on age, gender, professorial titles and whether or not they hold degrees. </a:t>
            </a:r>
            <a:endParaRPr lang="en-GB" b="0" dirty="0" smtClean="0"/>
          </a:p>
          <a:p>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12</a:t>
            </a:fld>
            <a:endParaRPr lang="en-GB"/>
          </a:p>
        </p:txBody>
      </p:sp>
    </p:spTree>
    <p:extLst>
      <p:ext uri="{BB962C8B-B14F-4D97-AF65-F5344CB8AC3E}">
        <p14:creationId xmlns:p14="http://schemas.microsoft.com/office/powerpoint/2010/main" val="45695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0" dirty="0" smtClean="0"/>
              <a:t>When we asked academics how</a:t>
            </a:r>
            <a:r>
              <a:rPr lang="en-GB" b="0" baseline="0" dirty="0" smtClean="0"/>
              <a:t> much each activity made up of their TOTAL industry funding</a:t>
            </a: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0" dirty="0" smtClean="0"/>
              <a:t>The most common type of interaction funded by industry is </a:t>
            </a:r>
            <a:r>
              <a:rPr lang="en-GB" b="0" dirty="0" smtClean="0">
                <a:solidFill>
                  <a:srgbClr val="FFFF00"/>
                </a:solidFill>
              </a:rPr>
              <a:t>investigator-led research</a:t>
            </a:r>
            <a:r>
              <a:rPr lang="en-GB" b="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smtClean="0"/>
          </a:p>
          <a:p>
            <a:r>
              <a:rPr lang="en-GB" b="0" dirty="0" smtClean="0"/>
              <a:t>Many academics also receiving funds for </a:t>
            </a:r>
            <a:r>
              <a:rPr lang="en-GB" b="0" dirty="0" smtClean="0">
                <a:solidFill>
                  <a:srgbClr val="FFFF00"/>
                </a:solidFill>
              </a:rPr>
              <a:t>consultancy</a:t>
            </a:r>
            <a:r>
              <a:rPr lang="en-GB" b="0" dirty="0" smtClean="0"/>
              <a:t>, although this tends to make up a smaller proportion of total funding. </a:t>
            </a:r>
            <a:r>
              <a:rPr lang="en-GB" dirty="0" smtClean="0"/>
              <a:t>Couldn’t link it to actual funding amount or would </a:t>
            </a:r>
            <a:r>
              <a:rPr lang="en-GB" dirty="0" err="1" smtClean="0"/>
              <a:t>unblind</a:t>
            </a:r>
            <a:r>
              <a:rPr lang="en-GB" baseline="0" dirty="0" smtClean="0"/>
              <a:t> the study. </a:t>
            </a:r>
            <a:r>
              <a:rPr lang="en-GB" dirty="0" smtClean="0"/>
              <a:t>Take through an example. Sum of ALL funding</a:t>
            </a:r>
            <a:r>
              <a:rPr lang="en-GB" baseline="0" dirty="0" smtClean="0"/>
              <a:t> received, i.e. 3 grants, 700k, 250k, 50k, add them together, divide between money for consulting, investigator lead research and training.  </a:t>
            </a:r>
          </a:p>
          <a:p>
            <a:endParaRPr lang="en-GB" baseline="0" dirty="0" smtClean="0"/>
          </a:p>
          <a:p>
            <a:endParaRPr lang="en-GB" baseline="0" dirty="0" smtClean="0"/>
          </a:p>
          <a:p>
            <a:endParaRPr lang="en-GB" baseline="0" dirty="0" smtClean="0"/>
          </a:p>
          <a:p>
            <a:r>
              <a:rPr lang="en-GB" baseline="0" dirty="0" smtClean="0"/>
              <a:t>80% received industry funding for investigator-led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60% received industry funding for consulting</a:t>
            </a:r>
          </a:p>
          <a:p>
            <a:endParaRPr lang="en-GB" baseline="0" dirty="0" smtClean="0"/>
          </a:p>
          <a:p>
            <a:r>
              <a:rPr lang="en-GB" baseline="0" dirty="0" smtClean="0"/>
              <a:t>Consulting as a gateway activity?</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smtClean="0"/>
          </a:p>
          <a:p>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13</a:t>
            </a:fld>
            <a:endParaRPr lang="en-GB"/>
          </a:p>
        </p:txBody>
      </p:sp>
    </p:spTree>
    <p:extLst>
      <p:ext uri="{BB962C8B-B14F-4D97-AF65-F5344CB8AC3E}">
        <p14:creationId xmlns:p14="http://schemas.microsoft.com/office/powerpoint/2010/main" val="1185655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advantages, disadvantages and barriers </a:t>
            </a:r>
            <a:r>
              <a:rPr lang="en-GB" dirty="0" smtClean="0"/>
              <a:t>Also got academics</a:t>
            </a:r>
            <a:r>
              <a:rPr lang="en-GB" baseline="0" dirty="0" smtClean="0"/>
              <a:t> to suggest strategies </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15</a:t>
            </a:fld>
            <a:endParaRPr lang="en-GB"/>
          </a:p>
        </p:txBody>
      </p:sp>
    </p:spTree>
    <p:extLst>
      <p:ext uri="{BB962C8B-B14F-4D97-AF65-F5344CB8AC3E}">
        <p14:creationId xmlns:p14="http://schemas.microsoft.com/office/powerpoint/2010/main" val="122563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Thematically analysed the data to identify these</a:t>
            </a:r>
            <a:r>
              <a:rPr lang="en-GB" baseline="0" dirty="0" smtClean="0"/>
              <a:t> 8 strategies that I’ll be assessing the feasibility of. However, these are strategies from academics perspectives, and it’s important to note that collaboration is more than just the partners in academia and industry </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16</a:t>
            </a:fld>
            <a:endParaRPr lang="en-GB"/>
          </a:p>
        </p:txBody>
      </p:sp>
    </p:spTree>
    <p:extLst>
      <p:ext uri="{BB962C8B-B14F-4D97-AF65-F5344CB8AC3E}">
        <p14:creationId xmlns:p14="http://schemas.microsoft.com/office/powerpoint/2010/main" val="3489064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bridge is same – that of collaboration, the people crucial to helping you get across are nuanced in their skill and understanding. </a:t>
            </a:r>
          </a:p>
          <a:p>
            <a:pPr marL="342900" indent="-342900" algn="l">
              <a:buFont typeface="Arial"/>
              <a:buChar char="•"/>
            </a:pPr>
            <a:r>
              <a:rPr lang="en-GB" dirty="0" smtClean="0"/>
              <a:t>Secondary data analysis</a:t>
            </a:r>
          </a:p>
          <a:p>
            <a:pPr marL="342900" indent="-342900" algn="l">
              <a:buFont typeface="Arial"/>
              <a:buChar char="•"/>
            </a:pPr>
            <a:r>
              <a:rPr lang="en-GB" dirty="0" smtClean="0"/>
              <a:t>Industry interviews</a:t>
            </a:r>
          </a:p>
          <a:p>
            <a:pPr marL="342900" indent="-342900" algn="l">
              <a:buFont typeface="Arial"/>
              <a:buChar char="•"/>
            </a:pPr>
            <a:r>
              <a:rPr lang="en-GB" dirty="0" smtClean="0"/>
              <a:t>Repeat at different UK institution</a:t>
            </a:r>
          </a:p>
          <a:p>
            <a:pPr marL="342900" indent="-342900" algn="l">
              <a:buFont typeface="Arial"/>
              <a:buChar char="•"/>
            </a:pPr>
            <a:r>
              <a:rPr lang="en-GB" dirty="0" smtClean="0"/>
              <a:t>Identify most feasible strategies</a:t>
            </a:r>
          </a:p>
          <a:p>
            <a:pPr marL="342900" indent="-342900" algn="l">
              <a:buFont typeface="Arial"/>
              <a:buChar char="•"/>
            </a:pPr>
            <a:r>
              <a:rPr lang="en-GB" dirty="0" smtClean="0"/>
              <a:t>Write-up white paper</a:t>
            </a:r>
          </a:p>
          <a:p>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17</a:t>
            </a:fld>
            <a:endParaRPr lang="en-GB"/>
          </a:p>
        </p:txBody>
      </p:sp>
    </p:spTree>
    <p:extLst>
      <p:ext uri="{BB962C8B-B14F-4D97-AF65-F5344CB8AC3E}">
        <p14:creationId xmlns:p14="http://schemas.microsoft.com/office/powerpoint/2010/main" val="1112288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85% agree collaboration</a:t>
            </a:r>
            <a:r>
              <a:rPr lang="en-GB" baseline="0" dirty="0" smtClean="0"/>
              <a:t> should be improved or encouraged. </a:t>
            </a:r>
            <a:endParaRPr lang="en-GB" dirty="0" smtClean="0"/>
          </a:p>
          <a:p>
            <a:r>
              <a:rPr lang="en-GB" dirty="0" smtClean="0"/>
              <a:t>Qualitative</a:t>
            </a:r>
            <a:r>
              <a:rPr lang="en-GB" baseline="0" dirty="0" smtClean="0"/>
              <a:t> data (that I don’t have time to show here) mentioned the satisfaction of seeing your work translated and used in real life. The value of this research </a:t>
            </a:r>
          </a:p>
        </p:txBody>
      </p:sp>
      <p:sp>
        <p:nvSpPr>
          <p:cNvPr id="4" name="Slide Number Placeholder 3"/>
          <p:cNvSpPr>
            <a:spLocks noGrp="1"/>
          </p:cNvSpPr>
          <p:nvPr>
            <p:ph type="sldNum" sz="quarter" idx="10"/>
          </p:nvPr>
        </p:nvSpPr>
        <p:spPr/>
        <p:txBody>
          <a:bodyPr/>
          <a:lstStyle/>
          <a:p>
            <a:fld id="{F0789FB6-755D-C543-9650-542D3C903448}" type="slidenum">
              <a:rPr lang="en-GB" smtClean="0"/>
              <a:t>19</a:t>
            </a:fld>
            <a:endParaRPr lang="en-GB"/>
          </a:p>
        </p:txBody>
      </p:sp>
    </p:spTree>
    <p:extLst>
      <p:ext uri="{BB962C8B-B14F-4D97-AF65-F5344CB8AC3E}">
        <p14:creationId xmlns:p14="http://schemas.microsoft.com/office/powerpoint/2010/main" val="330641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a:t>
            </a:r>
            <a:r>
              <a:rPr lang="en-GB" baseline="0" dirty="0" smtClean="0"/>
              <a:t> every PI, facilitator who helped in research. </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20</a:t>
            </a:fld>
            <a:endParaRPr lang="en-GB"/>
          </a:p>
        </p:txBody>
      </p:sp>
    </p:spTree>
    <p:extLst>
      <p:ext uri="{BB962C8B-B14F-4D97-AF65-F5344CB8AC3E}">
        <p14:creationId xmlns:p14="http://schemas.microsoft.com/office/powerpoint/2010/main" val="273631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I first</a:t>
            </a:r>
            <a:r>
              <a:rPr lang="en-GB" baseline="0" dirty="0" smtClean="0"/>
              <a:t> started out as an engineer looking at translation one of the issues that kept coming up was the valley of death. The phase between basic research and commercial product where lots of innovations fail due to gaps in funding, knowledge, resources, incentives. I thought it sounded dramatic, but then you start to understand it. So if we look at drug development we see that for every 10,000 compounds….</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2</a:t>
            </a:fld>
            <a:endParaRPr lang="en-GB"/>
          </a:p>
        </p:txBody>
      </p:sp>
    </p:spTree>
    <p:extLst>
      <p:ext uri="{BB962C8B-B14F-4D97-AF65-F5344CB8AC3E}">
        <p14:creationId xmlns:p14="http://schemas.microsoft.com/office/powerpoint/2010/main" val="211490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Bayer, who start with 10,000</a:t>
            </a:r>
            <a:r>
              <a:rPr lang="en-GB" baseline="0" dirty="0" smtClean="0"/>
              <a:t> compounds, then spend over a billion euros over 12 years to get one approved drug.</a:t>
            </a:r>
            <a:r>
              <a:rPr lang="en-GB" dirty="0" smtClean="0"/>
              <a:t> (10</a:t>
            </a:r>
            <a:r>
              <a:rPr lang="en-GB" baseline="30000" dirty="0" smtClean="0"/>
              <a:t>th</a:t>
            </a:r>
            <a:r>
              <a:rPr lang="en-GB" dirty="0" smtClean="0"/>
              <a:t> largest</a:t>
            </a:r>
            <a:r>
              <a:rPr lang="en-GB" baseline="0" dirty="0" smtClean="0"/>
              <a:t> </a:t>
            </a:r>
            <a:r>
              <a:rPr lang="en-GB" baseline="0" dirty="0" err="1" smtClean="0"/>
              <a:t>pharma</a:t>
            </a:r>
            <a:r>
              <a:rPr lang="en-GB" baseline="0" dirty="0" smtClean="0"/>
              <a:t> company in the world, annual revenue of over $54bn.)</a:t>
            </a:r>
            <a:endParaRPr lang="en-GB" dirty="0" smtClean="0"/>
          </a:p>
          <a:p>
            <a:endParaRPr lang="en-GB" dirty="0" smtClean="0"/>
          </a:p>
          <a:p>
            <a:r>
              <a:rPr lang="en-GB" dirty="0" smtClean="0"/>
              <a:t>Even more complicated for</a:t>
            </a:r>
            <a:r>
              <a:rPr lang="en-GB" baseline="0" dirty="0" smtClean="0"/>
              <a:t> healthcare and drug development as in addition to funding gap knowledge gap, skills gap, incentive gap</a:t>
            </a:r>
          </a:p>
          <a:p>
            <a:endParaRPr lang="en-GB" baseline="0" dirty="0" smtClean="0"/>
          </a:p>
          <a:p>
            <a:r>
              <a:rPr lang="en-GB" baseline="0" dirty="0" smtClean="0"/>
              <a:t>Simplified process, time scales, approximate costs, funding sources</a:t>
            </a:r>
          </a:p>
          <a:p>
            <a:endParaRPr lang="en-GB" dirty="0" smtClean="0"/>
          </a:p>
          <a:p>
            <a:r>
              <a:rPr lang="en-GB" dirty="0" smtClean="0"/>
              <a:t>Target validation, lead optimisation, process chemistry, preclinical development,</a:t>
            </a:r>
            <a:r>
              <a:rPr lang="en-GB" baseline="0" dirty="0" smtClean="0"/>
              <a:t> phase 1 and 2 trials phase 3 trials, </a:t>
            </a:r>
            <a:r>
              <a:rPr lang="en-GB" baseline="0" dirty="0" err="1" smtClean="0"/>
              <a:t>fda</a:t>
            </a:r>
            <a:r>
              <a:rPr lang="en-GB" baseline="0" dirty="0" smtClean="0"/>
              <a:t> approval</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3</a:t>
            </a:fld>
            <a:endParaRPr lang="en-GB"/>
          </a:p>
        </p:txBody>
      </p:sp>
    </p:spTree>
    <p:extLst>
      <p:ext uri="{BB962C8B-B14F-4D97-AF65-F5344CB8AC3E}">
        <p14:creationId xmlns:p14="http://schemas.microsoft.com/office/powerpoint/2010/main" val="319803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 is</a:t>
            </a:r>
            <a:r>
              <a:rPr lang="en-GB" baseline="0" dirty="0" smtClean="0"/>
              <a:t> worrying! It’s why drugs are so expensive and it’s why so many ‘me-too drugs’ exist. </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There must be a better a way. Recently numerous government reports including </a:t>
            </a:r>
            <a:r>
              <a:rPr lang="en-GB" baseline="0" dirty="0" err="1" smtClean="0"/>
              <a:t>cooksey</a:t>
            </a:r>
            <a:r>
              <a:rPr lang="en-GB" baseline="0" dirty="0" smtClean="0"/>
              <a:t>, lambert, witty, </a:t>
            </a:r>
            <a:r>
              <a:rPr lang="en-GB" baseline="0" dirty="0" err="1" smtClean="0"/>
              <a:t>wilson</a:t>
            </a:r>
            <a:r>
              <a:rPr lang="en-GB" baseline="0" dirty="0" smtClean="0"/>
              <a:t>, recently commissioned </a:t>
            </a:r>
            <a:r>
              <a:rPr lang="en-GB" baseline="0" dirty="0" err="1" smtClean="0"/>
              <a:t>dowling</a:t>
            </a:r>
            <a:r>
              <a:rPr lang="en-GB" baseline="0" dirty="0" smtClean="0"/>
              <a:t> review a </a:t>
            </a:r>
            <a:r>
              <a:rPr lang="en-GB" baseline="0" dirty="0" err="1" smtClean="0"/>
              <a:t>govt</a:t>
            </a:r>
            <a:r>
              <a:rPr lang="en-GB" baseline="0" dirty="0" smtClean="0"/>
              <a:t> report called “Bridging the Valley of Death: Improving the commercialisation of research ” highlighted </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4</a:t>
            </a:fld>
            <a:endParaRPr lang="en-GB"/>
          </a:p>
        </p:txBody>
      </p:sp>
    </p:spTree>
    <p:extLst>
      <p:ext uri="{BB962C8B-B14F-4D97-AF65-F5344CB8AC3E}">
        <p14:creationId xmlns:p14="http://schemas.microsoft.com/office/powerpoint/2010/main" val="240618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Idea is </a:t>
            </a:r>
            <a:r>
              <a:rPr lang="en-GB" dirty="0" smtClean="0"/>
              <a:t>academia can do the research</a:t>
            </a:r>
            <a:r>
              <a:rPr lang="en-GB" baseline="0" dirty="0" smtClean="0"/>
              <a:t> and innovation part, and industry can do the scale up and commercialisation part</a:t>
            </a:r>
            <a:r>
              <a:rPr lang="en-GB" baseline="0" dirty="0" smtClean="0"/>
              <a:t>. I wanted to see if this was true? Does U-I collaboration improve the translational process. Best way to examine this was to look at existing collaborations. </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5</a:t>
            </a:fld>
            <a:endParaRPr lang="en-GB"/>
          </a:p>
        </p:txBody>
      </p:sp>
    </p:spTree>
    <p:extLst>
      <p:ext uri="{BB962C8B-B14F-4D97-AF65-F5344CB8AC3E}">
        <p14:creationId xmlns:p14="http://schemas.microsoft.com/office/powerpoint/2010/main" val="376444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How do I assess the current state</a:t>
            </a:r>
            <a:r>
              <a:rPr lang="en-GB" baseline="0" dirty="0" smtClean="0"/>
              <a:t> of </a:t>
            </a:r>
            <a:r>
              <a:rPr lang="en-GB" dirty="0" smtClean="0"/>
              <a:t>collaborations in the UK? Isn’t really a consensus in the</a:t>
            </a:r>
            <a:r>
              <a:rPr lang="en-GB" baseline="0" dirty="0" smtClean="0"/>
              <a:t> literature, some use patent licences, some use joint publications, but for several reasons I decided to look at industry investment into UK universities.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Do</a:t>
            </a:r>
            <a:r>
              <a:rPr lang="en-GB" baseline="0" dirty="0" smtClean="0"/>
              <a:t> we look for press releases? How to we measure collaboration in a particular setting? </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Number of patents or</a:t>
            </a:r>
            <a:r>
              <a:rPr lang="en-GB" baseline="0" dirty="0" smtClean="0"/>
              <a:t> licenses is often used but doesn’t necessarily include collaboration (i.e. industry licenses patent, can sit on it or just have no input from the academic) Collaboration is different from technology transfer (</a:t>
            </a:r>
            <a:r>
              <a:rPr lang="en-US" i="1" dirty="0" smtClean="0"/>
              <a:t>Collaboration is two or more groups working together to produce something that could not have been otherwise </a:t>
            </a:r>
            <a:r>
              <a:rPr lang="en-US" i="1" dirty="0" err="1" smtClean="0"/>
              <a:t>realised</a:t>
            </a:r>
            <a:r>
              <a:rPr lang="en-US" i="1" dirty="0" smtClean="0"/>
              <a:t> (or not as quickly)”</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 journal articles don’t necessarily imply translation also a publication is often not the goal of a collaboration, funding was seen as a good metric (although it it worth mentioning that all these measures ignore hard to </a:t>
            </a:r>
            <a:r>
              <a:rPr lang="en-GB" baseline="0" dirty="0" err="1" smtClean="0"/>
              <a:t>meature</a:t>
            </a:r>
            <a:r>
              <a:rPr lang="en-GB" baseline="0" dirty="0" smtClean="0"/>
              <a:t> aspects of collaboration e.g. in kind donation of reagents and equipment)</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6</a:t>
            </a:fld>
            <a:endParaRPr lang="en-GB"/>
          </a:p>
        </p:txBody>
      </p:sp>
    </p:spTree>
    <p:extLst>
      <p:ext uri="{BB962C8B-B14F-4D97-AF65-F5344CB8AC3E}">
        <p14:creationId xmlns:p14="http://schemas.microsoft.com/office/powerpoint/2010/main" val="2443225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Looked</a:t>
            </a:r>
            <a:r>
              <a:rPr lang="en-GB" baseline="0" dirty="0" smtClean="0"/>
              <a:t> into funding we found Oxford was really rather good, </a:t>
            </a:r>
            <a:r>
              <a:rPr lang="en-US" baseline="0" dirty="0" smtClean="0"/>
              <a:t>has about 50% more funding than the next most industry funded university. Raises other questions – Why does Oxford get more funding? Is it something about the system that encourages or facilitates that? Who is actually collaborating? </a:t>
            </a:r>
          </a:p>
          <a:p>
            <a:r>
              <a:rPr lang="en-GB" dirty="0" smtClean="0"/>
              <a:t>How many collaborations</a:t>
            </a:r>
            <a:r>
              <a:rPr lang="en-GB" baseline="0" dirty="0" smtClean="0"/>
              <a:t>? How many academics? </a:t>
            </a:r>
            <a:r>
              <a:rPr lang="en-US" baseline="0" dirty="0" smtClean="0"/>
              <a:t>With this opportunity at my doorstep I decided this was worth exploring </a:t>
            </a:r>
          </a:p>
          <a:p>
            <a:r>
              <a:rPr lang="en-US" baseline="0" dirty="0" smtClean="0"/>
              <a:t>Source : </a:t>
            </a:r>
            <a:r>
              <a:rPr lang="en-US" baseline="0" dirty="0" err="1" smtClean="0"/>
              <a:t>Hesa</a:t>
            </a:r>
            <a:r>
              <a:rPr lang="en-US" baseline="0" dirty="0" smtClean="0"/>
              <a:t> Higher education statistics agency</a:t>
            </a:r>
            <a:endParaRPr lang="en-US" dirty="0" smtClean="0"/>
          </a:p>
          <a:p>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7</a:t>
            </a:fld>
            <a:endParaRPr lang="en-GB"/>
          </a:p>
        </p:txBody>
      </p:sp>
    </p:spTree>
    <p:extLst>
      <p:ext uri="{BB962C8B-B14F-4D97-AF65-F5344CB8AC3E}">
        <p14:creationId xmlns:p14="http://schemas.microsoft.com/office/powerpoint/2010/main" val="996728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Why is this? </a:t>
            </a:r>
            <a:r>
              <a:rPr lang="en-US" baseline="0" dirty="0" smtClean="0"/>
              <a:t>Why does Oxford get more funding? Is it something about the system that encourages or facilitates that? Who is actually collaborating? </a:t>
            </a:r>
          </a:p>
          <a:p>
            <a:endParaRPr lang="en-GB" baseline="0" dirty="0" smtClean="0"/>
          </a:p>
          <a:p>
            <a:endParaRPr lang="en-GB" baseline="0" dirty="0" smtClean="0"/>
          </a:p>
          <a:p>
            <a:r>
              <a:rPr lang="en-GB" baseline="0" dirty="0" smtClean="0"/>
              <a:t>Conducted a literature review, generated research questions to find out more about the people and the institution receiving industry funding</a:t>
            </a:r>
          </a:p>
          <a:p>
            <a:endParaRPr lang="en-GB" baseline="0" dirty="0" smtClean="0"/>
          </a:p>
          <a:p>
            <a:pPr marL="457200" indent="-457200" algn="l">
              <a:buAutoNum type="arabicPeriod"/>
            </a:pPr>
            <a:r>
              <a:rPr lang="en-GB" b="0" dirty="0" smtClean="0"/>
              <a:t>What are the barriers to university-industry collaboration in translational medicine at Oxford? </a:t>
            </a:r>
          </a:p>
          <a:p>
            <a:pPr marL="457200" indent="-457200" algn="l">
              <a:buAutoNum type="arabicPeriod"/>
            </a:pPr>
            <a:endParaRPr lang="en-GB" b="0" dirty="0" smtClean="0"/>
          </a:p>
          <a:p>
            <a:pPr marL="457200" indent="-457200" algn="l">
              <a:buAutoNum type="arabicPeriod"/>
            </a:pPr>
            <a:r>
              <a:rPr lang="en-GB" b="0" dirty="0" smtClean="0"/>
              <a:t>What types of projects are industry funding? </a:t>
            </a:r>
          </a:p>
          <a:p>
            <a:pPr marL="457200" indent="-457200" algn="l">
              <a:buAutoNum type="arabicPeriod"/>
            </a:pPr>
            <a:endParaRPr lang="en-GB" b="0" dirty="0" smtClean="0"/>
          </a:p>
          <a:p>
            <a:pPr marL="457200" indent="-457200" algn="l">
              <a:buAutoNum type="arabicPeriod"/>
            </a:pPr>
            <a:r>
              <a:rPr lang="en-GB" b="0" dirty="0" smtClean="0"/>
              <a:t>How mature or translated is the research? </a:t>
            </a:r>
          </a:p>
          <a:p>
            <a:pPr marL="457200" indent="-457200" algn="l">
              <a:buAutoNum type="arabicPeriod"/>
            </a:pPr>
            <a:endParaRPr lang="en-GB" b="0" dirty="0" smtClean="0"/>
          </a:p>
          <a:p>
            <a:pPr marL="457200" indent="-457200" algn="l">
              <a:buAutoNum type="arabicPeriod"/>
            </a:pPr>
            <a:r>
              <a:rPr lang="en-GB" b="0" dirty="0" smtClean="0"/>
              <a:t>What are the key motivations, advantages, disadvantages experienced by academics at Oxford? </a:t>
            </a:r>
          </a:p>
          <a:p>
            <a:pPr marL="457200" indent="-457200" algn="l">
              <a:buAutoNum type="arabicPeriod"/>
            </a:pPr>
            <a:endParaRPr lang="en-GB" b="0" dirty="0" smtClean="0"/>
          </a:p>
          <a:p>
            <a:pPr marL="457200" indent="-457200" algn="l">
              <a:buAutoNum type="arabicPeriod"/>
            </a:pPr>
            <a:r>
              <a:rPr lang="en-GB" b="0" dirty="0" smtClean="0"/>
              <a:t>Is collaboration good? If so, how can future collaboration be facilitated?</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8</a:t>
            </a:fld>
            <a:endParaRPr lang="en-GB"/>
          </a:p>
        </p:txBody>
      </p:sp>
    </p:spTree>
    <p:extLst>
      <p:ext uri="{BB962C8B-B14F-4D97-AF65-F5344CB8AC3E}">
        <p14:creationId xmlns:p14="http://schemas.microsoft.com/office/powerpoint/2010/main" val="1999464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answer</a:t>
            </a:r>
            <a:r>
              <a:rPr lang="en-GB" baseline="0" dirty="0" smtClean="0"/>
              <a:t> this designed, validated and piloted a survey covering </a:t>
            </a:r>
            <a:r>
              <a:rPr lang="en-GB" dirty="0" smtClean="0"/>
              <a:t>7 areas that</a:t>
            </a:r>
            <a:r>
              <a:rPr lang="en-GB" baseline="0" dirty="0" smtClean="0"/>
              <a:t> address my initial research questions</a:t>
            </a:r>
          </a:p>
          <a:p>
            <a:endParaRPr lang="en-GB" baseline="0" dirty="0" smtClean="0"/>
          </a:p>
          <a:p>
            <a:r>
              <a:rPr lang="en-GB" baseline="0" dirty="0" smtClean="0"/>
              <a:t>How do I answer these questions? Ask those </a:t>
            </a:r>
            <a:r>
              <a:rPr lang="en-GB" baseline="0" dirty="0" err="1" smtClean="0"/>
              <a:t>Pis</a:t>
            </a:r>
            <a:r>
              <a:rPr lang="en-GB" baseline="0" dirty="0" smtClean="0"/>
              <a:t> who have experience of collaboration? </a:t>
            </a:r>
            <a:endParaRPr lang="en-GB" dirty="0"/>
          </a:p>
        </p:txBody>
      </p:sp>
      <p:sp>
        <p:nvSpPr>
          <p:cNvPr id="4" name="Slide Number Placeholder 3"/>
          <p:cNvSpPr>
            <a:spLocks noGrp="1"/>
          </p:cNvSpPr>
          <p:nvPr>
            <p:ph type="sldNum" sz="quarter" idx="10"/>
          </p:nvPr>
        </p:nvSpPr>
        <p:spPr/>
        <p:txBody>
          <a:bodyPr/>
          <a:lstStyle/>
          <a:p>
            <a:fld id="{F0789FB6-755D-C543-9650-542D3C903448}" type="slidenum">
              <a:rPr lang="en-GB" smtClean="0"/>
              <a:t>9</a:t>
            </a:fld>
            <a:endParaRPr lang="en-GB"/>
          </a:p>
        </p:txBody>
      </p:sp>
    </p:spTree>
    <p:extLst>
      <p:ext uri="{BB962C8B-B14F-4D97-AF65-F5344CB8AC3E}">
        <p14:creationId xmlns:p14="http://schemas.microsoft.com/office/powerpoint/2010/main" val="9438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31119"/>
            <a:ext cx="7772400" cy="369332"/>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3693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1619564" y="1557339"/>
            <a:ext cx="7312770" cy="21421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623" y="777875"/>
            <a:ext cx="738664" cy="289718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399036" y="777875"/>
            <a:ext cx="3250121" cy="28971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23110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489" y="4099123"/>
            <a:ext cx="77724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52778" y="1557339"/>
            <a:ext cx="4222044" cy="23391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710289" y="1557339"/>
            <a:ext cx="4222044" cy="23391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48306"/>
            <a:ext cx="8229600" cy="369332"/>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436211"/>
            <a:ext cx="4040012"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012" cy="2031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378" y="1436211"/>
            <a:ext cx="4041422"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378" y="2174875"/>
            <a:ext cx="4041422" cy="2031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9547"/>
            <a:ext cx="3008489" cy="615553"/>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756" y="273051"/>
            <a:ext cx="5111044" cy="268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1"/>
            <a:ext cx="3008489"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5059561"/>
            <a:ext cx="5486400" cy="307777"/>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111" y="612775"/>
            <a:ext cx="5486400" cy="9848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endParaRPr lang="en-US" noProof="0" smtClean="0"/>
          </a:p>
        </p:txBody>
      </p:sp>
      <p:sp>
        <p:nvSpPr>
          <p:cNvPr id="4" name="Text Placeholder 3"/>
          <p:cNvSpPr>
            <a:spLocks noGrp="1"/>
          </p:cNvSpPr>
          <p:nvPr>
            <p:ph type="body" sz="half" idx="2"/>
          </p:nvPr>
        </p:nvSpPr>
        <p:spPr>
          <a:xfrm>
            <a:off x="1792111" y="5367338"/>
            <a:ext cx="54864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1313" y="777875"/>
            <a:ext cx="6018212" cy="365125"/>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GB" smtClean="0"/>
              <a:t>Click to edit Master title style</a:t>
            </a:r>
            <a:endParaRPr lang="en-GB"/>
          </a:p>
        </p:txBody>
      </p:sp>
      <p:sp>
        <p:nvSpPr>
          <p:cNvPr id="1027" name="Rectangle 3"/>
          <p:cNvSpPr>
            <a:spLocks noGrp="1" noChangeArrowheads="1"/>
          </p:cNvSpPr>
          <p:nvPr>
            <p:ph type="body" idx="1"/>
          </p:nvPr>
        </p:nvSpPr>
        <p:spPr bwMode="auto">
          <a:xfrm>
            <a:off x="352425" y="1557338"/>
            <a:ext cx="8580438" cy="211772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1028" name="Rectangle 5"/>
          <p:cNvSpPr>
            <a:spLocks noChangeArrowheads="1"/>
          </p:cNvSpPr>
          <p:nvPr/>
        </p:nvSpPr>
        <p:spPr bwMode="auto">
          <a:xfrm>
            <a:off x="323850" y="1190625"/>
            <a:ext cx="8634413" cy="42863"/>
          </a:xfrm>
          <a:prstGeom prst="rect">
            <a:avLst/>
          </a:prstGeom>
          <a:gradFill rotWithShape="1">
            <a:gsLst>
              <a:gs pos="0">
                <a:srgbClr val="FFFF00"/>
              </a:gs>
              <a:gs pos="100000">
                <a:schemeClr val="bg1"/>
              </a:gs>
            </a:gsLst>
            <a:lin ang="0" scaled="1"/>
          </a:gradFill>
          <a:ln>
            <a:noFill/>
          </a:ln>
          <a:extLst/>
        </p:spPr>
        <p:txBody>
          <a:bodyPr wrap="none" lIns="0" tIns="0" rIns="0" bIns="0" anchor="ctr"/>
          <a:lstStyle/>
          <a:p>
            <a:pPr algn="ctr" fontAlgn="auto">
              <a:spcBef>
                <a:spcPts val="0"/>
              </a:spcBef>
              <a:spcAft>
                <a:spcPts val="0"/>
              </a:spcAft>
              <a:defRPr/>
            </a:pPr>
            <a:endParaRPr lang="en-US">
              <a:solidFill>
                <a:srgbClr val="FFFF00"/>
              </a:solidFill>
              <a:latin typeface="+mn-lt"/>
              <a:ea typeface="+mn-ea"/>
              <a:cs typeface="+mn-cs"/>
            </a:endParaRPr>
          </a:p>
        </p:txBody>
      </p:sp>
      <p:sp>
        <p:nvSpPr>
          <p:cNvPr id="71686" name="Text Box 6"/>
          <p:cNvSpPr txBox="1">
            <a:spLocks noChangeArrowheads="1"/>
          </p:cNvSpPr>
          <p:nvPr/>
        </p:nvSpPr>
        <p:spPr bwMode="auto">
          <a:xfrm>
            <a:off x="4208463" y="6288088"/>
            <a:ext cx="184150" cy="461962"/>
          </a:xfrm>
          <a:prstGeom prst="rect">
            <a:avLst/>
          </a:prstGeom>
          <a:noFill/>
          <a:ln w="9525">
            <a:noFill/>
            <a:miter lim="800000"/>
            <a:headEnd/>
            <a:tailEnd/>
          </a:ln>
          <a:effec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fontAlgn="auto">
              <a:spcBef>
                <a:spcPts val="0"/>
              </a:spcBef>
              <a:spcAft>
                <a:spcPts val="0"/>
              </a:spcAft>
              <a:defRPr/>
            </a:pPr>
            <a:endParaRPr lang="en-US" smtClean="0"/>
          </a:p>
        </p:txBody>
      </p:sp>
      <p:grpSp>
        <p:nvGrpSpPr>
          <p:cNvPr id="1030" name="Group 16"/>
          <p:cNvGrpSpPr>
            <a:grpSpLocks/>
          </p:cNvGrpSpPr>
          <p:nvPr/>
        </p:nvGrpSpPr>
        <p:grpSpPr bwMode="auto">
          <a:xfrm>
            <a:off x="7718425" y="279400"/>
            <a:ext cx="1228725" cy="790575"/>
            <a:chOff x="5470" y="176"/>
            <a:chExt cx="870" cy="498"/>
          </a:xfrm>
        </p:grpSpPr>
        <p:sp>
          <p:nvSpPr>
            <p:cNvPr id="1031" name="Rectangle 14"/>
            <p:cNvSpPr>
              <a:spLocks noChangeAspect="1" noChangeArrowheads="1"/>
            </p:cNvSpPr>
            <p:nvPr/>
          </p:nvSpPr>
          <p:spPr bwMode="auto">
            <a:xfrm>
              <a:off x="5470" y="176"/>
              <a:ext cx="870" cy="498"/>
            </a:xfrm>
            <a:prstGeom prst="rect">
              <a:avLst/>
            </a:prstGeom>
            <a:solidFill>
              <a:schemeClr val="bg1"/>
            </a:solidFill>
            <a:ln>
              <a:noFill/>
            </a:ln>
            <a:extLst/>
          </p:spPr>
          <p:txBody>
            <a:bodyPr wrap="none" anchor="ctr"/>
            <a:lstStyle/>
            <a:p>
              <a:pPr eaLnBrk="0" fontAlgn="auto" hangingPunct="0">
                <a:spcBef>
                  <a:spcPts val="0"/>
                </a:spcBef>
                <a:spcAft>
                  <a:spcPts val="0"/>
                </a:spcAft>
                <a:defRPr/>
              </a:pPr>
              <a:endParaRPr lang="en-US">
                <a:latin typeface="+mn-lt"/>
                <a:ea typeface="+mn-ea"/>
                <a:cs typeface="+mn-cs"/>
              </a:endParaRPr>
            </a:p>
          </p:txBody>
        </p:sp>
        <p:pic>
          <p:nvPicPr>
            <p:cNvPr id="1032" name="Picture 7"/>
            <p:cNvPicPr>
              <a:picLocks noChangeAspect="1" noChangeArrowheads="1"/>
            </p:cNvPicPr>
            <p:nvPr/>
          </p:nvPicPr>
          <p:blipFill>
            <a:blip r:embed="rId13"/>
            <a:srcRect/>
            <a:stretch>
              <a:fillRect/>
            </a:stretch>
          </p:blipFill>
          <p:spPr bwMode="auto">
            <a:xfrm>
              <a:off x="5485" y="202"/>
              <a:ext cx="834" cy="447"/>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400" b="1">
          <a:solidFill>
            <a:srgbClr val="FFFF00"/>
          </a:solidFill>
          <a:latin typeface="+mj-lt"/>
          <a:ea typeface="ＭＳ Ｐゴシック" pitchFamily="-112" charset="-128"/>
          <a:cs typeface="ＭＳ Ｐゴシック" pitchFamily="-112" charset="-128"/>
        </a:defRPr>
      </a:lvl1pPr>
      <a:lvl2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b="1">
          <a:solidFill>
            <a:srgbClr val="FFFF00"/>
          </a:solidFill>
          <a:latin typeface="Arial" pitchFamily="-112" charset="0"/>
        </a:defRPr>
      </a:lvl6pPr>
      <a:lvl7pPr marL="914400" algn="l" rtl="0" eaLnBrk="1" fontAlgn="base" hangingPunct="1">
        <a:spcBef>
          <a:spcPct val="0"/>
        </a:spcBef>
        <a:spcAft>
          <a:spcPct val="0"/>
        </a:spcAft>
        <a:defRPr sz="2400" b="1">
          <a:solidFill>
            <a:srgbClr val="FFFF00"/>
          </a:solidFill>
          <a:latin typeface="Arial" pitchFamily="-112" charset="0"/>
        </a:defRPr>
      </a:lvl7pPr>
      <a:lvl8pPr marL="1371600" algn="l" rtl="0" eaLnBrk="1" fontAlgn="base" hangingPunct="1">
        <a:spcBef>
          <a:spcPct val="0"/>
        </a:spcBef>
        <a:spcAft>
          <a:spcPct val="0"/>
        </a:spcAft>
        <a:defRPr sz="2400" b="1">
          <a:solidFill>
            <a:srgbClr val="FFFF00"/>
          </a:solidFill>
          <a:latin typeface="Arial" pitchFamily="-112" charset="0"/>
        </a:defRPr>
      </a:lvl8pPr>
      <a:lvl9pPr marL="1828800" algn="l" rtl="0" eaLnBrk="1" fontAlgn="base" hangingPunct="1">
        <a:spcBef>
          <a:spcPct val="0"/>
        </a:spcBef>
        <a:spcAft>
          <a:spcPct val="0"/>
        </a:spcAft>
        <a:defRPr sz="2400" b="1">
          <a:solidFill>
            <a:srgbClr val="FFFF00"/>
          </a:solidFill>
          <a:latin typeface="Arial" pitchFamily="-112" charset="0"/>
        </a:defRPr>
      </a:lvl9pPr>
    </p:titleStyle>
    <p:bodyStyle>
      <a:lvl1pPr marL="342900" indent="-342900" algn="l" rtl="0" eaLnBrk="1" fontAlgn="base" hangingPunct="1">
        <a:spcBef>
          <a:spcPct val="20000"/>
        </a:spcBef>
        <a:spcAft>
          <a:spcPct val="0"/>
        </a:spcAft>
        <a:buChar char="•"/>
        <a:defRPr sz="2400" b="1">
          <a:solidFill>
            <a:schemeClr val="bg1"/>
          </a:solidFill>
          <a:latin typeface="+mn-lt"/>
          <a:ea typeface="ＭＳ Ｐゴシック" pitchFamily="-112" charset="-128"/>
          <a:cs typeface="ＭＳ Ｐゴシック" pitchFamily="-112" charset="-128"/>
        </a:defRPr>
      </a:lvl1pPr>
      <a:lvl2pPr marL="742950" indent="-285750" algn="l" rtl="0" eaLnBrk="1" fontAlgn="base" hangingPunct="1">
        <a:spcBef>
          <a:spcPct val="20000"/>
        </a:spcBef>
        <a:spcAft>
          <a:spcPct val="0"/>
        </a:spcAft>
        <a:defRPr sz="2400" b="1">
          <a:solidFill>
            <a:schemeClr val="bg1"/>
          </a:solidFill>
          <a:latin typeface="+mn-lt"/>
          <a:ea typeface="ＭＳ Ｐゴシック" pitchFamily="-112" charset="-128"/>
        </a:defRPr>
      </a:lvl2pPr>
      <a:lvl3pPr marL="1143000" indent="-228600" algn="l" rtl="0" eaLnBrk="1" fontAlgn="base" hangingPunct="1">
        <a:spcBef>
          <a:spcPct val="20000"/>
        </a:spcBef>
        <a:spcAft>
          <a:spcPct val="0"/>
        </a:spcAft>
        <a:defRPr sz="2400" b="1">
          <a:solidFill>
            <a:schemeClr val="bg1"/>
          </a:solidFill>
          <a:latin typeface="+mn-lt"/>
          <a:ea typeface="ＭＳ Ｐゴシック" pitchFamily="-112" charset="-128"/>
        </a:defRPr>
      </a:lvl3pPr>
      <a:lvl4pPr marL="1550988" indent="-228600" algn="l" rtl="0" eaLnBrk="1" fontAlgn="base" hangingPunct="1">
        <a:spcBef>
          <a:spcPct val="20000"/>
        </a:spcBef>
        <a:spcAft>
          <a:spcPct val="0"/>
        </a:spcAft>
        <a:defRPr sz="2400" b="1">
          <a:solidFill>
            <a:schemeClr val="bg1"/>
          </a:solidFill>
          <a:latin typeface="+mn-lt"/>
          <a:ea typeface="ＭＳ Ｐゴシック" pitchFamily="-112" charset="-128"/>
        </a:defRPr>
      </a:lvl4pPr>
      <a:lvl5pPr marL="1958975" indent="-228600" algn="l" rtl="0" eaLnBrk="1" fontAlgn="base" hangingPunct="1">
        <a:spcBef>
          <a:spcPct val="20000"/>
        </a:spcBef>
        <a:spcAft>
          <a:spcPct val="0"/>
        </a:spcAft>
        <a:defRPr sz="2400" b="1">
          <a:solidFill>
            <a:schemeClr val="bg1"/>
          </a:solidFill>
          <a:latin typeface="+mn-lt"/>
          <a:ea typeface="ＭＳ Ｐゴシック" pitchFamily="-112" charset="-128"/>
        </a:defRPr>
      </a:lvl5pPr>
      <a:lvl6pPr marL="2416175" indent="-228600" algn="l" rtl="0" eaLnBrk="1" fontAlgn="base" hangingPunct="1">
        <a:spcBef>
          <a:spcPct val="20000"/>
        </a:spcBef>
        <a:spcAft>
          <a:spcPct val="0"/>
        </a:spcAft>
        <a:defRPr sz="2400" b="1">
          <a:solidFill>
            <a:schemeClr val="bg1"/>
          </a:solidFill>
          <a:latin typeface="+mn-lt"/>
          <a:ea typeface="ＭＳ Ｐゴシック" pitchFamily="-112" charset="-128"/>
        </a:defRPr>
      </a:lvl6pPr>
      <a:lvl7pPr marL="2873375" indent="-228600" algn="l" rtl="0" eaLnBrk="1" fontAlgn="base" hangingPunct="1">
        <a:spcBef>
          <a:spcPct val="20000"/>
        </a:spcBef>
        <a:spcAft>
          <a:spcPct val="0"/>
        </a:spcAft>
        <a:defRPr sz="2400" b="1">
          <a:solidFill>
            <a:schemeClr val="bg1"/>
          </a:solidFill>
          <a:latin typeface="+mn-lt"/>
          <a:ea typeface="ＭＳ Ｐゴシック" pitchFamily="-112" charset="-128"/>
        </a:defRPr>
      </a:lvl7pPr>
      <a:lvl8pPr marL="3330575" indent="-228600" algn="l" rtl="0" eaLnBrk="1" fontAlgn="base" hangingPunct="1">
        <a:spcBef>
          <a:spcPct val="20000"/>
        </a:spcBef>
        <a:spcAft>
          <a:spcPct val="0"/>
        </a:spcAft>
        <a:defRPr sz="2400" b="1">
          <a:solidFill>
            <a:schemeClr val="bg1"/>
          </a:solidFill>
          <a:latin typeface="+mn-lt"/>
          <a:ea typeface="ＭＳ Ｐゴシック" pitchFamily="-112" charset="-128"/>
        </a:defRPr>
      </a:lvl8pPr>
      <a:lvl9pPr marL="3787775" indent="-228600" algn="l" rtl="0" eaLnBrk="1" fontAlgn="base" hangingPunct="1">
        <a:spcBef>
          <a:spcPct val="20000"/>
        </a:spcBef>
        <a:spcAft>
          <a:spcPct val="0"/>
        </a:spcAft>
        <a:defRPr sz="2400" b="1">
          <a:solidFill>
            <a:schemeClr val="bg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Title 2"/>
          <p:cNvSpPr>
            <a:spLocks noGrp="1"/>
          </p:cNvSpPr>
          <p:nvPr>
            <p:ph type="ctrTitle"/>
          </p:nvPr>
        </p:nvSpPr>
        <p:spPr>
          <a:xfrm>
            <a:off x="179512" y="1556792"/>
            <a:ext cx="8784976" cy="2215991"/>
          </a:xfrm>
        </p:spPr>
        <p:txBody>
          <a:bodyPr/>
          <a:lstStyle/>
          <a:p>
            <a:pPr algn="ctr"/>
            <a:r>
              <a:rPr lang="en-GB" sz="3600" dirty="0"/>
              <a:t>U</a:t>
            </a:r>
            <a:r>
              <a:rPr lang="en-GB" sz="3600" dirty="0" smtClean="0"/>
              <a:t>niversity-</a:t>
            </a:r>
            <a:r>
              <a:rPr lang="en-GB" sz="3600" dirty="0"/>
              <a:t>industry interaction in translational </a:t>
            </a:r>
            <a:r>
              <a:rPr lang="en-GB" sz="3600" dirty="0" smtClean="0"/>
              <a:t>research: </a:t>
            </a:r>
            <a:br>
              <a:rPr lang="en-GB" sz="3600" dirty="0" smtClean="0"/>
            </a:br>
            <a:r>
              <a:rPr lang="en-GB" sz="3600" dirty="0" smtClean="0"/>
              <a:t>A </a:t>
            </a:r>
            <a:r>
              <a:rPr lang="en-GB" sz="3600" dirty="0"/>
              <a:t>survey of over 200 UK PIs receiving industry funding</a:t>
            </a:r>
            <a:r>
              <a:rPr lang="en-GB" sz="3600" dirty="0"/>
              <a:t> </a:t>
            </a:r>
            <a:endParaRPr lang="en-GB" sz="3600" dirty="0"/>
          </a:p>
        </p:txBody>
      </p:sp>
      <p:sp>
        <p:nvSpPr>
          <p:cNvPr id="4" name="Subtitle 3"/>
          <p:cNvSpPr>
            <a:spLocks noGrp="1"/>
          </p:cNvSpPr>
          <p:nvPr>
            <p:ph type="subTitle" idx="1"/>
          </p:nvPr>
        </p:nvSpPr>
        <p:spPr>
          <a:xfrm>
            <a:off x="467544" y="4149080"/>
            <a:ext cx="8136904" cy="2425280"/>
          </a:xfrm>
        </p:spPr>
        <p:txBody>
          <a:bodyPr/>
          <a:lstStyle/>
          <a:p>
            <a:r>
              <a:rPr lang="en-GB" sz="2800" dirty="0" smtClean="0">
                <a:latin typeface="+mj-lt"/>
              </a:rPr>
              <a:t>Natasha Davie</a:t>
            </a:r>
          </a:p>
          <a:p>
            <a:endParaRPr lang="en-GB" dirty="0" smtClean="0">
              <a:latin typeface="+mj-lt"/>
            </a:endParaRPr>
          </a:p>
          <a:p>
            <a:r>
              <a:rPr lang="en-GB" dirty="0">
                <a:latin typeface="+mj-lt"/>
                <a:ea typeface="Calibri"/>
                <a:cs typeface="Calibri"/>
              </a:rPr>
              <a:t>Translation in Healthcare – Exploring the Impact of Emerging Technologies</a:t>
            </a:r>
          </a:p>
          <a:p>
            <a:r>
              <a:rPr lang="en-GB" sz="2000" dirty="0" smtClean="0">
                <a:latin typeface="+mj-lt"/>
                <a:ea typeface="Calibri"/>
                <a:cs typeface="Calibri"/>
              </a:rPr>
              <a:t>Oxford</a:t>
            </a:r>
            <a:endParaRPr lang="en-GB" sz="2000" dirty="0">
              <a:latin typeface="+mj-lt"/>
              <a:ea typeface="Calibri"/>
              <a:cs typeface="Calibri"/>
            </a:endParaRPr>
          </a:p>
          <a:p>
            <a:r>
              <a:rPr lang="en-GB" sz="2000" dirty="0">
                <a:latin typeface="+mj-lt"/>
                <a:ea typeface="Calibri"/>
                <a:cs typeface="Calibri"/>
              </a:rPr>
              <a:t>23 – 25 June 2015</a:t>
            </a:r>
            <a:endParaRPr lang="en-GB" dirty="0">
              <a:latin typeface="+mj-lt"/>
            </a:endParaRPr>
          </a:p>
        </p:txBody>
      </p:sp>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28" name="Rectangle 27"/>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29" name="Rectangle 28"/>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30" name="Rectangle 29"/>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3" name="Rectangle 12"/>
          <p:cNvSpPr/>
          <p:nvPr/>
        </p:nvSpPr>
        <p:spPr>
          <a:xfrm>
            <a:off x="-35496" y="6722166"/>
            <a:ext cx="9144000" cy="13583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35496" y="6722166"/>
            <a:ext cx="9144000" cy="1358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aphicFrame>
        <p:nvGraphicFramePr>
          <p:cNvPr id="4" name="Diagram 3"/>
          <p:cNvGraphicFramePr/>
          <p:nvPr>
            <p:extLst>
              <p:ext uri="{D42A27DB-BD31-4B8C-83A1-F6EECF244321}">
                <p14:modId xmlns:p14="http://schemas.microsoft.com/office/powerpoint/2010/main" val="3491902314"/>
              </p:ext>
            </p:extLst>
          </p:nvPr>
        </p:nvGraphicFramePr>
        <p:xfrm>
          <a:off x="3473920" y="404665"/>
          <a:ext cx="5527079" cy="6070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0" y="980728"/>
            <a:ext cx="2686853" cy="646331"/>
          </a:xfrm>
          <a:prstGeom prst="rect">
            <a:avLst/>
          </a:prstGeom>
          <a:noFill/>
        </p:spPr>
        <p:txBody>
          <a:bodyPr wrap="none" rtlCol="0">
            <a:spAutoFit/>
          </a:bodyPr>
          <a:lstStyle/>
          <a:p>
            <a:pPr algn="r"/>
            <a:r>
              <a:rPr lang="en-GB" dirty="0" smtClean="0">
                <a:solidFill>
                  <a:schemeClr val="bg1"/>
                </a:solidFill>
              </a:rPr>
              <a:t>26 Duplicates/Deceased</a:t>
            </a:r>
          </a:p>
          <a:p>
            <a:pPr algn="r"/>
            <a:r>
              <a:rPr lang="en-GB" dirty="0" smtClean="0">
                <a:solidFill>
                  <a:schemeClr val="bg1"/>
                </a:solidFill>
              </a:rPr>
              <a:t>25 No longer at Oxford</a:t>
            </a:r>
            <a:endParaRPr lang="en-GB" dirty="0">
              <a:solidFill>
                <a:schemeClr val="bg1"/>
              </a:solidFill>
            </a:endParaRPr>
          </a:p>
        </p:txBody>
      </p:sp>
      <p:sp>
        <p:nvSpPr>
          <p:cNvPr id="6" name="TextBox 5"/>
          <p:cNvSpPr txBox="1"/>
          <p:nvPr/>
        </p:nvSpPr>
        <p:spPr>
          <a:xfrm>
            <a:off x="179512" y="2060848"/>
            <a:ext cx="2507192" cy="646331"/>
          </a:xfrm>
          <a:prstGeom prst="rect">
            <a:avLst/>
          </a:prstGeom>
          <a:noFill/>
        </p:spPr>
        <p:txBody>
          <a:bodyPr wrap="none" rtlCol="0">
            <a:spAutoFit/>
          </a:bodyPr>
          <a:lstStyle/>
          <a:p>
            <a:pPr algn="r"/>
            <a:r>
              <a:rPr lang="en-GB" dirty="0">
                <a:solidFill>
                  <a:schemeClr val="bg1"/>
                </a:solidFill>
              </a:rPr>
              <a:t>5</a:t>
            </a:r>
            <a:r>
              <a:rPr lang="en-GB" dirty="0" smtClean="0">
                <a:solidFill>
                  <a:schemeClr val="bg1"/>
                </a:solidFill>
              </a:rPr>
              <a:t> </a:t>
            </a:r>
            <a:r>
              <a:rPr lang="en-GB" dirty="0" smtClean="0">
                <a:solidFill>
                  <a:schemeClr val="bg1"/>
                </a:solidFill>
              </a:rPr>
              <a:t>Funded by BMA only</a:t>
            </a:r>
            <a:r>
              <a:rPr lang="en-GB" dirty="0" smtClean="0">
                <a:solidFill>
                  <a:schemeClr val="bg1"/>
                </a:solidFill>
              </a:rPr>
              <a:t> </a:t>
            </a:r>
            <a:endParaRPr lang="en-GB" dirty="0" smtClean="0">
              <a:solidFill>
                <a:schemeClr val="bg1"/>
              </a:solidFill>
            </a:endParaRPr>
          </a:p>
          <a:p>
            <a:pPr algn="r"/>
            <a:r>
              <a:rPr lang="en-GB" dirty="0" smtClean="0">
                <a:solidFill>
                  <a:schemeClr val="bg1"/>
                </a:solidFill>
              </a:rPr>
              <a:t>4 Misidentified as PIs</a:t>
            </a:r>
            <a:endParaRPr lang="en-GB" dirty="0">
              <a:solidFill>
                <a:schemeClr val="bg1"/>
              </a:solidFill>
            </a:endParaRPr>
          </a:p>
        </p:txBody>
      </p:sp>
      <p:grpSp>
        <p:nvGrpSpPr>
          <p:cNvPr id="7" name="Group 6"/>
          <p:cNvGrpSpPr/>
          <p:nvPr/>
        </p:nvGrpSpPr>
        <p:grpSpPr>
          <a:xfrm>
            <a:off x="2699792" y="1052736"/>
            <a:ext cx="604372" cy="453040"/>
            <a:chOff x="4337644" y="856202"/>
            <a:chExt cx="367340" cy="429719"/>
          </a:xfrm>
          <a:solidFill>
            <a:srgbClr val="FF8000"/>
          </a:solidFill>
        </p:grpSpPr>
        <p:sp>
          <p:nvSpPr>
            <p:cNvPr id="8" name="Right Arrow 7"/>
            <p:cNvSpPr/>
            <p:nvPr/>
          </p:nvSpPr>
          <p:spPr>
            <a:xfrm>
              <a:off x="4337644" y="856202"/>
              <a:ext cx="367340" cy="429719"/>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9" name="Right Arrow 4"/>
            <p:cNvSpPr/>
            <p:nvPr/>
          </p:nvSpPr>
          <p:spPr>
            <a:xfrm>
              <a:off x="4337644" y="942146"/>
              <a:ext cx="257138" cy="2578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solidFill>
                  <a:schemeClr val="tx1"/>
                </a:solidFill>
              </a:endParaRPr>
            </a:p>
          </p:txBody>
        </p:sp>
      </p:grpSp>
      <p:grpSp>
        <p:nvGrpSpPr>
          <p:cNvPr id="15" name="Group 14"/>
          <p:cNvGrpSpPr/>
          <p:nvPr/>
        </p:nvGrpSpPr>
        <p:grpSpPr>
          <a:xfrm>
            <a:off x="2699792" y="2132856"/>
            <a:ext cx="604372" cy="453040"/>
            <a:chOff x="4337644" y="856202"/>
            <a:chExt cx="367340" cy="429719"/>
          </a:xfrm>
          <a:solidFill>
            <a:srgbClr val="FF8000"/>
          </a:solidFill>
        </p:grpSpPr>
        <p:sp>
          <p:nvSpPr>
            <p:cNvPr id="16" name="Right Arrow 15"/>
            <p:cNvSpPr/>
            <p:nvPr/>
          </p:nvSpPr>
          <p:spPr>
            <a:xfrm>
              <a:off x="4337644" y="856202"/>
              <a:ext cx="367340" cy="429719"/>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7" name="Right Arrow 4"/>
            <p:cNvSpPr/>
            <p:nvPr/>
          </p:nvSpPr>
          <p:spPr>
            <a:xfrm>
              <a:off x="4337644" y="942146"/>
              <a:ext cx="257138" cy="2578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solidFill>
                  <a:schemeClr val="tx1"/>
                </a:solidFill>
              </a:endParaRPr>
            </a:p>
          </p:txBody>
        </p:sp>
      </p:grpSp>
      <p:sp>
        <p:nvSpPr>
          <p:cNvPr id="18" name="TextBox 17"/>
          <p:cNvSpPr txBox="1"/>
          <p:nvPr/>
        </p:nvSpPr>
        <p:spPr>
          <a:xfrm>
            <a:off x="395536" y="3573016"/>
            <a:ext cx="2212114" cy="369332"/>
          </a:xfrm>
          <a:prstGeom prst="rect">
            <a:avLst/>
          </a:prstGeom>
          <a:noFill/>
        </p:spPr>
        <p:txBody>
          <a:bodyPr wrap="none" rtlCol="0">
            <a:spAutoFit/>
          </a:bodyPr>
          <a:lstStyle/>
          <a:p>
            <a:pPr algn="r"/>
            <a:r>
              <a:rPr lang="en-GB" dirty="0" smtClean="0">
                <a:solidFill>
                  <a:schemeClr val="bg1"/>
                </a:solidFill>
              </a:rPr>
              <a:t>77% Response rate</a:t>
            </a:r>
            <a:endParaRPr lang="en-GB" dirty="0">
              <a:solidFill>
                <a:schemeClr val="bg1"/>
              </a:solidFill>
            </a:endParaRPr>
          </a:p>
        </p:txBody>
      </p:sp>
      <p:grpSp>
        <p:nvGrpSpPr>
          <p:cNvPr id="20" name="Group 19"/>
          <p:cNvGrpSpPr/>
          <p:nvPr/>
        </p:nvGrpSpPr>
        <p:grpSpPr>
          <a:xfrm>
            <a:off x="2699792" y="3573016"/>
            <a:ext cx="604372" cy="453040"/>
            <a:chOff x="4337644" y="856202"/>
            <a:chExt cx="367340" cy="429719"/>
          </a:xfrm>
          <a:solidFill>
            <a:srgbClr val="FF8000"/>
          </a:solidFill>
        </p:grpSpPr>
        <p:sp>
          <p:nvSpPr>
            <p:cNvPr id="21" name="Right Arrow 20"/>
            <p:cNvSpPr/>
            <p:nvPr/>
          </p:nvSpPr>
          <p:spPr>
            <a:xfrm>
              <a:off x="4337644" y="856202"/>
              <a:ext cx="367340" cy="429719"/>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2" name="Right Arrow 4"/>
            <p:cNvSpPr/>
            <p:nvPr/>
          </p:nvSpPr>
          <p:spPr>
            <a:xfrm>
              <a:off x="4337644" y="942146"/>
              <a:ext cx="257138" cy="2578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solidFill>
                  <a:schemeClr val="tx1"/>
                </a:solidFill>
              </a:endParaRPr>
            </a:p>
          </p:txBody>
        </p:sp>
      </p:grpSp>
      <p:grpSp>
        <p:nvGrpSpPr>
          <p:cNvPr id="23" name="Group 22"/>
          <p:cNvGrpSpPr/>
          <p:nvPr/>
        </p:nvGrpSpPr>
        <p:grpSpPr>
          <a:xfrm>
            <a:off x="2699792" y="4509120"/>
            <a:ext cx="604372" cy="453040"/>
            <a:chOff x="4337644" y="856202"/>
            <a:chExt cx="367340" cy="429719"/>
          </a:xfrm>
          <a:solidFill>
            <a:srgbClr val="FF8000"/>
          </a:solidFill>
        </p:grpSpPr>
        <p:sp>
          <p:nvSpPr>
            <p:cNvPr id="24" name="Right Arrow 23"/>
            <p:cNvSpPr/>
            <p:nvPr/>
          </p:nvSpPr>
          <p:spPr>
            <a:xfrm>
              <a:off x="4337644" y="856202"/>
              <a:ext cx="367340" cy="429719"/>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5" name="Right Arrow 4"/>
            <p:cNvSpPr/>
            <p:nvPr/>
          </p:nvSpPr>
          <p:spPr>
            <a:xfrm>
              <a:off x="4337644" y="942146"/>
              <a:ext cx="257138" cy="2578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solidFill>
                  <a:schemeClr val="tx1"/>
                </a:solidFill>
              </a:endParaRPr>
            </a:p>
          </p:txBody>
        </p:sp>
      </p:grpSp>
      <p:sp>
        <p:nvSpPr>
          <p:cNvPr id="26" name="TextBox 25"/>
          <p:cNvSpPr txBox="1"/>
          <p:nvPr/>
        </p:nvSpPr>
        <p:spPr>
          <a:xfrm>
            <a:off x="395536" y="4571836"/>
            <a:ext cx="2237925" cy="369332"/>
          </a:xfrm>
          <a:prstGeom prst="rect">
            <a:avLst/>
          </a:prstGeom>
          <a:noFill/>
        </p:spPr>
        <p:txBody>
          <a:bodyPr wrap="none" rtlCol="0">
            <a:spAutoFit/>
          </a:bodyPr>
          <a:lstStyle/>
          <a:p>
            <a:pPr algn="r"/>
            <a:r>
              <a:rPr lang="en-GB" dirty="0" smtClean="0">
                <a:solidFill>
                  <a:schemeClr val="bg1"/>
                </a:solidFill>
              </a:rPr>
              <a:t>22% of respondents</a:t>
            </a:r>
            <a:endParaRPr lang="en-GB" dirty="0">
              <a:solidFill>
                <a:schemeClr val="bg1"/>
              </a:solidFill>
            </a:endParaRPr>
          </a:p>
        </p:txBody>
      </p:sp>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a:spLocks noGrp="1"/>
          </p:cNvSpPr>
          <p:nvPr>
            <p:ph type="sldNum" sz="quarter" idx="4294967295"/>
          </p:nvPr>
        </p:nvSpPr>
        <p:spPr bwMode="auto">
          <a:xfrm>
            <a:off x="8712200" y="6400800"/>
            <a:ext cx="431800" cy="412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38A0191-BDA0-4E34-8AD1-46FFB4980DF8}" type="slidenum">
              <a:rPr lang="en-GB" altLang="en-US" sz="1200">
                <a:latin typeface="Arial Black" pitchFamily="34" charset="0"/>
              </a:rPr>
              <a:pPr eaLnBrk="1" hangingPunct="1"/>
              <a:t>11</a:t>
            </a:fld>
            <a:endParaRPr lang="en-GB" altLang="en-US" sz="1200">
              <a:latin typeface="Arial Black" pitchFamily="34" charset="0"/>
            </a:endParaRPr>
          </a:p>
        </p:txBody>
      </p:sp>
      <p:sp>
        <p:nvSpPr>
          <p:cNvPr id="24578" name="Slide Number Placeholder 5"/>
          <p:cNvSpPr txBox="1">
            <a:spLocks/>
          </p:cNvSpPr>
          <p:nvPr/>
        </p:nvSpPr>
        <p:spPr bwMode="auto">
          <a:xfrm>
            <a:off x="8316913" y="6400800"/>
            <a:ext cx="79216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GB" altLang="en-US" sz="1200">
                <a:latin typeface="Arial Black" pitchFamily="34" charset="0"/>
              </a:rPr>
              <a:t>of 20</a:t>
            </a:r>
          </a:p>
        </p:txBody>
      </p:sp>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aphicFrame>
        <p:nvGraphicFramePr>
          <p:cNvPr id="6" name="Chart 5"/>
          <p:cNvGraphicFramePr>
            <a:graphicFrameLocks/>
          </p:cNvGraphicFramePr>
          <p:nvPr>
            <p:extLst>
              <p:ext uri="{D42A27DB-BD31-4B8C-83A1-F6EECF244321}">
                <p14:modId xmlns:p14="http://schemas.microsoft.com/office/powerpoint/2010/main" val="542281846"/>
              </p:ext>
            </p:extLst>
          </p:nvPr>
        </p:nvGraphicFramePr>
        <p:xfrm>
          <a:off x="107504" y="116632"/>
          <a:ext cx="8928991" cy="6552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4454340"/>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2"/>
          <p:cNvSpPr txBox="1">
            <a:spLocks/>
          </p:cNvSpPr>
          <p:nvPr/>
        </p:nvSpPr>
        <p:spPr bwMode="auto">
          <a:xfrm>
            <a:off x="352425" y="1557338"/>
            <a:ext cx="8580438" cy="30285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ctr" rtl="0" eaLnBrk="1" fontAlgn="base" hangingPunct="1">
              <a:spcBef>
                <a:spcPct val="20000"/>
              </a:spcBef>
              <a:spcAft>
                <a:spcPct val="0"/>
              </a:spcAft>
              <a:buNone/>
              <a:defRPr sz="2400" b="1">
                <a:solidFill>
                  <a:schemeClr val="bg1"/>
                </a:solidFill>
                <a:latin typeface="+mn-lt"/>
                <a:ea typeface="ＭＳ Ｐゴシック" pitchFamily="-112" charset="-128"/>
                <a:cs typeface="ＭＳ Ｐゴシック" pitchFamily="-112" charset="-128"/>
              </a:defRPr>
            </a:lvl1pPr>
            <a:lvl2pPr marL="457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2pPr>
            <a:lvl3pPr marL="914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3pPr>
            <a:lvl4pPr marL="1371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4pPr>
            <a:lvl5pPr marL="18288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5pPr>
            <a:lvl6pPr marL="22860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6pPr>
            <a:lvl7pPr marL="2743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7pPr>
            <a:lvl8pPr marL="3200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8pPr>
            <a:lvl9pPr marL="3657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9pPr>
          </a:lstStyle>
          <a:p>
            <a:endParaRPr lang="en-GB" b="0" dirty="0" smtClean="0"/>
          </a:p>
          <a:p>
            <a:r>
              <a:rPr lang="en-GB" dirty="0" smtClean="0"/>
              <a:t>How are these barriers experienced?</a:t>
            </a:r>
          </a:p>
          <a:p>
            <a:endParaRPr lang="en-GB" dirty="0" smtClean="0"/>
          </a:p>
          <a:p>
            <a:endParaRPr lang="en-GB" dirty="0" smtClean="0"/>
          </a:p>
          <a:p>
            <a:endParaRPr lang="en-GB" dirty="0"/>
          </a:p>
          <a:p>
            <a:endParaRPr lang="en-GB" dirty="0" smtClean="0"/>
          </a:p>
          <a:p>
            <a:r>
              <a:rPr lang="en-GB" dirty="0" smtClean="0"/>
              <a:t>Do barriers differ for different demographics? </a:t>
            </a:r>
            <a:endParaRPr lang="en-GB" dirty="0"/>
          </a:p>
        </p:txBody>
      </p:sp>
      <p:sp>
        <p:nvSpPr>
          <p:cNvPr id="5" name="Rectangle 4"/>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6" name="Rectangle 5"/>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7" name="Rectangle 6"/>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652120" y="188640"/>
            <a:ext cx="3384376" cy="864096"/>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aphicFrame>
        <p:nvGraphicFramePr>
          <p:cNvPr id="7" name="Chart 6"/>
          <p:cNvGraphicFramePr>
            <a:graphicFrameLocks/>
          </p:cNvGraphicFramePr>
          <p:nvPr>
            <p:extLst>
              <p:ext uri="{D42A27DB-BD31-4B8C-83A1-F6EECF244321}">
                <p14:modId xmlns:p14="http://schemas.microsoft.com/office/powerpoint/2010/main" val="2736355294"/>
              </p:ext>
            </p:extLst>
          </p:nvPr>
        </p:nvGraphicFramePr>
        <p:xfrm>
          <a:off x="179512" y="260648"/>
          <a:ext cx="8784976" cy="626469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7" name="Rectangle 6"/>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2" name="Rectangle 11"/>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graphicFrame>
        <p:nvGraphicFramePr>
          <p:cNvPr id="15" name="Chart 14"/>
          <p:cNvGraphicFramePr>
            <a:graphicFrameLocks/>
          </p:cNvGraphicFramePr>
          <p:nvPr>
            <p:extLst>
              <p:ext uri="{D42A27DB-BD31-4B8C-83A1-F6EECF244321}">
                <p14:modId xmlns:p14="http://schemas.microsoft.com/office/powerpoint/2010/main" val="1433741975"/>
              </p:ext>
            </p:extLst>
          </p:nvPr>
        </p:nvGraphicFramePr>
        <p:xfrm>
          <a:off x="179512" y="260648"/>
          <a:ext cx="8784976" cy="633670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Content Placeholder 2"/>
          <p:cNvSpPr txBox="1">
            <a:spLocks/>
          </p:cNvSpPr>
          <p:nvPr/>
        </p:nvSpPr>
        <p:spPr bwMode="auto">
          <a:xfrm>
            <a:off x="352425" y="1557338"/>
            <a:ext cx="8580438" cy="3914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ctr" rtl="0" eaLnBrk="1" fontAlgn="base" hangingPunct="1">
              <a:spcBef>
                <a:spcPct val="20000"/>
              </a:spcBef>
              <a:spcAft>
                <a:spcPct val="0"/>
              </a:spcAft>
              <a:buNone/>
              <a:defRPr sz="2400" b="1">
                <a:solidFill>
                  <a:schemeClr val="bg1"/>
                </a:solidFill>
                <a:latin typeface="+mn-lt"/>
                <a:ea typeface="ＭＳ Ｐゴシック" pitchFamily="-112" charset="-128"/>
                <a:cs typeface="ＭＳ Ｐゴシック" pitchFamily="-112" charset="-128"/>
              </a:defRPr>
            </a:lvl1pPr>
            <a:lvl2pPr marL="457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2pPr>
            <a:lvl3pPr marL="914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3pPr>
            <a:lvl4pPr marL="1371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4pPr>
            <a:lvl5pPr marL="18288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5pPr>
            <a:lvl6pPr marL="22860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6pPr>
            <a:lvl7pPr marL="2743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7pPr>
            <a:lvl8pPr marL="3200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8pPr>
            <a:lvl9pPr marL="3657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9pPr>
          </a:lstStyle>
          <a:p>
            <a:endParaRPr lang="en-GB" b="0" dirty="0" smtClean="0"/>
          </a:p>
          <a:p>
            <a:r>
              <a:rPr lang="en-GB" dirty="0"/>
              <a:t>Is consulting a gateway activity </a:t>
            </a:r>
            <a:r>
              <a:rPr lang="en-GB" dirty="0" smtClean="0"/>
              <a:t>to more industry </a:t>
            </a:r>
            <a:r>
              <a:rPr lang="en-GB" dirty="0"/>
              <a:t>funding? </a:t>
            </a:r>
            <a:endParaRPr lang="en-GB" dirty="0" smtClean="0"/>
          </a:p>
          <a:p>
            <a:endParaRPr lang="en-GB" dirty="0"/>
          </a:p>
          <a:p>
            <a:endParaRPr lang="en-GB" dirty="0" smtClean="0"/>
          </a:p>
          <a:p>
            <a:endParaRPr lang="en-GB" dirty="0"/>
          </a:p>
          <a:p>
            <a:r>
              <a:rPr lang="en-GB" dirty="0" smtClean="0"/>
              <a:t>What are the features of investigator-led research? </a:t>
            </a:r>
          </a:p>
          <a:p>
            <a:endParaRPr lang="en-GB" dirty="0" smtClean="0"/>
          </a:p>
          <a:p>
            <a:endParaRPr lang="en-GB" dirty="0"/>
          </a:p>
          <a:p>
            <a:endParaRPr lang="en-GB" dirty="0" smtClean="0"/>
          </a:p>
        </p:txBody>
      </p:sp>
      <p:sp>
        <p:nvSpPr>
          <p:cNvPr id="6" name="Rectangle 5"/>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7" name="Rectangle 6"/>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2" name="Rectangle 11"/>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2912164625"/>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Rectangle 4"/>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6" name="Rectangle 5"/>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7" name="Rectangle 6"/>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graphicFrame>
        <p:nvGraphicFramePr>
          <p:cNvPr id="2" name="Diagram 1"/>
          <p:cNvGraphicFramePr/>
          <p:nvPr>
            <p:extLst>
              <p:ext uri="{D42A27DB-BD31-4B8C-83A1-F6EECF244321}">
                <p14:modId xmlns:p14="http://schemas.microsoft.com/office/powerpoint/2010/main" val="2789759702"/>
              </p:ext>
            </p:extLst>
          </p:nvPr>
        </p:nvGraphicFramePr>
        <p:xfrm>
          <a:off x="2339752" y="260648"/>
          <a:ext cx="4868990"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8136239"/>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4" name="Rectangle 3"/>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2" name="Rectangle 11"/>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pic>
        <p:nvPicPr>
          <p:cNvPr id="15" name="Picture 14"/>
          <p:cNvPicPr>
            <a:picLocks noChangeAspect="1"/>
          </p:cNvPicPr>
          <p:nvPr/>
        </p:nvPicPr>
        <p:blipFill rotWithShape="1">
          <a:blip r:embed="rId3"/>
          <a:srcRect l="6865" t="12971" r="8424" b="13960"/>
          <a:stretch/>
        </p:blipFill>
        <p:spPr>
          <a:xfrm>
            <a:off x="0" y="1124744"/>
            <a:ext cx="9187150" cy="4547586"/>
          </a:xfrm>
          <a:prstGeom prst="rect">
            <a:avLst/>
          </a:prstGeom>
        </p:spPr>
      </p:pic>
      <p:graphicFrame>
        <p:nvGraphicFramePr>
          <p:cNvPr id="3" name="Diagram 2"/>
          <p:cNvGraphicFramePr/>
          <p:nvPr>
            <p:extLst>
              <p:ext uri="{D42A27DB-BD31-4B8C-83A1-F6EECF244321}">
                <p14:modId xmlns:p14="http://schemas.microsoft.com/office/powerpoint/2010/main" val="43040684"/>
              </p:ext>
            </p:extLst>
          </p:nvPr>
        </p:nvGraphicFramePr>
        <p:xfrm>
          <a:off x="-16437" y="116632"/>
          <a:ext cx="9144000" cy="6669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8136239"/>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Content Placeholder 2"/>
          <p:cNvSpPr txBox="1">
            <a:spLocks/>
          </p:cNvSpPr>
          <p:nvPr/>
        </p:nvSpPr>
        <p:spPr bwMode="auto">
          <a:xfrm>
            <a:off x="323528" y="1772816"/>
            <a:ext cx="8580438" cy="3914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ctr" rtl="0" eaLnBrk="1" fontAlgn="base" hangingPunct="1">
              <a:spcBef>
                <a:spcPct val="20000"/>
              </a:spcBef>
              <a:spcAft>
                <a:spcPct val="0"/>
              </a:spcAft>
              <a:buNone/>
              <a:defRPr sz="2400" b="1">
                <a:solidFill>
                  <a:schemeClr val="bg1"/>
                </a:solidFill>
                <a:latin typeface="+mn-lt"/>
                <a:ea typeface="ＭＳ Ｐゴシック" pitchFamily="-112" charset="-128"/>
                <a:cs typeface="ＭＳ Ｐゴシック" pitchFamily="-112" charset="-128"/>
              </a:defRPr>
            </a:lvl1pPr>
            <a:lvl2pPr marL="457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2pPr>
            <a:lvl3pPr marL="914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3pPr>
            <a:lvl4pPr marL="1371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4pPr>
            <a:lvl5pPr marL="18288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5pPr>
            <a:lvl6pPr marL="22860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6pPr>
            <a:lvl7pPr marL="2743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7pPr>
            <a:lvl8pPr marL="3200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8pPr>
            <a:lvl9pPr marL="3657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9pPr>
          </a:lstStyle>
          <a:p>
            <a:pPr marL="342900" indent="-342900" algn="l">
              <a:buFont typeface="Arial"/>
              <a:buChar char="•"/>
            </a:pPr>
            <a:r>
              <a:rPr lang="en-GB" dirty="0"/>
              <a:t>Identify and test the most feasible strategies</a:t>
            </a:r>
          </a:p>
          <a:p>
            <a:pPr marL="342900" indent="-342900" algn="l">
              <a:buFont typeface="Arial"/>
              <a:buChar char="•"/>
            </a:pPr>
            <a:endParaRPr lang="en-GB" dirty="0" smtClean="0"/>
          </a:p>
          <a:p>
            <a:pPr marL="342900" indent="-342900" algn="l">
              <a:buFont typeface="Arial"/>
              <a:buChar char="•"/>
            </a:pPr>
            <a:r>
              <a:rPr lang="en-GB" dirty="0"/>
              <a:t>Industry </a:t>
            </a:r>
            <a:r>
              <a:rPr lang="en-GB" dirty="0" smtClean="0"/>
              <a:t>interviews</a:t>
            </a:r>
          </a:p>
          <a:p>
            <a:pPr marL="342900" indent="-342900" algn="l">
              <a:buFont typeface="Arial"/>
              <a:buChar char="•"/>
            </a:pPr>
            <a:endParaRPr lang="en-GB" dirty="0"/>
          </a:p>
          <a:p>
            <a:pPr marL="342900" indent="-342900" algn="l">
              <a:buFont typeface="Arial"/>
              <a:buChar char="•"/>
            </a:pPr>
            <a:r>
              <a:rPr lang="en-GB" dirty="0" smtClean="0"/>
              <a:t>Secondary </a:t>
            </a:r>
            <a:r>
              <a:rPr lang="en-GB" dirty="0"/>
              <a:t>data </a:t>
            </a:r>
            <a:r>
              <a:rPr lang="en-GB" dirty="0" smtClean="0"/>
              <a:t>analysis</a:t>
            </a:r>
            <a:endParaRPr lang="en-GB" dirty="0"/>
          </a:p>
          <a:p>
            <a:pPr marL="342900" indent="-342900" algn="l">
              <a:buFont typeface="Arial"/>
              <a:buChar char="•"/>
            </a:pPr>
            <a:endParaRPr lang="en-GB" dirty="0"/>
          </a:p>
          <a:p>
            <a:pPr marL="342900" indent="-342900" algn="l">
              <a:buFont typeface="Arial"/>
              <a:buChar char="•"/>
            </a:pPr>
            <a:r>
              <a:rPr lang="en-GB" dirty="0"/>
              <a:t>Repeat at different UK </a:t>
            </a:r>
            <a:r>
              <a:rPr lang="en-GB" dirty="0" smtClean="0"/>
              <a:t>institution</a:t>
            </a:r>
          </a:p>
          <a:p>
            <a:pPr marL="342900" indent="-342900" algn="l">
              <a:buFont typeface="Arial"/>
              <a:buChar char="•"/>
            </a:pPr>
            <a:endParaRPr lang="en-GB" dirty="0"/>
          </a:p>
          <a:p>
            <a:pPr marL="342900" indent="-342900" algn="l">
              <a:buFont typeface="Arial"/>
              <a:buChar char="•"/>
            </a:pPr>
            <a:r>
              <a:rPr lang="en-GB" dirty="0" smtClean="0"/>
              <a:t>Write</a:t>
            </a:r>
            <a:r>
              <a:rPr lang="en-GB" dirty="0"/>
              <a:t>-up white paper</a:t>
            </a:r>
          </a:p>
        </p:txBody>
      </p:sp>
      <p:sp>
        <p:nvSpPr>
          <p:cNvPr id="6" name="Rectangle 5"/>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7" name="Rectangle 6"/>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2" name="Rectangle 11"/>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2" name="TextBox 1"/>
          <p:cNvSpPr txBox="1"/>
          <p:nvPr/>
        </p:nvSpPr>
        <p:spPr>
          <a:xfrm>
            <a:off x="3347864" y="692696"/>
            <a:ext cx="2399590" cy="523220"/>
          </a:xfrm>
          <a:prstGeom prst="rect">
            <a:avLst/>
          </a:prstGeom>
          <a:noFill/>
        </p:spPr>
        <p:txBody>
          <a:bodyPr wrap="none" rtlCol="0">
            <a:spAutoFit/>
          </a:bodyPr>
          <a:lstStyle/>
          <a:p>
            <a:r>
              <a:rPr lang="en-GB" sz="2800" b="1" dirty="0" smtClean="0">
                <a:solidFill>
                  <a:srgbClr val="FFFF00"/>
                </a:solidFill>
              </a:rPr>
              <a:t>Next Steps…</a:t>
            </a:r>
            <a:endParaRPr lang="en-GB" sz="2800" b="1" dirty="0">
              <a:solidFill>
                <a:srgbClr val="FFFF00"/>
              </a:solidFill>
            </a:endParaRPr>
          </a:p>
        </p:txBody>
      </p:sp>
    </p:spTree>
    <p:extLst>
      <p:ext uri="{BB962C8B-B14F-4D97-AF65-F5344CB8AC3E}">
        <p14:creationId xmlns:p14="http://schemas.microsoft.com/office/powerpoint/2010/main" val="2512990992"/>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7" name="Rectangle 6"/>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2" name="Rectangle 11"/>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graphicFrame>
        <p:nvGraphicFramePr>
          <p:cNvPr id="17" name="Chart 16"/>
          <p:cNvGraphicFramePr>
            <a:graphicFrameLocks/>
          </p:cNvGraphicFramePr>
          <p:nvPr>
            <p:extLst>
              <p:ext uri="{D42A27DB-BD31-4B8C-83A1-F6EECF244321}">
                <p14:modId xmlns:p14="http://schemas.microsoft.com/office/powerpoint/2010/main" val="4264847181"/>
              </p:ext>
            </p:extLst>
          </p:nvPr>
        </p:nvGraphicFramePr>
        <p:xfrm>
          <a:off x="539552" y="1124744"/>
          <a:ext cx="8136904" cy="45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2990992"/>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4" name="Picture 3"/>
          <p:cNvPicPr>
            <a:picLocks noChangeAspect="1"/>
          </p:cNvPicPr>
          <p:nvPr/>
        </p:nvPicPr>
        <p:blipFill>
          <a:blip r:embed="rId3"/>
          <a:stretch>
            <a:fillRect/>
          </a:stretch>
        </p:blipFill>
        <p:spPr>
          <a:xfrm>
            <a:off x="0" y="-32296"/>
            <a:ext cx="9144000" cy="6741368"/>
          </a:xfrm>
          <a:prstGeom prst="rect">
            <a:avLst/>
          </a:prstGeom>
        </p:spPr>
      </p:pic>
      <p:sp>
        <p:nvSpPr>
          <p:cNvPr id="3" name="TextBox 2"/>
          <p:cNvSpPr txBox="1"/>
          <p:nvPr/>
        </p:nvSpPr>
        <p:spPr>
          <a:xfrm>
            <a:off x="7812360" y="-99392"/>
            <a:ext cx="1376618" cy="261610"/>
          </a:xfrm>
          <a:prstGeom prst="rect">
            <a:avLst/>
          </a:prstGeom>
          <a:noFill/>
        </p:spPr>
        <p:txBody>
          <a:bodyPr wrap="none" rtlCol="0">
            <a:spAutoFit/>
          </a:bodyPr>
          <a:lstStyle/>
          <a:p>
            <a:r>
              <a:rPr lang="en-GB" sz="1100" dirty="0">
                <a:solidFill>
                  <a:srgbClr val="FFFFFF"/>
                </a:solidFill>
              </a:rPr>
              <a:t>Photograph: </a:t>
            </a:r>
            <a:r>
              <a:rPr lang="en-GB" sz="1100" dirty="0" err="1">
                <a:solidFill>
                  <a:srgbClr val="FFFFFF"/>
                </a:solidFill>
              </a:rPr>
              <a:t>Alamy</a:t>
            </a:r>
            <a:endParaRPr lang="en-GB" sz="1100" dirty="0">
              <a:solidFill>
                <a:srgbClr val="FFFFFF"/>
              </a:solidFill>
            </a:endParaRPr>
          </a:p>
        </p:txBody>
      </p:sp>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Title 1"/>
          <p:cNvSpPr txBox="1">
            <a:spLocks/>
          </p:cNvSpPr>
          <p:nvPr/>
        </p:nvSpPr>
        <p:spPr bwMode="auto">
          <a:xfrm>
            <a:off x="341489" y="773114"/>
            <a:ext cx="6018389" cy="369887"/>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gn="l" rtl="0" eaLnBrk="1" fontAlgn="base" hangingPunct="1">
              <a:spcBef>
                <a:spcPct val="0"/>
              </a:spcBef>
              <a:spcAft>
                <a:spcPct val="0"/>
              </a:spcAft>
              <a:defRPr sz="2400" b="1">
                <a:solidFill>
                  <a:srgbClr val="FFFF00"/>
                </a:solidFill>
                <a:latin typeface="+mj-lt"/>
                <a:ea typeface="ＭＳ Ｐゴシック" pitchFamily="-112" charset="-128"/>
                <a:cs typeface="ＭＳ Ｐゴシック" pitchFamily="-112" charset="-128"/>
              </a:defRPr>
            </a:lvl1pPr>
            <a:lvl2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b="1">
                <a:solidFill>
                  <a:srgbClr val="FFFF00"/>
                </a:solidFill>
                <a:latin typeface="Arial"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b="1">
                <a:solidFill>
                  <a:srgbClr val="FFFF00"/>
                </a:solidFill>
                <a:latin typeface="Arial" pitchFamily="-112" charset="0"/>
              </a:defRPr>
            </a:lvl6pPr>
            <a:lvl7pPr marL="914400" algn="l" rtl="0" eaLnBrk="1" fontAlgn="base" hangingPunct="1">
              <a:spcBef>
                <a:spcPct val="0"/>
              </a:spcBef>
              <a:spcAft>
                <a:spcPct val="0"/>
              </a:spcAft>
              <a:defRPr sz="2400" b="1">
                <a:solidFill>
                  <a:srgbClr val="FFFF00"/>
                </a:solidFill>
                <a:latin typeface="Arial" pitchFamily="-112" charset="0"/>
              </a:defRPr>
            </a:lvl7pPr>
            <a:lvl8pPr marL="1371600" algn="l" rtl="0" eaLnBrk="1" fontAlgn="base" hangingPunct="1">
              <a:spcBef>
                <a:spcPct val="0"/>
              </a:spcBef>
              <a:spcAft>
                <a:spcPct val="0"/>
              </a:spcAft>
              <a:defRPr sz="2400" b="1">
                <a:solidFill>
                  <a:srgbClr val="FFFF00"/>
                </a:solidFill>
                <a:latin typeface="Arial" pitchFamily="-112" charset="0"/>
              </a:defRPr>
            </a:lvl8pPr>
            <a:lvl9pPr marL="1828800" algn="l" rtl="0" eaLnBrk="1" fontAlgn="base" hangingPunct="1">
              <a:spcBef>
                <a:spcPct val="0"/>
              </a:spcBef>
              <a:spcAft>
                <a:spcPct val="0"/>
              </a:spcAft>
              <a:defRPr sz="2400" b="1">
                <a:solidFill>
                  <a:srgbClr val="FFFF00"/>
                </a:solidFill>
                <a:latin typeface="Arial" pitchFamily="-112" charset="0"/>
              </a:defRPr>
            </a:lvl9pPr>
          </a:lstStyle>
          <a:p>
            <a:r>
              <a:rPr lang="en-US" smtClean="0">
                <a:latin typeface="Arial" charset="0"/>
                <a:ea typeface="ＭＳ Ｐゴシック" charset="0"/>
                <a:cs typeface="ＭＳ Ｐゴシック" charset="0"/>
              </a:rPr>
              <a:t>Acknowledgements</a:t>
            </a:r>
            <a:endParaRPr lang="en-US" dirty="0">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6852797" y="5877273"/>
            <a:ext cx="1895667" cy="792087"/>
          </a:xfrm>
          <a:prstGeom prst="rect">
            <a:avLst/>
          </a:prstGeom>
        </p:spPr>
      </p:pic>
      <p:pic>
        <p:nvPicPr>
          <p:cNvPr id="7" name="Picture 6"/>
          <p:cNvPicPr>
            <a:picLocks noChangeAspect="1"/>
          </p:cNvPicPr>
          <p:nvPr/>
        </p:nvPicPr>
        <p:blipFill>
          <a:blip r:embed="rId4"/>
          <a:stretch>
            <a:fillRect/>
          </a:stretch>
        </p:blipFill>
        <p:spPr>
          <a:xfrm>
            <a:off x="1835696" y="5949280"/>
            <a:ext cx="4737100" cy="660400"/>
          </a:xfrm>
          <a:prstGeom prst="rect">
            <a:avLst/>
          </a:prstGeom>
        </p:spPr>
      </p:pic>
      <p:sp>
        <p:nvSpPr>
          <p:cNvPr id="8" name="TextBox 7"/>
          <p:cNvSpPr txBox="1"/>
          <p:nvPr/>
        </p:nvSpPr>
        <p:spPr>
          <a:xfrm>
            <a:off x="395536" y="6021288"/>
            <a:ext cx="1281345" cy="400110"/>
          </a:xfrm>
          <a:prstGeom prst="rect">
            <a:avLst/>
          </a:prstGeom>
          <a:noFill/>
        </p:spPr>
        <p:txBody>
          <a:bodyPr wrap="none" rtlCol="0">
            <a:spAutoFit/>
          </a:bodyPr>
          <a:lstStyle/>
          <a:p>
            <a:r>
              <a:rPr lang="en-GB" sz="2000" b="1" dirty="0" smtClean="0">
                <a:solidFill>
                  <a:schemeClr val="bg1"/>
                </a:solidFill>
              </a:rPr>
              <a:t>Funding:</a:t>
            </a:r>
            <a:endParaRPr lang="en-GB" sz="2000" b="1" dirty="0">
              <a:solidFill>
                <a:schemeClr val="bg1"/>
              </a:solidFill>
            </a:endParaRPr>
          </a:p>
        </p:txBody>
      </p:sp>
      <p:pic>
        <p:nvPicPr>
          <p:cNvPr id="2" name="Picture 1"/>
          <p:cNvPicPr>
            <a:picLocks noChangeAspect="1"/>
          </p:cNvPicPr>
          <p:nvPr/>
        </p:nvPicPr>
        <p:blipFill rotWithShape="1">
          <a:blip r:embed="rId5"/>
          <a:srcRect l="8498" t="15787" r="5662" b="209"/>
          <a:stretch/>
        </p:blipFill>
        <p:spPr>
          <a:xfrm>
            <a:off x="2915816" y="1484784"/>
            <a:ext cx="5594519" cy="3384376"/>
          </a:xfrm>
          <a:prstGeom prst="rect">
            <a:avLst/>
          </a:prstGeom>
        </p:spPr>
      </p:pic>
      <p:sp>
        <p:nvSpPr>
          <p:cNvPr id="15" name="Content Placeholder 2"/>
          <p:cNvSpPr txBox="1">
            <a:spLocks/>
          </p:cNvSpPr>
          <p:nvPr/>
        </p:nvSpPr>
        <p:spPr bwMode="auto">
          <a:xfrm>
            <a:off x="1691680" y="5157192"/>
            <a:ext cx="5904656"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ctr" rtl="0" eaLnBrk="1" fontAlgn="base" hangingPunct="1">
              <a:spcBef>
                <a:spcPct val="20000"/>
              </a:spcBef>
              <a:spcAft>
                <a:spcPct val="0"/>
              </a:spcAft>
              <a:buNone/>
              <a:defRPr sz="2400" b="1">
                <a:solidFill>
                  <a:schemeClr val="bg1"/>
                </a:solidFill>
                <a:latin typeface="+mn-lt"/>
                <a:ea typeface="ＭＳ Ｐゴシック" pitchFamily="-112" charset="-128"/>
                <a:cs typeface="ＭＳ Ｐゴシック" pitchFamily="-112" charset="-128"/>
              </a:defRPr>
            </a:lvl1pPr>
            <a:lvl2pPr marL="457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2pPr>
            <a:lvl3pPr marL="914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3pPr>
            <a:lvl4pPr marL="1371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4pPr>
            <a:lvl5pPr marL="18288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5pPr>
            <a:lvl6pPr marL="22860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6pPr>
            <a:lvl7pPr marL="27432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7pPr>
            <a:lvl8pPr marL="32004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8pPr>
            <a:lvl9pPr marL="3657600" indent="0" algn="ctr" rtl="0" eaLnBrk="1" fontAlgn="base" hangingPunct="1">
              <a:spcBef>
                <a:spcPct val="20000"/>
              </a:spcBef>
              <a:spcAft>
                <a:spcPct val="0"/>
              </a:spcAft>
              <a:buNone/>
              <a:defRPr sz="2400" b="1">
                <a:solidFill>
                  <a:schemeClr val="bg1"/>
                </a:solidFill>
                <a:latin typeface="+mn-lt"/>
                <a:ea typeface="ＭＳ Ｐゴシック" pitchFamily="-112" charset="-128"/>
              </a:defRPr>
            </a:lvl9pPr>
          </a:lstStyle>
          <a:p>
            <a:pPr algn="l"/>
            <a:r>
              <a:rPr lang="en-US" sz="2000" i="1" dirty="0" smtClean="0">
                <a:latin typeface="Arial" charset="0"/>
                <a:ea typeface="ＭＳ Ｐゴシック" charset="0"/>
                <a:cs typeface="ＭＳ Ｐゴシック" charset="0"/>
              </a:rPr>
              <a:t>Every participant in my survey and interviews! </a:t>
            </a:r>
          </a:p>
        </p:txBody>
      </p:sp>
      <p:sp>
        <p:nvSpPr>
          <p:cNvPr id="10" name="Rectangle 9"/>
          <p:cNvSpPr/>
          <p:nvPr/>
        </p:nvSpPr>
        <p:spPr>
          <a:xfrm>
            <a:off x="323528" y="1484784"/>
            <a:ext cx="2736304" cy="178510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spcBef>
                <a:spcPct val="20000"/>
              </a:spcBef>
            </a:pPr>
            <a:r>
              <a:rPr lang="en-US" sz="2000" b="1" dirty="0">
                <a:solidFill>
                  <a:schemeClr val="bg1"/>
                </a:solidFill>
                <a:latin typeface="Arial" charset="0"/>
                <a:ea typeface="ＭＳ Ｐゴシック" charset="0"/>
                <a:cs typeface="ＭＳ Ｐゴシック" charset="0"/>
              </a:rPr>
              <a:t>Deborah Gill</a:t>
            </a:r>
          </a:p>
          <a:p>
            <a:pPr>
              <a:spcBef>
                <a:spcPct val="20000"/>
              </a:spcBef>
            </a:pPr>
            <a:r>
              <a:rPr lang="en-US" sz="2000" b="1" dirty="0">
                <a:solidFill>
                  <a:schemeClr val="bg1"/>
                </a:solidFill>
                <a:latin typeface="Arial" charset="0"/>
                <a:ea typeface="ＭＳ Ｐゴシック" charset="0"/>
                <a:cs typeface="ＭＳ Ｐゴシック" charset="0"/>
              </a:rPr>
              <a:t>Richard Barker</a:t>
            </a:r>
          </a:p>
          <a:p>
            <a:pPr>
              <a:spcBef>
                <a:spcPct val="20000"/>
              </a:spcBef>
            </a:pPr>
            <a:r>
              <a:rPr lang="en-US" sz="2000" b="1" dirty="0">
                <a:solidFill>
                  <a:schemeClr val="bg1"/>
                </a:solidFill>
                <a:latin typeface="Arial" charset="0"/>
                <a:ea typeface="ＭＳ Ｐゴシック" charset="0"/>
                <a:cs typeface="ＭＳ Ｐゴシック" charset="0"/>
              </a:rPr>
              <a:t>Steve Hyde</a:t>
            </a:r>
          </a:p>
          <a:p>
            <a:pPr>
              <a:spcBef>
                <a:spcPct val="20000"/>
              </a:spcBef>
            </a:pPr>
            <a:r>
              <a:rPr lang="en-US" sz="2000" b="1" dirty="0" err="1">
                <a:solidFill>
                  <a:schemeClr val="bg1"/>
                </a:solidFill>
                <a:latin typeface="Arial" charset="0"/>
                <a:ea typeface="ＭＳ Ｐゴシック" charset="0"/>
                <a:cs typeface="ＭＳ Ｐゴシック" charset="0"/>
              </a:rPr>
              <a:t>Pavel</a:t>
            </a:r>
            <a:r>
              <a:rPr lang="en-US" sz="2000" b="1" dirty="0">
                <a:solidFill>
                  <a:schemeClr val="bg1"/>
                </a:solidFill>
                <a:latin typeface="Arial" charset="0"/>
                <a:ea typeface="ＭＳ Ｐゴシック" charset="0"/>
                <a:cs typeface="ＭＳ Ｐゴシック" charset="0"/>
              </a:rPr>
              <a:t> </a:t>
            </a:r>
            <a:r>
              <a:rPr lang="en-US" sz="2000" b="1" dirty="0" err="1">
                <a:solidFill>
                  <a:schemeClr val="bg1"/>
                </a:solidFill>
                <a:latin typeface="Arial" charset="0"/>
                <a:ea typeface="ＭＳ Ｐゴシック" charset="0"/>
                <a:cs typeface="ＭＳ Ｐゴシック" charset="0"/>
              </a:rPr>
              <a:t>Ovseiko</a:t>
            </a:r>
            <a:endParaRPr lang="en-US" sz="2000" b="1" dirty="0">
              <a:solidFill>
                <a:schemeClr val="bg1"/>
              </a:solidFill>
              <a:latin typeface="Arial" charset="0"/>
              <a:ea typeface="ＭＳ Ｐゴシック" charset="0"/>
              <a:cs typeface="ＭＳ Ｐゴシック" charset="0"/>
            </a:endParaRPr>
          </a:p>
          <a:p>
            <a:pPr>
              <a:spcBef>
                <a:spcPct val="20000"/>
              </a:spcBef>
            </a:pPr>
            <a:r>
              <a:rPr lang="en-US" sz="2000" b="1" dirty="0">
                <a:solidFill>
                  <a:schemeClr val="bg1"/>
                </a:solidFill>
                <a:latin typeface="Arial" charset="0"/>
                <a:ea typeface="ＭＳ Ｐゴシック" charset="0"/>
                <a:cs typeface="ＭＳ Ｐゴシック" charset="0"/>
              </a:rPr>
              <a:t>Megan </a:t>
            </a:r>
            <a:r>
              <a:rPr lang="en-US" sz="2000" b="1" dirty="0" err="1">
                <a:solidFill>
                  <a:schemeClr val="bg1"/>
                </a:solidFill>
                <a:latin typeface="Arial" charset="0"/>
                <a:ea typeface="ＭＳ Ｐゴシック" charset="0"/>
                <a:cs typeface="ＭＳ Ｐゴシック" charset="0"/>
              </a:rPr>
              <a:t>Morys</a:t>
            </a:r>
            <a:endParaRPr lang="en-US" sz="20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38136239"/>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Rectangle 7"/>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2" name="Rectangle 11"/>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5" name="Rectangle 14"/>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9" name="Rectangle 18"/>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pic>
        <p:nvPicPr>
          <p:cNvPr id="23" name="Picture 22"/>
          <p:cNvPicPr>
            <a:picLocks noChangeAspect="1"/>
          </p:cNvPicPr>
          <p:nvPr/>
        </p:nvPicPr>
        <p:blipFill>
          <a:blip r:embed="rId3"/>
          <a:stretch>
            <a:fillRect/>
          </a:stretch>
        </p:blipFill>
        <p:spPr>
          <a:xfrm>
            <a:off x="683834" y="1316484"/>
            <a:ext cx="7848606" cy="4344764"/>
          </a:xfrm>
          <a:prstGeom prst="rect">
            <a:avLst/>
          </a:prstGeom>
        </p:spPr>
      </p:pic>
      <p:sp>
        <p:nvSpPr>
          <p:cNvPr id="24" name="TextBox 23"/>
          <p:cNvSpPr txBox="1"/>
          <p:nvPr/>
        </p:nvSpPr>
        <p:spPr>
          <a:xfrm>
            <a:off x="-723229" y="1376010"/>
            <a:ext cx="184666"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376007596"/>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pic>
        <p:nvPicPr>
          <p:cNvPr id="10" name="Picture 9"/>
          <p:cNvPicPr>
            <a:picLocks noChangeAspect="1"/>
          </p:cNvPicPr>
          <p:nvPr/>
        </p:nvPicPr>
        <p:blipFill>
          <a:blip r:embed="rId3"/>
          <a:stretch>
            <a:fillRect/>
          </a:stretch>
        </p:blipFill>
        <p:spPr>
          <a:xfrm>
            <a:off x="723900" y="0"/>
            <a:ext cx="7688918" cy="6741368"/>
          </a:xfrm>
          <a:prstGeom prst="rect">
            <a:avLst/>
          </a:prstGeom>
        </p:spPr>
      </p:pic>
    </p:spTree>
    <p:extLst>
      <p:ext uri="{BB962C8B-B14F-4D97-AF65-F5344CB8AC3E}">
        <p14:creationId xmlns:p14="http://schemas.microsoft.com/office/powerpoint/2010/main" val="3581831567"/>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2" name="Rectangle 11"/>
          <p:cNvSpPr/>
          <p:nvPr/>
        </p:nvSpPr>
        <p:spPr bwMode="auto">
          <a:xfrm flipV="1">
            <a:off x="5580112" y="692696"/>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pic>
        <p:nvPicPr>
          <p:cNvPr id="15" name="Picture 14"/>
          <p:cNvPicPr>
            <a:picLocks noChangeAspect="1"/>
          </p:cNvPicPr>
          <p:nvPr/>
        </p:nvPicPr>
        <p:blipFill rotWithShape="1">
          <a:blip r:embed="rId3"/>
          <a:srcRect l="6865" t="12971" r="8424" b="13960"/>
          <a:stretch/>
        </p:blipFill>
        <p:spPr>
          <a:xfrm>
            <a:off x="0" y="1052736"/>
            <a:ext cx="9187150" cy="4547586"/>
          </a:xfrm>
          <a:prstGeom prst="rect">
            <a:avLst/>
          </a:prstGeom>
        </p:spPr>
      </p:pic>
      <p:graphicFrame>
        <p:nvGraphicFramePr>
          <p:cNvPr id="2" name="Diagram 1"/>
          <p:cNvGraphicFramePr/>
          <p:nvPr>
            <p:extLst>
              <p:ext uri="{D42A27DB-BD31-4B8C-83A1-F6EECF244321}">
                <p14:modId xmlns:p14="http://schemas.microsoft.com/office/powerpoint/2010/main" val="4183546669"/>
              </p:ext>
            </p:extLst>
          </p:nvPr>
        </p:nvGraphicFramePr>
        <p:xfrm>
          <a:off x="507802" y="548680"/>
          <a:ext cx="8208912"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1878432"/>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Rectangle 15"/>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7" name="Rectangle 16"/>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8" name="Rectangle 17"/>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9" name="Rectangle 18"/>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20" name="Rectangle 19"/>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21" name="Rectangle 20"/>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pic>
        <p:nvPicPr>
          <p:cNvPr id="8" name="Picture 7"/>
          <p:cNvPicPr>
            <a:picLocks noChangeAspect="1"/>
          </p:cNvPicPr>
          <p:nvPr/>
        </p:nvPicPr>
        <p:blipFill>
          <a:blip r:embed="rId3"/>
          <a:stretch>
            <a:fillRect/>
          </a:stretch>
        </p:blipFill>
        <p:spPr>
          <a:xfrm>
            <a:off x="0" y="-4130"/>
            <a:ext cx="9373429" cy="6745498"/>
          </a:xfrm>
          <a:prstGeom prst="rect">
            <a:avLst/>
          </a:prstGeom>
        </p:spPr>
      </p:pic>
      <p:sp>
        <p:nvSpPr>
          <p:cNvPr id="7" name="TextBox 6"/>
          <p:cNvSpPr txBox="1"/>
          <p:nvPr/>
        </p:nvSpPr>
        <p:spPr>
          <a:xfrm>
            <a:off x="2282" y="6488668"/>
            <a:ext cx="9144000" cy="553998"/>
          </a:xfrm>
          <a:prstGeom prst="rect">
            <a:avLst/>
          </a:prstGeom>
          <a:noFill/>
        </p:spPr>
        <p:txBody>
          <a:bodyPr wrap="square" rtlCol="0">
            <a:spAutoFit/>
          </a:bodyPr>
          <a:lstStyle/>
          <a:p>
            <a:r>
              <a:rPr lang="en-GB" sz="1000" dirty="0" smtClean="0">
                <a:solidFill>
                  <a:srgbClr val="FFFFFF"/>
                </a:solidFill>
              </a:rPr>
              <a:t>http</a:t>
            </a:r>
            <a:r>
              <a:rPr lang="en-GB" sz="1000" dirty="0">
                <a:solidFill>
                  <a:srgbClr val="FFFFFF"/>
                </a:solidFill>
              </a:rPr>
              <a:t>://</a:t>
            </a:r>
            <a:r>
              <a:rPr lang="en-GB" sz="1000" dirty="0" err="1">
                <a:solidFill>
                  <a:srgbClr val="FFFFFF"/>
                </a:solidFill>
              </a:rPr>
              <a:t>time.com</a:t>
            </a:r>
            <a:r>
              <a:rPr lang="en-GB" sz="1000" dirty="0">
                <a:solidFill>
                  <a:srgbClr val="FFFFFF"/>
                </a:solidFill>
              </a:rPr>
              <a:t>/3774145/money-brain-mind</a:t>
            </a:r>
            <a:r>
              <a:rPr lang="en-GB" sz="1000" dirty="0" smtClean="0">
                <a:solidFill>
                  <a:srgbClr val="FFFFFF"/>
                </a:solidFill>
              </a:rPr>
              <a:t>/ </a:t>
            </a:r>
            <a:endParaRPr lang="en-GB" sz="1000" dirty="0">
              <a:solidFill>
                <a:srgbClr val="FFFFFF"/>
              </a:solidFill>
            </a:endParaRPr>
          </a:p>
          <a:p>
            <a:endParaRPr lang="en-GB" sz="1000" dirty="0" smtClean="0">
              <a:solidFill>
                <a:srgbClr val="FFFFFF"/>
              </a:solidFill>
            </a:endParaRPr>
          </a:p>
          <a:p>
            <a:endParaRPr lang="en-GB" sz="1000" dirty="0">
              <a:solidFill>
                <a:srgbClr val="FFFFFF"/>
              </a:solidFill>
            </a:endParaRPr>
          </a:p>
        </p:txBody>
      </p:sp>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652120" y="188640"/>
            <a:ext cx="3384376" cy="864096"/>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 name="Picture 1"/>
          <p:cNvPicPr>
            <a:picLocks noChangeAspect="1"/>
          </p:cNvPicPr>
          <p:nvPr/>
        </p:nvPicPr>
        <p:blipFill>
          <a:blip r:embed="rId3"/>
          <a:stretch>
            <a:fillRect/>
          </a:stretch>
        </p:blipFill>
        <p:spPr>
          <a:xfrm>
            <a:off x="0" y="889000"/>
            <a:ext cx="9144000" cy="5075180"/>
          </a:xfrm>
          <a:prstGeom prst="rect">
            <a:avLst/>
          </a:prstGeom>
        </p:spPr>
      </p:pic>
      <p:sp>
        <p:nvSpPr>
          <p:cNvPr id="6" name="TextBox 5"/>
          <p:cNvSpPr txBox="1"/>
          <p:nvPr/>
        </p:nvSpPr>
        <p:spPr>
          <a:xfrm>
            <a:off x="3923928" y="6426206"/>
            <a:ext cx="5301451" cy="307777"/>
          </a:xfrm>
          <a:prstGeom prst="rect">
            <a:avLst/>
          </a:prstGeom>
          <a:noFill/>
        </p:spPr>
        <p:txBody>
          <a:bodyPr wrap="none" rtlCol="0">
            <a:spAutoFit/>
          </a:bodyPr>
          <a:lstStyle/>
          <a:p>
            <a:r>
              <a:rPr lang="en-GB" sz="1400" dirty="0" smtClean="0">
                <a:solidFill>
                  <a:schemeClr val="bg1"/>
                </a:solidFill>
              </a:rPr>
              <a:t>Data available </a:t>
            </a:r>
            <a:r>
              <a:rPr lang="en-GB" sz="1400" dirty="0">
                <a:solidFill>
                  <a:schemeClr val="bg1"/>
                </a:solidFill>
              </a:rPr>
              <a:t>online with registration at https://</a:t>
            </a:r>
            <a:r>
              <a:rPr lang="en-GB" sz="1400" dirty="0" err="1">
                <a:solidFill>
                  <a:schemeClr val="bg1"/>
                </a:solidFill>
              </a:rPr>
              <a:t>heidi.hesa.ac.uk</a:t>
            </a:r>
            <a:r>
              <a:rPr lang="en-GB" sz="1400" dirty="0">
                <a:solidFill>
                  <a:schemeClr val="bg1"/>
                </a:solidFill>
              </a:rPr>
              <a:t>/</a:t>
            </a:r>
          </a:p>
        </p:txBody>
      </p:sp>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Rectangle 4"/>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6" name="Rectangle 5"/>
          <p:cNvSpPr/>
          <p:nvPr/>
        </p:nvSpPr>
        <p:spPr bwMode="auto">
          <a:xfrm>
            <a:off x="251520" y="1124744"/>
            <a:ext cx="5544616" cy="144016"/>
          </a:xfrm>
          <a:prstGeom prst="rect">
            <a:avLst/>
          </a:prstGeom>
          <a:solidFill>
            <a:srgbClr val="000259"/>
          </a:solidFill>
          <a:ln w="9525" cap="flat" cmpd="sng" algn="ctr">
            <a:solidFill>
              <a:srgbClr val="0002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7" name="Rectangle 6"/>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1" name="Rectangle 10"/>
          <p:cNvSpPr/>
          <p:nvPr/>
        </p:nvSpPr>
        <p:spPr bwMode="auto">
          <a:xfrm flipV="1">
            <a:off x="5652120" y="548680"/>
            <a:ext cx="3491880" cy="288032"/>
          </a:xfrm>
          <a:prstGeom prst="rect">
            <a:avLst/>
          </a:prstGeom>
          <a:solidFill>
            <a:srgbClr val="000058"/>
          </a:solidFill>
          <a:ln w="9525" cap="flat" cmpd="sng" algn="ctr">
            <a:solidFill>
              <a:srgbClr val="0000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3" name="TextBox 2"/>
          <p:cNvSpPr txBox="1"/>
          <p:nvPr/>
        </p:nvSpPr>
        <p:spPr>
          <a:xfrm>
            <a:off x="2808314" y="-171400"/>
            <a:ext cx="3419870" cy="6447919"/>
          </a:xfrm>
          <a:prstGeom prst="rect">
            <a:avLst/>
          </a:prstGeom>
          <a:noFill/>
        </p:spPr>
        <p:txBody>
          <a:bodyPr wrap="none" rtlCol="0">
            <a:spAutoFit/>
          </a:bodyPr>
          <a:lstStyle/>
          <a:p>
            <a:r>
              <a:rPr lang="en-GB" sz="41300" b="1" dirty="0" smtClean="0">
                <a:solidFill>
                  <a:schemeClr val="bg1"/>
                </a:solidFill>
              </a:rPr>
              <a:t>?</a:t>
            </a:r>
            <a:endParaRPr lang="en-GB" sz="41300" b="1" dirty="0">
              <a:solidFill>
                <a:schemeClr val="bg1"/>
              </a:solidFill>
            </a:endParaRPr>
          </a:p>
        </p:txBody>
      </p:sp>
    </p:spTree>
    <p:extLst>
      <p:ext uri="{BB962C8B-B14F-4D97-AF65-F5344CB8AC3E}">
        <p14:creationId xmlns:p14="http://schemas.microsoft.com/office/powerpoint/2010/main" val="438136239"/>
      </p:ext>
    </p:extLst>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750050"/>
            <a:ext cx="9144000" cy="107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0" y="6750050"/>
            <a:ext cx="9144000" cy="10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bwMode="auto">
          <a:xfrm>
            <a:off x="5652120" y="188640"/>
            <a:ext cx="3384376" cy="1152128"/>
          </a:xfrm>
          <a:prstGeom prst="rect">
            <a:avLst/>
          </a:prstGeom>
          <a:solidFill>
            <a:srgbClr val="00004E"/>
          </a:solidFill>
          <a:ln w="9525" cap="flat" cmpd="sng" algn="ctr">
            <a:solidFill>
              <a:srgbClr val="0000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251520" y="1124744"/>
            <a:ext cx="5400600" cy="144016"/>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9" name="Rectangle 8"/>
          <p:cNvSpPr/>
          <p:nvPr/>
        </p:nvSpPr>
        <p:spPr bwMode="auto">
          <a:xfrm flipV="1">
            <a:off x="5580112" y="1052736"/>
            <a:ext cx="3491880" cy="360040"/>
          </a:xfrm>
          <a:prstGeom prst="rect">
            <a:avLst/>
          </a:prstGeom>
          <a:solidFill>
            <a:srgbClr val="00006A"/>
          </a:solidFill>
          <a:ln w="9525" cap="flat" cmpd="sng" algn="ctr">
            <a:solidFill>
              <a:srgbClr val="00006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flipV="1">
            <a:off x="5580112" y="764704"/>
            <a:ext cx="3491880" cy="360040"/>
          </a:xfrm>
          <a:prstGeom prst="rect">
            <a:avLst/>
          </a:prstGeom>
          <a:solidFill>
            <a:srgbClr val="00005D"/>
          </a:solidFill>
          <a:ln w="9525" cap="flat" cmpd="sng" algn="ctr">
            <a:solidFill>
              <a:srgbClr val="0000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effectLst/>
              <a:latin typeface="Arial" pitchFamily="-11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00019320"/>
              </p:ext>
            </p:extLst>
          </p:nvPr>
        </p:nvGraphicFramePr>
        <p:xfrm>
          <a:off x="827584" y="692695"/>
          <a:ext cx="7344816" cy="5472610"/>
        </p:xfrm>
        <a:graphic>
          <a:graphicData uri="http://schemas.openxmlformats.org/drawingml/2006/table">
            <a:tbl>
              <a:tblPr firstRow="1" bandRow="1">
                <a:tableStyleId>{284E427A-3D55-4303-BF80-6455036E1DE7}</a:tableStyleId>
              </a:tblPr>
              <a:tblGrid>
                <a:gridCol w="7344816"/>
              </a:tblGrid>
              <a:tr h="694700">
                <a:tc>
                  <a:txBody>
                    <a:bodyPr/>
                    <a:lstStyle/>
                    <a:p>
                      <a:r>
                        <a:rPr lang="en-GB" sz="2400" dirty="0" smtClean="0"/>
                        <a:t>Survey covers 7 main areas</a:t>
                      </a:r>
                      <a:endParaRPr lang="en-GB" sz="2400" dirty="0"/>
                    </a:p>
                  </a:txBody>
                  <a:tcPr/>
                </a:tc>
              </a:tr>
              <a:tr h="6947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400" dirty="0" smtClean="0"/>
                        <a:t>Motivations</a:t>
                      </a:r>
                      <a:endParaRPr lang="en-GB" sz="2400" dirty="0" smtClean="0">
                        <a:latin typeface="Arial" charset="0"/>
                        <a:ea typeface="ＭＳ Ｐゴシック" charset="0"/>
                        <a:cs typeface="ＭＳ Ｐゴシック" charset="0"/>
                      </a:endParaRPr>
                    </a:p>
                  </a:txBody>
                  <a:tcPr/>
                </a:tc>
              </a:tr>
              <a:tr h="694700">
                <a:tc>
                  <a:txBody>
                    <a:bodyPr/>
                    <a:lstStyle/>
                    <a:p>
                      <a:r>
                        <a:rPr lang="en-GB" sz="2400" dirty="0" smtClean="0"/>
                        <a:t>Barriers</a:t>
                      </a:r>
                      <a:r>
                        <a:rPr lang="en-GB" sz="2400" baseline="0" dirty="0" smtClean="0"/>
                        <a:t> to </a:t>
                      </a:r>
                      <a:r>
                        <a:rPr lang="en-GB" sz="2400" dirty="0" smtClean="0"/>
                        <a:t>collaboration</a:t>
                      </a:r>
                      <a:endParaRPr lang="en-GB" sz="2400" dirty="0"/>
                    </a:p>
                  </a:txBody>
                  <a:tcPr/>
                </a:tc>
              </a:tr>
              <a:tr h="694700">
                <a:tc>
                  <a:txBody>
                    <a:bodyPr/>
                    <a:lstStyle/>
                    <a:p>
                      <a:r>
                        <a:rPr lang="en-GB" sz="2400" dirty="0" smtClean="0"/>
                        <a:t>Types of collaboration</a:t>
                      </a:r>
                      <a:endParaRPr lang="en-GB" sz="2400" dirty="0"/>
                    </a:p>
                  </a:txBody>
                  <a:tcPr/>
                </a:tc>
              </a:tr>
              <a:tr h="69470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Maturity/degree of translation of research</a:t>
                      </a:r>
                      <a:endParaRPr lang="en-GB" sz="2400" dirty="0" smtClean="0">
                        <a:latin typeface="Arial" charset="0"/>
                        <a:ea typeface="ＭＳ Ｐゴシック" charset="0"/>
                        <a:cs typeface="ＭＳ Ｐゴシック" charset="0"/>
                      </a:endParaRPr>
                    </a:p>
                  </a:txBody>
                  <a:tcPr/>
                </a:tc>
              </a:tr>
              <a:tr h="69470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Advantages/Disadvantages of industry funding</a:t>
                      </a:r>
                      <a:endParaRPr lang="en-GB" sz="2400" dirty="0" smtClean="0">
                        <a:latin typeface="Arial" charset="0"/>
                        <a:ea typeface="ＭＳ Ｐゴシック" charset="0"/>
                        <a:cs typeface="ＭＳ Ｐゴシック" charset="0"/>
                      </a:endParaRPr>
                    </a:p>
                  </a:txBody>
                  <a:tcPr/>
                </a:tc>
              </a:tr>
              <a:tr h="69470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Strategies to improve collaboration</a:t>
                      </a:r>
                      <a:endParaRPr lang="en-GB" sz="2400" dirty="0" smtClean="0">
                        <a:latin typeface="Arial" charset="0"/>
                        <a:ea typeface="ＭＳ Ｐゴシック" charset="0"/>
                        <a:cs typeface="ＭＳ Ｐゴシック" charset="0"/>
                      </a:endParaRPr>
                    </a:p>
                  </a:txBody>
                  <a:tcPr/>
                </a:tc>
              </a:tr>
              <a:tr h="60971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Demographics</a:t>
                      </a:r>
                    </a:p>
                  </a:txBody>
                  <a:tcPr/>
                </a:tc>
              </a:tr>
            </a:tbl>
          </a:graphicData>
        </a:graphic>
      </p:graphicFrame>
    </p:spTree>
  </p:cSld>
  <p:clrMapOvr>
    <a:masterClrMapping/>
  </p:clrMapOvr>
  <p:transition xmlns:p14="http://schemas.microsoft.com/office/powerpoint/2010/main" advClick="0" advTm="2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20000"/>
                                        <p:tgtEl>
                                          <p:spTgt spid="14"/>
                                        </p:tgtEl>
                                      </p:cBhvr>
                                    </p:animEffect>
                                    <p:set>
                                      <p:cBhvr>
                                        <p:cTn id="7" dur="1" fill="hold">
                                          <p:stCondLst>
                                            <p:cond delay="19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UKGTC">
  <a:themeElements>
    <a:clrScheme name="35mm Steve Form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5mm Steve Form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chemeClr val="tx1"/>
            </a:solidFill>
            <a:effectLst/>
            <a:latin typeface="Arial" pitchFamily="-112" charset="0"/>
          </a:defRPr>
        </a:defPPr>
      </a:lstStyle>
    </a:lnDef>
  </a:objectDefaults>
  <a:extraClrSchemeLst>
    <a:extraClrScheme>
      <a:clrScheme name="35mm Steve Form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5mm Steve Forma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5mm Steve Forma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5mm Steve Forma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5mm Steve Forma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5mm Steve Forma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5mm Steve Forma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5mm Steve Forma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5mm Steve Forma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5mm Steve Forma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5mm Steve Forma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5mm Steve Forma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2570</TotalTime>
  <Words>1421</Words>
  <Application>Microsoft Macintosh PowerPoint</Application>
  <PresentationFormat>On-screen Show (4:3)</PresentationFormat>
  <Paragraphs>183</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UKGTC</vt:lpstr>
      <vt:lpstr>University-industry interaction in translational research:  A survey of over 200 UK PIs receiving industry funding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Oxford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Prachi Bhatnagar</dc:creator>
  <cp:lastModifiedBy>Natasha Davie</cp:lastModifiedBy>
  <cp:revision>61</cp:revision>
  <dcterms:created xsi:type="dcterms:W3CDTF">2014-12-16T11:05:44Z</dcterms:created>
  <dcterms:modified xsi:type="dcterms:W3CDTF">2015-06-24T09:49:05Z</dcterms:modified>
</cp:coreProperties>
</file>