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259" r:id="rId3"/>
    <p:sldId id="257" r:id="rId4"/>
    <p:sldId id="258" r:id="rId5"/>
    <p:sldId id="260" r:id="rId6"/>
    <p:sldId id="262" r:id="rId7"/>
    <p:sldId id="263" r:id="rId8"/>
    <p:sldId id="279" r:id="rId9"/>
    <p:sldId id="265" r:id="rId10"/>
    <p:sldId id="266" r:id="rId11"/>
    <p:sldId id="267" r:id="rId12"/>
    <p:sldId id="268" r:id="rId13"/>
    <p:sldId id="269" r:id="rId14"/>
    <p:sldId id="270" r:id="rId15"/>
    <p:sldId id="271" r:id="rId16"/>
    <p:sldId id="272" r:id="rId17"/>
    <p:sldId id="273" r:id="rId18"/>
    <p:sldId id="274" r:id="rId19"/>
    <p:sldId id="275" r:id="rId20"/>
    <p:sldId id="280" r:id="rId21"/>
    <p:sldId id="281" r:id="rId22"/>
    <p:sldId id="276" r:id="rId23"/>
    <p:sldId id="277" r:id="rId24"/>
    <p:sldId id="278" r:id="rId25"/>
  </p:sldIdLst>
  <p:sldSz cx="9144000" cy="6858000" type="screen4x3"/>
  <p:notesSz cx="6858000" cy="994727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66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0D606B80-5996-4893-B7FA-424B64120046}" type="datetimeFigureOut">
              <a:rPr lang="nl-BE" smtClean="0"/>
              <a:t>24/06/2015</a:t>
            </a:fld>
            <a:endParaRPr lang="nl-BE"/>
          </a:p>
        </p:txBody>
      </p:sp>
      <p:sp>
        <p:nvSpPr>
          <p:cNvPr id="4" name="Tijdelijke aanduiding voor voettekst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DCED23A0-0E86-4223-BD00-AAB282799EA5}" type="slidenum">
              <a:rPr lang="nl-BE" smtClean="0"/>
              <a:t>‹#›</a:t>
            </a:fld>
            <a:endParaRPr lang="nl-BE"/>
          </a:p>
        </p:txBody>
      </p:sp>
    </p:spTree>
    <p:extLst>
      <p:ext uri="{BB962C8B-B14F-4D97-AF65-F5344CB8AC3E}">
        <p14:creationId xmlns:p14="http://schemas.microsoft.com/office/powerpoint/2010/main" val="3697962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AA6621D6-3583-4084-B836-80BA738E8BCA}" type="datetimeFigureOut">
              <a:rPr lang="nl-BE" smtClean="0"/>
              <a:t>24/06/2015</a:t>
            </a:fld>
            <a:endParaRPr lang="nl-BE"/>
          </a:p>
        </p:txBody>
      </p:sp>
      <p:sp>
        <p:nvSpPr>
          <p:cNvPr id="4" name="Tijdelijke aanduiding voor dia-afbeelding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026E7D1B-E686-452E-A9B6-5B611DA84C5C}" type="slidenum">
              <a:rPr lang="nl-BE" smtClean="0"/>
              <a:t>‹#›</a:t>
            </a:fld>
            <a:endParaRPr lang="nl-BE"/>
          </a:p>
        </p:txBody>
      </p:sp>
    </p:spTree>
    <p:extLst>
      <p:ext uri="{BB962C8B-B14F-4D97-AF65-F5344CB8AC3E}">
        <p14:creationId xmlns:p14="http://schemas.microsoft.com/office/powerpoint/2010/main" val="3101109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549C1AB-561A-4EEB-B548-E6D5C9045343}" type="datetime1">
              <a:rPr lang="nl-NL" smtClean="0"/>
              <a:t>24-6-2015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7BF26A3-D3AD-4DD7-A652-6E561C9DA87D}" type="datetime1">
              <a:rPr lang="nl-NL" smtClean="0"/>
              <a:t>24-6-2015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1C94521-A83B-4AA9-BE8D-5FB083A91EFB}" type="datetime1">
              <a:rPr lang="nl-NL" smtClean="0"/>
              <a:t>24-6-2015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987132B-40E1-4364-B796-F7A10F35AE61}" type="datetime1">
              <a:rPr lang="nl-NL" smtClean="0"/>
              <a:t>24-6-2015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F5D3880-D82A-48BB-A6E9-131F139AFBB6}" type="datetime1">
              <a:rPr lang="nl-NL" smtClean="0"/>
              <a:t>24-6-2015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EFA8441-C17D-4886-8D3B-1FF922E9E24C}" type="datetime1">
              <a:rPr lang="nl-NL" smtClean="0"/>
              <a:t>24-6-2015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8F5D4B1-2D93-46E7-AC9A-231E6CBEA5B1}" type="datetime1">
              <a:rPr lang="nl-NL" smtClean="0"/>
              <a:t>24-6-2015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BBDECBD-15CC-4778-89C1-66A54E40F8D4}" type="datetime1">
              <a:rPr lang="nl-NL" smtClean="0"/>
              <a:t>24-6-2015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6F56BD4-4A61-494C-89C8-34DCF7EE4E27}" type="datetime1">
              <a:rPr lang="nl-NL" smtClean="0"/>
              <a:t>24-6-2015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44387FD-2375-47D6-B4F7-CC296C60057C}" type="datetime1">
              <a:rPr lang="nl-NL" smtClean="0"/>
              <a:t>24-6-2015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0F90266-5367-4115-98A4-5AFFDD41AC0A}" type="datetime1">
              <a:rPr lang="nl-NL" smtClean="0"/>
              <a:t>24-6-2015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096D49-DAE3-40DE-93E0-41688E0A5016}" type="slidenum">
              <a:rPr lang="nl-NL" smtClean="0"/>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9F888-44C9-466B-B659-293FAD2A0348}" type="datetime1">
              <a:rPr lang="nl-NL" smtClean="0"/>
              <a:t>24-6-2015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96D49-DAE3-40DE-93E0-41688E0A5016}" type="slidenum">
              <a:rPr lang="nl-NL" smtClean="0"/>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hscic.gov.uk/dar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404664"/>
            <a:ext cx="7772400" cy="1470025"/>
          </a:xfrm>
        </p:spPr>
        <p:txBody>
          <a:bodyPr/>
          <a:lstStyle/>
          <a:p>
            <a:r>
              <a:rPr lang="nl-BE" b="1" dirty="0" err="1" smtClean="0"/>
              <a:t>Ongoing</a:t>
            </a:r>
            <a:r>
              <a:rPr lang="nl-BE" b="1" dirty="0" smtClean="0"/>
              <a:t> controversies </a:t>
            </a:r>
            <a:r>
              <a:rPr lang="nl-BE" b="1" dirty="0" err="1" smtClean="0"/>
              <a:t>regarding</a:t>
            </a:r>
            <a:r>
              <a:rPr lang="nl-BE" b="1" dirty="0" smtClean="0"/>
              <a:t> the UK </a:t>
            </a:r>
            <a:r>
              <a:rPr lang="nl-BE" b="1" dirty="0" err="1" smtClean="0"/>
              <a:t>Care.data</a:t>
            </a:r>
            <a:r>
              <a:rPr lang="nl-BE" b="1" dirty="0" smtClean="0"/>
              <a:t> </a:t>
            </a:r>
            <a:r>
              <a:rPr lang="nl-BE" b="1" dirty="0" err="1" smtClean="0"/>
              <a:t>scheme</a:t>
            </a:r>
            <a:endParaRPr lang="nl-BE" b="1" dirty="0"/>
          </a:p>
        </p:txBody>
      </p:sp>
      <p:sp>
        <p:nvSpPr>
          <p:cNvPr id="3" name="Ondertitel 2"/>
          <p:cNvSpPr>
            <a:spLocks noGrp="1"/>
          </p:cNvSpPr>
          <p:nvPr>
            <p:ph type="subTitle" idx="1"/>
          </p:nvPr>
        </p:nvSpPr>
        <p:spPr>
          <a:xfrm>
            <a:off x="1403648" y="2132856"/>
            <a:ext cx="6400800" cy="3672000"/>
          </a:xfrm>
        </p:spPr>
        <p:txBody>
          <a:bodyPr>
            <a:normAutofit fontScale="85000" lnSpcReduction="10000"/>
          </a:bodyPr>
          <a:lstStyle/>
          <a:p>
            <a:r>
              <a:rPr lang="nl-BE" sz="3900" b="1" dirty="0" smtClean="0">
                <a:solidFill>
                  <a:schemeClr val="tx1">
                    <a:lumMod val="65000"/>
                    <a:lumOff val="35000"/>
                  </a:schemeClr>
                </a:solidFill>
              </a:rPr>
              <a:t>Sigrid Sterckx</a:t>
            </a:r>
          </a:p>
          <a:p>
            <a:endParaRPr lang="nl-BE" sz="1800" dirty="0" smtClean="0">
              <a:solidFill>
                <a:schemeClr val="tx1">
                  <a:lumMod val="65000"/>
                  <a:lumOff val="35000"/>
                </a:schemeClr>
              </a:solidFill>
            </a:endParaRPr>
          </a:p>
          <a:p>
            <a:pPr>
              <a:spcAft>
                <a:spcPts val="1200"/>
              </a:spcAft>
            </a:pPr>
            <a:r>
              <a:rPr lang="nl-BE" dirty="0" err="1" smtClean="0">
                <a:solidFill>
                  <a:schemeClr val="tx1">
                    <a:lumMod val="65000"/>
                    <a:lumOff val="35000"/>
                  </a:schemeClr>
                </a:solidFill>
              </a:rPr>
              <a:t>Bioethics</a:t>
            </a:r>
            <a:r>
              <a:rPr lang="nl-BE" dirty="0" smtClean="0">
                <a:solidFill>
                  <a:schemeClr val="tx1">
                    <a:lumMod val="65000"/>
                    <a:lumOff val="35000"/>
                  </a:schemeClr>
                </a:solidFill>
              </a:rPr>
              <a:t> </a:t>
            </a:r>
            <a:r>
              <a:rPr lang="nl-BE" dirty="0" err="1" smtClean="0">
                <a:solidFill>
                  <a:schemeClr val="tx1">
                    <a:lumMod val="65000"/>
                    <a:lumOff val="35000"/>
                  </a:schemeClr>
                </a:solidFill>
              </a:rPr>
              <a:t>Institute</a:t>
            </a:r>
            <a:r>
              <a:rPr lang="nl-BE" dirty="0" smtClean="0">
                <a:solidFill>
                  <a:schemeClr val="tx1">
                    <a:lumMod val="65000"/>
                    <a:lumOff val="35000"/>
                  </a:schemeClr>
                </a:solidFill>
              </a:rPr>
              <a:t> </a:t>
            </a:r>
            <a:r>
              <a:rPr lang="nl-BE" dirty="0" err="1" smtClean="0">
                <a:solidFill>
                  <a:schemeClr val="tx1">
                    <a:lumMod val="65000"/>
                    <a:lumOff val="35000"/>
                  </a:schemeClr>
                </a:solidFill>
              </a:rPr>
              <a:t>Ghent</a:t>
            </a:r>
            <a:r>
              <a:rPr lang="nl-BE" dirty="0" smtClean="0">
                <a:solidFill>
                  <a:schemeClr val="tx1">
                    <a:lumMod val="65000"/>
                    <a:lumOff val="35000"/>
                  </a:schemeClr>
                </a:solidFill>
              </a:rPr>
              <a:t>, Belgium</a:t>
            </a:r>
          </a:p>
          <a:p>
            <a:r>
              <a:rPr lang="nl-BE" dirty="0" err="1" smtClean="0">
                <a:solidFill>
                  <a:schemeClr val="tx1">
                    <a:lumMod val="65000"/>
                    <a:lumOff val="35000"/>
                  </a:schemeClr>
                </a:solidFill>
              </a:rPr>
              <a:t>HeLEX</a:t>
            </a:r>
            <a:r>
              <a:rPr lang="nl-BE" dirty="0" smtClean="0">
                <a:solidFill>
                  <a:schemeClr val="tx1">
                    <a:lumMod val="65000"/>
                    <a:lumOff val="35000"/>
                  </a:schemeClr>
                </a:solidFill>
              </a:rPr>
              <a:t> Conference 23-25 </a:t>
            </a:r>
            <a:r>
              <a:rPr lang="nl-BE" dirty="0" err="1" smtClean="0">
                <a:solidFill>
                  <a:schemeClr val="tx1">
                    <a:lumMod val="65000"/>
                    <a:lumOff val="35000"/>
                  </a:schemeClr>
                </a:solidFill>
              </a:rPr>
              <a:t>June</a:t>
            </a:r>
            <a:r>
              <a:rPr lang="nl-BE" dirty="0" smtClean="0">
                <a:solidFill>
                  <a:schemeClr val="tx1">
                    <a:lumMod val="65000"/>
                    <a:lumOff val="35000"/>
                  </a:schemeClr>
                </a:solidFill>
              </a:rPr>
              <a:t> 2015</a:t>
            </a:r>
          </a:p>
          <a:p>
            <a:endParaRPr lang="nl-BE" dirty="0" smtClean="0">
              <a:solidFill>
                <a:schemeClr val="tx1">
                  <a:lumMod val="65000"/>
                  <a:lumOff val="35000"/>
                </a:schemeClr>
              </a:solidFill>
            </a:endParaRPr>
          </a:p>
          <a:p>
            <a:endParaRPr lang="nl-BE" dirty="0">
              <a:solidFill>
                <a:schemeClr val="tx1">
                  <a:lumMod val="65000"/>
                  <a:lumOff val="35000"/>
                </a:schemeClr>
              </a:solidFill>
            </a:endParaRPr>
          </a:p>
          <a:p>
            <a:r>
              <a:rPr lang="nl-BE" dirty="0" err="1" smtClean="0">
                <a:solidFill>
                  <a:schemeClr val="tx1">
                    <a:lumMod val="65000"/>
                    <a:lumOff val="35000"/>
                  </a:schemeClr>
                </a:solidFill>
              </a:rPr>
              <a:t>Based</a:t>
            </a:r>
            <a:r>
              <a:rPr lang="nl-BE" dirty="0" smtClean="0">
                <a:solidFill>
                  <a:schemeClr val="tx1">
                    <a:lumMod val="65000"/>
                    <a:lumOff val="35000"/>
                  </a:schemeClr>
                </a:solidFill>
              </a:rPr>
              <a:t> on paper (</a:t>
            </a:r>
            <a:r>
              <a:rPr lang="nl-BE" dirty="0" err="1" smtClean="0">
                <a:solidFill>
                  <a:schemeClr val="tx1">
                    <a:lumMod val="65000"/>
                    <a:lumOff val="35000"/>
                  </a:schemeClr>
                </a:solidFill>
              </a:rPr>
              <a:t>under</a:t>
            </a:r>
            <a:r>
              <a:rPr lang="nl-BE" dirty="0" smtClean="0">
                <a:solidFill>
                  <a:schemeClr val="tx1">
                    <a:lumMod val="65000"/>
                    <a:lumOff val="35000"/>
                  </a:schemeClr>
                </a:solidFill>
              </a:rPr>
              <a:t> review) </a:t>
            </a:r>
          </a:p>
          <a:p>
            <a:r>
              <a:rPr lang="nl-BE" dirty="0" smtClean="0">
                <a:solidFill>
                  <a:schemeClr val="tx1">
                    <a:lumMod val="65000"/>
                    <a:lumOff val="35000"/>
                  </a:schemeClr>
                </a:solidFill>
              </a:rPr>
              <a:t>Sterckx, S., </a:t>
            </a:r>
            <a:r>
              <a:rPr lang="nl-BE" dirty="0" err="1" smtClean="0">
                <a:solidFill>
                  <a:schemeClr val="tx1">
                    <a:lumMod val="65000"/>
                    <a:lumOff val="35000"/>
                  </a:schemeClr>
                </a:solidFill>
              </a:rPr>
              <a:t>Rakic</a:t>
            </a:r>
            <a:r>
              <a:rPr lang="nl-BE" dirty="0" smtClean="0">
                <a:solidFill>
                  <a:schemeClr val="tx1">
                    <a:lumMod val="65000"/>
                    <a:lumOff val="35000"/>
                  </a:schemeClr>
                </a:solidFill>
              </a:rPr>
              <a:t>, V., </a:t>
            </a:r>
            <a:r>
              <a:rPr lang="nl-BE" dirty="0" err="1" smtClean="0">
                <a:solidFill>
                  <a:schemeClr val="tx1">
                    <a:lumMod val="65000"/>
                    <a:lumOff val="35000"/>
                  </a:schemeClr>
                </a:solidFill>
              </a:rPr>
              <a:t>Cockbain</a:t>
            </a:r>
            <a:r>
              <a:rPr lang="nl-BE" dirty="0" smtClean="0">
                <a:solidFill>
                  <a:schemeClr val="tx1">
                    <a:lumMod val="65000"/>
                    <a:lumOff val="35000"/>
                  </a:schemeClr>
                </a:solidFill>
              </a:rPr>
              <a:t>, J. &amp; </a:t>
            </a:r>
            <a:r>
              <a:rPr lang="nl-BE" dirty="0" err="1" smtClean="0">
                <a:solidFill>
                  <a:schemeClr val="tx1">
                    <a:lumMod val="65000"/>
                    <a:lumOff val="35000"/>
                  </a:schemeClr>
                </a:solidFill>
              </a:rPr>
              <a:t>Borry</a:t>
            </a:r>
            <a:r>
              <a:rPr lang="nl-BE" dirty="0" smtClean="0">
                <a:solidFill>
                  <a:schemeClr val="tx1">
                    <a:lumMod val="65000"/>
                    <a:lumOff val="35000"/>
                  </a:schemeClr>
                </a:solidFill>
              </a:rPr>
              <a:t>, P.</a:t>
            </a:r>
          </a:p>
        </p:txBody>
      </p:sp>
    </p:spTree>
    <p:extLst>
      <p:ext uri="{BB962C8B-B14F-4D97-AF65-F5344CB8AC3E}">
        <p14:creationId xmlns:p14="http://schemas.microsoft.com/office/powerpoint/2010/main" val="2926344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3600" dirty="0" err="1" smtClean="0">
                <a:solidFill>
                  <a:srgbClr val="0070C0"/>
                </a:solidFill>
              </a:rPr>
              <a:t>Citizens</a:t>
            </a:r>
            <a:r>
              <a:rPr lang="nl-BE" sz="3600" dirty="0" smtClean="0">
                <a:solidFill>
                  <a:srgbClr val="0070C0"/>
                </a:solidFill>
              </a:rPr>
              <a:t>’ concerns: </a:t>
            </a:r>
            <a:r>
              <a:rPr lang="nl-BE" sz="3600" dirty="0" err="1" smtClean="0">
                <a:solidFill>
                  <a:srgbClr val="0070C0"/>
                </a:solidFill>
              </a:rPr>
              <a:t>transparency</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fontScale="92500" lnSpcReduction="10000"/>
          </a:bodyPr>
          <a:lstStyle/>
          <a:p>
            <a:pPr marL="0" indent="0">
              <a:spcAft>
                <a:spcPts val="600"/>
              </a:spcAft>
              <a:buNone/>
            </a:pPr>
            <a:r>
              <a:rPr lang="nl-BE" sz="3100" dirty="0" err="1" smtClean="0"/>
              <a:t>Complaint</a:t>
            </a:r>
            <a:r>
              <a:rPr lang="nl-BE" sz="3100" dirty="0" smtClean="0"/>
              <a:t> </a:t>
            </a:r>
            <a:r>
              <a:rPr lang="nl-BE" sz="3100" dirty="0" err="1" smtClean="0"/>
              <a:t>that</a:t>
            </a:r>
            <a:r>
              <a:rPr lang="nl-BE" sz="3100" dirty="0" smtClean="0"/>
              <a:t> the </a:t>
            </a:r>
            <a:r>
              <a:rPr lang="nl-BE" sz="3100" dirty="0" err="1" smtClean="0"/>
              <a:t>scheme</a:t>
            </a:r>
            <a:r>
              <a:rPr lang="nl-BE" sz="3100" dirty="0" smtClean="0"/>
              <a:t> has been </a:t>
            </a:r>
            <a:r>
              <a:rPr lang="nl-BE" sz="3100" dirty="0" err="1" smtClean="0"/>
              <a:t>insufficiently</a:t>
            </a:r>
            <a:r>
              <a:rPr lang="nl-BE" sz="3100" dirty="0" smtClean="0"/>
              <a:t> </a:t>
            </a:r>
            <a:r>
              <a:rPr lang="nl-BE" sz="3100" dirty="0" err="1" smtClean="0"/>
              <a:t>advertised</a:t>
            </a:r>
            <a:r>
              <a:rPr lang="nl-BE" sz="3100" dirty="0" smtClean="0"/>
              <a:t> or even </a:t>
            </a:r>
            <a:r>
              <a:rPr lang="nl-BE" sz="3100" dirty="0" err="1" smtClean="0"/>
              <a:t>advertised</a:t>
            </a:r>
            <a:r>
              <a:rPr lang="nl-BE" sz="3100" dirty="0" smtClean="0"/>
              <a:t> in a way </a:t>
            </a:r>
            <a:r>
              <a:rPr lang="nl-BE" sz="3100" dirty="0" err="1" smtClean="0"/>
              <a:t>designed</a:t>
            </a:r>
            <a:r>
              <a:rPr lang="nl-BE" sz="3100" dirty="0" smtClean="0"/>
              <a:t> </a:t>
            </a:r>
            <a:r>
              <a:rPr lang="nl-BE" sz="3100" dirty="0" err="1" smtClean="0"/>
              <a:t>to</a:t>
            </a:r>
            <a:r>
              <a:rPr lang="nl-BE" sz="3100" dirty="0" smtClean="0"/>
              <a:t> </a:t>
            </a:r>
            <a:r>
              <a:rPr lang="nl-BE" sz="3100" dirty="0" err="1" smtClean="0"/>
              <a:t>be</a:t>
            </a:r>
            <a:r>
              <a:rPr lang="nl-BE" sz="3100" dirty="0" smtClean="0"/>
              <a:t> </a:t>
            </a:r>
            <a:r>
              <a:rPr lang="nl-BE" sz="3100" dirty="0" err="1" smtClean="0"/>
              <a:t>misleading</a:t>
            </a:r>
            <a:r>
              <a:rPr lang="nl-BE" sz="3100" dirty="0" smtClean="0"/>
              <a:t>:</a:t>
            </a:r>
          </a:p>
          <a:p>
            <a:r>
              <a:rPr lang="en-GB" sz="2800" i="1" dirty="0"/>
              <a:t>“You couldn't have made the leaflet look more like junk mail if you'd tried; I assume that was deliberate so that people wouldn't know about it and therefore wouldn't opt out</a:t>
            </a:r>
            <a:r>
              <a:rPr lang="en-GB" sz="2800" i="1" dirty="0" smtClean="0"/>
              <a:t>.”</a:t>
            </a:r>
            <a:r>
              <a:rPr lang="en-GB" sz="2800" dirty="0" smtClean="0"/>
              <a:t> 30.01.14</a:t>
            </a:r>
            <a:endParaRPr lang="nl-BE" sz="2800" dirty="0"/>
          </a:p>
          <a:p>
            <a:r>
              <a:rPr lang="en-GB" sz="2800" i="1" dirty="0"/>
              <a:t>“The lack of publicity about the biggest change in the relationship between GP and patients is little short of a national disgrace</a:t>
            </a:r>
            <a:r>
              <a:rPr lang="en-GB" sz="2800" i="1" dirty="0" smtClean="0"/>
              <a:t>.”</a:t>
            </a:r>
            <a:r>
              <a:rPr lang="en-GB" sz="2800" dirty="0" smtClean="0"/>
              <a:t>, 17.02.14</a:t>
            </a:r>
          </a:p>
          <a:p>
            <a:r>
              <a:rPr lang="en-GB" sz="2800" i="1" dirty="0" smtClean="0">
                <a:solidFill>
                  <a:srgbClr val="00B050"/>
                </a:solidFill>
              </a:rPr>
              <a:t>“I </a:t>
            </a:r>
            <a:r>
              <a:rPr lang="en-GB" sz="2800" i="1" dirty="0">
                <a:solidFill>
                  <a:srgbClr val="00B050"/>
                </a:solidFill>
              </a:rPr>
              <a:t>refuse to accept that a serious effort was made to inform the public - rather you hoped we would sleep walk into accepting the collection of our data</a:t>
            </a:r>
            <a:r>
              <a:rPr lang="en-GB" sz="2800" i="1" dirty="0" smtClean="0">
                <a:solidFill>
                  <a:srgbClr val="00B050"/>
                </a:solidFill>
              </a:rPr>
              <a:t>.”</a:t>
            </a:r>
            <a:r>
              <a:rPr lang="en-GB" sz="2800" dirty="0" smtClean="0"/>
              <a:t>, </a:t>
            </a:r>
            <a:r>
              <a:rPr lang="en-GB" sz="2800" dirty="0"/>
              <a:t>19.02.14</a:t>
            </a:r>
            <a:endParaRPr lang="nl-BE" sz="2800" dirty="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10</a:t>
            </a:fld>
            <a:endParaRPr lang="nl-NL"/>
          </a:p>
        </p:txBody>
      </p:sp>
    </p:spTree>
    <p:extLst>
      <p:ext uri="{BB962C8B-B14F-4D97-AF65-F5344CB8AC3E}">
        <p14:creationId xmlns:p14="http://schemas.microsoft.com/office/powerpoint/2010/main" val="3288317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fontScale="90000"/>
          </a:bodyPr>
          <a:lstStyle/>
          <a:p>
            <a:r>
              <a:rPr lang="nl-BE" sz="3600" dirty="0" err="1" smtClean="0">
                <a:solidFill>
                  <a:srgbClr val="0070C0"/>
                </a:solidFill>
              </a:rPr>
              <a:t>Citizens</a:t>
            </a:r>
            <a:r>
              <a:rPr lang="nl-BE" sz="3600" dirty="0" smtClean="0">
                <a:solidFill>
                  <a:srgbClr val="0070C0"/>
                </a:solidFill>
              </a:rPr>
              <a:t>’ concerns: privacy </a:t>
            </a:r>
            <a:r>
              <a:rPr lang="nl-BE" sz="3600" dirty="0" err="1" smtClean="0">
                <a:solidFill>
                  <a:srgbClr val="0070C0"/>
                </a:solidFill>
              </a:rPr>
              <a:t>and</a:t>
            </a:r>
            <a:r>
              <a:rPr lang="nl-BE" sz="3600" dirty="0" smtClean="0">
                <a:solidFill>
                  <a:srgbClr val="0070C0"/>
                </a:solidFill>
              </a:rPr>
              <a:t> </a:t>
            </a:r>
            <a:r>
              <a:rPr lang="nl-BE" sz="3600" dirty="0" err="1" smtClean="0">
                <a:solidFill>
                  <a:srgbClr val="0070C0"/>
                </a:solidFill>
              </a:rPr>
              <a:t>confidentiality</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a:bodyPr>
          <a:lstStyle/>
          <a:p>
            <a:endParaRPr lang="en-GB" sz="2800" dirty="0" smtClean="0"/>
          </a:p>
          <a:p>
            <a:pPr>
              <a:spcAft>
                <a:spcPts val="1200"/>
              </a:spcAft>
            </a:pPr>
            <a:r>
              <a:rPr lang="en-GB" sz="2800" i="1" dirty="0" smtClean="0"/>
              <a:t>“</a:t>
            </a:r>
            <a:r>
              <a:rPr lang="en-GB" sz="2800" i="1" dirty="0"/>
              <a:t>I am concerned that even anonymised information could be combined with other information that's easily available to de-anonymise and identify me</a:t>
            </a:r>
            <a:r>
              <a:rPr lang="en-GB" sz="2800" i="1" dirty="0" smtClean="0"/>
              <a:t>.”</a:t>
            </a:r>
            <a:r>
              <a:rPr lang="en-GB" sz="2800" dirty="0" smtClean="0"/>
              <a:t>, 04.02.14</a:t>
            </a:r>
          </a:p>
          <a:p>
            <a:r>
              <a:rPr lang="en-GB" sz="2800" i="1" dirty="0" smtClean="0"/>
              <a:t>“I </a:t>
            </a:r>
            <a:r>
              <a:rPr lang="en-GB" sz="2800" i="1" dirty="0"/>
              <a:t>forbid this sharing of my personal data. </a:t>
            </a:r>
            <a:r>
              <a:rPr lang="en-GB" sz="2800" i="1" dirty="0">
                <a:solidFill>
                  <a:srgbClr val="00B050"/>
                </a:solidFill>
              </a:rPr>
              <a:t>I did not sign up for dissemination of my health records. The NHS may regard me as just a statistic, but that is not the point of my participation in public health care</a:t>
            </a:r>
            <a:r>
              <a:rPr lang="en-GB" sz="2800" i="1" dirty="0" smtClean="0"/>
              <a:t>.”</a:t>
            </a:r>
            <a:r>
              <a:rPr lang="en-GB" sz="2800" dirty="0" smtClean="0"/>
              <a:t>, 20.10.14</a:t>
            </a:r>
            <a:endParaRPr lang="nl-BE" sz="2800" dirty="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11</a:t>
            </a:fld>
            <a:endParaRPr lang="nl-NL"/>
          </a:p>
        </p:txBody>
      </p:sp>
    </p:spTree>
    <p:extLst>
      <p:ext uri="{BB962C8B-B14F-4D97-AF65-F5344CB8AC3E}">
        <p14:creationId xmlns:p14="http://schemas.microsoft.com/office/powerpoint/2010/main" val="2955141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3600" dirty="0" err="1" smtClean="0">
                <a:solidFill>
                  <a:srgbClr val="0070C0"/>
                </a:solidFill>
              </a:rPr>
              <a:t>Citizens</a:t>
            </a:r>
            <a:r>
              <a:rPr lang="nl-BE" sz="3600" dirty="0" smtClean="0">
                <a:solidFill>
                  <a:srgbClr val="0070C0"/>
                </a:solidFill>
              </a:rPr>
              <a:t>’ concerns: </a:t>
            </a:r>
            <a:r>
              <a:rPr lang="nl-BE" sz="3600" dirty="0" err="1" smtClean="0">
                <a:solidFill>
                  <a:srgbClr val="0070C0"/>
                </a:solidFill>
              </a:rPr>
              <a:t>opt</a:t>
            </a:r>
            <a:r>
              <a:rPr lang="nl-BE" sz="3600" dirty="0" smtClean="0">
                <a:solidFill>
                  <a:srgbClr val="0070C0"/>
                </a:solidFill>
              </a:rPr>
              <a:t>-out</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a:bodyPr>
          <a:lstStyle/>
          <a:p>
            <a:pPr marL="0" indent="0">
              <a:buNone/>
            </a:pPr>
            <a:r>
              <a:rPr lang="en-GB" sz="2800" dirty="0" smtClean="0"/>
              <a:t>Citizens express dissatisfaction that decisions about them are being taken without them being consulted or being able to consent:</a:t>
            </a:r>
          </a:p>
          <a:p>
            <a:r>
              <a:rPr lang="en-GB" sz="2800" dirty="0">
                <a:solidFill>
                  <a:srgbClr val="00B050"/>
                </a:solidFill>
              </a:rPr>
              <a:t>“</a:t>
            </a:r>
            <a:r>
              <a:rPr lang="en-GB" sz="2800" i="1" dirty="0">
                <a:solidFill>
                  <a:srgbClr val="00B050"/>
                </a:solidFill>
              </a:rPr>
              <a:t>If </a:t>
            </a:r>
            <a:r>
              <a:rPr lang="en-GB" sz="2800" i="1" dirty="0" err="1">
                <a:solidFill>
                  <a:srgbClr val="00B050"/>
                </a:solidFill>
              </a:rPr>
              <a:t>care.data</a:t>
            </a:r>
            <a:r>
              <a:rPr lang="en-GB" sz="2800" i="1" dirty="0">
                <a:solidFill>
                  <a:srgbClr val="00B050"/>
                </a:solidFill>
              </a:rPr>
              <a:t> is so manifestly in the interests of all, why don't you take the obvious ethical approach, and make it OPT-IN by default</a:t>
            </a:r>
            <a:r>
              <a:rPr lang="en-GB" sz="2800" i="1" dirty="0" smtClean="0">
                <a:solidFill>
                  <a:srgbClr val="00B050"/>
                </a:solidFill>
              </a:rPr>
              <a:t>?”</a:t>
            </a:r>
            <a:r>
              <a:rPr lang="en-GB" sz="2800" dirty="0" smtClean="0">
                <a:solidFill>
                  <a:srgbClr val="00B050"/>
                </a:solidFill>
              </a:rPr>
              <a:t>,</a:t>
            </a:r>
            <a:r>
              <a:rPr lang="en-GB" sz="2800" dirty="0" smtClean="0"/>
              <a:t> 22.02.14</a:t>
            </a:r>
            <a:endParaRPr lang="nl-BE" sz="2800" dirty="0"/>
          </a:p>
          <a:p>
            <a:r>
              <a:rPr lang="en-GB" sz="2800" i="1" dirty="0" smtClean="0"/>
              <a:t>“</a:t>
            </a:r>
            <a:r>
              <a:rPr lang="en-GB" sz="2800" i="1" dirty="0"/>
              <a:t>This is basically a decision made for me, without me</a:t>
            </a:r>
            <a:r>
              <a:rPr lang="en-GB" sz="2800" i="1" dirty="0" smtClean="0"/>
              <a:t>.”</a:t>
            </a:r>
            <a:r>
              <a:rPr lang="en-GB" sz="2800" dirty="0" smtClean="0"/>
              <a:t>, 01.03.14</a:t>
            </a:r>
          </a:p>
          <a:p>
            <a:r>
              <a:rPr lang="en-GB" sz="2800" i="1" dirty="0">
                <a:solidFill>
                  <a:srgbClr val="00B050"/>
                </a:solidFill>
              </a:rPr>
              <a:t>“I … object to the way in which they are making it hard for people to opt out </a:t>
            </a:r>
            <a:r>
              <a:rPr lang="en-GB" sz="2800" i="1" dirty="0"/>
              <a:t>- why is there no form for people to fill in and have forwarded to their own medical practice</a:t>
            </a:r>
            <a:r>
              <a:rPr lang="en-GB" sz="2800" i="1" dirty="0" smtClean="0"/>
              <a:t>.”</a:t>
            </a:r>
            <a:r>
              <a:rPr lang="en-GB" sz="2800" dirty="0" smtClean="0"/>
              <a:t>, 24.01.14</a:t>
            </a:r>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12</a:t>
            </a:fld>
            <a:endParaRPr lang="nl-NL"/>
          </a:p>
        </p:txBody>
      </p:sp>
    </p:spTree>
    <p:extLst>
      <p:ext uri="{BB962C8B-B14F-4D97-AF65-F5344CB8AC3E}">
        <p14:creationId xmlns:p14="http://schemas.microsoft.com/office/powerpoint/2010/main" val="372109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3600" dirty="0" err="1" smtClean="0">
                <a:solidFill>
                  <a:srgbClr val="0070C0"/>
                </a:solidFill>
              </a:rPr>
              <a:t>Citizens</a:t>
            </a:r>
            <a:r>
              <a:rPr lang="nl-BE" sz="3600" dirty="0" smtClean="0">
                <a:solidFill>
                  <a:srgbClr val="0070C0"/>
                </a:solidFill>
              </a:rPr>
              <a:t>’ concerns: </a:t>
            </a:r>
            <a:r>
              <a:rPr lang="nl-BE" sz="3600" dirty="0" err="1" smtClean="0">
                <a:solidFill>
                  <a:srgbClr val="0070C0"/>
                </a:solidFill>
              </a:rPr>
              <a:t>erosion</a:t>
            </a:r>
            <a:r>
              <a:rPr lang="nl-BE" sz="3600" dirty="0" smtClean="0">
                <a:solidFill>
                  <a:srgbClr val="0070C0"/>
                </a:solidFill>
              </a:rPr>
              <a:t> of trust</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a:bodyPr>
          <a:lstStyle/>
          <a:p>
            <a:endParaRPr lang="en-GB" sz="2800" dirty="0" smtClean="0"/>
          </a:p>
          <a:p>
            <a:r>
              <a:rPr lang="en-GB" sz="2800" i="1" dirty="0" smtClean="0">
                <a:solidFill>
                  <a:srgbClr val="00B050"/>
                </a:solidFill>
              </a:rPr>
              <a:t>“</a:t>
            </a:r>
            <a:r>
              <a:rPr lang="en-GB" sz="2800" i="1" dirty="0">
                <a:solidFill>
                  <a:srgbClr val="00B050"/>
                </a:solidFill>
              </a:rPr>
              <a:t>Patients will not confide in their doctor, certain personal information, that may be absolutely necessary for diagnoses and treatment, knowing that outside agencies may have access to it</a:t>
            </a:r>
            <a:r>
              <a:rPr lang="en-GB" sz="2800" i="1" dirty="0" smtClean="0">
                <a:solidFill>
                  <a:srgbClr val="00B050"/>
                </a:solidFill>
              </a:rPr>
              <a:t>.”</a:t>
            </a:r>
            <a:r>
              <a:rPr lang="en-GB" sz="2800" dirty="0" smtClean="0"/>
              <a:t>, 26.02.14</a:t>
            </a:r>
            <a:endParaRPr lang="nl-BE" sz="2800" dirty="0"/>
          </a:p>
          <a:p>
            <a:r>
              <a:rPr lang="en-GB" sz="2800" i="1" dirty="0"/>
              <a:t>“It is a disgrace and will prevent patients being honest with their GP</a:t>
            </a:r>
            <a:r>
              <a:rPr lang="en-GB" sz="2800" i="1" dirty="0" smtClean="0"/>
              <a:t>”</a:t>
            </a:r>
            <a:r>
              <a:rPr lang="en-GB" sz="2800" dirty="0" smtClean="0"/>
              <a:t>, 01.03.14</a:t>
            </a:r>
            <a:endParaRPr lang="nl-BE" sz="2800" dirty="0"/>
          </a:p>
          <a:p>
            <a:r>
              <a:rPr lang="en-GB" sz="2800" i="1" dirty="0"/>
              <a:t>“I do not trust the government with my data, and now I cannot trust my doctor o[r] the wider NHS</a:t>
            </a:r>
            <a:r>
              <a:rPr lang="en-GB" sz="2800" i="1" dirty="0" smtClean="0"/>
              <a:t>.”</a:t>
            </a:r>
            <a:r>
              <a:rPr lang="en-GB" sz="2800" dirty="0" smtClean="0"/>
              <a:t>, </a:t>
            </a:r>
            <a:r>
              <a:rPr lang="en-GB" sz="2800" dirty="0"/>
              <a:t>05.05.14</a:t>
            </a:r>
            <a:endParaRPr lang="nl-BE" sz="2800" dirty="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13</a:t>
            </a:fld>
            <a:endParaRPr lang="nl-NL"/>
          </a:p>
        </p:txBody>
      </p:sp>
    </p:spTree>
    <p:extLst>
      <p:ext uri="{BB962C8B-B14F-4D97-AF65-F5344CB8AC3E}">
        <p14:creationId xmlns:p14="http://schemas.microsoft.com/office/powerpoint/2010/main" val="1421263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88640"/>
            <a:ext cx="8229600" cy="1143000"/>
          </a:xfrm>
        </p:spPr>
        <p:txBody>
          <a:bodyPr>
            <a:normAutofit fontScale="90000"/>
          </a:bodyPr>
          <a:lstStyle/>
          <a:p>
            <a:r>
              <a:rPr lang="nl-BE" sz="3600" dirty="0" err="1" smtClean="0">
                <a:solidFill>
                  <a:srgbClr val="0070C0"/>
                </a:solidFill>
              </a:rPr>
              <a:t>Citizens</a:t>
            </a:r>
            <a:r>
              <a:rPr lang="nl-BE" sz="3600" dirty="0" smtClean="0">
                <a:solidFill>
                  <a:srgbClr val="0070C0"/>
                </a:solidFill>
              </a:rPr>
              <a:t>’ concerns: </a:t>
            </a:r>
            <a:r>
              <a:rPr lang="nl-BE" sz="3600" dirty="0" err="1" smtClean="0">
                <a:solidFill>
                  <a:srgbClr val="0070C0"/>
                </a:solidFill>
              </a:rPr>
              <a:t>appropriation</a:t>
            </a:r>
            <a:r>
              <a:rPr lang="nl-BE" sz="3600" dirty="0" smtClean="0">
                <a:solidFill>
                  <a:srgbClr val="0070C0"/>
                </a:solidFill>
              </a:rPr>
              <a:t> of personal property</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a:bodyPr>
          <a:lstStyle/>
          <a:p>
            <a:endParaRPr lang="en-GB" sz="2800" dirty="0" smtClean="0"/>
          </a:p>
          <a:p>
            <a:r>
              <a:rPr lang="en-GB" sz="2800" i="1" dirty="0" smtClean="0"/>
              <a:t>“</a:t>
            </a:r>
            <a:r>
              <a:rPr lang="en-GB" sz="2800" i="1" dirty="0"/>
              <a:t>The whole exercise is nothing more than this government selling off things which it does not own</a:t>
            </a:r>
            <a:r>
              <a:rPr lang="en-GB" sz="2800" i="1" dirty="0" smtClean="0"/>
              <a:t>.”</a:t>
            </a:r>
            <a:r>
              <a:rPr lang="en-GB" sz="2800" dirty="0" smtClean="0"/>
              <a:t>, </a:t>
            </a:r>
            <a:r>
              <a:rPr lang="en-GB" sz="2800" dirty="0"/>
              <a:t>31.01.14</a:t>
            </a:r>
            <a:endParaRPr lang="nl-BE" sz="2800" dirty="0"/>
          </a:p>
          <a:p>
            <a:r>
              <a:rPr lang="en-US" sz="2800" i="1" dirty="0">
                <a:solidFill>
                  <a:srgbClr val="00B050"/>
                </a:solidFill>
              </a:rPr>
              <a:t>“I would like to know why they want my information, what for, and who [it’s] likely to go to … It is polite to ask us[,] they are our </a:t>
            </a:r>
            <a:r>
              <a:rPr lang="en-US" sz="2800" i="1" dirty="0" smtClean="0">
                <a:solidFill>
                  <a:srgbClr val="00B050"/>
                </a:solidFill>
              </a:rPr>
              <a:t>records ...”</a:t>
            </a:r>
            <a:r>
              <a:rPr lang="en-US" sz="2800" dirty="0" smtClean="0"/>
              <a:t>, </a:t>
            </a:r>
            <a:r>
              <a:rPr lang="en-US" sz="2800" dirty="0"/>
              <a:t>13.01.14</a:t>
            </a:r>
            <a:endParaRPr lang="nl-BE" sz="2800" dirty="0"/>
          </a:p>
          <a:p>
            <a:r>
              <a:rPr lang="en-US" sz="2800" i="1" dirty="0"/>
              <a:t>“The NHS needs to think again on who owns medical data (we the patients do</a:t>
            </a:r>
            <a:r>
              <a:rPr lang="en-US" sz="2800" i="1" dirty="0" smtClean="0"/>
              <a:t>)”</a:t>
            </a:r>
            <a:r>
              <a:rPr lang="en-US" sz="2800" dirty="0" smtClean="0"/>
              <a:t>, 29.01.14</a:t>
            </a:r>
            <a:endParaRPr lang="en-GB" sz="2800" dirty="0" smtClean="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14</a:t>
            </a:fld>
            <a:endParaRPr lang="nl-NL"/>
          </a:p>
        </p:txBody>
      </p:sp>
    </p:spTree>
    <p:extLst>
      <p:ext uri="{BB962C8B-B14F-4D97-AF65-F5344CB8AC3E}">
        <p14:creationId xmlns:p14="http://schemas.microsoft.com/office/powerpoint/2010/main" val="3730281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3600" dirty="0" err="1" smtClean="0">
                <a:solidFill>
                  <a:srgbClr val="0070C0"/>
                </a:solidFill>
              </a:rPr>
              <a:t>Citizens</a:t>
            </a:r>
            <a:r>
              <a:rPr lang="nl-BE" sz="3600" dirty="0" smtClean="0">
                <a:solidFill>
                  <a:srgbClr val="0070C0"/>
                </a:solidFill>
              </a:rPr>
              <a:t>’ concerns: </a:t>
            </a:r>
            <a:r>
              <a:rPr lang="nl-BE" sz="3600" dirty="0" err="1" smtClean="0">
                <a:solidFill>
                  <a:srgbClr val="0070C0"/>
                </a:solidFill>
              </a:rPr>
              <a:t>commercialisation</a:t>
            </a:r>
            <a:endParaRPr lang="nl-BE" sz="36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fontScale="92500" lnSpcReduction="20000"/>
          </a:bodyPr>
          <a:lstStyle/>
          <a:p>
            <a:r>
              <a:rPr lang="en-GB" sz="2800" i="1" dirty="0"/>
              <a:t>“In the past two years, a range of researchers and private companies have applied and received sensitive medical information held by the NHS. ... </a:t>
            </a:r>
            <a:r>
              <a:rPr lang="en-GB" sz="2800" i="1" dirty="0">
                <a:solidFill>
                  <a:srgbClr val="00B050"/>
                </a:solidFill>
              </a:rPr>
              <a:t>[W]</a:t>
            </a:r>
            <a:r>
              <a:rPr lang="en-GB" sz="2800" i="1" dirty="0" err="1">
                <a:solidFill>
                  <a:srgbClr val="00B050"/>
                </a:solidFill>
              </a:rPr>
              <a:t>ith</a:t>
            </a:r>
            <a:r>
              <a:rPr lang="en-GB" sz="2800" i="1" dirty="0">
                <a:solidFill>
                  <a:srgbClr val="00B050"/>
                </a:solidFill>
              </a:rPr>
              <a:t> the promise of a nation-wide data pool, private companies will be queuing to get their hands on medical records</a:t>
            </a:r>
            <a:r>
              <a:rPr lang="en-GB" sz="2800" i="1" dirty="0" smtClean="0"/>
              <a:t>.”</a:t>
            </a:r>
            <a:r>
              <a:rPr lang="en-GB" sz="2800" dirty="0" smtClean="0"/>
              <a:t>, 16.01.14</a:t>
            </a:r>
            <a:endParaRPr lang="nl-BE" sz="2800" dirty="0"/>
          </a:p>
          <a:p>
            <a:r>
              <a:rPr lang="en-GB" sz="2800" i="1" dirty="0">
                <a:solidFill>
                  <a:srgbClr val="00B050"/>
                </a:solidFill>
              </a:rPr>
              <a:t>“Just wanted to add </a:t>
            </a:r>
            <a:r>
              <a:rPr lang="en-GB" sz="2800" i="1" dirty="0" err="1">
                <a:solidFill>
                  <a:srgbClr val="00B050"/>
                </a:solidFill>
              </a:rPr>
              <a:t>i</a:t>
            </a:r>
            <a:r>
              <a:rPr lang="en-GB" sz="2800" i="1" dirty="0">
                <a:solidFill>
                  <a:srgbClr val="00B050"/>
                </a:solidFill>
              </a:rPr>
              <a:t> would have considered this long and hard if only the NHS had access to these details </a:t>
            </a:r>
            <a:r>
              <a:rPr lang="en-GB" sz="2800" i="1" dirty="0"/>
              <a:t>... As soon as you add private companies to the equation it loses its validity</a:t>
            </a:r>
            <a:r>
              <a:rPr lang="en-GB" sz="2800" i="1" dirty="0" smtClean="0"/>
              <a:t>.”</a:t>
            </a:r>
            <a:r>
              <a:rPr lang="en-GB" sz="2800" dirty="0" smtClean="0"/>
              <a:t>, 16.01.14</a:t>
            </a:r>
            <a:endParaRPr lang="nl-BE" sz="2800" dirty="0"/>
          </a:p>
          <a:p>
            <a:r>
              <a:rPr lang="en-GB" sz="2800" i="1" dirty="0"/>
              <a:t>“I am so angry about this </a:t>
            </a:r>
            <a:r>
              <a:rPr lang="en-GB" sz="2800" i="1" dirty="0" err="1"/>
              <a:t>i</a:t>
            </a:r>
            <a:r>
              <a:rPr lang="en-GB" sz="2800" i="1" dirty="0"/>
              <a:t> thought our records were private not up for auction to the highest bidder</a:t>
            </a:r>
            <a:r>
              <a:rPr lang="en-GB" sz="2800" i="1" dirty="0" smtClean="0"/>
              <a:t>.”</a:t>
            </a:r>
            <a:r>
              <a:rPr lang="en-GB" sz="2800" dirty="0" smtClean="0"/>
              <a:t>, 18.02.14</a:t>
            </a:r>
          </a:p>
          <a:p>
            <a:r>
              <a:rPr lang="en-US" sz="2800" i="1" dirty="0" smtClean="0"/>
              <a:t>“I </a:t>
            </a:r>
            <a:r>
              <a:rPr lang="en-US" sz="2800" i="1" dirty="0"/>
              <a:t>want my data to be protected from being sold to or shared with companies which engage in the patenting of genome </a:t>
            </a:r>
            <a:r>
              <a:rPr lang="en-US" sz="2800" i="1" dirty="0" smtClean="0"/>
              <a:t>products”</a:t>
            </a:r>
            <a:r>
              <a:rPr lang="en-US" sz="2800" dirty="0" smtClean="0"/>
              <a:t>, 22.01.14</a:t>
            </a:r>
            <a:endParaRPr lang="nl-BE" sz="2800" dirty="0"/>
          </a:p>
          <a:p>
            <a:endParaRPr lang="en-GB" sz="2800" dirty="0" smtClean="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15</a:t>
            </a:fld>
            <a:endParaRPr lang="nl-NL"/>
          </a:p>
        </p:txBody>
      </p:sp>
    </p:spTree>
    <p:extLst>
      <p:ext uri="{BB962C8B-B14F-4D97-AF65-F5344CB8AC3E}">
        <p14:creationId xmlns:p14="http://schemas.microsoft.com/office/powerpoint/2010/main" val="4262780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2800" dirty="0" smtClean="0">
                <a:solidFill>
                  <a:srgbClr val="0070C0"/>
                </a:solidFill>
              </a:rPr>
              <a:t>Concerns </a:t>
            </a:r>
            <a:r>
              <a:rPr lang="nl-BE" sz="2800" dirty="0" err="1" smtClean="0">
                <a:solidFill>
                  <a:srgbClr val="0070C0"/>
                </a:solidFill>
              </a:rPr>
              <a:t>raised</a:t>
            </a:r>
            <a:r>
              <a:rPr lang="nl-BE" sz="2800" dirty="0" smtClean="0">
                <a:solidFill>
                  <a:srgbClr val="0070C0"/>
                </a:solidFill>
              </a:rPr>
              <a:t> in the NHS’ Privacy Impact Assessment</a:t>
            </a:r>
            <a:endParaRPr lang="nl-BE" sz="2800" dirty="0">
              <a:solidFill>
                <a:srgbClr val="0070C0"/>
              </a:solidFill>
            </a:endParaRPr>
          </a:p>
        </p:txBody>
      </p:sp>
      <p:sp>
        <p:nvSpPr>
          <p:cNvPr id="3" name="Tijdelijke aanduiding voor inhoud 2"/>
          <p:cNvSpPr>
            <a:spLocks noGrp="1"/>
          </p:cNvSpPr>
          <p:nvPr>
            <p:ph idx="1"/>
          </p:nvPr>
        </p:nvSpPr>
        <p:spPr>
          <a:xfrm>
            <a:off x="467544" y="1052736"/>
            <a:ext cx="8229600" cy="5580000"/>
          </a:xfrm>
        </p:spPr>
        <p:txBody>
          <a:bodyPr>
            <a:normAutofit fontScale="92500" lnSpcReduction="10000"/>
          </a:bodyPr>
          <a:lstStyle/>
          <a:p>
            <a:pPr marL="0" indent="0">
              <a:buNone/>
            </a:pPr>
            <a:r>
              <a:rPr lang="en-GB" sz="2800" u="sng" dirty="0" smtClean="0"/>
              <a:t>First remarkable aspect</a:t>
            </a:r>
            <a:r>
              <a:rPr lang="en-GB" sz="2800" dirty="0" smtClean="0"/>
              <a:t>: the ethical concerns identified by the Assessment are clearly similar to the citizens’ concerns!</a:t>
            </a:r>
          </a:p>
          <a:p>
            <a:pPr marL="268288" indent="0">
              <a:buNone/>
            </a:pPr>
            <a:r>
              <a:rPr lang="en-IE" sz="2800" i="1" dirty="0" smtClean="0"/>
              <a:t>“[</a:t>
            </a:r>
            <a:r>
              <a:rPr lang="en-IE" sz="2800" i="1" dirty="0"/>
              <a:t>T]he potential risks to privacy from </a:t>
            </a:r>
            <a:r>
              <a:rPr lang="en-IE" sz="2800" i="1" dirty="0" err="1"/>
              <a:t>care.data</a:t>
            </a:r>
            <a:r>
              <a:rPr lang="en-IE" sz="2800" i="1" dirty="0"/>
              <a:t> are:</a:t>
            </a:r>
            <a:endParaRPr lang="nl-BE" sz="2800" i="1" dirty="0"/>
          </a:p>
          <a:p>
            <a:pPr marL="268288" indent="0">
              <a:buNone/>
            </a:pPr>
            <a:r>
              <a:rPr lang="en-IE" sz="2800" i="1" dirty="0"/>
              <a:t>A. Loss of individual autonomy from use of patient identifiable data without consent</a:t>
            </a:r>
            <a:endParaRPr lang="nl-BE" sz="2800" i="1" dirty="0"/>
          </a:p>
          <a:p>
            <a:pPr marL="268288" indent="0">
              <a:buNone/>
            </a:pPr>
            <a:r>
              <a:rPr lang="en-IE" sz="2800" i="1" dirty="0"/>
              <a:t>B. Risk of confidential information being accessed and viewed without knowledge or consent of patients</a:t>
            </a:r>
            <a:endParaRPr lang="nl-BE" sz="2800" i="1" dirty="0"/>
          </a:p>
          <a:p>
            <a:pPr marL="268288" indent="0">
              <a:buNone/>
            </a:pPr>
            <a:r>
              <a:rPr lang="en-IE" sz="2800" i="1" dirty="0"/>
              <a:t>C. Linking and de-identification processes may not be reliable enough to achieve total </a:t>
            </a:r>
            <a:r>
              <a:rPr lang="en-IE" sz="2800" i="1" dirty="0" err="1"/>
              <a:t>anonymisation</a:t>
            </a:r>
            <a:r>
              <a:rPr lang="en-IE" sz="2800" i="1" dirty="0"/>
              <a:t> of data</a:t>
            </a:r>
            <a:endParaRPr lang="nl-BE" sz="2800" i="1" dirty="0"/>
          </a:p>
          <a:p>
            <a:pPr marL="268288" indent="0">
              <a:buNone/>
            </a:pPr>
            <a:r>
              <a:rPr lang="en-IE" sz="2800" i="1" dirty="0"/>
              <a:t>D. Risk of data being accessed illegally and then sold or otherwise misused by commercial organisations, criminals or others; and</a:t>
            </a:r>
            <a:endParaRPr lang="nl-BE" sz="2800" i="1" dirty="0"/>
          </a:p>
          <a:p>
            <a:pPr marL="268288" indent="0">
              <a:buNone/>
            </a:pPr>
            <a:r>
              <a:rPr lang="en-IE" sz="2800" i="1" dirty="0"/>
              <a:t>E. Risk of data being accessed legally and then the data being misused</a:t>
            </a:r>
            <a:r>
              <a:rPr lang="en-IE" sz="2800" i="1" dirty="0" smtClean="0"/>
              <a:t>.”</a:t>
            </a:r>
            <a:r>
              <a:rPr lang="en-IE" sz="2800" dirty="0" smtClean="0"/>
              <a:t> </a:t>
            </a:r>
            <a:r>
              <a:rPr lang="en-IE" sz="2800" dirty="0"/>
              <a:t>(page 15)</a:t>
            </a:r>
            <a:endParaRPr lang="nl-BE" sz="2800" dirty="0"/>
          </a:p>
          <a:p>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16</a:t>
            </a:fld>
            <a:endParaRPr lang="nl-NL"/>
          </a:p>
        </p:txBody>
      </p:sp>
    </p:spTree>
    <p:extLst>
      <p:ext uri="{BB962C8B-B14F-4D97-AF65-F5344CB8AC3E}">
        <p14:creationId xmlns:p14="http://schemas.microsoft.com/office/powerpoint/2010/main" val="3676786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2800" dirty="0">
                <a:solidFill>
                  <a:srgbClr val="0070C0"/>
                </a:solidFill>
              </a:rPr>
              <a:t>Concerns </a:t>
            </a:r>
            <a:r>
              <a:rPr lang="nl-BE" sz="2800" dirty="0" err="1">
                <a:solidFill>
                  <a:srgbClr val="0070C0"/>
                </a:solidFill>
              </a:rPr>
              <a:t>raised</a:t>
            </a:r>
            <a:r>
              <a:rPr lang="nl-BE" sz="2800" dirty="0">
                <a:solidFill>
                  <a:srgbClr val="0070C0"/>
                </a:solidFill>
              </a:rPr>
              <a:t> in the NHS’ Privacy Impact Assessment</a:t>
            </a:r>
          </a:p>
        </p:txBody>
      </p:sp>
      <p:sp>
        <p:nvSpPr>
          <p:cNvPr id="3" name="Tijdelijke aanduiding voor inhoud 2"/>
          <p:cNvSpPr>
            <a:spLocks noGrp="1"/>
          </p:cNvSpPr>
          <p:nvPr>
            <p:ph idx="1"/>
          </p:nvPr>
        </p:nvSpPr>
        <p:spPr>
          <a:xfrm>
            <a:off x="467544" y="1052736"/>
            <a:ext cx="8229600" cy="5580000"/>
          </a:xfrm>
        </p:spPr>
        <p:txBody>
          <a:bodyPr>
            <a:normAutofit fontScale="92500"/>
          </a:bodyPr>
          <a:lstStyle/>
          <a:p>
            <a:pPr marL="0" indent="0">
              <a:buNone/>
            </a:pPr>
            <a:r>
              <a:rPr lang="en-GB" sz="2800" u="sng" dirty="0" smtClean="0"/>
              <a:t>Second remarkable aspect</a:t>
            </a:r>
            <a:r>
              <a:rPr lang="en-GB" sz="2800" dirty="0" smtClean="0"/>
              <a:t>: </a:t>
            </a:r>
            <a:r>
              <a:rPr lang="en-IE" sz="2800" dirty="0"/>
              <a:t>d</a:t>
            </a:r>
            <a:r>
              <a:rPr lang="en-IE" sz="2800" dirty="0" smtClean="0"/>
              <a:t>espite </a:t>
            </a:r>
            <a:r>
              <a:rPr lang="en-IE" sz="2800" dirty="0"/>
              <a:t>containing assurances to the contrary, the </a:t>
            </a:r>
            <a:r>
              <a:rPr lang="en-IE" sz="2800" dirty="0" err="1"/>
              <a:t>care.data</a:t>
            </a:r>
            <a:r>
              <a:rPr lang="en-IE" sz="2800" dirty="0"/>
              <a:t> Privacy Impact Assessment makes it clear that </a:t>
            </a:r>
            <a:r>
              <a:rPr lang="en-IE" sz="2800" u="sng" dirty="0"/>
              <a:t>patients registering their wish to opt out of the </a:t>
            </a:r>
            <a:r>
              <a:rPr lang="en-IE" sz="2800" u="sng" dirty="0" smtClean="0"/>
              <a:t>scheme, </a:t>
            </a:r>
            <a:r>
              <a:rPr lang="en-IE" sz="2800" i="1" u="sng" dirty="0"/>
              <a:t>will not have those </a:t>
            </a:r>
            <a:r>
              <a:rPr lang="en-IE" sz="2800" i="1" u="sng" dirty="0" smtClean="0"/>
              <a:t>wishes respected</a:t>
            </a:r>
            <a:r>
              <a:rPr lang="en-IE" sz="2800" dirty="0"/>
              <a:t>:</a:t>
            </a:r>
            <a:endParaRPr lang="en-IE" sz="2800" dirty="0" smtClean="0"/>
          </a:p>
          <a:p>
            <a:pPr marL="0" indent="0">
              <a:buNone/>
            </a:pPr>
            <a:r>
              <a:rPr lang="en-IE" sz="2800" i="1" dirty="0" smtClean="0"/>
              <a:t>“Where </a:t>
            </a:r>
            <a:r>
              <a:rPr lang="en-IE" sz="2800" i="1" dirty="0"/>
              <a:t>patients have objected to the flow of their personal confidential data from the general practice record, the HSCIC will receive clinical data without any identifiers attached (i.e., </a:t>
            </a:r>
            <a:r>
              <a:rPr lang="en-IE" sz="2800" i="1" dirty="0" err="1"/>
              <a:t>anoymised</a:t>
            </a:r>
            <a:r>
              <a:rPr lang="en-IE" sz="2800" i="1" dirty="0"/>
              <a:t> data</a:t>
            </a:r>
            <a:r>
              <a:rPr lang="en-IE" sz="2800" i="1" dirty="0" smtClean="0"/>
              <a:t>).” </a:t>
            </a:r>
            <a:r>
              <a:rPr lang="en-IE" sz="2800" i="1" dirty="0"/>
              <a:t>(page 9</a:t>
            </a:r>
            <a:r>
              <a:rPr lang="en-IE" sz="2800" i="1" dirty="0" smtClean="0"/>
              <a:t>)</a:t>
            </a:r>
          </a:p>
          <a:p>
            <a:pPr marL="0" indent="0">
              <a:buNone/>
            </a:pPr>
            <a:r>
              <a:rPr lang="en-IE" sz="2800" dirty="0"/>
              <a:t>In this context, by ‘</a:t>
            </a:r>
            <a:r>
              <a:rPr lang="en-IE" sz="2800" u="sng" dirty="0" err="1"/>
              <a:t>anonymisation</a:t>
            </a:r>
            <a:r>
              <a:rPr lang="en-IE" sz="2800" dirty="0"/>
              <a:t>’ is in fact meant ‘</a:t>
            </a:r>
            <a:r>
              <a:rPr lang="en-IE" sz="2800" u="sng" dirty="0" err="1"/>
              <a:t>pseudonymisation</a:t>
            </a:r>
            <a:r>
              <a:rPr lang="en-IE" sz="2800" dirty="0"/>
              <a:t>’, a </a:t>
            </a:r>
            <a:r>
              <a:rPr lang="en-IE" sz="2800" i="1" dirty="0" smtClean="0"/>
              <a:t>“technique </a:t>
            </a:r>
            <a:r>
              <a:rPr lang="en-IE" sz="2800" i="1" dirty="0"/>
              <a:t>that replaces identifiers with a pseudonym that uniquely identifies a </a:t>
            </a:r>
            <a:r>
              <a:rPr lang="en-IE" sz="2800" i="1" dirty="0" smtClean="0"/>
              <a:t>person”</a:t>
            </a:r>
            <a:r>
              <a:rPr lang="en-IE" sz="2800" dirty="0" smtClean="0"/>
              <a:t> </a:t>
            </a:r>
            <a:r>
              <a:rPr lang="en-IE" sz="2800" dirty="0"/>
              <a:t>(page 31), i.e. what is frequently called ‘</a:t>
            </a:r>
            <a:r>
              <a:rPr lang="en-IE" sz="2800" u="sng" dirty="0"/>
              <a:t>coding</a:t>
            </a:r>
            <a:r>
              <a:rPr lang="en-IE" sz="2800" dirty="0"/>
              <a:t>’ of health </a:t>
            </a:r>
            <a:r>
              <a:rPr lang="en-IE" sz="2800" dirty="0" smtClean="0"/>
              <a:t>data, i.e. </a:t>
            </a:r>
            <a:r>
              <a:rPr lang="en-IE" sz="2800" u="sng" dirty="0" smtClean="0"/>
              <a:t>something completely different</a:t>
            </a:r>
            <a:r>
              <a:rPr lang="en-IE" sz="2800" dirty="0" smtClean="0"/>
              <a:t>! </a:t>
            </a:r>
            <a:endParaRPr lang="nl-BE" sz="31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17</a:t>
            </a:fld>
            <a:endParaRPr lang="nl-NL"/>
          </a:p>
        </p:txBody>
      </p:sp>
    </p:spTree>
    <p:extLst>
      <p:ext uri="{BB962C8B-B14F-4D97-AF65-F5344CB8AC3E}">
        <p14:creationId xmlns:p14="http://schemas.microsoft.com/office/powerpoint/2010/main" val="2987653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1"/>
            <a:ext cx="8229600" cy="1143000"/>
          </a:xfrm>
        </p:spPr>
        <p:txBody>
          <a:bodyPr>
            <a:normAutofit/>
          </a:bodyPr>
          <a:lstStyle/>
          <a:p>
            <a:r>
              <a:rPr lang="nl-BE" sz="2800" dirty="0">
                <a:solidFill>
                  <a:srgbClr val="0070C0"/>
                </a:solidFill>
              </a:rPr>
              <a:t>Concerns </a:t>
            </a:r>
            <a:r>
              <a:rPr lang="nl-BE" sz="2800" dirty="0" err="1">
                <a:solidFill>
                  <a:srgbClr val="0070C0"/>
                </a:solidFill>
              </a:rPr>
              <a:t>raised</a:t>
            </a:r>
            <a:r>
              <a:rPr lang="nl-BE" sz="2800" dirty="0">
                <a:solidFill>
                  <a:srgbClr val="0070C0"/>
                </a:solidFill>
              </a:rPr>
              <a:t> in the NHS’ Privacy Impact Assessment</a:t>
            </a:r>
          </a:p>
        </p:txBody>
      </p:sp>
      <p:sp>
        <p:nvSpPr>
          <p:cNvPr id="3" name="Tijdelijke aanduiding voor inhoud 2"/>
          <p:cNvSpPr>
            <a:spLocks noGrp="1"/>
          </p:cNvSpPr>
          <p:nvPr>
            <p:ph idx="1"/>
          </p:nvPr>
        </p:nvSpPr>
        <p:spPr>
          <a:xfrm>
            <a:off x="467544" y="1052736"/>
            <a:ext cx="8229600" cy="5580000"/>
          </a:xfrm>
        </p:spPr>
        <p:txBody>
          <a:bodyPr>
            <a:normAutofit/>
          </a:bodyPr>
          <a:lstStyle/>
          <a:p>
            <a:pPr marL="0" indent="0">
              <a:buNone/>
            </a:pPr>
            <a:endParaRPr lang="en-IE" sz="2800" dirty="0" smtClean="0"/>
          </a:p>
          <a:p>
            <a:pPr marL="0" indent="0">
              <a:buNone/>
            </a:pPr>
            <a:r>
              <a:rPr lang="en-IE" sz="2800" dirty="0" smtClean="0"/>
              <a:t>SO: astonishingly, </a:t>
            </a:r>
            <a:r>
              <a:rPr lang="en-IE" sz="2800" dirty="0"/>
              <a:t>the NHS’s understanding is that a </a:t>
            </a:r>
            <a:r>
              <a:rPr lang="en-IE" sz="2800" u="sng" dirty="0"/>
              <a:t>patient’s wish that her confidential information is </a:t>
            </a:r>
            <a:r>
              <a:rPr lang="en-IE" sz="2800" u="sng" dirty="0" smtClean="0"/>
              <a:t>NOT </a:t>
            </a:r>
            <a:r>
              <a:rPr lang="en-IE" sz="2800" u="sng" dirty="0"/>
              <a:t>extracted or used, is respected by extracting and using </a:t>
            </a:r>
            <a:r>
              <a:rPr lang="en-IE" sz="2800" dirty="0"/>
              <a:t>the data in </a:t>
            </a:r>
            <a:r>
              <a:rPr lang="en-IE" sz="2800" dirty="0" err="1"/>
              <a:t>pseudonymised</a:t>
            </a:r>
            <a:r>
              <a:rPr lang="en-IE" sz="2800" dirty="0"/>
              <a:t> </a:t>
            </a:r>
            <a:r>
              <a:rPr lang="en-IE" sz="2800" dirty="0" smtClean="0"/>
              <a:t>form</a:t>
            </a:r>
            <a:r>
              <a:rPr lang="en-IE" sz="2800" dirty="0"/>
              <a:t> </a:t>
            </a:r>
            <a:r>
              <a:rPr lang="en-IE" sz="2800" dirty="0" smtClean="0"/>
              <a:t>!!</a:t>
            </a:r>
          </a:p>
          <a:p>
            <a:pPr marL="0" indent="0">
              <a:buNone/>
            </a:pPr>
            <a:endParaRPr lang="en-IE" sz="2800" dirty="0"/>
          </a:p>
          <a:p>
            <a:pPr marL="0" indent="0">
              <a:buNone/>
            </a:pPr>
            <a:r>
              <a:rPr lang="en-IE" sz="2800" dirty="0" smtClean="0"/>
              <a:t>This </a:t>
            </a:r>
            <a:r>
              <a:rPr lang="en-IE" sz="2800" dirty="0"/>
              <a:t>would undoubtedly come as a </a:t>
            </a:r>
            <a:r>
              <a:rPr lang="en-IE" sz="2800" dirty="0" smtClean="0"/>
              <a:t>total surprise </a:t>
            </a:r>
            <a:r>
              <a:rPr lang="en-IE" sz="2800" dirty="0"/>
              <a:t>to most if not all citizens who have opted out of the </a:t>
            </a:r>
            <a:r>
              <a:rPr lang="en-IE" sz="2800" dirty="0" err="1"/>
              <a:t>care.data</a:t>
            </a:r>
            <a:r>
              <a:rPr lang="en-IE" sz="2800" dirty="0"/>
              <a:t> scheme and therefore think that their data will not be used in any </a:t>
            </a:r>
            <a:r>
              <a:rPr lang="en-IE" sz="2800" dirty="0" smtClean="0"/>
              <a:t>way! </a:t>
            </a:r>
            <a:endParaRPr lang="nl-BE" sz="2800" i="1"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18</a:t>
            </a:fld>
            <a:endParaRPr lang="nl-NL"/>
          </a:p>
        </p:txBody>
      </p:sp>
    </p:spTree>
    <p:extLst>
      <p:ext uri="{BB962C8B-B14F-4D97-AF65-F5344CB8AC3E}">
        <p14:creationId xmlns:p14="http://schemas.microsoft.com/office/powerpoint/2010/main" val="3462975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8229600" cy="1143000"/>
          </a:xfrm>
        </p:spPr>
        <p:txBody>
          <a:bodyPr>
            <a:normAutofit/>
          </a:bodyPr>
          <a:lstStyle/>
          <a:p>
            <a:r>
              <a:rPr lang="nl-BE" sz="3200" b="1" dirty="0" err="1" smtClean="0">
                <a:solidFill>
                  <a:srgbClr val="0070C0"/>
                </a:solidFill>
              </a:rPr>
              <a:t>Two</a:t>
            </a:r>
            <a:r>
              <a:rPr lang="nl-BE" sz="3200" b="1" dirty="0" smtClean="0">
                <a:solidFill>
                  <a:srgbClr val="0070C0"/>
                </a:solidFill>
              </a:rPr>
              <a:t> </a:t>
            </a:r>
            <a:r>
              <a:rPr lang="nl-BE" sz="3200" b="1" dirty="0" err="1" smtClean="0">
                <a:solidFill>
                  <a:srgbClr val="0070C0"/>
                </a:solidFill>
              </a:rPr>
              <a:t>possible</a:t>
            </a:r>
            <a:r>
              <a:rPr lang="nl-BE" sz="3200" b="1" dirty="0" smtClean="0">
                <a:solidFill>
                  <a:srgbClr val="0070C0"/>
                </a:solidFill>
              </a:rPr>
              <a:t> </a:t>
            </a:r>
            <a:r>
              <a:rPr lang="nl-BE" sz="3200" b="1" dirty="0" err="1" smtClean="0">
                <a:solidFill>
                  <a:srgbClr val="0070C0"/>
                </a:solidFill>
              </a:rPr>
              <a:t>forms</a:t>
            </a:r>
            <a:r>
              <a:rPr lang="nl-BE" sz="3200" b="1" dirty="0" smtClean="0">
                <a:solidFill>
                  <a:srgbClr val="0070C0"/>
                </a:solidFill>
              </a:rPr>
              <a:t> of </a:t>
            </a:r>
            <a:r>
              <a:rPr lang="nl-BE" sz="3200" b="1" dirty="0" err="1" smtClean="0">
                <a:solidFill>
                  <a:srgbClr val="0070C0"/>
                </a:solidFill>
              </a:rPr>
              <a:t>commercialisation</a:t>
            </a:r>
            <a:endParaRPr lang="nl-BE" sz="3200" b="1" dirty="0">
              <a:solidFill>
                <a:srgbClr val="0070C0"/>
              </a:solidFill>
            </a:endParaRPr>
          </a:p>
        </p:txBody>
      </p:sp>
      <p:sp>
        <p:nvSpPr>
          <p:cNvPr id="3" name="Tijdelijke aanduiding voor inhoud 2"/>
          <p:cNvSpPr>
            <a:spLocks noGrp="1"/>
          </p:cNvSpPr>
          <p:nvPr>
            <p:ph idx="1"/>
          </p:nvPr>
        </p:nvSpPr>
        <p:spPr>
          <a:xfrm>
            <a:off x="467544" y="908720"/>
            <a:ext cx="8229600" cy="5580000"/>
          </a:xfrm>
        </p:spPr>
        <p:txBody>
          <a:bodyPr>
            <a:normAutofit/>
          </a:bodyPr>
          <a:lstStyle/>
          <a:p>
            <a:pPr marL="514350" indent="-514350">
              <a:spcAft>
                <a:spcPts val="600"/>
              </a:spcAft>
              <a:buAutoNum type="arabicParenBoth"/>
            </a:pPr>
            <a:r>
              <a:rPr lang="en-IE" sz="3400" u="sng" dirty="0" smtClean="0"/>
              <a:t>where </a:t>
            </a:r>
            <a:r>
              <a:rPr lang="en-IE" sz="3400" u="sng" dirty="0"/>
              <a:t>the Information Centre </a:t>
            </a:r>
            <a:r>
              <a:rPr lang="en-IE" sz="3400" i="1" u="sng" dirty="0"/>
              <a:t>would be used as a profit source by the UK </a:t>
            </a:r>
            <a:r>
              <a:rPr lang="en-IE" sz="3400" i="1" u="sng" dirty="0" smtClean="0"/>
              <a:t>government</a:t>
            </a:r>
            <a:r>
              <a:rPr lang="en-IE" sz="3400" u="sng" dirty="0"/>
              <a:t>:</a:t>
            </a:r>
            <a:endParaRPr lang="en-IE" sz="3400" u="sng" dirty="0" smtClean="0"/>
          </a:p>
          <a:p>
            <a:pPr marL="0" indent="0">
              <a:buNone/>
            </a:pPr>
            <a:endParaRPr lang="en-IE" sz="3000" dirty="0"/>
          </a:p>
          <a:p>
            <a:pPr marL="538163" indent="0">
              <a:buNone/>
            </a:pPr>
            <a:r>
              <a:rPr lang="en-IE" sz="3000" dirty="0" smtClean="0"/>
              <a:t>The </a:t>
            </a:r>
            <a:r>
              <a:rPr lang="en-IE" sz="3000" dirty="0"/>
              <a:t>Information Centre reassures people that it will not make a profit from providing data to other organizations, but will only charge an </a:t>
            </a:r>
            <a:r>
              <a:rPr lang="en-IE" sz="3000" u="sng" dirty="0"/>
              <a:t>access fee to cover its costs </a:t>
            </a:r>
            <a:r>
              <a:rPr lang="en-IE" sz="3000" dirty="0" smtClean="0"/>
              <a:t>(NHS website).  </a:t>
            </a:r>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19</a:t>
            </a:fld>
            <a:endParaRPr lang="nl-NL"/>
          </a:p>
        </p:txBody>
      </p:sp>
    </p:spTree>
    <p:extLst>
      <p:ext uri="{BB962C8B-B14F-4D97-AF65-F5344CB8AC3E}">
        <p14:creationId xmlns:p14="http://schemas.microsoft.com/office/powerpoint/2010/main" val="1419296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lstStyle/>
          <a:p>
            <a:r>
              <a:rPr lang="nl-BE" dirty="0" err="1" smtClean="0">
                <a:solidFill>
                  <a:srgbClr val="0070C0"/>
                </a:solidFill>
              </a:rPr>
              <a:t>Overview</a:t>
            </a:r>
            <a:endParaRPr lang="nl-BE" dirty="0">
              <a:solidFill>
                <a:srgbClr val="0070C0"/>
              </a:solidFill>
            </a:endParaRPr>
          </a:p>
        </p:txBody>
      </p:sp>
      <p:sp>
        <p:nvSpPr>
          <p:cNvPr id="3" name="Tijdelijke aanduiding voor inhoud 2"/>
          <p:cNvSpPr>
            <a:spLocks noGrp="1"/>
          </p:cNvSpPr>
          <p:nvPr>
            <p:ph idx="1"/>
          </p:nvPr>
        </p:nvSpPr>
        <p:spPr>
          <a:xfrm>
            <a:off x="467544" y="1340768"/>
            <a:ext cx="8229600" cy="4525963"/>
          </a:xfrm>
        </p:spPr>
        <p:txBody>
          <a:bodyPr>
            <a:normAutofit fontScale="92500" lnSpcReduction="10000"/>
          </a:bodyPr>
          <a:lstStyle/>
          <a:p>
            <a:r>
              <a:rPr lang="nl-BE" sz="3600" dirty="0" smtClean="0"/>
              <a:t>Background of </a:t>
            </a:r>
            <a:r>
              <a:rPr lang="nl-BE" sz="3600" dirty="0" err="1" smtClean="0"/>
              <a:t>care.data</a:t>
            </a:r>
            <a:r>
              <a:rPr lang="nl-BE" sz="3600" dirty="0" smtClean="0"/>
              <a:t> </a:t>
            </a:r>
            <a:r>
              <a:rPr lang="nl-BE" sz="3600" dirty="0" err="1" smtClean="0"/>
              <a:t>and</a:t>
            </a:r>
            <a:r>
              <a:rPr lang="nl-BE" sz="3600" dirty="0" smtClean="0"/>
              <a:t> recent </a:t>
            </a:r>
            <a:r>
              <a:rPr lang="nl-BE" sz="3600" dirty="0" err="1" smtClean="0"/>
              <a:t>developments</a:t>
            </a:r>
            <a:endParaRPr lang="nl-BE" sz="3600" dirty="0" smtClean="0"/>
          </a:p>
          <a:p>
            <a:r>
              <a:rPr lang="nl-BE" sz="3600" dirty="0" err="1" smtClean="0"/>
              <a:t>Reactions</a:t>
            </a:r>
            <a:r>
              <a:rPr lang="nl-BE" sz="3600" dirty="0" smtClean="0"/>
              <a:t> </a:t>
            </a:r>
            <a:r>
              <a:rPr lang="nl-BE" sz="3600" dirty="0" err="1" smtClean="0"/>
              <a:t>from</a:t>
            </a:r>
            <a:r>
              <a:rPr lang="nl-BE" sz="3600" dirty="0" smtClean="0"/>
              <a:t> the </a:t>
            </a:r>
            <a:r>
              <a:rPr lang="nl-BE" sz="3600" dirty="0" err="1" smtClean="0"/>
              <a:t>medical</a:t>
            </a:r>
            <a:r>
              <a:rPr lang="nl-BE" sz="3600" dirty="0" smtClean="0"/>
              <a:t> community</a:t>
            </a:r>
          </a:p>
          <a:p>
            <a:r>
              <a:rPr lang="nl-BE" sz="3600" dirty="0" smtClean="0"/>
              <a:t>Concerns </a:t>
            </a:r>
            <a:r>
              <a:rPr lang="nl-BE" sz="3600" dirty="0" err="1" smtClean="0"/>
              <a:t>expressed</a:t>
            </a:r>
            <a:r>
              <a:rPr lang="nl-BE" sz="3600" dirty="0" smtClean="0"/>
              <a:t> </a:t>
            </a:r>
            <a:r>
              <a:rPr lang="nl-BE" sz="3600" dirty="0" err="1" smtClean="0"/>
              <a:t>by</a:t>
            </a:r>
            <a:r>
              <a:rPr lang="nl-BE" sz="3600" dirty="0" smtClean="0"/>
              <a:t> </a:t>
            </a:r>
            <a:r>
              <a:rPr lang="nl-BE" sz="3600" dirty="0" err="1" smtClean="0"/>
              <a:t>citizens</a:t>
            </a:r>
            <a:endParaRPr lang="nl-BE" sz="3600" dirty="0"/>
          </a:p>
          <a:p>
            <a:r>
              <a:rPr lang="nl-BE" sz="3600" dirty="0" smtClean="0"/>
              <a:t>Privacy Impact Assessment of </a:t>
            </a:r>
            <a:r>
              <a:rPr lang="nl-BE" sz="3600" dirty="0" err="1" smtClean="0"/>
              <a:t>care.data</a:t>
            </a:r>
            <a:r>
              <a:rPr lang="nl-BE" sz="3600" dirty="0" smtClean="0"/>
              <a:t> </a:t>
            </a:r>
            <a:r>
              <a:rPr lang="nl-BE" sz="3600" dirty="0" err="1" smtClean="0"/>
              <a:t>by</a:t>
            </a:r>
            <a:r>
              <a:rPr lang="nl-BE" sz="3600" dirty="0" smtClean="0"/>
              <a:t> NHS England</a:t>
            </a:r>
          </a:p>
          <a:p>
            <a:r>
              <a:rPr lang="nl-BE" sz="3600" dirty="0" err="1" smtClean="0"/>
              <a:t>Two</a:t>
            </a:r>
            <a:r>
              <a:rPr lang="nl-BE" sz="3600" dirty="0" smtClean="0"/>
              <a:t> </a:t>
            </a:r>
            <a:r>
              <a:rPr lang="nl-BE" sz="3600" dirty="0" err="1" smtClean="0"/>
              <a:t>possible</a:t>
            </a:r>
            <a:r>
              <a:rPr lang="nl-BE" sz="3600" dirty="0" smtClean="0"/>
              <a:t> </a:t>
            </a:r>
            <a:r>
              <a:rPr lang="nl-BE" sz="3600" dirty="0" err="1" smtClean="0"/>
              <a:t>forms</a:t>
            </a:r>
            <a:r>
              <a:rPr lang="nl-BE" sz="3600" dirty="0" smtClean="0"/>
              <a:t> of </a:t>
            </a:r>
            <a:r>
              <a:rPr lang="nl-BE" sz="3600" dirty="0" err="1" smtClean="0"/>
              <a:t>commercialisation</a:t>
            </a:r>
            <a:endParaRPr lang="nl-BE" sz="3600" dirty="0" smtClean="0"/>
          </a:p>
          <a:p>
            <a:r>
              <a:rPr lang="nl-BE" sz="3600" dirty="0" err="1" smtClean="0"/>
              <a:t>Concluding</a:t>
            </a:r>
            <a:r>
              <a:rPr lang="nl-BE" sz="3600" dirty="0" smtClean="0"/>
              <a:t> </a:t>
            </a:r>
            <a:r>
              <a:rPr lang="nl-BE" sz="3600" dirty="0" err="1" smtClean="0"/>
              <a:t>remarks</a:t>
            </a:r>
            <a:endParaRPr lang="nl-BE" sz="3600"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a:t>
            </a:fld>
            <a:endParaRPr lang="nl-NL"/>
          </a:p>
        </p:txBody>
      </p:sp>
    </p:spTree>
    <p:extLst>
      <p:ext uri="{BB962C8B-B14F-4D97-AF65-F5344CB8AC3E}">
        <p14:creationId xmlns:p14="http://schemas.microsoft.com/office/powerpoint/2010/main" val="2489243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fontScale="90000"/>
          </a:bodyPr>
          <a:lstStyle/>
          <a:p>
            <a:r>
              <a:rPr lang="nl-BE" sz="3200" b="1" dirty="0">
                <a:solidFill>
                  <a:srgbClr val="00B0F0"/>
                </a:solidFill>
              </a:rPr>
              <a:t>http://www.hscic.gov.uk/media/14839/DARS---Service-charges/pdf/DARS-Service_Charges.pdf</a:t>
            </a:r>
          </a:p>
        </p:txBody>
      </p:sp>
      <p:sp>
        <p:nvSpPr>
          <p:cNvPr id="3" name="Tijdelijke aanduiding voor inhoud 2"/>
          <p:cNvSpPr>
            <a:spLocks noGrp="1"/>
          </p:cNvSpPr>
          <p:nvPr>
            <p:ph idx="1"/>
          </p:nvPr>
        </p:nvSpPr>
        <p:spPr>
          <a:xfrm>
            <a:off x="539552" y="1196752"/>
            <a:ext cx="8460000" cy="5436000"/>
          </a:xfrm>
        </p:spPr>
        <p:txBody>
          <a:bodyPr>
            <a:noAutofit/>
          </a:bodyPr>
          <a:lstStyle/>
          <a:p>
            <a:pPr marL="0" indent="0">
              <a:buNone/>
            </a:pPr>
            <a:r>
              <a:rPr lang="en-US" sz="2200" b="1" dirty="0" smtClean="0"/>
              <a:t>“The </a:t>
            </a:r>
            <a:r>
              <a:rPr lang="en-US" sz="2200" b="1" dirty="0"/>
              <a:t>table below provides a brief description of </a:t>
            </a:r>
            <a:r>
              <a:rPr lang="en-US" sz="2200" b="1" dirty="0" smtClean="0">
                <a:solidFill>
                  <a:srgbClr val="00B050"/>
                </a:solidFill>
              </a:rPr>
              <a:t>the products </a:t>
            </a:r>
            <a:r>
              <a:rPr lang="en-US" sz="2200" b="1" dirty="0">
                <a:solidFill>
                  <a:srgbClr val="00B050"/>
                </a:solidFill>
              </a:rPr>
              <a:t>we </a:t>
            </a:r>
            <a:r>
              <a:rPr lang="en-US" sz="2200" b="1" dirty="0" smtClean="0">
                <a:solidFill>
                  <a:srgbClr val="00B050"/>
                </a:solidFill>
              </a:rPr>
              <a:t>provide</a:t>
            </a:r>
            <a:r>
              <a:rPr lang="en-US" sz="2200" b="1" dirty="0" smtClean="0"/>
              <a:t>. Further </a:t>
            </a:r>
            <a:r>
              <a:rPr lang="en-US" sz="2200" b="1" dirty="0"/>
              <a:t>details are </a:t>
            </a:r>
            <a:r>
              <a:rPr lang="en-US" sz="2200" b="1" dirty="0" smtClean="0"/>
              <a:t>available </a:t>
            </a:r>
            <a:r>
              <a:rPr lang="en-US" sz="2200" b="1" dirty="0"/>
              <a:t>via </a:t>
            </a:r>
            <a:r>
              <a:rPr lang="en-US" sz="2200" b="1" dirty="0" smtClean="0"/>
              <a:t>our </a:t>
            </a:r>
            <a:r>
              <a:rPr lang="en-US" sz="2200" b="1" dirty="0"/>
              <a:t>web page at </a:t>
            </a:r>
            <a:r>
              <a:rPr lang="en-US" sz="2200" b="1" dirty="0" smtClean="0">
                <a:hlinkClick r:id="rId2"/>
              </a:rPr>
              <a:t>www.hscic.gov.uk/dars</a:t>
            </a:r>
            <a:endParaRPr lang="en-US" sz="2200" b="1" dirty="0" smtClean="0"/>
          </a:p>
          <a:p>
            <a:pPr>
              <a:spcBef>
                <a:spcPts val="1200"/>
              </a:spcBef>
            </a:pPr>
            <a:r>
              <a:rPr lang="en-US" sz="2200" b="1" dirty="0" smtClean="0">
                <a:solidFill>
                  <a:srgbClr val="00B050"/>
                </a:solidFill>
              </a:rPr>
              <a:t>“</a:t>
            </a:r>
            <a:r>
              <a:rPr lang="en-US" sz="2200" b="1" dirty="0">
                <a:solidFill>
                  <a:srgbClr val="00B050"/>
                </a:solidFill>
              </a:rPr>
              <a:t>Bespoke </a:t>
            </a:r>
            <a:r>
              <a:rPr lang="en-US" sz="2200" b="1" dirty="0" smtClean="0">
                <a:solidFill>
                  <a:srgbClr val="00B050"/>
                </a:solidFill>
              </a:rPr>
              <a:t>extract – containing personal confidential data”: A one-off </a:t>
            </a:r>
            <a:r>
              <a:rPr lang="en-US" sz="2200" b="1" dirty="0">
                <a:solidFill>
                  <a:srgbClr val="00B050"/>
                </a:solidFill>
              </a:rPr>
              <a:t>extract tailored to the customer’s requirements of </a:t>
            </a:r>
            <a:r>
              <a:rPr lang="en-US" sz="2200" b="1" dirty="0" smtClean="0">
                <a:solidFill>
                  <a:srgbClr val="00B050"/>
                </a:solidFill>
              </a:rPr>
              <a:t>specified data </a:t>
            </a:r>
            <a:r>
              <a:rPr lang="en-US" sz="2200" b="1" dirty="0">
                <a:solidFill>
                  <a:srgbClr val="00B050"/>
                </a:solidFill>
              </a:rPr>
              <a:t>fields containing patient identifiable data</a:t>
            </a:r>
            <a:r>
              <a:rPr lang="en-US" sz="2200" b="1" dirty="0" smtClean="0">
                <a:solidFill>
                  <a:srgbClr val="00B050"/>
                </a:solidFill>
              </a:rPr>
              <a:t>, sensitive </a:t>
            </a:r>
            <a:r>
              <a:rPr lang="en-US" sz="2200" b="1" dirty="0">
                <a:solidFill>
                  <a:srgbClr val="00B050"/>
                </a:solidFill>
              </a:rPr>
              <a:t>data items or </a:t>
            </a:r>
            <a:r>
              <a:rPr lang="en-US" sz="2200" b="1" dirty="0" smtClean="0">
                <a:solidFill>
                  <a:srgbClr val="00B050"/>
                </a:solidFill>
              </a:rPr>
              <a:t>both”</a:t>
            </a:r>
          </a:p>
          <a:p>
            <a:pPr>
              <a:spcBef>
                <a:spcPts val="1200"/>
              </a:spcBef>
            </a:pPr>
            <a:r>
              <a:rPr lang="en-US" sz="2200" b="1" dirty="0" smtClean="0"/>
              <a:t> “Bespoke data linkage”: A bespoke service linking one or more data sets held by the HSCIC to data supplied by the customer”</a:t>
            </a:r>
          </a:p>
          <a:p>
            <a:pPr>
              <a:spcBef>
                <a:spcPts val="1200"/>
              </a:spcBef>
            </a:pPr>
            <a:r>
              <a:rPr lang="en-US" sz="2200" b="1" dirty="0" smtClean="0"/>
              <a:t>Etc.</a:t>
            </a:r>
          </a:p>
          <a:p>
            <a:pPr marL="0" indent="0">
              <a:buNone/>
            </a:pPr>
            <a:r>
              <a:rPr lang="en-US" sz="2200" b="1" dirty="0"/>
              <a:t>The table below provides indicative charges for the different elements of each </a:t>
            </a:r>
            <a:r>
              <a:rPr lang="en-US" sz="2200" b="1" dirty="0" smtClean="0"/>
              <a:t>product. Actual costs </a:t>
            </a:r>
            <a:r>
              <a:rPr lang="en-US" sz="2200" b="1" dirty="0"/>
              <a:t>will </a:t>
            </a:r>
            <a:r>
              <a:rPr lang="en-US" sz="2200" b="1" dirty="0" smtClean="0"/>
              <a:t>be confirmed </a:t>
            </a:r>
            <a:r>
              <a:rPr lang="en-US" sz="2200" b="1" dirty="0"/>
              <a:t>during the application process and formally agreed before </a:t>
            </a:r>
            <a:r>
              <a:rPr lang="en-US" sz="2200" b="1" dirty="0" smtClean="0"/>
              <a:t>processing work </a:t>
            </a:r>
            <a:r>
              <a:rPr lang="en-US" sz="2200" b="1" dirty="0"/>
              <a:t>commences</a:t>
            </a:r>
            <a:r>
              <a:rPr lang="en-US" sz="2200" b="1" dirty="0" smtClean="0"/>
              <a:t>. </a:t>
            </a:r>
            <a:r>
              <a:rPr lang="en-US" sz="2200" b="1" dirty="0" smtClean="0">
                <a:solidFill>
                  <a:srgbClr val="00B050"/>
                </a:solidFill>
              </a:rPr>
              <a:t>To </a:t>
            </a:r>
            <a:r>
              <a:rPr lang="en-US" sz="2200" b="1" dirty="0">
                <a:solidFill>
                  <a:srgbClr val="00B050"/>
                </a:solidFill>
              </a:rPr>
              <a:t>discuss your requirements and gain advice on making an application, please contact the </a:t>
            </a:r>
            <a:r>
              <a:rPr lang="en-US" sz="2200" b="1" dirty="0" smtClean="0">
                <a:solidFill>
                  <a:srgbClr val="00B050"/>
                </a:solidFill>
              </a:rPr>
              <a:t>HSCIC </a:t>
            </a:r>
            <a:r>
              <a:rPr lang="en-US" sz="2200" b="1" dirty="0">
                <a:solidFill>
                  <a:srgbClr val="00B050"/>
                </a:solidFill>
              </a:rPr>
              <a:t>contact </a:t>
            </a:r>
            <a:r>
              <a:rPr lang="en-US" sz="2200" b="1" dirty="0" err="1" smtClean="0">
                <a:solidFill>
                  <a:srgbClr val="00B050"/>
                </a:solidFill>
              </a:rPr>
              <a:t>centre</a:t>
            </a:r>
            <a:r>
              <a:rPr lang="en-US" sz="2200" b="1" dirty="0" smtClean="0"/>
              <a:t>”</a:t>
            </a:r>
            <a:endParaRPr lang="en-US" sz="2200" b="1"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20</a:t>
            </a:fld>
            <a:endParaRPr lang="nl-NL"/>
          </a:p>
        </p:txBody>
      </p:sp>
    </p:spTree>
    <p:extLst>
      <p:ext uri="{BB962C8B-B14F-4D97-AF65-F5344CB8AC3E}">
        <p14:creationId xmlns:p14="http://schemas.microsoft.com/office/powerpoint/2010/main" val="4078185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a:bodyPr>
          <a:lstStyle/>
          <a:p>
            <a:r>
              <a:rPr lang="nl-BE" sz="3200" b="1" dirty="0" err="1" smtClean="0">
                <a:solidFill>
                  <a:srgbClr val="00B0F0"/>
                </a:solidFill>
              </a:rPr>
              <a:t>Two</a:t>
            </a:r>
            <a:r>
              <a:rPr lang="nl-BE" sz="3200" b="1" dirty="0" smtClean="0">
                <a:solidFill>
                  <a:srgbClr val="00B0F0"/>
                </a:solidFill>
              </a:rPr>
              <a:t> </a:t>
            </a:r>
            <a:r>
              <a:rPr lang="nl-BE" sz="3200" b="1" dirty="0" err="1" smtClean="0">
                <a:solidFill>
                  <a:srgbClr val="00B0F0"/>
                </a:solidFill>
              </a:rPr>
              <a:t>possible</a:t>
            </a:r>
            <a:r>
              <a:rPr lang="nl-BE" sz="3200" b="1" dirty="0" smtClean="0">
                <a:solidFill>
                  <a:srgbClr val="00B0F0"/>
                </a:solidFill>
              </a:rPr>
              <a:t> </a:t>
            </a:r>
            <a:r>
              <a:rPr lang="nl-BE" sz="3200" b="1" dirty="0" err="1" smtClean="0">
                <a:solidFill>
                  <a:srgbClr val="00B0F0"/>
                </a:solidFill>
              </a:rPr>
              <a:t>forms</a:t>
            </a:r>
            <a:r>
              <a:rPr lang="nl-BE" sz="3200" b="1" dirty="0" smtClean="0">
                <a:solidFill>
                  <a:srgbClr val="00B0F0"/>
                </a:solidFill>
              </a:rPr>
              <a:t> of </a:t>
            </a:r>
            <a:r>
              <a:rPr lang="nl-BE" sz="3200" b="1" dirty="0" err="1" smtClean="0">
                <a:solidFill>
                  <a:srgbClr val="00B0F0"/>
                </a:solidFill>
              </a:rPr>
              <a:t>commercialisation</a:t>
            </a:r>
            <a:endParaRPr lang="nl-BE" sz="3200" b="1" dirty="0">
              <a:solidFill>
                <a:srgbClr val="00B0F0"/>
              </a:solidFill>
            </a:endParaRPr>
          </a:p>
        </p:txBody>
      </p:sp>
      <p:sp>
        <p:nvSpPr>
          <p:cNvPr id="3" name="Tijdelijke aanduiding voor inhoud 2"/>
          <p:cNvSpPr>
            <a:spLocks noGrp="1"/>
          </p:cNvSpPr>
          <p:nvPr>
            <p:ph idx="1"/>
          </p:nvPr>
        </p:nvSpPr>
        <p:spPr>
          <a:xfrm>
            <a:off x="539552" y="1196752"/>
            <a:ext cx="8460000" cy="5436000"/>
          </a:xfrm>
        </p:spPr>
        <p:txBody>
          <a:bodyPr>
            <a:noAutofit/>
          </a:bodyPr>
          <a:lstStyle/>
          <a:p>
            <a:pPr marL="179388" indent="-179388"/>
            <a:r>
              <a:rPr lang="en-IE" sz="2400" dirty="0"/>
              <a:t>This </a:t>
            </a:r>
            <a:r>
              <a:rPr lang="en-IE" sz="2400" dirty="0" smtClean="0"/>
              <a:t>first form in </a:t>
            </a:r>
            <a:r>
              <a:rPr lang="en-IE" sz="2400" dirty="0"/>
              <a:t>fact it means that commercial companies have access to assets they have not themselves bought/created thus they </a:t>
            </a:r>
            <a:r>
              <a:rPr lang="en-IE" sz="2400" u="sng" dirty="0"/>
              <a:t>get a quasi-free commercial boost by the UK government</a:t>
            </a:r>
            <a:r>
              <a:rPr lang="en-IE" sz="2400" dirty="0"/>
              <a:t>. </a:t>
            </a:r>
          </a:p>
          <a:p>
            <a:pPr marL="179388" indent="-179388"/>
            <a:r>
              <a:rPr lang="en-GB" sz="2400" dirty="0"/>
              <a:t>To put NHS databases at the disposal of industry, without requiring a ‘kick-back’ to enhance the service that the NHS is set up to provide, is </a:t>
            </a:r>
            <a:r>
              <a:rPr lang="en-GB" sz="2400" u="sng" dirty="0"/>
              <a:t>inappropriate</a:t>
            </a:r>
            <a:r>
              <a:rPr lang="en-GB" sz="2400" dirty="0"/>
              <a:t>. </a:t>
            </a:r>
          </a:p>
          <a:p>
            <a:pPr marL="179388" indent="-179388"/>
            <a:r>
              <a:rPr lang="en-IE" sz="2400" dirty="0"/>
              <a:t>Some form of </a:t>
            </a:r>
            <a:r>
              <a:rPr lang="en-IE" sz="2400" u="sng" dirty="0"/>
              <a:t>benefit-sharing</a:t>
            </a:r>
            <a:r>
              <a:rPr lang="en-IE" sz="2400" dirty="0"/>
              <a:t> is needed, with benefit effectively passing back to the UK citizenry. </a:t>
            </a:r>
          </a:p>
          <a:p>
            <a:pPr marL="179388" indent="-179388"/>
            <a:r>
              <a:rPr lang="en-IE" sz="2400" u="sng" dirty="0"/>
              <a:t>The mere fact that new drugs might reach the market is NOT sufficient</a:t>
            </a:r>
            <a:r>
              <a:rPr lang="en-IE" sz="2400" dirty="0"/>
              <a:t>, since this is true for citizens of all other countries, whose health data has not been mined by the companies in question. Instead, the companies seeking access could be required to provide the NHS with</a:t>
            </a:r>
            <a:r>
              <a:rPr lang="en-GB" sz="2400" dirty="0"/>
              <a:t> reduced access costs for the resulting drugs or other health-related products.</a:t>
            </a:r>
            <a:endParaRPr lang="en-IE" sz="2400" dirty="0"/>
          </a:p>
          <a:p>
            <a:pPr marL="0" indent="0">
              <a:buNone/>
            </a:pPr>
            <a:endParaRPr lang="en-US" sz="2200" b="1"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21</a:t>
            </a:fld>
            <a:endParaRPr lang="nl-NL"/>
          </a:p>
        </p:txBody>
      </p:sp>
    </p:spTree>
    <p:extLst>
      <p:ext uri="{BB962C8B-B14F-4D97-AF65-F5344CB8AC3E}">
        <p14:creationId xmlns:p14="http://schemas.microsoft.com/office/powerpoint/2010/main" val="193534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8229600" cy="1143000"/>
          </a:xfrm>
        </p:spPr>
        <p:txBody>
          <a:bodyPr>
            <a:normAutofit/>
          </a:bodyPr>
          <a:lstStyle/>
          <a:p>
            <a:r>
              <a:rPr lang="nl-BE" sz="3200" b="1" dirty="0" err="1" smtClean="0">
                <a:solidFill>
                  <a:srgbClr val="0070C0"/>
                </a:solidFill>
              </a:rPr>
              <a:t>Two</a:t>
            </a:r>
            <a:r>
              <a:rPr lang="nl-BE" sz="3200" b="1" dirty="0" smtClean="0">
                <a:solidFill>
                  <a:srgbClr val="0070C0"/>
                </a:solidFill>
              </a:rPr>
              <a:t> </a:t>
            </a:r>
            <a:r>
              <a:rPr lang="nl-BE" sz="3200" b="1" dirty="0" err="1" smtClean="0">
                <a:solidFill>
                  <a:srgbClr val="0070C0"/>
                </a:solidFill>
              </a:rPr>
              <a:t>possible</a:t>
            </a:r>
            <a:r>
              <a:rPr lang="nl-BE" sz="3200" b="1" dirty="0" smtClean="0">
                <a:solidFill>
                  <a:srgbClr val="0070C0"/>
                </a:solidFill>
              </a:rPr>
              <a:t> </a:t>
            </a:r>
            <a:r>
              <a:rPr lang="nl-BE" sz="3200" b="1" dirty="0" err="1" smtClean="0">
                <a:solidFill>
                  <a:srgbClr val="0070C0"/>
                </a:solidFill>
              </a:rPr>
              <a:t>forms</a:t>
            </a:r>
            <a:r>
              <a:rPr lang="nl-BE" sz="3200" b="1" dirty="0" smtClean="0">
                <a:solidFill>
                  <a:srgbClr val="0070C0"/>
                </a:solidFill>
              </a:rPr>
              <a:t> of </a:t>
            </a:r>
            <a:r>
              <a:rPr lang="nl-BE" sz="3200" b="1" dirty="0" err="1" smtClean="0">
                <a:solidFill>
                  <a:srgbClr val="0070C0"/>
                </a:solidFill>
              </a:rPr>
              <a:t>commercialisation</a:t>
            </a:r>
            <a:endParaRPr lang="nl-BE" sz="3200" b="1" dirty="0">
              <a:solidFill>
                <a:srgbClr val="0070C0"/>
              </a:solidFill>
            </a:endParaRPr>
          </a:p>
        </p:txBody>
      </p:sp>
      <p:sp>
        <p:nvSpPr>
          <p:cNvPr id="3" name="Tijdelijke aanduiding voor inhoud 2"/>
          <p:cNvSpPr>
            <a:spLocks noGrp="1"/>
          </p:cNvSpPr>
          <p:nvPr>
            <p:ph idx="1"/>
          </p:nvPr>
        </p:nvSpPr>
        <p:spPr>
          <a:xfrm>
            <a:off x="467544" y="908720"/>
            <a:ext cx="8229600" cy="5580000"/>
          </a:xfrm>
        </p:spPr>
        <p:txBody>
          <a:bodyPr>
            <a:normAutofit fontScale="77500" lnSpcReduction="20000"/>
          </a:bodyPr>
          <a:lstStyle/>
          <a:p>
            <a:pPr marL="447675" indent="-447675">
              <a:spcAft>
                <a:spcPts val="1200"/>
              </a:spcAft>
              <a:buNone/>
            </a:pPr>
            <a:r>
              <a:rPr lang="en-IE" sz="3000" dirty="0" smtClean="0"/>
              <a:t>(2) </a:t>
            </a:r>
            <a:r>
              <a:rPr lang="en-IE" sz="3000" u="sng" dirty="0"/>
              <a:t>the entities who are given access to </a:t>
            </a:r>
            <a:r>
              <a:rPr lang="en-IE" sz="3000" u="sng" dirty="0" smtClean="0"/>
              <a:t>the </a:t>
            </a:r>
            <a:r>
              <a:rPr lang="en-IE" sz="3000" u="sng" dirty="0"/>
              <a:t>data may </a:t>
            </a:r>
            <a:r>
              <a:rPr lang="en-IE" sz="3000" i="1" u="sng" dirty="0"/>
              <a:t>themselves</a:t>
            </a:r>
            <a:r>
              <a:rPr lang="en-IE" sz="3000" u="sng" dirty="0"/>
              <a:t> use it for commercial purposes, e.g. pharmaceutical companies using the data for R&amp;D of drugs which will be sold for </a:t>
            </a:r>
            <a:r>
              <a:rPr lang="en-IE" sz="3000" u="sng" dirty="0" smtClean="0"/>
              <a:t>profit</a:t>
            </a:r>
            <a:r>
              <a:rPr lang="en-IE" sz="3000" dirty="0" smtClean="0"/>
              <a:t>: </a:t>
            </a:r>
          </a:p>
          <a:p>
            <a:pPr marL="179388" indent="-179388"/>
            <a:r>
              <a:rPr lang="en-IE" sz="3000" dirty="0"/>
              <a:t>S</a:t>
            </a:r>
            <a:r>
              <a:rPr lang="en-IE" sz="3000" dirty="0" smtClean="0"/>
              <a:t>ome citizens clearly </a:t>
            </a:r>
            <a:r>
              <a:rPr lang="en-IE" sz="3000" dirty="0"/>
              <a:t>feel </a:t>
            </a:r>
            <a:r>
              <a:rPr lang="en-IE" sz="3000" u="sng" dirty="0"/>
              <a:t>strongly uncomfortable </a:t>
            </a:r>
            <a:r>
              <a:rPr lang="en-IE" sz="3000" dirty="0"/>
              <a:t>about the fact that the </a:t>
            </a:r>
            <a:r>
              <a:rPr lang="en-IE" sz="3000" dirty="0" err="1"/>
              <a:t>care.data</a:t>
            </a:r>
            <a:r>
              <a:rPr lang="en-IE" sz="3000" dirty="0"/>
              <a:t> scheme allows commercial companies to have access to their data. </a:t>
            </a:r>
            <a:endParaRPr lang="en-IE" sz="3000" dirty="0" smtClean="0"/>
          </a:p>
          <a:p>
            <a:pPr marL="179388" indent="-179388"/>
            <a:r>
              <a:rPr lang="en-IE" sz="3000" dirty="0" smtClean="0"/>
              <a:t>According </a:t>
            </a:r>
            <a:r>
              <a:rPr lang="en-IE" sz="3000" dirty="0"/>
              <a:t>to various </a:t>
            </a:r>
            <a:r>
              <a:rPr lang="en-IE" sz="3000" u="sng" dirty="0"/>
              <a:t>international recommendations</a:t>
            </a:r>
            <a:r>
              <a:rPr lang="en-IE" sz="3000" dirty="0"/>
              <a:t>, researchers should </a:t>
            </a:r>
            <a:r>
              <a:rPr lang="en-IE" sz="3000" u="sng" dirty="0"/>
              <a:t>inform research subjects about potential commercial uses </a:t>
            </a:r>
            <a:r>
              <a:rPr lang="en-IE" sz="3000" dirty="0"/>
              <a:t>of their biological samples and data (Canadian Institutes of Health Research et al. 2010; European Society of Human Genetics 2003; HUGO Ethics Committee 2002; OECD 2009). </a:t>
            </a:r>
            <a:endParaRPr lang="en-IE" sz="3000" dirty="0" smtClean="0"/>
          </a:p>
          <a:p>
            <a:pPr marL="179388" indent="-179388"/>
            <a:r>
              <a:rPr lang="en-IE" sz="3000" dirty="0" smtClean="0"/>
              <a:t>Indeed, </a:t>
            </a:r>
            <a:r>
              <a:rPr lang="en-IE" sz="3000" dirty="0"/>
              <a:t>various studies indicate that people may consider commercial uses to be </a:t>
            </a:r>
            <a:r>
              <a:rPr lang="en-IE" sz="3000" u="sng" dirty="0"/>
              <a:t>at odds with their original motivation to participate in research</a:t>
            </a:r>
            <a:r>
              <a:rPr lang="en-IE" sz="3000" dirty="0"/>
              <a:t> (and this is the case </a:t>
            </a:r>
            <a:r>
              <a:rPr lang="en-IE" sz="3000" u="sng" dirty="0"/>
              <a:t>even</a:t>
            </a:r>
            <a:r>
              <a:rPr lang="en-IE" sz="3000" dirty="0"/>
              <a:t> when they explicitly agreed to take part in research) (Godard et al. 2007; </a:t>
            </a:r>
            <a:r>
              <a:rPr lang="en-IE" sz="3000" dirty="0" err="1"/>
              <a:t>Nilstun</a:t>
            </a:r>
            <a:r>
              <a:rPr lang="en-IE" sz="3000" dirty="0"/>
              <a:t> and </a:t>
            </a:r>
            <a:r>
              <a:rPr lang="en-IE" sz="3000" dirty="0" err="1"/>
              <a:t>Hermeren</a:t>
            </a:r>
            <a:r>
              <a:rPr lang="en-IE" sz="3000" dirty="0"/>
              <a:t> 2006; </a:t>
            </a:r>
            <a:r>
              <a:rPr lang="en-IE" sz="3000" dirty="0" err="1"/>
              <a:t>Skolbekken</a:t>
            </a:r>
            <a:r>
              <a:rPr lang="en-IE" sz="3000" dirty="0"/>
              <a:t> et al. 2005).</a:t>
            </a:r>
            <a:endParaRPr lang="en-IE" sz="3000" dirty="0" smtClean="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22</a:t>
            </a:fld>
            <a:endParaRPr lang="nl-NL"/>
          </a:p>
        </p:txBody>
      </p:sp>
    </p:spTree>
    <p:extLst>
      <p:ext uri="{BB962C8B-B14F-4D97-AF65-F5344CB8AC3E}">
        <p14:creationId xmlns:p14="http://schemas.microsoft.com/office/powerpoint/2010/main" val="2831785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8229600" cy="1143000"/>
          </a:xfrm>
        </p:spPr>
        <p:txBody>
          <a:bodyPr>
            <a:normAutofit/>
          </a:bodyPr>
          <a:lstStyle/>
          <a:p>
            <a:r>
              <a:rPr lang="nl-BE" sz="3200" b="1" dirty="0" err="1" smtClean="0">
                <a:solidFill>
                  <a:srgbClr val="00B0F0"/>
                </a:solidFill>
              </a:rPr>
              <a:t>Concluding</a:t>
            </a:r>
            <a:r>
              <a:rPr lang="nl-BE" sz="3200" b="1" dirty="0" smtClean="0">
                <a:solidFill>
                  <a:srgbClr val="00B0F0"/>
                </a:solidFill>
              </a:rPr>
              <a:t> </a:t>
            </a:r>
            <a:r>
              <a:rPr lang="nl-BE" sz="3200" b="1" dirty="0" err="1" smtClean="0">
                <a:solidFill>
                  <a:srgbClr val="00B0F0"/>
                </a:solidFill>
              </a:rPr>
              <a:t>remarks</a:t>
            </a:r>
            <a:endParaRPr lang="nl-BE" sz="3200" b="1" dirty="0">
              <a:solidFill>
                <a:srgbClr val="00B0F0"/>
              </a:solidFill>
            </a:endParaRPr>
          </a:p>
        </p:txBody>
      </p:sp>
      <p:sp>
        <p:nvSpPr>
          <p:cNvPr id="3" name="Tijdelijke aanduiding voor inhoud 2"/>
          <p:cNvSpPr>
            <a:spLocks noGrp="1"/>
          </p:cNvSpPr>
          <p:nvPr>
            <p:ph idx="1"/>
          </p:nvPr>
        </p:nvSpPr>
        <p:spPr>
          <a:xfrm>
            <a:off x="467544" y="908720"/>
            <a:ext cx="8229600" cy="5580000"/>
          </a:xfrm>
        </p:spPr>
        <p:txBody>
          <a:bodyPr>
            <a:normAutofit fontScale="77500" lnSpcReduction="20000"/>
          </a:bodyPr>
          <a:lstStyle/>
          <a:p>
            <a:pPr marL="179388" indent="-179388">
              <a:spcAft>
                <a:spcPts val="600"/>
              </a:spcAft>
            </a:pPr>
            <a:r>
              <a:rPr lang="en-GB" sz="2800" dirty="0" smtClean="0"/>
              <a:t>The </a:t>
            </a:r>
            <a:r>
              <a:rPr lang="en-GB" sz="2800" dirty="0"/>
              <a:t>ethical concerns identified by </a:t>
            </a:r>
            <a:r>
              <a:rPr lang="en-GB" sz="2800" dirty="0" smtClean="0"/>
              <a:t>medical community, citizens and NHS’ own Privacy Impact Assessment are </a:t>
            </a:r>
            <a:r>
              <a:rPr lang="en-GB" sz="2800" u="sng" dirty="0" smtClean="0"/>
              <a:t>remarkably similar</a:t>
            </a:r>
            <a:r>
              <a:rPr lang="en-GB" sz="2800" dirty="0" smtClean="0"/>
              <a:t>!</a:t>
            </a:r>
          </a:p>
          <a:p>
            <a:pPr marL="179388" indent="-179388"/>
            <a:r>
              <a:rPr lang="en-IE" sz="2800" dirty="0"/>
              <a:t>An </a:t>
            </a:r>
            <a:r>
              <a:rPr lang="en-IE" sz="2800" u="sng" dirty="0"/>
              <a:t>‘opt-out’ or presumed consent </a:t>
            </a:r>
            <a:r>
              <a:rPr lang="en-IE" sz="2800" dirty="0"/>
              <a:t>system is not necessarily ethically </a:t>
            </a:r>
            <a:r>
              <a:rPr lang="en-IE" sz="2800" dirty="0" smtClean="0"/>
              <a:t>problematic</a:t>
            </a:r>
            <a:r>
              <a:rPr lang="en-IE" sz="2800" dirty="0"/>
              <a:t> </a:t>
            </a:r>
            <a:r>
              <a:rPr lang="en-IE" sz="2800" dirty="0" smtClean="0"/>
              <a:t>-- </a:t>
            </a:r>
            <a:r>
              <a:rPr lang="en-IE" sz="2800" dirty="0"/>
              <a:t>it need not</a:t>
            </a:r>
            <a:r>
              <a:rPr lang="en-GB" sz="2800" dirty="0"/>
              <a:t> restrict a person’s right to self-determination</a:t>
            </a:r>
            <a:r>
              <a:rPr lang="en-US" sz="2800" dirty="0"/>
              <a:t>. </a:t>
            </a:r>
            <a:endParaRPr lang="en-US" sz="2800" dirty="0" smtClean="0"/>
          </a:p>
          <a:p>
            <a:pPr marL="179388" indent="-179388"/>
            <a:r>
              <a:rPr lang="en-US" sz="2800" u="sng" dirty="0" smtClean="0"/>
              <a:t>However</a:t>
            </a:r>
            <a:r>
              <a:rPr lang="en-US" sz="2800" dirty="0" smtClean="0"/>
              <a:t>: </a:t>
            </a:r>
            <a:r>
              <a:rPr lang="en-US" sz="2800" dirty="0"/>
              <a:t>the person must have been made aware of the proposed program or project and the implications of not opting </a:t>
            </a:r>
            <a:r>
              <a:rPr lang="en-US" sz="2800" dirty="0" smtClean="0"/>
              <a:t>out</a:t>
            </a:r>
            <a:r>
              <a:rPr lang="en-US" sz="2800" dirty="0"/>
              <a:t>;</a:t>
            </a:r>
            <a:r>
              <a:rPr lang="en-US" sz="2800" dirty="0" smtClean="0"/>
              <a:t> </a:t>
            </a:r>
            <a:r>
              <a:rPr lang="en-US" sz="2800" dirty="0"/>
              <a:t>people must be given a reasonable period in which to opt </a:t>
            </a:r>
            <a:r>
              <a:rPr lang="en-US" sz="2800" dirty="0" smtClean="0"/>
              <a:t>out; </a:t>
            </a:r>
            <a:r>
              <a:rPr lang="en-US" sz="2800" dirty="0"/>
              <a:t>as well as being offered adequate and straightforward means of formally recording their opt-out. </a:t>
            </a:r>
            <a:endParaRPr lang="nl-BE" sz="2800" dirty="0"/>
          </a:p>
          <a:p>
            <a:pPr marL="179388" indent="-179388"/>
            <a:r>
              <a:rPr lang="en-US" sz="2800" dirty="0"/>
              <a:t>None of these conditions </a:t>
            </a:r>
            <a:r>
              <a:rPr lang="en-US" sz="2800" dirty="0" smtClean="0"/>
              <a:t>are </a:t>
            </a:r>
            <a:r>
              <a:rPr lang="en-US" sz="2800" dirty="0"/>
              <a:t>met in the case of the </a:t>
            </a:r>
            <a:r>
              <a:rPr lang="en-US" sz="2800" dirty="0" err="1"/>
              <a:t>care.data</a:t>
            </a:r>
            <a:r>
              <a:rPr lang="en-US" sz="2800" dirty="0"/>
              <a:t> scheme, hence </a:t>
            </a:r>
            <a:r>
              <a:rPr lang="en-US" sz="2800" u="sng" dirty="0"/>
              <a:t>consent simply cannot be </a:t>
            </a:r>
            <a:r>
              <a:rPr lang="en-US" sz="2800" u="sng" dirty="0" smtClean="0"/>
              <a:t>presumed</a:t>
            </a:r>
          </a:p>
          <a:p>
            <a:pPr marL="179388" indent="-179388"/>
            <a:r>
              <a:rPr lang="en-US" sz="2800" dirty="0" smtClean="0"/>
              <a:t>Moreover, alarmingly</a:t>
            </a:r>
            <a:r>
              <a:rPr lang="en-US" sz="2800" dirty="0"/>
              <a:t>, </a:t>
            </a:r>
            <a:r>
              <a:rPr lang="en-US" sz="2800" u="sng" dirty="0"/>
              <a:t>the scheme is not even in fact based on an opt-out </a:t>
            </a:r>
            <a:r>
              <a:rPr lang="en-US" sz="2800" u="sng" dirty="0" smtClean="0"/>
              <a:t>regime</a:t>
            </a:r>
            <a:r>
              <a:rPr lang="en-US" sz="2800" i="1" dirty="0" smtClean="0"/>
              <a:t> </a:t>
            </a:r>
            <a:r>
              <a:rPr lang="en-US" sz="2800" dirty="0" smtClean="0"/>
              <a:t>(the data will be extracted and used anyway!), so reassurance by the UK government that people can opt out is a mockery</a:t>
            </a:r>
          </a:p>
          <a:p>
            <a:pPr marL="179388" indent="-179388"/>
            <a:r>
              <a:rPr lang="en-US" sz="2800" u="sng" dirty="0" smtClean="0"/>
              <a:t>‘</a:t>
            </a:r>
            <a:r>
              <a:rPr lang="en-US" sz="2800" u="sng" dirty="0" err="1" smtClean="0"/>
              <a:t>Pseudonymisation</a:t>
            </a:r>
            <a:r>
              <a:rPr lang="en-US" sz="2800" u="sng" dirty="0" smtClean="0"/>
              <a:t>’ or even full </a:t>
            </a:r>
            <a:r>
              <a:rPr lang="en-US" sz="2800" u="sng" dirty="0" err="1" smtClean="0"/>
              <a:t>anonymisation</a:t>
            </a:r>
            <a:r>
              <a:rPr lang="en-US" sz="2800" u="sng" dirty="0" smtClean="0"/>
              <a:t> of health data does NOT overcome most of the objections </a:t>
            </a:r>
            <a:r>
              <a:rPr lang="en-US" sz="2800" dirty="0" smtClean="0"/>
              <a:t>raised to </a:t>
            </a:r>
            <a:r>
              <a:rPr lang="en-US" sz="2800" dirty="0" err="1" smtClean="0"/>
              <a:t>care.data</a:t>
            </a:r>
            <a:endParaRPr lang="en-US" sz="2800" dirty="0" smtClean="0"/>
          </a:p>
          <a:p>
            <a:endParaRPr lang="en-IE" sz="3000" dirty="0" smtClean="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23</a:t>
            </a:fld>
            <a:endParaRPr lang="nl-NL"/>
          </a:p>
        </p:txBody>
      </p:sp>
    </p:spTree>
    <p:extLst>
      <p:ext uri="{BB962C8B-B14F-4D97-AF65-F5344CB8AC3E}">
        <p14:creationId xmlns:p14="http://schemas.microsoft.com/office/powerpoint/2010/main" val="3281462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8229600" cy="1143000"/>
          </a:xfrm>
        </p:spPr>
        <p:txBody>
          <a:bodyPr>
            <a:normAutofit/>
          </a:bodyPr>
          <a:lstStyle/>
          <a:p>
            <a:endParaRPr lang="nl-BE" sz="3200" dirty="0">
              <a:solidFill>
                <a:srgbClr val="0070C0"/>
              </a:solidFill>
            </a:endParaRPr>
          </a:p>
        </p:txBody>
      </p:sp>
      <p:sp>
        <p:nvSpPr>
          <p:cNvPr id="3" name="Tijdelijke aanduiding voor inhoud 2"/>
          <p:cNvSpPr>
            <a:spLocks noGrp="1"/>
          </p:cNvSpPr>
          <p:nvPr>
            <p:ph idx="1"/>
          </p:nvPr>
        </p:nvSpPr>
        <p:spPr>
          <a:xfrm>
            <a:off x="467544" y="908720"/>
            <a:ext cx="8229600" cy="5580000"/>
          </a:xfrm>
        </p:spPr>
        <p:txBody>
          <a:bodyPr>
            <a:normAutofit/>
          </a:bodyPr>
          <a:lstStyle/>
          <a:p>
            <a:endParaRPr lang="en-IE" sz="3000" dirty="0" smtClean="0"/>
          </a:p>
          <a:p>
            <a:pPr marL="0" indent="0">
              <a:buNone/>
            </a:pPr>
            <a:endParaRPr lang="en-IE" sz="3000" dirty="0" smtClean="0"/>
          </a:p>
          <a:p>
            <a:pPr marL="0" indent="0">
              <a:buNone/>
            </a:pPr>
            <a:r>
              <a:rPr lang="en-IE" sz="4000" dirty="0" smtClean="0">
                <a:solidFill>
                  <a:srgbClr val="0070C0"/>
                </a:solidFill>
              </a:rPr>
              <a:t>Thanks for listening !</a:t>
            </a:r>
          </a:p>
          <a:p>
            <a:pPr marL="0" indent="0">
              <a:buNone/>
            </a:pPr>
            <a:endParaRPr lang="en-IE" sz="3000" dirty="0"/>
          </a:p>
          <a:p>
            <a:pPr marL="0" indent="0">
              <a:buNone/>
            </a:pPr>
            <a:endParaRPr lang="en-IE" sz="3000" dirty="0"/>
          </a:p>
          <a:p>
            <a:pPr marL="0" indent="0" algn="r">
              <a:buNone/>
            </a:pPr>
            <a:r>
              <a:rPr lang="en-IE" sz="3600" dirty="0"/>
              <a:t>s</a:t>
            </a:r>
            <a:r>
              <a:rPr lang="en-IE" sz="3600" dirty="0" smtClean="0"/>
              <a:t>igrid.sterckx@ugent.be</a:t>
            </a:r>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24</a:t>
            </a:fld>
            <a:endParaRPr lang="nl-NL"/>
          </a:p>
        </p:txBody>
      </p:sp>
    </p:spTree>
    <p:extLst>
      <p:ext uri="{BB962C8B-B14F-4D97-AF65-F5344CB8AC3E}">
        <p14:creationId xmlns:p14="http://schemas.microsoft.com/office/powerpoint/2010/main" val="3848046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sz="4000" dirty="0">
                <a:solidFill>
                  <a:srgbClr val="0070C0"/>
                </a:solidFill>
              </a:rPr>
              <a:t>L</a:t>
            </a:r>
            <a:r>
              <a:rPr lang="nl-BE" sz="4000" dirty="0" smtClean="0">
                <a:solidFill>
                  <a:srgbClr val="0070C0"/>
                </a:solidFill>
              </a:rPr>
              <a:t>egal basis </a:t>
            </a:r>
            <a:r>
              <a:rPr lang="nl-BE" sz="4000" dirty="0" err="1" smtClean="0">
                <a:solidFill>
                  <a:srgbClr val="0070C0"/>
                </a:solidFill>
              </a:rPr>
              <a:t>for</a:t>
            </a:r>
            <a:r>
              <a:rPr lang="nl-BE" sz="4000" dirty="0" smtClean="0">
                <a:solidFill>
                  <a:srgbClr val="0070C0"/>
                </a:solidFill>
              </a:rPr>
              <a:t> </a:t>
            </a:r>
            <a:r>
              <a:rPr lang="nl-BE" sz="4000" dirty="0" err="1" smtClean="0">
                <a:solidFill>
                  <a:srgbClr val="0070C0"/>
                </a:solidFill>
              </a:rPr>
              <a:t>care.data</a:t>
            </a:r>
            <a:endParaRPr lang="nl-BE" sz="4000" dirty="0">
              <a:solidFill>
                <a:srgbClr val="0070C0"/>
              </a:solidFill>
            </a:endParaRPr>
          </a:p>
        </p:txBody>
      </p:sp>
      <p:sp>
        <p:nvSpPr>
          <p:cNvPr id="3" name="Tijdelijke aanduiding voor inhoud 2"/>
          <p:cNvSpPr>
            <a:spLocks noGrp="1"/>
          </p:cNvSpPr>
          <p:nvPr>
            <p:ph idx="1"/>
          </p:nvPr>
        </p:nvSpPr>
        <p:spPr/>
        <p:txBody>
          <a:bodyPr>
            <a:normAutofit/>
          </a:bodyPr>
          <a:lstStyle/>
          <a:p>
            <a:r>
              <a:rPr lang="en-GB" dirty="0" smtClean="0"/>
              <a:t>2012: </a:t>
            </a:r>
            <a:r>
              <a:rPr lang="en-GB" dirty="0"/>
              <a:t>UK Parliament passed the Health and Social Care Act (</a:t>
            </a:r>
            <a:r>
              <a:rPr lang="en-GB" u="sng" dirty="0"/>
              <a:t>HSCA</a:t>
            </a:r>
            <a:r>
              <a:rPr lang="en-GB" dirty="0" smtClean="0"/>
              <a:t>)</a:t>
            </a:r>
          </a:p>
          <a:p>
            <a:r>
              <a:rPr lang="en-GB" dirty="0"/>
              <a:t>i</a:t>
            </a:r>
            <a:r>
              <a:rPr lang="en-GB" dirty="0" smtClean="0"/>
              <a:t>ncluding provisions </a:t>
            </a:r>
            <a:r>
              <a:rPr lang="en-GB" dirty="0"/>
              <a:t>establishing the creation of an ‘</a:t>
            </a:r>
            <a:r>
              <a:rPr lang="en-GB" u="sng" dirty="0"/>
              <a:t>Information Centre</a:t>
            </a:r>
            <a:r>
              <a:rPr lang="en-GB" dirty="0" smtClean="0"/>
              <a:t>’: </a:t>
            </a:r>
            <a:r>
              <a:rPr lang="en-GB" dirty="0"/>
              <a:t>a body corporate with the power to collect, collate and provide access to the medical </a:t>
            </a:r>
            <a:r>
              <a:rPr lang="en-GB" dirty="0" smtClean="0"/>
              <a:t>information </a:t>
            </a:r>
            <a:r>
              <a:rPr lang="en-GB" dirty="0"/>
              <a:t>for </a:t>
            </a:r>
            <a:r>
              <a:rPr lang="en-GB" i="1" dirty="0"/>
              <a:t>all patients</a:t>
            </a:r>
            <a:r>
              <a:rPr lang="en-GB" dirty="0"/>
              <a:t> treated by the NHS in England, whether in hospitals or by </a:t>
            </a:r>
            <a:r>
              <a:rPr lang="en-GB" dirty="0" smtClean="0"/>
              <a:t>GPs </a:t>
            </a:r>
            <a:endParaRPr lang="nl-BE" dirty="0"/>
          </a:p>
        </p:txBody>
      </p:sp>
      <p:sp>
        <p:nvSpPr>
          <p:cNvPr id="4" name="Tijdelijke aanduiding voor dianummer 3"/>
          <p:cNvSpPr>
            <a:spLocks noGrp="1"/>
          </p:cNvSpPr>
          <p:nvPr>
            <p:ph type="sldNum" sz="quarter" idx="12"/>
          </p:nvPr>
        </p:nvSpPr>
        <p:spPr/>
        <p:txBody>
          <a:bodyPr/>
          <a:lstStyle/>
          <a:p>
            <a:fld id="{A9096D49-DAE3-40DE-93E0-41688E0A5016}" type="slidenum">
              <a:rPr lang="nl-NL" sz="1600" smtClean="0"/>
              <a:t>3</a:t>
            </a:fld>
            <a:endParaRPr lang="nl-NL" sz="1600" dirty="0"/>
          </a:p>
        </p:txBody>
      </p:sp>
    </p:spTree>
    <p:extLst>
      <p:ext uri="{BB962C8B-B14F-4D97-AF65-F5344CB8AC3E}">
        <p14:creationId xmlns:p14="http://schemas.microsoft.com/office/powerpoint/2010/main" val="192804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sz="4000" dirty="0">
                <a:solidFill>
                  <a:srgbClr val="0070C0"/>
                </a:solidFill>
              </a:rPr>
              <a:t>L</a:t>
            </a:r>
            <a:r>
              <a:rPr lang="nl-BE" sz="4000" dirty="0" smtClean="0">
                <a:solidFill>
                  <a:srgbClr val="0070C0"/>
                </a:solidFill>
              </a:rPr>
              <a:t>egal basis </a:t>
            </a:r>
            <a:r>
              <a:rPr lang="nl-BE" sz="4000" dirty="0" err="1" smtClean="0">
                <a:solidFill>
                  <a:srgbClr val="0070C0"/>
                </a:solidFill>
              </a:rPr>
              <a:t>for</a:t>
            </a:r>
            <a:r>
              <a:rPr lang="nl-BE" sz="4000" dirty="0" smtClean="0">
                <a:solidFill>
                  <a:srgbClr val="0070C0"/>
                </a:solidFill>
              </a:rPr>
              <a:t> </a:t>
            </a:r>
            <a:r>
              <a:rPr lang="nl-BE" sz="4000" dirty="0" err="1" smtClean="0">
                <a:solidFill>
                  <a:srgbClr val="0070C0"/>
                </a:solidFill>
              </a:rPr>
              <a:t>care.data</a:t>
            </a:r>
            <a:endParaRPr lang="nl-BE" sz="4000" dirty="0">
              <a:solidFill>
                <a:srgbClr val="0070C0"/>
              </a:solidFill>
            </a:endParaRPr>
          </a:p>
        </p:txBody>
      </p:sp>
      <p:sp>
        <p:nvSpPr>
          <p:cNvPr id="3" name="Tijdelijke aanduiding voor inhoud 2"/>
          <p:cNvSpPr>
            <a:spLocks noGrp="1"/>
          </p:cNvSpPr>
          <p:nvPr>
            <p:ph idx="1"/>
          </p:nvPr>
        </p:nvSpPr>
        <p:spPr/>
        <p:txBody>
          <a:bodyPr>
            <a:normAutofit/>
          </a:bodyPr>
          <a:lstStyle/>
          <a:p>
            <a:pPr marL="0" indent="0">
              <a:buNone/>
            </a:pPr>
            <a:endParaRPr lang="en-GB" dirty="0" smtClean="0"/>
          </a:p>
          <a:p>
            <a:pPr marL="0" indent="0">
              <a:buNone/>
            </a:pPr>
            <a:r>
              <a:rPr lang="en-GB" dirty="0" smtClean="0"/>
              <a:t>With </a:t>
            </a:r>
            <a:r>
              <a:rPr lang="en-GB" dirty="0"/>
              <a:t>the background that there was concern that personal medical data might be used to individuals’ disadvantage or without due attention to maintaining confidentiality, a bill to </a:t>
            </a:r>
            <a:r>
              <a:rPr lang="en-GB" u="sng" dirty="0"/>
              <a:t>amend the HSCA </a:t>
            </a:r>
            <a:r>
              <a:rPr lang="en-GB" dirty="0"/>
              <a:t>was brought forward in 2013 and signed into law in May </a:t>
            </a:r>
            <a:r>
              <a:rPr lang="en-GB" dirty="0" smtClean="0"/>
              <a:t>2014</a:t>
            </a:r>
            <a:endParaRPr lang="nl-BE"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4</a:t>
            </a:fld>
            <a:endParaRPr lang="nl-NL"/>
          </a:p>
        </p:txBody>
      </p:sp>
    </p:spTree>
    <p:extLst>
      <p:ext uri="{BB962C8B-B14F-4D97-AF65-F5344CB8AC3E}">
        <p14:creationId xmlns:p14="http://schemas.microsoft.com/office/powerpoint/2010/main" val="1950316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sz="4000" dirty="0">
                <a:solidFill>
                  <a:srgbClr val="0070C0"/>
                </a:solidFill>
              </a:rPr>
              <a:t>L</a:t>
            </a:r>
            <a:r>
              <a:rPr lang="nl-BE" sz="4000" dirty="0" smtClean="0">
                <a:solidFill>
                  <a:srgbClr val="0070C0"/>
                </a:solidFill>
              </a:rPr>
              <a:t>egal basis </a:t>
            </a:r>
            <a:r>
              <a:rPr lang="nl-BE" sz="4000" dirty="0" err="1" smtClean="0">
                <a:solidFill>
                  <a:srgbClr val="0070C0"/>
                </a:solidFill>
              </a:rPr>
              <a:t>for</a:t>
            </a:r>
            <a:r>
              <a:rPr lang="nl-BE" sz="4000" dirty="0" smtClean="0">
                <a:solidFill>
                  <a:srgbClr val="0070C0"/>
                </a:solidFill>
              </a:rPr>
              <a:t> </a:t>
            </a:r>
            <a:r>
              <a:rPr lang="nl-BE" sz="4000" dirty="0" err="1" smtClean="0">
                <a:solidFill>
                  <a:srgbClr val="0070C0"/>
                </a:solidFill>
              </a:rPr>
              <a:t>care.data</a:t>
            </a:r>
            <a:endParaRPr lang="nl-BE" sz="4000" dirty="0">
              <a:solidFill>
                <a:srgbClr val="0070C0"/>
              </a:solidFill>
            </a:endParaRPr>
          </a:p>
        </p:txBody>
      </p:sp>
      <p:sp>
        <p:nvSpPr>
          <p:cNvPr id="3" name="Tijdelijke aanduiding voor inhoud 2"/>
          <p:cNvSpPr>
            <a:spLocks noGrp="1"/>
          </p:cNvSpPr>
          <p:nvPr>
            <p:ph idx="1"/>
          </p:nvPr>
        </p:nvSpPr>
        <p:spPr>
          <a:xfrm>
            <a:off x="467544" y="1412776"/>
            <a:ext cx="8229600" cy="4968000"/>
          </a:xfrm>
        </p:spPr>
        <p:txBody>
          <a:bodyPr>
            <a:normAutofit/>
          </a:bodyPr>
          <a:lstStyle/>
          <a:p>
            <a:pPr marL="0" indent="0">
              <a:buNone/>
            </a:pPr>
            <a:endParaRPr lang="en-GB" dirty="0" smtClean="0"/>
          </a:p>
          <a:p>
            <a:pPr marL="0" indent="0">
              <a:buNone/>
            </a:pPr>
            <a:r>
              <a:rPr lang="en-GB" dirty="0" smtClean="0"/>
              <a:t>With </a:t>
            </a:r>
            <a:r>
              <a:rPr lang="en-GB" u="sng" dirty="0"/>
              <a:t>many GPs showing </a:t>
            </a:r>
            <a:r>
              <a:rPr lang="en-GB" u="sng" dirty="0" smtClean="0"/>
              <a:t>concern</a:t>
            </a:r>
            <a:r>
              <a:rPr lang="en-GB" dirty="0" smtClean="0"/>
              <a:t>, </a:t>
            </a:r>
            <a:r>
              <a:rPr lang="en-GB" dirty="0"/>
              <a:t>the </a:t>
            </a:r>
            <a:r>
              <a:rPr lang="en-GB" u="sng" dirty="0"/>
              <a:t>government decided to delay GP data harvesting </a:t>
            </a:r>
            <a:r>
              <a:rPr lang="en-GB" dirty="0"/>
              <a:t>until Autumn 2014 to allow NHS England the opportunity to persuade GPs, healthcare workers and patients that </a:t>
            </a:r>
            <a:r>
              <a:rPr lang="en-GB" dirty="0" err="1" smtClean="0"/>
              <a:t>care.data</a:t>
            </a:r>
            <a:r>
              <a:rPr lang="en-GB" dirty="0" smtClean="0"/>
              <a:t> was </a:t>
            </a:r>
            <a:r>
              <a:rPr lang="en-GB" dirty="0"/>
              <a:t>valuable and that sufficient safeguards </a:t>
            </a:r>
            <a:r>
              <a:rPr lang="en-GB" dirty="0" smtClean="0"/>
              <a:t>were </a:t>
            </a:r>
            <a:r>
              <a:rPr lang="en-GB" dirty="0"/>
              <a:t>in place. </a:t>
            </a:r>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5</a:t>
            </a:fld>
            <a:endParaRPr lang="nl-NL"/>
          </a:p>
        </p:txBody>
      </p:sp>
    </p:spTree>
    <p:extLst>
      <p:ext uri="{BB962C8B-B14F-4D97-AF65-F5344CB8AC3E}">
        <p14:creationId xmlns:p14="http://schemas.microsoft.com/office/powerpoint/2010/main" val="287100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sz="3600" dirty="0" err="1" smtClean="0">
                <a:solidFill>
                  <a:srgbClr val="0070C0"/>
                </a:solidFill>
              </a:rPr>
              <a:t>Reactions</a:t>
            </a:r>
            <a:r>
              <a:rPr lang="nl-BE" sz="3600" dirty="0" smtClean="0">
                <a:solidFill>
                  <a:srgbClr val="0070C0"/>
                </a:solidFill>
              </a:rPr>
              <a:t> </a:t>
            </a:r>
            <a:r>
              <a:rPr lang="nl-BE" sz="3600" dirty="0" err="1" smtClean="0">
                <a:solidFill>
                  <a:srgbClr val="0070C0"/>
                </a:solidFill>
              </a:rPr>
              <a:t>from</a:t>
            </a:r>
            <a:r>
              <a:rPr lang="nl-BE" sz="3600" dirty="0" smtClean="0">
                <a:solidFill>
                  <a:srgbClr val="0070C0"/>
                </a:solidFill>
              </a:rPr>
              <a:t> </a:t>
            </a:r>
            <a:r>
              <a:rPr lang="nl-BE" sz="3600" dirty="0" err="1" smtClean="0">
                <a:solidFill>
                  <a:srgbClr val="0070C0"/>
                </a:solidFill>
              </a:rPr>
              <a:t>medical</a:t>
            </a:r>
            <a:r>
              <a:rPr lang="nl-BE" sz="3600" dirty="0" smtClean="0">
                <a:solidFill>
                  <a:srgbClr val="0070C0"/>
                </a:solidFill>
              </a:rPr>
              <a:t> community</a:t>
            </a:r>
            <a:endParaRPr lang="nl-BE" sz="3600" dirty="0">
              <a:solidFill>
                <a:srgbClr val="0070C0"/>
              </a:solidFill>
            </a:endParaRPr>
          </a:p>
        </p:txBody>
      </p:sp>
      <p:sp>
        <p:nvSpPr>
          <p:cNvPr id="3" name="Tijdelijke aanduiding voor inhoud 2"/>
          <p:cNvSpPr>
            <a:spLocks noGrp="1"/>
          </p:cNvSpPr>
          <p:nvPr>
            <p:ph idx="1"/>
          </p:nvPr>
        </p:nvSpPr>
        <p:spPr>
          <a:xfrm>
            <a:off x="467544" y="1412776"/>
            <a:ext cx="8229600" cy="5220000"/>
          </a:xfrm>
        </p:spPr>
        <p:txBody>
          <a:bodyPr>
            <a:normAutofit fontScale="77500" lnSpcReduction="20000"/>
          </a:bodyPr>
          <a:lstStyle/>
          <a:p>
            <a:pPr marL="0" indent="0">
              <a:buNone/>
            </a:pPr>
            <a:r>
              <a:rPr lang="en-GB" dirty="0" smtClean="0"/>
              <a:t>The </a:t>
            </a:r>
            <a:r>
              <a:rPr lang="en-GB" u="sng" dirty="0" smtClean="0"/>
              <a:t>BMA’s </a:t>
            </a:r>
            <a:r>
              <a:rPr lang="en-GB" u="sng" dirty="0"/>
              <a:t>position on </a:t>
            </a:r>
            <a:r>
              <a:rPr lang="en-GB" u="sng" dirty="0" err="1" smtClean="0"/>
              <a:t>care.data</a:t>
            </a:r>
            <a:r>
              <a:rPr lang="en-GB" u="sng" dirty="0"/>
              <a:t> </a:t>
            </a:r>
            <a:r>
              <a:rPr lang="en-GB" dirty="0" smtClean="0"/>
              <a:t>was </a:t>
            </a:r>
            <a:r>
              <a:rPr lang="en-GB" dirty="0"/>
              <a:t>adopted at the Annual Representative Meeting in July </a:t>
            </a:r>
            <a:r>
              <a:rPr lang="en-GB" dirty="0" smtClean="0"/>
              <a:t>2014:</a:t>
            </a:r>
          </a:p>
          <a:p>
            <a:pPr marL="0" indent="0">
              <a:buNone/>
            </a:pPr>
            <a:endParaRPr lang="nl-BE" sz="1500" dirty="0"/>
          </a:p>
          <a:p>
            <a:pPr marL="358775" indent="-179388">
              <a:buNone/>
            </a:pPr>
            <a:r>
              <a:rPr lang="en-GB" i="1" dirty="0" smtClean="0"/>
              <a:t>“That </a:t>
            </a:r>
            <a:r>
              <a:rPr lang="en-GB" i="1" dirty="0"/>
              <a:t>this Meeting agrees that the </a:t>
            </a:r>
            <a:r>
              <a:rPr lang="en-GB" i="1" dirty="0" err="1"/>
              <a:t>care.data</a:t>
            </a:r>
            <a:r>
              <a:rPr lang="en-GB" i="1" dirty="0"/>
              <a:t> system should not continue in its present form as</a:t>
            </a:r>
            <a:r>
              <a:rPr lang="en-GB" i="1" dirty="0" smtClean="0"/>
              <a:t>:</a:t>
            </a:r>
          </a:p>
          <a:p>
            <a:pPr marL="750887" indent="-571500">
              <a:buAutoNum type="romanLcParenR"/>
            </a:pPr>
            <a:r>
              <a:rPr lang="en-GB" i="1" dirty="0" smtClean="0"/>
              <a:t>it </a:t>
            </a:r>
            <a:r>
              <a:rPr lang="en-GB" i="1" dirty="0"/>
              <a:t>lacks </a:t>
            </a:r>
            <a:r>
              <a:rPr lang="en-GB" i="1" u="sng" dirty="0"/>
              <a:t>confidentiality</a:t>
            </a:r>
            <a:r>
              <a:rPr lang="en-GB" i="1" dirty="0"/>
              <a:t> and there is a possibility for individual patient data to be identified</a:t>
            </a:r>
            <a:r>
              <a:rPr lang="en-GB" i="1" dirty="0" smtClean="0"/>
              <a:t>;</a:t>
            </a:r>
          </a:p>
          <a:p>
            <a:pPr marL="750887" indent="-571500">
              <a:buAutoNum type="romanLcParenR"/>
            </a:pPr>
            <a:r>
              <a:rPr lang="en-GB" i="1" dirty="0" smtClean="0"/>
              <a:t>it </a:t>
            </a:r>
            <a:r>
              <a:rPr lang="en-GB" i="1" dirty="0"/>
              <a:t>carries the risk of GPs losing the </a:t>
            </a:r>
            <a:r>
              <a:rPr lang="en-GB" i="1" u="sng" dirty="0"/>
              <a:t>trust</a:t>
            </a:r>
            <a:r>
              <a:rPr lang="en-GB" i="1" dirty="0"/>
              <a:t> of their patients who may feel constrained in confiding in them</a:t>
            </a:r>
            <a:r>
              <a:rPr lang="en-GB" i="1" dirty="0" smtClean="0"/>
              <a:t>;</a:t>
            </a:r>
          </a:p>
          <a:p>
            <a:pPr marL="750887" indent="-571500">
              <a:buAutoNum type="romanLcParenR"/>
            </a:pPr>
            <a:r>
              <a:rPr lang="en-GB" i="1" dirty="0" smtClean="0"/>
              <a:t>the </a:t>
            </a:r>
            <a:r>
              <a:rPr lang="en-GB" i="1" dirty="0"/>
              <a:t>future potential </a:t>
            </a:r>
            <a:r>
              <a:rPr lang="en-GB" i="1" u="sng" dirty="0"/>
              <a:t>users</a:t>
            </a:r>
            <a:r>
              <a:rPr lang="en-GB" i="1" dirty="0"/>
              <a:t> of the data are not well defined</a:t>
            </a:r>
            <a:r>
              <a:rPr lang="en-GB" i="1" dirty="0" smtClean="0"/>
              <a:t>;</a:t>
            </a:r>
          </a:p>
          <a:p>
            <a:pPr marL="750887" indent="-571500">
              <a:buAutoNum type="romanLcParenR"/>
            </a:pPr>
            <a:r>
              <a:rPr lang="en-GB" i="1" dirty="0" smtClean="0"/>
              <a:t>it </a:t>
            </a:r>
            <a:r>
              <a:rPr lang="en-GB" i="1" dirty="0"/>
              <a:t>should be an </a:t>
            </a:r>
            <a:r>
              <a:rPr lang="en-GB" i="1" u="sng" dirty="0"/>
              <a:t>opt-in </a:t>
            </a:r>
            <a:r>
              <a:rPr lang="en-GB" i="1" dirty="0"/>
              <a:t>system rather than an opt-out one</a:t>
            </a:r>
            <a:r>
              <a:rPr lang="en-GB" i="1" dirty="0" smtClean="0"/>
              <a:t>;</a:t>
            </a:r>
          </a:p>
          <a:p>
            <a:pPr marL="750887" indent="-571500">
              <a:buAutoNum type="romanLcParenR"/>
            </a:pPr>
            <a:r>
              <a:rPr lang="en-GB" i="1" dirty="0" smtClean="0"/>
              <a:t>the </a:t>
            </a:r>
            <a:r>
              <a:rPr lang="en-GB" i="1" dirty="0"/>
              <a:t>data should only be used for its stated purpose for improving patient care and not sold for </a:t>
            </a:r>
            <a:r>
              <a:rPr lang="en-GB" i="1" u="sng" dirty="0" smtClean="0"/>
              <a:t>profit</a:t>
            </a:r>
            <a:r>
              <a:rPr lang="en-GB" i="1" dirty="0" smtClean="0"/>
              <a:t>” </a:t>
            </a:r>
            <a:endParaRPr lang="nl-BE" i="1"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6</a:t>
            </a:fld>
            <a:endParaRPr lang="nl-NL"/>
          </a:p>
        </p:txBody>
      </p:sp>
    </p:spTree>
    <p:extLst>
      <p:ext uri="{BB962C8B-B14F-4D97-AF65-F5344CB8AC3E}">
        <p14:creationId xmlns:p14="http://schemas.microsoft.com/office/powerpoint/2010/main" val="166058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a:bodyPr>
          <a:lstStyle/>
          <a:p>
            <a:r>
              <a:rPr lang="nl-BE" sz="3600" dirty="0">
                <a:solidFill>
                  <a:srgbClr val="0070C0"/>
                </a:solidFill>
              </a:rPr>
              <a:t>T</a:t>
            </a:r>
            <a:r>
              <a:rPr lang="nl-BE" sz="3600" dirty="0" smtClean="0">
                <a:solidFill>
                  <a:srgbClr val="0070C0"/>
                </a:solidFill>
              </a:rPr>
              <a:t>he 2014 </a:t>
            </a:r>
            <a:r>
              <a:rPr lang="nl-BE" sz="3600" dirty="0" err="1" smtClean="0">
                <a:solidFill>
                  <a:srgbClr val="0070C0"/>
                </a:solidFill>
              </a:rPr>
              <a:t>amendments</a:t>
            </a:r>
            <a:endParaRPr lang="nl-BE" sz="3600" dirty="0">
              <a:solidFill>
                <a:srgbClr val="0070C0"/>
              </a:solidFill>
            </a:endParaRPr>
          </a:p>
        </p:txBody>
      </p:sp>
      <p:sp>
        <p:nvSpPr>
          <p:cNvPr id="3" name="Tijdelijke aanduiding voor inhoud 2"/>
          <p:cNvSpPr>
            <a:spLocks noGrp="1"/>
          </p:cNvSpPr>
          <p:nvPr>
            <p:ph idx="1"/>
          </p:nvPr>
        </p:nvSpPr>
        <p:spPr>
          <a:xfrm>
            <a:off x="467544" y="1291120"/>
            <a:ext cx="8229600" cy="5580000"/>
          </a:xfrm>
        </p:spPr>
        <p:txBody>
          <a:bodyPr>
            <a:normAutofit/>
          </a:bodyPr>
          <a:lstStyle/>
          <a:p>
            <a:pPr marL="0" indent="0">
              <a:lnSpc>
                <a:spcPct val="120000"/>
              </a:lnSpc>
              <a:spcAft>
                <a:spcPts val="1200"/>
              </a:spcAft>
              <a:buNone/>
            </a:pPr>
            <a:r>
              <a:rPr lang="en-GB" dirty="0"/>
              <a:t>The </a:t>
            </a:r>
            <a:r>
              <a:rPr lang="en-GB" dirty="0" smtClean="0"/>
              <a:t>amendments made to </a:t>
            </a:r>
            <a:r>
              <a:rPr lang="en-GB" dirty="0"/>
              <a:t>the Care Act </a:t>
            </a:r>
            <a:r>
              <a:rPr lang="en-GB" dirty="0" smtClean="0"/>
              <a:t>go </a:t>
            </a:r>
            <a:r>
              <a:rPr lang="en-GB" dirty="0"/>
              <a:t>some way towards addressing the concerns regarding confidentiality and inappropriate use </a:t>
            </a:r>
            <a:r>
              <a:rPr lang="en-GB" dirty="0" smtClean="0"/>
              <a:t>of data:</a:t>
            </a:r>
          </a:p>
          <a:p>
            <a:pPr marL="0" indent="0">
              <a:lnSpc>
                <a:spcPct val="120000"/>
              </a:lnSpc>
              <a:buNone/>
            </a:pPr>
            <a:r>
              <a:rPr lang="en-GB" dirty="0" smtClean="0"/>
              <a:t>Section </a:t>
            </a:r>
            <a:r>
              <a:rPr lang="en-GB" dirty="0"/>
              <a:t>261 HSCA is amended to </a:t>
            </a:r>
            <a:r>
              <a:rPr lang="en-GB" u="sng" dirty="0"/>
              <a:t>allow data release only: </a:t>
            </a:r>
            <a:r>
              <a:rPr lang="en-GB" i="1" u="sng" dirty="0" smtClean="0"/>
              <a:t>“for </a:t>
            </a:r>
            <a:r>
              <a:rPr lang="en-GB" i="1" u="sng" dirty="0"/>
              <a:t>the purposes of – the provision of health care or adult social care, or the promotion of health</a:t>
            </a:r>
            <a:r>
              <a:rPr lang="en-GB" i="1" dirty="0" smtClean="0"/>
              <a:t>.”</a:t>
            </a:r>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7</a:t>
            </a:fld>
            <a:endParaRPr lang="nl-NL"/>
          </a:p>
        </p:txBody>
      </p:sp>
    </p:spTree>
    <p:extLst>
      <p:ext uri="{BB962C8B-B14F-4D97-AF65-F5344CB8AC3E}">
        <p14:creationId xmlns:p14="http://schemas.microsoft.com/office/powerpoint/2010/main" val="4156720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a:bodyPr>
          <a:lstStyle/>
          <a:p>
            <a:r>
              <a:rPr lang="nl-BE" sz="3600" dirty="0">
                <a:solidFill>
                  <a:srgbClr val="0070C0"/>
                </a:solidFill>
              </a:rPr>
              <a:t>T</a:t>
            </a:r>
            <a:r>
              <a:rPr lang="nl-BE" sz="3600" dirty="0" smtClean="0">
                <a:solidFill>
                  <a:srgbClr val="0070C0"/>
                </a:solidFill>
              </a:rPr>
              <a:t>he 2014 </a:t>
            </a:r>
            <a:r>
              <a:rPr lang="nl-BE" sz="3600" dirty="0" err="1" smtClean="0">
                <a:solidFill>
                  <a:srgbClr val="0070C0"/>
                </a:solidFill>
              </a:rPr>
              <a:t>amendments</a:t>
            </a:r>
            <a:endParaRPr lang="nl-BE" sz="3600" dirty="0">
              <a:solidFill>
                <a:srgbClr val="0070C0"/>
              </a:solidFill>
            </a:endParaRPr>
          </a:p>
        </p:txBody>
      </p:sp>
      <p:sp>
        <p:nvSpPr>
          <p:cNvPr id="3" name="Tijdelijke aanduiding voor inhoud 2"/>
          <p:cNvSpPr>
            <a:spLocks noGrp="1"/>
          </p:cNvSpPr>
          <p:nvPr>
            <p:ph idx="1"/>
          </p:nvPr>
        </p:nvSpPr>
        <p:spPr>
          <a:xfrm>
            <a:off x="467544" y="1124744"/>
            <a:ext cx="8229600" cy="5580000"/>
          </a:xfrm>
        </p:spPr>
        <p:txBody>
          <a:bodyPr>
            <a:normAutofit fontScale="77500" lnSpcReduction="20000"/>
          </a:bodyPr>
          <a:lstStyle/>
          <a:p>
            <a:pPr marL="806450" indent="-806450">
              <a:spcAft>
                <a:spcPts val="1200"/>
              </a:spcAft>
              <a:buNone/>
            </a:pPr>
            <a:r>
              <a:rPr lang="en-GB" sz="3600" dirty="0" smtClean="0"/>
              <a:t>BUT: 	</a:t>
            </a:r>
            <a:r>
              <a:rPr lang="en-GB" sz="3600" u="sng" dirty="0" smtClean="0"/>
              <a:t>boundary</a:t>
            </a:r>
            <a:r>
              <a:rPr lang="en-GB" sz="3600" dirty="0" smtClean="0"/>
              <a:t> </a:t>
            </a:r>
            <a:r>
              <a:rPr lang="en-GB" sz="3600" dirty="0"/>
              <a:t>imposed by this amendment is </a:t>
            </a:r>
            <a:r>
              <a:rPr lang="en-GB" sz="3600" u="sng" dirty="0" smtClean="0"/>
              <a:t>unclear</a:t>
            </a:r>
            <a:r>
              <a:rPr lang="en-GB" sz="3600" dirty="0" smtClean="0"/>
              <a:t>: </a:t>
            </a:r>
          </a:p>
          <a:p>
            <a:pPr>
              <a:buFontTx/>
              <a:buChar char="-"/>
            </a:pPr>
            <a:r>
              <a:rPr lang="en-GB" dirty="0" smtClean="0"/>
              <a:t>seems </a:t>
            </a:r>
            <a:r>
              <a:rPr lang="en-GB" dirty="0"/>
              <a:t>clear that the amendment </a:t>
            </a:r>
            <a:r>
              <a:rPr lang="en-GB" u="sng" dirty="0"/>
              <a:t>excludes</a:t>
            </a:r>
            <a:r>
              <a:rPr lang="en-GB" dirty="0"/>
              <a:t> making the data available to actuaries for the purpose of determining life insurance policy terms. </a:t>
            </a:r>
            <a:endParaRPr lang="en-GB" dirty="0" smtClean="0"/>
          </a:p>
          <a:p>
            <a:pPr>
              <a:buFontTx/>
              <a:buChar char="-"/>
            </a:pPr>
            <a:r>
              <a:rPr lang="en-GB" dirty="0" smtClean="0"/>
              <a:t>however</a:t>
            </a:r>
            <a:r>
              <a:rPr lang="en-GB" dirty="0"/>
              <a:t>, it clearly does </a:t>
            </a:r>
            <a:r>
              <a:rPr lang="en-GB" u="sng" dirty="0"/>
              <a:t>not</a:t>
            </a:r>
            <a:r>
              <a:rPr lang="en-GB" dirty="0"/>
              <a:t> prevent the data from being made available to drug researchers and pharmaceutical firms. </a:t>
            </a:r>
            <a:endParaRPr lang="en-GB" dirty="0" smtClean="0"/>
          </a:p>
          <a:p>
            <a:r>
              <a:rPr lang="en-US" dirty="0"/>
              <a:t>“Promotion of health</a:t>
            </a:r>
            <a:r>
              <a:rPr lang="en-US" dirty="0" smtClean="0"/>
              <a:t>” </a:t>
            </a:r>
            <a:r>
              <a:rPr lang="en-US" dirty="0"/>
              <a:t>quite clearly </a:t>
            </a:r>
            <a:r>
              <a:rPr lang="en-US" dirty="0" smtClean="0"/>
              <a:t>includes </a:t>
            </a:r>
            <a:r>
              <a:rPr lang="en-US" dirty="0"/>
              <a:t>the </a:t>
            </a:r>
            <a:r>
              <a:rPr lang="en-US" u="sng" dirty="0"/>
              <a:t>promotion of health products via </a:t>
            </a:r>
            <a:r>
              <a:rPr lang="en-US" u="sng" dirty="0" smtClean="0"/>
              <a:t>advertising </a:t>
            </a:r>
            <a:endParaRPr lang="en-GB" u="sng" dirty="0" smtClean="0"/>
          </a:p>
          <a:p>
            <a:r>
              <a:rPr lang="en-US" dirty="0" smtClean="0"/>
              <a:t>E.g. </a:t>
            </a:r>
            <a:r>
              <a:rPr lang="en-US" dirty="0" err="1" smtClean="0"/>
              <a:t>medConfidential</a:t>
            </a:r>
            <a:r>
              <a:rPr lang="en-US" dirty="0" smtClean="0"/>
              <a:t> </a:t>
            </a:r>
            <a:r>
              <a:rPr lang="en-US" dirty="0"/>
              <a:t>has found "commercial </a:t>
            </a:r>
            <a:r>
              <a:rPr lang="en-US" dirty="0" smtClean="0"/>
              <a:t>re-use </a:t>
            </a:r>
            <a:r>
              <a:rPr lang="en-US" dirty="0"/>
              <a:t>licenses" awarded to a number </a:t>
            </a:r>
            <a:r>
              <a:rPr lang="en-US" dirty="0" smtClean="0"/>
              <a:t>of </a:t>
            </a:r>
            <a:r>
              <a:rPr lang="en-US" dirty="0"/>
              <a:t>“information intermediaries” who sell data in various forms to marketers, </a:t>
            </a:r>
            <a:r>
              <a:rPr lang="en-US" dirty="0" smtClean="0"/>
              <a:t>market </a:t>
            </a:r>
            <a:r>
              <a:rPr lang="en-US" dirty="0"/>
              <a:t>researchers, </a:t>
            </a:r>
            <a:r>
              <a:rPr lang="en-US" dirty="0" smtClean="0"/>
              <a:t>business </a:t>
            </a:r>
            <a:r>
              <a:rPr lang="en-US" dirty="0"/>
              <a:t>intelligence professionals, product planners and market access teams at pharmaceutical </a:t>
            </a:r>
            <a:r>
              <a:rPr lang="en-US" dirty="0" smtClean="0"/>
              <a:t>companies</a:t>
            </a:r>
            <a:endParaRPr lang="en-US" dirty="0"/>
          </a:p>
          <a:p>
            <a:pPr>
              <a:buFontTx/>
              <a:buChar char="-"/>
            </a:pPr>
            <a:endParaRPr lang="nl-BE" dirty="0"/>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8</a:t>
            </a:fld>
            <a:endParaRPr lang="nl-NL"/>
          </a:p>
        </p:txBody>
      </p:sp>
    </p:spTree>
    <p:extLst>
      <p:ext uri="{BB962C8B-B14F-4D97-AF65-F5344CB8AC3E}">
        <p14:creationId xmlns:p14="http://schemas.microsoft.com/office/powerpoint/2010/main" val="408879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a:bodyPr>
          <a:lstStyle/>
          <a:p>
            <a:r>
              <a:rPr lang="nl-BE" sz="3600" dirty="0" err="1" smtClean="0">
                <a:solidFill>
                  <a:srgbClr val="0070C0"/>
                </a:solidFill>
              </a:rPr>
              <a:t>Citizens</a:t>
            </a:r>
            <a:r>
              <a:rPr lang="nl-BE" sz="3600" dirty="0" smtClean="0">
                <a:solidFill>
                  <a:srgbClr val="0070C0"/>
                </a:solidFill>
              </a:rPr>
              <a:t>’ concerns</a:t>
            </a:r>
            <a:endParaRPr lang="nl-BE" sz="3600" dirty="0">
              <a:solidFill>
                <a:srgbClr val="0070C0"/>
              </a:solidFill>
            </a:endParaRPr>
          </a:p>
        </p:txBody>
      </p:sp>
      <p:sp>
        <p:nvSpPr>
          <p:cNvPr id="3" name="Tijdelijke aanduiding voor inhoud 2"/>
          <p:cNvSpPr>
            <a:spLocks noGrp="1"/>
          </p:cNvSpPr>
          <p:nvPr>
            <p:ph idx="1"/>
          </p:nvPr>
        </p:nvSpPr>
        <p:spPr>
          <a:xfrm>
            <a:off x="467544" y="1278000"/>
            <a:ext cx="8229600" cy="5580000"/>
          </a:xfrm>
        </p:spPr>
        <p:txBody>
          <a:bodyPr>
            <a:normAutofit/>
          </a:bodyPr>
          <a:lstStyle/>
          <a:p>
            <a:pPr>
              <a:spcAft>
                <a:spcPts val="600"/>
              </a:spcAft>
            </a:pPr>
            <a:endParaRPr lang="nl-BE" sz="3100" dirty="0" smtClean="0"/>
          </a:p>
          <a:p>
            <a:pPr>
              <a:spcAft>
                <a:spcPts val="600"/>
              </a:spcAft>
            </a:pPr>
            <a:r>
              <a:rPr lang="nl-BE" sz="3100" dirty="0" err="1" smtClean="0"/>
              <a:t>Care.data</a:t>
            </a:r>
            <a:r>
              <a:rPr lang="nl-BE" sz="3100" dirty="0" smtClean="0"/>
              <a:t> website set up </a:t>
            </a:r>
            <a:r>
              <a:rPr lang="nl-BE" sz="3100" dirty="0" err="1" smtClean="0"/>
              <a:t>by</a:t>
            </a:r>
            <a:r>
              <a:rPr lang="nl-BE" sz="3100" dirty="0" smtClean="0"/>
              <a:t> NHS England in </a:t>
            </a:r>
            <a:r>
              <a:rPr lang="nl-BE" sz="3100" dirty="0" err="1" smtClean="0"/>
              <a:t>Autumn</a:t>
            </a:r>
            <a:r>
              <a:rPr lang="nl-BE" sz="3100" dirty="0" smtClean="0"/>
              <a:t> 2013 (</a:t>
            </a:r>
            <a:r>
              <a:rPr lang="nl-BE" sz="3100" dirty="0" err="1" smtClean="0"/>
              <a:t>all</a:t>
            </a:r>
            <a:r>
              <a:rPr lang="nl-BE" sz="3100" dirty="0" smtClean="0"/>
              <a:t> </a:t>
            </a:r>
            <a:r>
              <a:rPr lang="nl-BE" sz="3100" dirty="0" err="1" smtClean="0"/>
              <a:t>comments</a:t>
            </a:r>
            <a:r>
              <a:rPr lang="nl-BE" sz="3100" dirty="0" smtClean="0"/>
              <a:t> </a:t>
            </a:r>
            <a:r>
              <a:rPr lang="nl-BE" sz="3100" dirty="0" err="1" smtClean="0"/>
              <a:t>reviewed</a:t>
            </a:r>
            <a:r>
              <a:rPr lang="nl-BE" sz="3100" dirty="0" smtClean="0"/>
              <a:t> up </a:t>
            </a:r>
            <a:r>
              <a:rPr lang="nl-BE" sz="3100" dirty="0" err="1" smtClean="0"/>
              <a:t>until</a:t>
            </a:r>
            <a:r>
              <a:rPr lang="nl-BE" sz="3100" dirty="0" smtClean="0"/>
              <a:t> 20 Nov 2014)</a:t>
            </a:r>
          </a:p>
          <a:p>
            <a:pPr>
              <a:spcAft>
                <a:spcPts val="600"/>
              </a:spcAft>
            </a:pPr>
            <a:r>
              <a:rPr lang="nl-BE" sz="3100" dirty="0" smtClean="0"/>
              <a:t>Sample of </a:t>
            </a:r>
            <a:r>
              <a:rPr lang="nl-BE" sz="3100" dirty="0" err="1" smtClean="0"/>
              <a:t>self-selected</a:t>
            </a:r>
            <a:r>
              <a:rPr lang="nl-BE" sz="3100" dirty="0" smtClean="0"/>
              <a:t> </a:t>
            </a:r>
            <a:r>
              <a:rPr lang="nl-BE" sz="3100" dirty="0" err="1" smtClean="0"/>
              <a:t>citizens</a:t>
            </a:r>
            <a:r>
              <a:rPr lang="nl-BE" sz="3100" dirty="0" smtClean="0"/>
              <a:t> </a:t>
            </a:r>
            <a:r>
              <a:rPr lang="nl-BE" sz="3100" dirty="0" err="1" smtClean="0"/>
              <a:t>who</a:t>
            </a:r>
            <a:r>
              <a:rPr lang="nl-BE" sz="3100" dirty="0" smtClean="0"/>
              <a:t> have </a:t>
            </a:r>
            <a:r>
              <a:rPr lang="nl-BE" sz="3100" dirty="0" err="1" smtClean="0"/>
              <a:t>voiced</a:t>
            </a:r>
            <a:r>
              <a:rPr lang="nl-BE" sz="3100" dirty="0" smtClean="0"/>
              <a:t> concerns </a:t>
            </a:r>
            <a:r>
              <a:rPr lang="nl-BE" sz="3100" dirty="0" err="1" smtClean="0"/>
              <a:t>regarding</a:t>
            </a:r>
            <a:r>
              <a:rPr lang="nl-BE" sz="3100" dirty="0" smtClean="0"/>
              <a:t> the </a:t>
            </a:r>
            <a:r>
              <a:rPr lang="nl-BE" sz="3100" dirty="0" err="1" smtClean="0"/>
              <a:t>sharing</a:t>
            </a:r>
            <a:r>
              <a:rPr lang="nl-BE" sz="3100" dirty="0" smtClean="0"/>
              <a:t> of health data</a:t>
            </a:r>
          </a:p>
        </p:txBody>
      </p:sp>
      <p:sp>
        <p:nvSpPr>
          <p:cNvPr id="4" name="Tijdelijke aanduiding voor dianummer 3"/>
          <p:cNvSpPr>
            <a:spLocks noGrp="1"/>
          </p:cNvSpPr>
          <p:nvPr>
            <p:ph type="sldNum" sz="quarter" idx="12"/>
          </p:nvPr>
        </p:nvSpPr>
        <p:spPr/>
        <p:txBody>
          <a:bodyPr/>
          <a:lstStyle/>
          <a:p>
            <a:fld id="{A9096D49-DAE3-40DE-93E0-41688E0A5016}" type="slidenum">
              <a:rPr lang="nl-NL" smtClean="0"/>
              <a:t>9</a:t>
            </a:fld>
            <a:endParaRPr lang="nl-NL"/>
          </a:p>
        </p:txBody>
      </p:sp>
    </p:spTree>
    <p:extLst>
      <p:ext uri="{BB962C8B-B14F-4D97-AF65-F5344CB8AC3E}">
        <p14:creationId xmlns:p14="http://schemas.microsoft.com/office/powerpoint/2010/main" val="629906493"/>
      </p:ext>
    </p:extLst>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2128</Words>
  <Application>Microsoft Office PowerPoint</Application>
  <PresentationFormat>On-screen Show (4:3)</PresentationFormat>
  <Paragraphs>149</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Office-thema</vt:lpstr>
      <vt:lpstr>Ongoing controversies regarding the UK Care.data scheme</vt:lpstr>
      <vt:lpstr>Overview</vt:lpstr>
      <vt:lpstr>Legal basis for care.data</vt:lpstr>
      <vt:lpstr>Legal basis for care.data</vt:lpstr>
      <vt:lpstr>Legal basis for care.data</vt:lpstr>
      <vt:lpstr>Reactions from medical community</vt:lpstr>
      <vt:lpstr>The 2014 amendments</vt:lpstr>
      <vt:lpstr>The 2014 amendments</vt:lpstr>
      <vt:lpstr>Citizens’ concerns</vt:lpstr>
      <vt:lpstr>Citizens’ concerns: transparency</vt:lpstr>
      <vt:lpstr>Citizens’ concerns: privacy and confidentiality</vt:lpstr>
      <vt:lpstr>Citizens’ concerns: opt-out</vt:lpstr>
      <vt:lpstr>Citizens’ concerns: erosion of trust</vt:lpstr>
      <vt:lpstr>Citizens’ concerns: appropriation of personal property</vt:lpstr>
      <vt:lpstr>Citizens’ concerns: commercialisation</vt:lpstr>
      <vt:lpstr>Concerns raised in the NHS’ Privacy Impact Assessment</vt:lpstr>
      <vt:lpstr>Concerns raised in the NHS’ Privacy Impact Assessment</vt:lpstr>
      <vt:lpstr>Concerns raised in the NHS’ Privacy Impact Assessment</vt:lpstr>
      <vt:lpstr>Two possible forms of commercialisation</vt:lpstr>
      <vt:lpstr>http://www.hscic.gov.uk/media/14839/DARS---Service-charges/pdf/DARS-Service_Charges.pdf</vt:lpstr>
      <vt:lpstr>Two possible forms of commercialisation</vt:lpstr>
      <vt:lpstr>Two possible forms of commercialisation</vt:lpstr>
      <vt:lpstr>Concluding remarks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Ongoing controversies regarding the UK Care Data scheme</dc:title>
  <dc:creator>sisterck</dc:creator>
  <cp:lastModifiedBy>Hazel Halton</cp:lastModifiedBy>
  <cp:revision>22</cp:revision>
  <cp:lastPrinted>2015-02-10T23:34:09Z</cp:lastPrinted>
  <dcterms:created xsi:type="dcterms:W3CDTF">2014-04-06T16:52:46Z</dcterms:created>
  <dcterms:modified xsi:type="dcterms:W3CDTF">2015-06-24T13:45:54Z</dcterms:modified>
</cp:coreProperties>
</file>