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7" r:id="rId2"/>
    <p:sldId id="263" r:id="rId3"/>
    <p:sldId id="258" r:id="rId4"/>
    <p:sldId id="259" r:id="rId5"/>
    <p:sldId id="260" r:id="rId6"/>
    <p:sldId id="261" r:id="rId7"/>
    <p:sldId id="262" r:id="rId8"/>
    <p:sldId id="264" r:id="rId9"/>
    <p:sldId id="267" r:id="rId10"/>
    <p:sldId id="265" r:id="rId11"/>
    <p:sldId id="266" r:id="rId12"/>
    <p:sldId id="268" r:id="rId13"/>
    <p:sldId id="270" r:id="rId14"/>
    <p:sldId id="274" r:id="rId15"/>
    <p:sldId id="273" r:id="rId16"/>
    <p:sldId id="269" r:id="rId17"/>
    <p:sldId id="272" r:id="rId18"/>
    <p:sldId id="271" r:id="rId19"/>
    <p:sldId id="275" r:id="rId20"/>
    <p:sldId id="276" r:id="rId21"/>
  </p:sldIdLst>
  <p:sldSz cx="9144000" cy="6858000" type="screen4x3"/>
  <p:notesSz cx="7315200" cy="9601200"/>
  <p:custDataLst>
    <p:tags r:id="rId23"/>
  </p:custDataLst>
  <p:defaultTextStyle>
    <a:defPPr>
      <a:defRPr lang="en-GB"/>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1D00"/>
    <a:srgbClr val="D6C792"/>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74099" autoAdjust="0"/>
  </p:normalViewPr>
  <p:slideViewPr>
    <p:cSldViewPr>
      <p:cViewPr varScale="1">
        <p:scale>
          <a:sx n="65" d="100"/>
          <a:sy n="65" d="100"/>
        </p:scale>
        <p:origin x="2046" y="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E33ABD-3656-4FAB-B62F-7827CEE59DE9}" type="doc">
      <dgm:prSet loTypeId="urn:microsoft.com/office/officeart/2005/8/layout/radial6" loCatId="relationship" qsTypeId="urn:microsoft.com/office/officeart/2005/8/quickstyle/simple1" qsCatId="simple" csTypeId="urn:microsoft.com/office/officeart/2005/8/colors/colorful1" csCatId="colorful" phldr="1"/>
      <dgm:spPr/>
      <dgm:t>
        <a:bodyPr/>
        <a:lstStyle/>
        <a:p>
          <a:endParaRPr lang="en-US"/>
        </a:p>
      </dgm:t>
    </dgm:pt>
    <dgm:pt modelId="{8A1442B2-227A-449B-972E-AB23C1E04CF5}">
      <dgm:prSet phldrT="[Text]" custT="1"/>
      <dgm:spPr/>
      <dgm:t>
        <a:bodyPr/>
        <a:lstStyle/>
        <a:p>
          <a:r>
            <a:rPr lang="en-US" sz="2800" dirty="0" smtClean="0">
              <a:latin typeface="Arial" panose="020B0604020202020204" pitchFamily="34" charset="0"/>
              <a:cs typeface="Arial" panose="020B0604020202020204" pitchFamily="34" charset="0"/>
            </a:rPr>
            <a:t>Health in All Policies</a:t>
          </a:r>
          <a:endParaRPr lang="en-US" sz="2800" dirty="0">
            <a:latin typeface="Arial" panose="020B0604020202020204" pitchFamily="34" charset="0"/>
            <a:cs typeface="Arial" panose="020B0604020202020204" pitchFamily="34" charset="0"/>
          </a:endParaRPr>
        </a:p>
      </dgm:t>
    </dgm:pt>
    <dgm:pt modelId="{1D72F484-41B3-4984-923A-9AC7953FA68A}" type="parTrans" cxnId="{8C5AB45D-9140-4134-BA40-E0B4D4CE5D6D}">
      <dgm:prSet/>
      <dgm:spPr/>
      <dgm:t>
        <a:bodyPr/>
        <a:lstStyle/>
        <a:p>
          <a:endParaRPr lang="en-US" sz="1800">
            <a:latin typeface="Arial" panose="020B0604020202020204" pitchFamily="34" charset="0"/>
            <a:cs typeface="Arial" panose="020B0604020202020204" pitchFamily="34" charset="0"/>
          </a:endParaRPr>
        </a:p>
      </dgm:t>
    </dgm:pt>
    <dgm:pt modelId="{1F01FDC7-EEDF-44BC-9FFB-EFC71BE1001E}" type="sibTrans" cxnId="{8C5AB45D-9140-4134-BA40-E0B4D4CE5D6D}">
      <dgm:prSet/>
      <dgm:spPr/>
      <dgm:t>
        <a:bodyPr/>
        <a:lstStyle/>
        <a:p>
          <a:endParaRPr lang="en-US" sz="1800">
            <a:latin typeface="Arial" panose="020B0604020202020204" pitchFamily="34" charset="0"/>
            <a:cs typeface="Arial" panose="020B0604020202020204" pitchFamily="34" charset="0"/>
          </a:endParaRPr>
        </a:p>
      </dgm:t>
    </dgm:pt>
    <dgm:pt modelId="{0C54C6D6-00DC-41AC-B142-A5C408D3EBB1}">
      <dgm:prSet phldrT="[Text]" custT="1"/>
      <dgm:spPr/>
      <dgm:t>
        <a:bodyPr/>
        <a:lstStyle/>
        <a:p>
          <a:r>
            <a:rPr lang="en-US" sz="1600" dirty="0" smtClean="0">
              <a:latin typeface="Arial" panose="020B0604020202020204" pitchFamily="34" charset="0"/>
              <a:cs typeface="Arial" panose="020B0604020202020204" pitchFamily="34" charset="0"/>
            </a:rPr>
            <a:t>Developing &amp; structuring cross-sector relationships</a:t>
          </a:r>
          <a:endParaRPr lang="en-US" sz="1600" dirty="0">
            <a:latin typeface="Arial" panose="020B0604020202020204" pitchFamily="34" charset="0"/>
            <a:cs typeface="Arial" panose="020B0604020202020204" pitchFamily="34" charset="0"/>
          </a:endParaRPr>
        </a:p>
      </dgm:t>
    </dgm:pt>
    <dgm:pt modelId="{B9C32A9A-4F85-4B0A-A3A6-9A7265AE378E}" type="parTrans" cxnId="{014584DF-EA91-4CD9-B421-412F8CFAAB4F}">
      <dgm:prSet/>
      <dgm:spPr/>
      <dgm:t>
        <a:bodyPr/>
        <a:lstStyle/>
        <a:p>
          <a:endParaRPr lang="en-US" sz="1800">
            <a:latin typeface="Arial" panose="020B0604020202020204" pitchFamily="34" charset="0"/>
            <a:cs typeface="Arial" panose="020B0604020202020204" pitchFamily="34" charset="0"/>
          </a:endParaRPr>
        </a:p>
      </dgm:t>
    </dgm:pt>
    <dgm:pt modelId="{9ABD6C0D-0F7B-4E24-ABEF-8E116695061B}" type="sibTrans" cxnId="{014584DF-EA91-4CD9-B421-412F8CFAAB4F}">
      <dgm:prSet/>
      <dgm:spPr/>
      <dgm:t>
        <a:bodyPr/>
        <a:lstStyle/>
        <a:p>
          <a:endParaRPr lang="en-US" sz="1800">
            <a:latin typeface="Arial" panose="020B0604020202020204" pitchFamily="34" charset="0"/>
            <a:cs typeface="Arial" panose="020B0604020202020204" pitchFamily="34" charset="0"/>
          </a:endParaRPr>
        </a:p>
      </dgm:t>
    </dgm:pt>
    <dgm:pt modelId="{FB99C41B-FF55-4F8D-8BFD-FEB712A51992}">
      <dgm:prSet phldrT="[Text]" custT="1"/>
      <dgm:spPr/>
      <dgm:t>
        <a:bodyPr/>
        <a:lstStyle/>
        <a:p>
          <a:r>
            <a:rPr lang="en-US" sz="1600" dirty="0" smtClean="0">
              <a:latin typeface="Arial" panose="020B0604020202020204" pitchFamily="34" charset="0"/>
              <a:cs typeface="Arial" panose="020B0604020202020204" pitchFamily="34" charset="0"/>
            </a:rPr>
            <a:t>Enhancing workforce capacity</a:t>
          </a:r>
          <a:endParaRPr lang="en-US" sz="1600" dirty="0">
            <a:latin typeface="Arial" panose="020B0604020202020204" pitchFamily="34" charset="0"/>
            <a:cs typeface="Arial" panose="020B0604020202020204" pitchFamily="34" charset="0"/>
          </a:endParaRPr>
        </a:p>
      </dgm:t>
    </dgm:pt>
    <dgm:pt modelId="{0284D580-F8DC-44F1-854B-15AC6AF68211}" type="parTrans" cxnId="{4F5B0E08-7A54-4E19-9B16-B37E0627AF44}">
      <dgm:prSet/>
      <dgm:spPr/>
      <dgm:t>
        <a:bodyPr/>
        <a:lstStyle/>
        <a:p>
          <a:endParaRPr lang="en-US" sz="1800">
            <a:latin typeface="Arial" panose="020B0604020202020204" pitchFamily="34" charset="0"/>
            <a:cs typeface="Arial" panose="020B0604020202020204" pitchFamily="34" charset="0"/>
          </a:endParaRPr>
        </a:p>
      </dgm:t>
    </dgm:pt>
    <dgm:pt modelId="{2EDF64F7-8707-4FF3-A9AA-1062666B898A}" type="sibTrans" cxnId="{4F5B0E08-7A54-4E19-9B16-B37E0627AF44}">
      <dgm:prSet/>
      <dgm:spPr/>
      <dgm:t>
        <a:bodyPr/>
        <a:lstStyle/>
        <a:p>
          <a:endParaRPr lang="en-US" sz="1800">
            <a:latin typeface="Arial" panose="020B0604020202020204" pitchFamily="34" charset="0"/>
            <a:cs typeface="Arial" panose="020B0604020202020204" pitchFamily="34" charset="0"/>
          </a:endParaRPr>
        </a:p>
      </dgm:t>
    </dgm:pt>
    <dgm:pt modelId="{F23966A1-FF16-4AC3-BA2B-4F905D9C6F36}">
      <dgm:prSet phldrT="[Text]" custT="1"/>
      <dgm:spPr/>
      <dgm:t>
        <a:bodyPr/>
        <a:lstStyle/>
        <a:p>
          <a:r>
            <a:rPr lang="en-US" sz="1600" dirty="0" smtClean="0">
              <a:latin typeface="Arial" panose="020B0604020202020204" pitchFamily="34" charset="0"/>
              <a:cs typeface="Arial" panose="020B0604020202020204" pitchFamily="34" charset="0"/>
            </a:rPr>
            <a:t>Incorporating health into decision-making processes</a:t>
          </a:r>
          <a:endParaRPr lang="en-US" sz="1600" dirty="0">
            <a:latin typeface="Arial" panose="020B0604020202020204" pitchFamily="34" charset="0"/>
            <a:cs typeface="Arial" panose="020B0604020202020204" pitchFamily="34" charset="0"/>
          </a:endParaRPr>
        </a:p>
      </dgm:t>
    </dgm:pt>
    <dgm:pt modelId="{E1534E95-00AF-4D24-ADF9-90225CFAA9C6}" type="parTrans" cxnId="{ACF4A57D-613A-4CFE-8E06-B5FAE4DE08B3}">
      <dgm:prSet/>
      <dgm:spPr/>
      <dgm:t>
        <a:bodyPr/>
        <a:lstStyle/>
        <a:p>
          <a:endParaRPr lang="en-US" sz="1800">
            <a:latin typeface="Arial" panose="020B0604020202020204" pitchFamily="34" charset="0"/>
            <a:cs typeface="Arial" panose="020B0604020202020204" pitchFamily="34" charset="0"/>
          </a:endParaRPr>
        </a:p>
      </dgm:t>
    </dgm:pt>
    <dgm:pt modelId="{48BCFB6A-0D49-434F-A7F4-6A68AD889459}" type="sibTrans" cxnId="{ACF4A57D-613A-4CFE-8E06-B5FAE4DE08B3}">
      <dgm:prSet/>
      <dgm:spPr/>
      <dgm:t>
        <a:bodyPr/>
        <a:lstStyle/>
        <a:p>
          <a:endParaRPr lang="en-US" sz="1800">
            <a:latin typeface="Arial" panose="020B0604020202020204" pitchFamily="34" charset="0"/>
            <a:cs typeface="Arial" panose="020B0604020202020204" pitchFamily="34" charset="0"/>
          </a:endParaRPr>
        </a:p>
      </dgm:t>
    </dgm:pt>
    <dgm:pt modelId="{1BA850FD-98B6-4DAB-BEF8-FE20AE981420}">
      <dgm:prSet phldrT="[Text]" custT="1"/>
      <dgm:spPr/>
      <dgm:t>
        <a:bodyPr/>
        <a:lstStyle/>
        <a:p>
          <a:r>
            <a:rPr lang="en-US" sz="1600" dirty="0" smtClean="0">
              <a:latin typeface="Arial" panose="020B0604020202020204" pitchFamily="34" charset="0"/>
              <a:cs typeface="Arial" panose="020B0604020202020204" pitchFamily="34" charset="0"/>
            </a:rPr>
            <a:t>Coordinating funding and investments</a:t>
          </a:r>
          <a:endParaRPr lang="en-US" sz="1600" dirty="0">
            <a:latin typeface="Arial" panose="020B0604020202020204" pitchFamily="34" charset="0"/>
            <a:cs typeface="Arial" panose="020B0604020202020204" pitchFamily="34" charset="0"/>
          </a:endParaRPr>
        </a:p>
      </dgm:t>
    </dgm:pt>
    <dgm:pt modelId="{20C36793-6D5B-49A5-84ED-A6AB787ADFCF}" type="parTrans" cxnId="{7BA6493F-EF8A-4212-9E59-84BB8D251C58}">
      <dgm:prSet/>
      <dgm:spPr/>
      <dgm:t>
        <a:bodyPr/>
        <a:lstStyle/>
        <a:p>
          <a:endParaRPr lang="en-US" sz="1800">
            <a:latin typeface="Arial" panose="020B0604020202020204" pitchFamily="34" charset="0"/>
            <a:cs typeface="Arial" panose="020B0604020202020204" pitchFamily="34" charset="0"/>
          </a:endParaRPr>
        </a:p>
      </dgm:t>
    </dgm:pt>
    <dgm:pt modelId="{6E5DDF82-FF87-4BC1-B671-21A5D5CEB02B}" type="sibTrans" cxnId="{7BA6493F-EF8A-4212-9E59-84BB8D251C58}">
      <dgm:prSet/>
      <dgm:spPr/>
      <dgm:t>
        <a:bodyPr/>
        <a:lstStyle/>
        <a:p>
          <a:endParaRPr lang="en-US" sz="1800">
            <a:latin typeface="Arial" panose="020B0604020202020204" pitchFamily="34" charset="0"/>
            <a:cs typeface="Arial" panose="020B0604020202020204" pitchFamily="34" charset="0"/>
          </a:endParaRPr>
        </a:p>
      </dgm:t>
    </dgm:pt>
    <dgm:pt modelId="{B9CB4EE0-D7D7-4590-B24E-74BAA8B8360C}">
      <dgm:prSet phldrT="[Text]" custT="1"/>
      <dgm:spPr/>
      <dgm:t>
        <a:bodyPr/>
        <a:lstStyle/>
        <a:p>
          <a:r>
            <a:rPr lang="en-US" sz="1600" dirty="0" smtClean="0">
              <a:latin typeface="Arial" panose="020B0604020202020204" pitchFamily="34" charset="0"/>
              <a:cs typeface="Arial" panose="020B0604020202020204" pitchFamily="34" charset="0"/>
            </a:rPr>
            <a:t>Implementing accountability structures</a:t>
          </a:r>
          <a:endParaRPr lang="en-US" sz="1600" dirty="0">
            <a:latin typeface="Arial" panose="020B0604020202020204" pitchFamily="34" charset="0"/>
            <a:cs typeface="Arial" panose="020B0604020202020204" pitchFamily="34" charset="0"/>
          </a:endParaRPr>
        </a:p>
      </dgm:t>
    </dgm:pt>
    <dgm:pt modelId="{3FBF1559-892C-4A07-BE78-AA0D1F3321E7}" type="parTrans" cxnId="{F0AE1927-F8A0-430A-AB9C-C802EDE23455}">
      <dgm:prSet/>
      <dgm:spPr/>
      <dgm:t>
        <a:bodyPr/>
        <a:lstStyle/>
        <a:p>
          <a:endParaRPr lang="en-US" sz="1800">
            <a:latin typeface="Arial" panose="020B0604020202020204" pitchFamily="34" charset="0"/>
            <a:cs typeface="Arial" panose="020B0604020202020204" pitchFamily="34" charset="0"/>
          </a:endParaRPr>
        </a:p>
      </dgm:t>
    </dgm:pt>
    <dgm:pt modelId="{0A6663D9-0697-4C7C-A9EC-6B21FF3BFB3A}" type="sibTrans" cxnId="{F0AE1927-F8A0-430A-AB9C-C802EDE23455}">
      <dgm:prSet/>
      <dgm:spPr/>
      <dgm:t>
        <a:bodyPr/>
        <a:lstStyle/>
        <a:p>
          <a:endParaRPr lang="en-US" sz="1800">
            <a:latin typeface="Arial" panose="020B0604020202020204" pitchFamily="34" charset="0"/>
            <a:cs typeface="Arial" panose="020B0604020202020204" pitchFamily="34" charset="0"/>
          </a:endParaRPr>
        </a:p>
      </dgm:t>
    </dgm:pt>
    <dgm:pt modelId="{513F9DD8-E4D1-415E-B1D7-14DB44FBEE08}">
      <dgm:prSet phldrT="[Text]" custT="1"/>
      <dgm:spPr/>
      <dgm:t>
        <a:bodyPr/>
        <a:lstStyle/>
        <a:p>
          <a:r>
            <a:rPr lang="en-US" sz="1600" dirty="0" smtClean="0">
              <a:latin typeface="Arial" panose="020B0604020202020204" pitchFamily="34" charset="0"/>
              <a:cs typeface="Arial" panose="020B0604020202020204" pitchFamily="34" charset="0"/>
            </a:rPr>
            <a:t>Integrating research, evaluation &amp; data systems</a:t>
          </a:r>
          <a:endParaRPr lang="en-US" sz="1600" dirty="0">
            <a:latin typeface="Arial" panose="020B0604020202020204" pitchFamily="34" charset="0"/>
            <a:cs typeface="Arial" panose="020B0604020202020204" pitchFamily="34" charset="0"/>
          </a:endParaRPr>
        </a:p>
      </dgm:t>
    </dgm:pt>
    <dgm:pt modelId="{05275EDB-9CE2-4814-83E2-039459A9EE0E}" type="parTrans" cxnId="{EC4DF6F9-70FC-4F06-A667-8179CB029F67}">
      <dgm:prSet/>
      <dgm:spPr/>
      <dgm:t>
        <a:bodyPr/>
        <a:lstStyle/>
        <a:p>
          <a:endParaRPr lang="en-US" sz="1800">
            <a:latin typeface="Arial" panose="020B0604020202020204" pitchFamily="34" charset="0"/>
            <a:cs typeface="Arial" panose="020B0604020202020204" pitchFamily="34" charset="0"/>
          </a:endParaRPr>
        </a:p>
      </dgm:t>
    </dgm:pt>
    <dgm:pt modelId="{2006EA2F-30A9-4F5A-A7D7-649012070418}" type="sibTrans" cxnId="{EC4DF6F9-70FC-4F06-A667-8179CB029F67}">
      <dgm:prSet/>
      <dgm:spPr/>
      <dgm:t>
        <a:bodyPr/>
        <a:lstStyle/>
        <a:p>
          <a:endParaRPr lang="en-US" sz="1800">
            <a:latin typeface="Arial" panose="020B0604020202020204" pitchFamily="34" charset="0"/>
            <a:cs typeface="Arial" panose="020B0604020202020204" pitchFamily="34" charset="0"/>
          </a:endParaRPr>
        </a:p>
      </dgm:t>
    </dgm:pt>
    <dgm:pt modelId="{04F9BE7B-D7C7-401A-B5E6-E7BD5599659B}">
      <dgm:prSet phldrT="[Text]" custT="1"/>
      <dgm:spPr/>
      <dgm:t>
        <a:bodyPr/>
        <a:lstStyle/>
        <a:p>
          <a:r>
            <a:rPr lang="en-US" sz="1600" dirty="0" smtClean="0">
              <a:latin typeface="Arial" panose="020B0604020202020204" pitchFamily="34" charset="0"/>
              <a:cs typeface="Arial" panose="020B0604020202020204" pitchFamily="34" charset="0"/>
            </a:rPr>
            <a:t>Synchronizing communication &amp; messaging</a:t>
          </a:r>
          <a:endParaRPr lang="en-US" sz="1600" dirty="0">
            <a:latin typeface="Arial" panose="020B0604020202020204" pitchFamily="34" charset="0"/>
            <a:cs typeface="Arial" panose="020B0604020202020204" pitchFamily="34" charset="0"/>
          </a:endParaRPr>
        </a:p>
      </dgm:t>
    </dgm:pt>
    <dgm:pt modelId="{0FCC01E6-BB7F-49BB-AD38-291EB5F93850}" type="parTrans" cxnId="{4817CFC0-A15F-4AA5-BD65-4CC6C963EF59}">
      <dgm:prSet/>
      <dgm:spPr/>
      <dgm:t>
        <a:bodyPr/>
        <a:lstStyle/>
        <a:p>
          <a:endParaRPr lang="en-US" sz="1800">
            <a:latin typeface="Arial" panose="020B0604020202020204" pitchFamily="34" charset="0"/>
            <a:cs typeface="Arial" panose="020B0604020202020204" pitchFamily="34" charset="0"/>
          </a:endParaRPr>
        </a:p>
      </dgm:t>
    </dgm:pt>
    <dgm:pt modelId="{391EC210-D4C0-4ED5-B8C3-43D7ACE7604F}" type="sibTrans" cxnId="{4817CFC0-A15F-4AA5-BD65-4CC6C963EF59}">
      <dgm:prSet/>
      <dgm:spPr/>
      <dgm:t>
        <a:bodyPr/>
        <a:lstStyle/>
        <a:p>
          <a:endParaRPr lang="en-US" sz="1800">
            <a:latin typeface="Arial" panose="020B0604020202020204" pitchFamily="34" charset="0"/>
            <a:cs typeface="Arial" panose="020B0604020202020204" pitchFamily="34" charset="0"/>
          </a:endParaRPr>
        </a:p>
      </dgm:t>
    </dgm:pt>
    <dgm:pt modelId="{6B6DDCE2-923C-4F6D-9FB9-DAA87E668517}" type="pres">
      <dgm:prSet presAssocID="{42E33ABD-3656-4FAB-B62F-7827CEE59DE9}" presName="Name0" presStyleCnt="0">
        <dgm:presLayoutVars>
          <dgm:chMax val="1"/>
          <dgm:dir/>
          <dgm:animLvl val="ctr"/>
          <dgm:resizeHandles val="exact"/>
        </dgm:presLayoutVars>
      </dgm:prSet>
      <dgm:spPr/>
      <dgm:t>
        <a:bodyPr/>
        <a:lstStyle/>
        <a:p>
          <a:endParaRPr lang="en-US"/>
        </a:p>
      </dgm:t>
    </dgm:pt>
    <dgm:pt modelId="{5A897A0B-4484-47DB-B2D3-9293F1ADADFA}" type="pres">
      <dgm:prSet presAssocID="{8A1442B2-227A-449B-972E-AB23C1E04CF5}" presName="centerShape" presStyleLbl="node0" presStyleIdx="0" presStyleCnt="1" custScaleX="127270" custScaleY="133461"/>
      <dgm:spPr/>
      <dgm:t>
        <a:bodyPr/>
        <a:lstStyle/>
        <a:p>
          <a:endParaRPr lang="en-US"/>
        </a:p>
      </dgm:t>
    </dgm:pt>
    <dgm:pt modelId="{7C5AF0F1-0283-41C8-AEC0-A287C0D12DA4}" type="pres">
      <dgm:prSet presAssocID="{0C54C6D6-00DC-41AC-B142-A5C408D3EBB1}" presName="node" presStyleLbl="node1" presStyleIdx="0" presStyleCnt="7" custScaleX="149730" custScaleY="145631">
        <dgm:presLayoutVars>
          <dgm:bulletEnabled val="1"/>
        </dgm:presLayoutVars>
      </dgm:prSet>
      <dgm:spPr/>
      <dgm:t>
        <a:bodyPr/>
        <a:lstStyle/>
        <a:p>
          <a:endParaRPr lang="en-US"/>
        </a:p>
      </dgm:t>
    </dgm:pt>
    <dgm:pt modelId="{ABE12EF6-6E27-4270-AD9C-BD85E88C626B}" type="pres">
      <dgm:prSet presAssocID="{0C54C6D6-00DC-41AC-B142-A5C408D3EBB1}" presName="dummy" presStyleCnt="0"/>
      <dgm:spPr/>
      <dgm:t>
        <a:bodyPr/>
        <a:lstStyle/>
        <a:p>
          <a:endParaRPr lang="en-US"/>
        </a:p>
      </dgm:t>
    </dgm:pt>
    <dgm:pt modelId="{C7A83D95-D0E4-4D35-89E4-839F912A8042}" type="pres">
      <dgm:prSet presAssocID="{9ABD6C0D-0F7B-4E24-ABEF-8E116695061B}" presName="sibTrans" presStyleLbl="sibTrans2D1" presStyleIdx="0" presStyleCnt="7"/>
      <dgm:spPr/>
      <dgm:t>
        <a:bodyPr/>
        <a:lstStyle/>
        <a:p>
          <a:endParaRPr lang="en-US"/>
        </a:p>
      </dgm:t>
    </dgm:pt>
    <dgm:pt modelId="{2C9C02F3-1910-4862-A9AC-2F7A89F8DB3E}" type="pres">
      <dgm:prSet presAssocID="{FB99C41B-FF55-4F8D-8BFD-FEB712A51992}" presName="node" presStyleLbl="node1" presStyleIdx="1" presStyleCnt="7" custScaleX="149730" custScaleY="145631">
        <dgm:presLayoutVars>
          <dgm:bulletEnabled val="1"/>
        </dgm:presLayoutVars>
      </dgm:prSet>
      <dgm:spPr/>
      <dgm:t>
        <a:bodyPr/>
        <a:lstStyle/>
        <a:p>
          <a:endParaRPr lang="en-US"/>
        </a:p>
      </dgm:t>
    </dgm:pt>
    <dgm:pt modelId="{1F683B19-7EF4-4319-86F9-DC443803A747}" type="pres">
      <dgm:prSet presAssocID="{FB99C41B-FF55-4F8D-8BFD-FEB712A51992}" presName="dummy" presStyleCnt="0"/>
      <dgm:spPr/>
      <dgm:t>
        <a:bodyPr/>
        <a:lstStyle/>
        <a:p>
          <a:endParaRPr lang="en-US"/>
        </a:p>
      </dgm:t>
    </dgm:pt>
    <dgm:pt modelId="{8C6A87C8-CC3E-4594-8E47-763F88203193}" type="pres">
      <dgm:prSet presAssocID="{2EDF64F7-8707-4FF3-A9AA-1062666B898A}" presName="sibTrans" presStyleLbl="sibTrans2D1" presStyleIdx="1" presStyleCnt="7"/>
      <dgm:spPr/>
      <dgm:t>
        <a:bodyPr/>
        <a:lstStyle/>
        <a:p>
          <a:endParaRPr lang="en-US"/>
        </a:p>
      </dgm:t>
    </dgm:pt>
    <dgm:pt modelId="{6AC521E8-948E-4FB1-A7B5-53DFDAFFA8E6}" type="pres">
      <dgm:prSet presAssocID="{F23966A1-FF16-4AC3-BA2B-4F905D9C6F36}" presName="node" presStyleLbl="node1" presStyleIdx="2" presStyleCnt="7" custScaleX="149730" custScaleY="145631">
        <dgm:presLayoutVars>
          <dgm:bulletEnabled val="1"/>
        </dgm:presLayoutVars>
      </dgm:prSet>
      <dgm:spPr/>
      <dgm:t>
        <a:bodyPr/>
        <a:lstStyle/>
        <a:p>
          <a:endParaRPr lang="en-US"/>
        </a:p>
      </dgm:t>
    </dgm:pt>
    <dgm:pt modelId="{000DBB86-E7F9-45B6-924F-4AA88F2A93F2}" type="pres">
      <dgm:prSet presAssocID="{F23966A1-FF16-4AC3-BA2B-4F905D9C6F36}" presName="dummy" presStyleCnt="0"/>
      <dgm:spPr/>
      <dgm:t>
        <a:bodyPr/>
        <a:lstStyle/>
        <a:p>
          <a:endParaRPr lang="en-US"/>
        </a:p>
      </dgm:t>
    </dgm:pt>
    <dgm:pt modelId="{6B9FC2E8-18D6-44FA-9397-94A6ECE19E5A}" type="pres">
      <dgm:prSet presAssocID="{48BCFB6A-0D49-434F-A7F4-6A68AD889459}" presName="sibTrans" presStyleLbl="sibTrans2D1" presStyleIdx="2" presStyleCnt="7"/>
      <dgm:spPr/>
      <dgm:t>
        <a:bodyPr/>
        <a:lstStyle/>
        <a:p>
          <a:endParaRPr lang="en-US"/>
        </a:p>
      </dgm:t>
    </dgm:pt>
    <dgm:pt modelId="{F423A017-A4AF-4287-A6C9-3CA874E1EBCD}" type="pres">
      <dgm:prSet presAssocID="{1BA850FD-98B6-4DAB-BEF8-FE20AE981420}" presName="node" presStyleLbl="node1" presStyleIdx="3" presStyleCnt="7" custScaleX="149730" custScaleY="145631">
        <dgm:presLayoutVars>
          <dgm:bulletEnabled val="1"/>
        </dgm:presLayoutVars>
      </dgm:prSet>
      <dgm:spPr/>
      <dgm:t>
        <a:bodyPr/>
        <a:lstStyle/>
        <a:p>
          <a:endParaRPr lang="en-US"/>
        </a:p>
      </dgm:t>
    </dgm:pt>
    <dgm:pt modelId="{BFC9DC60-72AD-4F1E-9DD2-41785D474A26}" type="pres">
      <dgm:prSet presAssocID="{1BA850FD-98B6-4DAB-BEF8-FE20AE981420}" presName="dummy" presStyleCnt="0"/>
      <dgm:spPr/>
      <dgm:t>
        <a:bodyPr/>
        <a:lstStyle/>
        <a:p>
          <a:endParaRPr lang="en-US"/>
        </a:p>
      </dgm:t>
    </dgm:pt>
    <dgm:pt modelId="{CB420DCF-8547-462B-89E8-AB32C4ABAF5F}" type="pres">
      <dgm:prSet presAssocID="{6E5DDF82-FF87-4BC1-B671-21A5D5CEB02B}" presName="sibTrans" presStyleLbl="sibTrans2D1" presStyleIdx="3" presStyleCnt="7"/>
      <dgm:spPr/>
      <dgm:t>
        <a:bodyPr/>
        <a:lstStyle/>
        <a:p>
          <a:endParaRPr lang="en-US"/>
        </a:p>
      </dgm:t>
    </dgm:pt>
    <dgm:pt modelId="{97160714-5073-4CA2-91D6-38DA0C63A7EF}" type="pres">
      <dgm:prSet presAssocID="{B9CB4EE0-D7D7-4590-B24E-74BAA8B8360C}" presName="node" presStyleLbl="node1" presStyleIdx="4" presStyleCnt="7" custScaleX="149730" custScaleY="145631">
        <dgm:presLayoutVars>
          <dgm:bulletEnabled val="1"/>
        </dgm:presLayoutVars>
      </dgm:prSet>
      <dgm:spPr/>
      <dgm:t>
        <a:bodyPr/>
        <a:lstStyle/>
        <a:p>
          <a:endParaRPr lang="en-US"/>
        </a:p>
      </dgm:t>
    </dgm:pt>
    <dgm:pt modelId="{A4F34382-5F16-4E69-AA5D-090FD7ECD070}" type="pres">
      <dgm:prSet presAssocID="{B9CB4EE0-D7D7-4590-B24E-74BAA8B8360C}" presName="dummy" presStyleCnt="0"/>
      <dgm:spPr/>
      <dgm:t>
        <a:bodyPr/>
        <a:lstStyle/>
        <a:p>
          <a:endParaRPr lang="en-US"/>
        </a:p>
      </dgm:t>
    </dgm:pt>
    <dgm:pt modelId="{0B9E6878-4EB6-4A2D-ABF8-2D5E79FA1D06}" type="pres">
      <dgm:prSet presAssocID="{0A6663D9-0697-4C7C-A9EC-6B21FF3BFB3A}" presName="sibTrans" presStyleLbl="sibTrans2D1" presStyleIdx="4" presStyleCnt="7"/>
      <dgm:spPr/>
      <dgm:t>
        <a:bodyPr/>
        <a:lstStyle/>
        <a:p>
          <a:endParaRPr lang="en-US"/>
        </a:p>
      </dgm:t>
    </dgm:pt>
    <dgm:pt modelId="{D3B38A42-AAA1-469F-854E-CB7A78808943}" type="pres">
      <dgm:prSet presAssocID="{513F9DD8-E4D1-415E-B1D7-14DB44FBEE08}" presName="node" presStyleLbl="node1" presStyleIdx="5" presStyleCnt="7" custScaleX="149730" custScaleY="145631">
        <dgm:presLayoutVars>
          <dgm:bulletEnabled val="1"/>
        </dgm:presLayoutVars>
      </dgm:prSet>
      <dgm:spPr/>
      <dgm:t>
        <a:bodyPr/>
        <a:lstStyle/>
        <a:p>
          <a:endParaRPr lang="en-US"/>
        </a:p>
      </dgm:t>
    </dgm:pt>
    <dgm:pt modelId="{106994D2-B05E-414B-96CC-67ABFDE82211}" type="pres">
      <dgm:prSet presAssocID="{513F9DD8-E4D1-415E-B1D7-14DB44FBEE08}" presName="dummy" presStyleCnt="0"/>
      <dgm:spPr/>
      <dgm:t>
        <a:bodyPr/>
        <a:lstStyle/>
        <a:p>
          <a:endParaRPr lang="en-US"/>
        </a:p>
      </dgm:t>
    </dgm:pt>
    <dgm:pt modelId="{33F07B55-C75E-43F4-B544-DB24EC02794F}" type="pres">
      <dgm:prSet presAssocID="{2006EA2F-30A9-4F5A-A7D7-649012070418}" presName="sibTrans" presStyleLbl="sibTrans2D1" presStyleIdx="5" presStyleCnt="7"/>
      <dgm:spPr/>
      <dgm:t>
        <a:bodyPr/>
        <a:lstStyle/>
        <a:p>
          <a:endParaRPr lang="en-US"/>
        </a:p>
      </dgm:t>
    </dgm:pt>
    <dgm:pt modelId="{11AE737A-1284-41FD-A19F-65CC43F460D5}" type="pres">
      <dgm:prSet presAssocID="{04F9BE7B-D7C7-401A-B5E6-E7BD5599659B}" presName="node" presStyleLbl="node1" presStyleIdx="6" presStyleCnt="7" custScaleX="145259" custScaleY="140162">
        <dgm:presLayoutVars>
          <dgm:bulletEnabled val="1"/>
        </dgm:presLayoutVars>
      </dgm:prSet>
      <dgm:spPr/>
      <dgm:t>
        <a:bodyPr/>
        <a:lstStyle/>
        <a:p>
          <a:endParaRPr lang="en-US"/>
        </a:p>
      </dgm:t>
    </dgm:pt>
    <dgm:pt modelId="{77A76280-16E6-452B-9D89-EFC61976BA54}" type="pres">
      <dgm:prSet presAssocID="{04F9BE7B-D7C7-401A-B5E6-E7BD5599659B}" presName="dummy" presStyleCnt="0"/>
      <dgm:spPr/>
      <dgm:t>
        <a:bodyPr/>
        <a:lstStyle/>
        <a:p>
          <a:endParaRPr lang="en-US"/>
        </a:p>
      </dgm:t>
    </dgm:pt>
    <dgm:pt modelId="{BD446525-CEBF-4FA8-955D-A57ECDBF6DF8}" type="pres">
      <dgm:prSet presAssocID="{391EC210-D4C0-4ED5-B8C3-43D7ACE7604F}" presName="sibTrans" presStyleLbl="sibTrans2D1" presStyleIdx="6" presStyleCnt="7"/>
      <dgm:spPr/>
      <dgm:t>
        <a:bodyPr/>
        <a:lstStyle/>
        <a:p>
          <a:endParaRPr lang="en-US"/>
        </a:p>
      </dgm:t>
    </dgm:pt>
  </dgm:ptLst>
  <dgm:cxnLst>
    <dgm:cxn modelId="{63558B19-97CA-4D04-BBA7-7356A1250C59}" type="presOf" srcId="{1BA850FD-98B6-4DAB-BEF8-FE20AE981420}" destId="{F423A017-A4AF-4287-A6C9-3CA874E1EBCD}" srcOrd="0" destOrd="0" presId="urn:microsoft.com/office/officeart/2005/8/layout/radial6"/>
    <dgm:cxn modelId="{6DDEC323-6BD7-4764-A7B2-4217D3E5AC7F}" type="presOf" srcId="{F23966A1-FF16-4AC3-BA2B-4F905D9C6F36}" destId="{6AC521E8-948E-4FB1-A7B5-53DFDAFFA8E6}" srcOrd="0" destOrd="0" presId="urn:microsoft.com/office/officeart/2005/8/layout/radial6"/>
    <dgm:cxn modelId="{E90DE877-8788-425F-953E-3F316387E335}" type="presOf" srcId="{2EDF64F7-8707-4FF3-A9AA-1062666B898A}" destId="{8C6A87C8-CC3E-4594-8E47-763F88203193}" srcOrd="0" destOrd="0" presId="urn:microsoft.com/office/officeart/2005/8/layout/radial6"/>
    <dgm:cxn modelId="{F0AE1927-F8A0-430A-AB9C-C802EDE23455}" srcId="{8A1442B2-227A-449B-972E-AB23C1E04CF5}" destId="{B9CB4EE0-D7D7-4590-B24E-74BAA8B8360C}" srcOrd="4" destOrd="0" parTransId="{3FBF1559-892C-4A07-BE78-AA0D1F3321E7}" sibTransId="{0A6663D9-0697-4C7C-A9EC-6B21FF3BFB3A}"/>
    <dgm:cxn modelId="{C23C599D-A5AB-4300-A5CF-752B4962A229}" type="presOf" srcId="{04F9BE7B-D7C7-401A-B5E6-E7BD5599659B}" destId="{11AE737A-1284-41FD-A19F-65CC43F460D5}" srcOrd="0" destOrd="0" presId="urn:microsoft.com/office/officeart/2005/8/layout/radial6"/>
    <dgm:cxn modelId="{5B3A1FFD-4AAC-42E5-AFC2-AF82732D5C63}" type="presOf" srcId="{FB99C41B-FF55-4F8D-8BFD-FEB712A51992}" destId="{2C9C02F3-1910-4862-A9AC-2F7A89F8DB3E}" srcOrd="0" destOrd="0" presId="urn:microsoft.com/office/officeart/2005/8/layout/radial6"/>
    <dgm:cxn modelId="{EE0047C4-D046-4204-8DD5-32FEC14A67D2}" type="presOf" srcId="{42E33ABD-3656-4FAB-B62F-7827CEE59DE9}" destId="{6B6DDCE2-923C-4F6D-9FB9-DAA87E668517}" srcOrd="0" destOrd="0" presId="urn:microsoft.com/office/officeart/2005/8/layout/radial6"/>
    <dgm:cxn modelId="{8C354279-0E6D-4391-8F57-E484DDE33A33}" type="presOf" srcId="{513F9DD8-E4D1-415E-B1D7-14DB44FBEE08}" destId="{D3B38A42-AAA1-469F-854E-CB7A78808943}" srcOrd="0" destOrd="0" presId="urn:microsoft.com/office/officeart/2005/8/layout/radial6"/>
    <dgm:cxn modelId="{8C5AB45D-9140-4134-BA40-E0B4D4CE5D6D}" srcId="{42E33ABD-3656-4FAB-B62F-7827CEE59DE9}" destId="{8A1442B2-227A-449B-972E-AB23C1E04CF5}" srcOrd="0" destOrd="0" parTransId="{1D72F484-41B3-4984-923A-9AC7953FA68A}" sibTransId="{1F01FDC7-EEDF-44BC-9FFB-EFC71BE1001E}"/>
    <dgm:cxn modelId="{74746D3B-852B-404C-9E52-C1ABD0C16BCA}" type="presOf" srcId="{8A1442B2-227A-449B-972E-AB23C1E04CF5}" destId="{5A897A0B-4484-47DB-B2D3-9293F1ADADFA}" srcOrd="0" destOrd="0" presId="urn:microsoft.com/office/officeart/2005/8/layout/radial6"/>
    <dgm:cxn modelId="{ACF4A57D-613A-4CFE-8E06-B5FAE4DE08B3}" srcId="{8A1442B2-227A-449B-972E-AB23C1E04CF5}" destId="{F23966A1-FF16-4AC3-BA2B-4F905D9C6F36}" srcOrd="2" destOrd="0" parTransId="{E1534E95-00AF-4D24-ADF9-90225CFAA9C6}" sibTransId="{48BCFB6A-0D49-434F-A7F4-6A68AD889459}"/>
    <dgm:cxn modelId="{EC4DF6F9-70FC-4F06-A667-8179CB029F67}" srcId="{8A1442B2-227A-449B-972E-AB23C1E04CF5}" destId="{513F9DD8-E4D1-415E-B1D7-14DB44FBEE08}" srcOrd="5" destOrd="0" parTransId="{05275EDB-9CE2-4814-83E2-039459A9EE0E}" sibTransId="{2006EA2F-30A9-4F5A-A7D7-649012070418}"/>
    <dgm:cxn modelId="{71DCDEF7-BDDF-4D0F-9592-A5DDD796F7D1}" type="presOf" srcId="{391EC210-D4C0-4ED5-B8C3-43D7ACE7604F}" destId="{BD446525-CEBF-4FA8-955D-A57ECDBF6DF8}" srcOrd="0" destOrd="0" presId="urn:microsoft.com/office/officeart/2005/8/layout/radial6"/>
    <dgm:cxn modelId="{A0436DD8-6331-4452-87C1-20B96B8F807E}" type="presOf" srcId="{9ABD6C0D-0F7B-4E24-ABEF-8E116695061B}" destId="{C7A83D95-D0E4-4D35-89E4-839F912A8042}" srcOrd="0" destOrd="0" presId="urn:microsoft.com/office/officeart/2005/8/layout/radial6"/>
    <dgm:cxn modelId="{7BA6493F-EF8A-4212-9E59-84BB8D251C58}" srcId="{8A1442B2-227A-449B-972E-AB23C1E04CF5}" destId="{1BA850FD-98B6-4DAB-BEF8-FE20AE981420}" srcOrd="3" destOrd="0" parTransId="{20C36793-6D5B-49A5-84ED-A6AB787ADFCF}" sibTransId="{6E5DDF82-FF87-4BC1-B671-21A5D5CEB02B}"/>
    <dgm:cxn modelId="{48BE4123-495E-4CB4-A48B-E6E4E935C3BA}" type="presOf" srcId="{48BCFB6A-0D49-434F-A7F4-6A68AD889459}" destId="{6B9FC2E8-18D6-44FA-9397-94A6ECE19E5A}" srcOrd="0" destOrd="0" presId="urn:microsoft.com/office/officeart/2005/8/layout/radial6"/>
    <dgm:cxn modelId="{85D2059A-AD69-46D6-8BCB-852E69A48AF5}" type="presOf" srcId="{6E5DDF82-FF87-4BC1-B671-21A5D5CEB02B}" destId="{CB420DCF-8547-462B-89E8-AB32C4ABAF5F}" srcOrd="0" destOrd="0" presId="urn:microsoft.com/office/officeart/2005/8/layout/radial6"/>
    <dgm:cxn modelId="{5691AFA9-429A-4762-9ADC-7914D752D2FB}" type="presOf" srcId="{B9CB4EE0-D7D7-4590-B24E-74BAA8B8360C}" destId="{97160714-5073-4CA2-91D6-38DA0C63A7EF}" srcOrd="0" destOrd="0" presId="urn:microsoft.com/office/officeart/2005/8/layout/radial6"/>
    <dgm:cxn modelId="{014584DF-EA91-4CD9-B421-412F8CFAAB4F}" srcId="{8A1442B2-227A-449B-972E-AB23C1E04CF5}" destId="{0C54C6D6-00DC-41AC-B142-A5C408D3EBB1}" srcOrd="0" destOrd="0" parTransId="{B9C32A9A-4F85-4B0A-A3A6-9A7265AE378E}" sibTransId="{9ABD6C0D-0F7B-4E24-ABEF-8E116695061B}"/>
    <dgm:cxn modelId="{4817CFC0-A15F-4AA5-BD65-4CC6C963EF59}" srcId="{8A1442B2-227A-449B-972E-AB23C1E04CF5}" destId="{04F9BE7B-D7C7-401A-B5E6-E7BD5599659B}" srcOrd="6" destOrd="0" parTransId="{0FCC01E6-BB7F-49BB-AD38-291EB5F93850}" sibTransId="{391EC210-D4C0-4ED5-B8C3-43D7ACE7604F}"/>
    <dgm:cxn modelId="{367F4F6D-2C6B-41C3-BF67-FFD4C2CB3851}" type="presOf" srcId="{2006EA2F-30A9-4F5A-A7D7-649012070418}" destId="{33F07B55-C75E-43F4-B544-DB24EC02794F}" srcOrd="0" destOrd="0" presId="urn:microsoft.com/office/officeart/2005/8/layout/radial6"/>
    <dgm:cxn modelId="{0E1D895B-6901-4EEC-A489-8EC097FDF8BB}" type="presOf" srcId="{0A6663D9-0697-4C7C-A9EC-6B21FF3BFB3A}" destId="{0B9E6878-4EB6-4A2D-ABF8-2D5E79FA1D06}" srcOrd="0" destOrd="0" presId="urn:microsoft.com/office/officeart/2005/8/layout/radial6"/>
    <dgm:cxn modelId="{E2524CC8-7311-48C6-BC8C-85821B001C9F}" type="presOf" srcId="{0C54C6D6-00DC-41AC-B142-A5C408D3EBB1}" destId="{7C5AF0F1-0283-41C8-AEC0-A287C0D12DA4}" srcOrd="0" destOrd="0" presId="urn:microsoft.com/office/officeart/2005/8/layout/radial6"/>
    <dgm:cxn modelId="{4F5B0E08-7A54-4E19-9B16-B37E0627AF44}" srcId="{8A1442B2-227A-449B-972E-AB23C1E04CF5}" destId="{FB99C41B-FF55-4F8D-8BFD-FEB712A51992}" srcOrd="1" destOrd="0" parTransId="{0284D580-F8DC-44F1-854B-15AC6AF68211}" sibTransId="{2EDF64F7-8707-4FF3-A9AA-1062666B898A}"/>
    <dgm:cxn modelId="{3FC97466-BEA7-4620-AB68-6937E4C437D5}" type="presParOf" srcId="{6B6DDCE2-923C-4F6D-9FB9-DAA87E668517}" destId="{5A897A0B-4484-47DB-B2D3-9293F1ADADFA}" srcOrd="0" destOrd="0" presId="urn:microsoft.com/office/officeart/2005/8/layout/radial6"/>
    <dgm:cxn modelId="{33B01689-C1FB-4670-AACC-5C309309EC61}" type="presParOf" srcId="{6B6DDCE2-923C-4F6D-9FB9-DAA87E668517}" destId="{7C5AF0F1-0283-41C8-AEC0-A287C0D12DA4}" srcOrd="1" destOrd="0" presId="urn:microsoft.com/office/officeart/2005/8/layout/radial6"/>
    <dgm:cxn modelId="{F0D8A7B2-9E5B-4571-8543-D23A1E50154A}" type="presParOf" srcId="{6B6DDCE2-923C-4F6D-9FB9-DAA87E668517}" destId="{ABE12EF6-6E27-4270-AD9C-BD85E88C626B}" srcOrd="2" destOrd="0" presId="urn:microsoft.com/office/officeart/2005/8/layout/radial6"/>
    <dgm:cxn modelId="{39B29726-7529-415A-908D-58F697DA6ECB}" type="presParOf" srcId="{6B6DDCE2-923C-4F6D-9FB9-DAA87E668517}" destId="{C7A83D95-D0E4-4D35-89E4-839F912A8042}" srcOrd="3" destOrd="0" presId="urn:microsoft.com/office/officeart/2005/8/layout/radial6"/>
    <dgm:cxn modelId="{8E9BDC9F-83BF-422B-B08F-D8D0480983F8}" type="presParOf" srcId="{6B6DDCE2-923C-4F6D-9FB9-DAA87E668517}" destId="{2C9C02F3-1910-4862-A9AC-2F7A89F8DB3E}" srcOrd="4" destOrd="0" presId="urn:microsoft.com/office/officeart/2005/8/layout/radial6"/>
    <dgm:cxn modelId="{08FC5452-6A28-442A-89C0-6D4D6A2C7CBD}" type="presParOf" srcId="{6B6DDCE2-923C-4F6D-9FB9-DAA87E668517}" destId="{1F683B19-7EF4-4319-86F9-DC443803A747}" srcOrd="5" destOrd="0" presId="urn:microsoft.com/office/officeart/2005/8/layout/radial6"/>
    <dgm:cxn modelId="{B7CD74BB-C7EC-4EFD-BE5A-425257A0D018}" type="presParOf" srcId="{6B6DDCE2-923C-4F6D-9FB9-DAA87E668517}" destId="{8C6A87C8-CC3E-4594-8E47-763F88203193}" srcOrd="6" destOrd="0" presId="urn:microsoft.com/office/officeart/2005/8/layout/radial6"/>
    <dgm:cxn modelId="{55AB3949-A2E6-4996-9A13-0E19EB0313C2}" type="presParOf" srcId="{6B6DDCE2-923C-4F6D-9FB9-DAA87E668517}" destId="{6AC521E8-948E-4FB1-A7B5-53DFDAFFA8E6}" srcOrd="7" destOrd="0" presId="urn:microsoft.com/office/officeart/2005/8/layout/radial6"/>
    <dgm:cxn modelId="{CEBCDF57-22EB-454C-891A-2AE96E31A611}" type="presParOf" srcId="{6B6DDCE2-923C-4F6D-9FB9-DAA87E668517}" destId="{000DBB86-E7F9-45B6-924F-4AA88F2A93F2}" srcOrd="8" destOrd="0" presId="urn:microsoft.com/office/officeart/2005/8/layout/radial6"/>
    <dgm:cxn modelId="{5F26E739-26B9-4D50-B617-278CDE2F6225}" type="presParOf" srcId="{6B6DDCE2-923C-4F6D-9FB9-DAA87E668517}" destId="{6B9FC2E8-18D6-44FA-9397-94A6ECE19E5A}" srcOrd="9" destOrd="0" presId="urn:microsoft.com/office/officeart/2005/8/layout/radial6"/>
    <dgm:cxn modelId="{AD2E0308-D677-4195-B257-2A035E658A9D}" type="presParOf" srcId="{6B6DDCE2-923C-4F6D-9FB9-DAA87E668517}" destId="{F423A017-A4AF-4287-A6C9-3CA874E1EBCD}" srcOrd="10" destOrd="0" presId="urn:microsoft.com/office/officeart/2005/8/layout/radial6"/>
    <dgm:cxn modelId="{DA3C4C1C-45DF-44E6-AFAC-A2ED1AFA1D96}" type="presParOf" srcId="{6B6DDCE2-923C-4F6D-9FB9-DAA87E668517}" destId="{BFC9DC60-72AD-4F1E-9DD2-41785D474A26}" srcOrd="11" destOrd="0" presId="urn:microsoft.com/office/officeart/2005/8/layout/radial6"/>
    <dgm:cxn modelId="{939C4345-5236-43B9-B3BA-5ABAB9FDCE11}" type="presParOf" srcId="{6B6DDCE2-923C-4F6D-9FB9-DAA87E668517}" destId="{CB420DCF-8547-462B-89E8-AB32C4ABAF5F}" srcOrd="12" destOrd="0" presId="urn:microsoft.com/office/officeart/2005/8/layout/radial6"/>
    <dgm:cxn modelId="{C21FDDB0-C11B-4CCF-AF5B-658D3A336C5C}" type="presParOf" srcId="{6B6DDCE2-923C-4F6D-9FB9-DAA87E668517}" destId="{97160714-5073-4CA2-91D6-38DA0C63A7EF}" srcOrd="13" destOrd="0" presId="urn:microsoft.com/office/officeart/2005/8/layout/radial6"/>
    <dgm:cxn modelId="{FFD5ACBE-7667-4A30-BEE4-527FF6E090C8}" type="presParOf" srcId="{6B6DDCE2-923C-4F6D-9FB9-DAA87E668517}" destId="{A4F34382-5F16-4E69-AA5D-090FD7ECD070}" srcOrd="14" destOrd="0" presId="urn:microsoft.com/office/officeart/2005/8/layout/radial6"/>
    <dgm:cxn modelId="{8B4DE822-3FEA-45FC-BB1C-D9EA2AF5F823}" type="presParOf" srcId="{6B6DDCE2-923C-4F6D-9FB9-DAA87E668517}" destId="{0B9E6878-4EB6-4A2D-ABF8-2D5E79FA1D06}" srcOrd="15" destOrd="0" presId="urn:microsoft.com/office/officeart/2005/8/layout/radial6"/>
    <dgm:cxn modelId="{3F1A3930-F0F5-4290-A2CE-81CD3D39B96F}" type="presParOf" srcId="{6B6DDCE2-923C-4F6D-9FB9-DAA87E668517}" destId="{D3B38A42-AAA1-469F-854E-CB7A78808943}" srcOrd="16" destOrd="0" presId="urn:microsoft.com/office/officeart/2005/8/layout/radial6"/>
    <dgm:cxn modelId="{CAA9EAB2-F3C4-4B42-AB3D-3CB981F200BF}" type="presParOf" srcId="{6B6DDCE2-923C-4F6D-9FB9-DAA87E668517}" destId="{106994D2-B05E-414B-96CC-67ABFDE82211}" srcOrd="17" destOrd="0" presId="urn:microsoft.com/office/officeart/2005/8/layout/radial6"/>
    <dgm:cxn modelId="{8C251DF0-60C9-4C59-8F31-E0C23E621F5B}" type="presParOf" srcId="{6B6DDCE2-923C-4F6D-9FB9-DAA87E668517}" destId="{33F07B55-C75E-43F4-B544-DB24EC02794F}" srcOrd="18" destOrd="0" presId="urn:microsoft.com/office/officeart/2005/8/layout/radial6"/>
    <dgm:cxn modelId="{47074B83-77F0-48ED-9EC2-23632727CBDC}" type="presParOf" srcId="{6B6DDCE2-923C-4F6D-9FB9-DAA87E668517}" destId="{11AE737A-1284-41FD-A19F-65CC43F460D5}" srcOrd="19" destOrd="0" presId="urn:microsoft.com/office/officeart/2005/8/layout/radial6"/>
    <dgm:cxn modelId="{1E7246CD-2A34-454F-906F-8D4D7D3B1334}" type="presParOf" srcId="{6B6DDCE2-923C-4F6D-9FB9-DAA87E668517}" destId="{77A76280-16E6-452B-9D89-EFC61976BA54}" srcOrd="20" destOrd="0" presId="urn:microsoft.com/office/officeart/2005/8/layout/radial6"/>
    <dgm:cxn modelId="{9A1AED3D-466F-44A9-98EB-96341712B8A1}" type="presParOf" srcId="{6B6DDCE2-923C-4F6D-9FB9-DAA87E668517}" destId="{BD446525-CEBF-4FA8-955D-A57ECDBF6DF8}" srcOrd="21"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1D56EF-5F17-4915-8CB6-2CC1390F2AED}"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56F4BB5D-CD9A-490D-B3D9-1742378FE603}">
      <dgm:prSet/>
      <dgm:spPr/>
      <dgm:t>
        <a:bodyPr/>
        <a:lstStyle/>
        <a:p>
          <a:pPr rtl="0"/>
          <a:r>
            <a:rPr lang="en-US" b="0" i="0" dirty="0" smtClean="0"/>
            <a:t>Unnecessary</a:t>
          </a:r>
          <a:endParaRPr lang="en-US" dirty="0"/>
        </a:p>
      </dgm:t>
    </dgm:pt>
    <dgm:pt modelId="{1151958B-D112-4446-9E04-81AF37B74853}" type="parTrans" cxnId="{C7CED03F-5C5B-4B05-AE6B-6B7499609948}">
      <dgm:prSet/>
      <dgm:spPr/>
      <dgm:t>
        <a:bodyPr/>
        <a:lstStyle/>
        <a:p>
          <a:endParaRPr lang="en-US"/>
        </a:p>
      </dgm:t>
    </dgm:pt>
    <dgm:pt modelId="{D857760C-E983-4630-8BCA-5569A01C2BBD}" type="sibTrans" cxnId="{C7CED03F-5C5B-4B05-AE6B-6B7499609948}">
      <dgm:prSet/>
      <dgm:spPr/>
      <dgm:t>
        <a:bodyPr/>
        <a:lstStyle/>
        <a:p>
          <a:endParaRPr lang="en-US"/>
        </a:p>
      </dgm:t>
    </dgm:pt>
    <dgm:pt modelId="{505D600D-E18E-4633-A02E-CCAF3C93A838}">
      <dgm:prSet/>
      <dgm:spPr/>
      <dgm:t>
        <a:bodyPr/>
        <a:lstStyle/>
        <a:p>
          <a:pPr rtl="0"/>
          <a:r>
            <a:rPr lang="en-US" dirty="0" smtClean="0"/>
            <a:t>Unfair</a:t>
          </a:r>
          <a:endParaRPr lang="en-US" dirty="0"/>
        </a:p>
      </dgm:t>
    </dgm:pt>
    <dgm:pt modelId="{F6A19390-2118-4520-B543-1AE9C1145D47}" type="parTrans" cxnId="{3EB9D041-5B57-4DBD-84FE-650E3D9CCBE6}">
      <dgm:prSet/>
      <dgm:spPr/>
      <dgm:t>
        <a:bodyPr/>
        <a:lstStyle/>
        <a:p>
          <a:endParaRPr lang="en-US"/>
        </a:p>
      </dgm:t>
    </dgm:pt>
    <dgm:pt modelId="{CDAEBE2A-3181-442B-966E-22A5D0882F4E}" type="sibTrans" cxnId="{3EB9D041-5B57-4DBD-84FE-650E3D9CCBE6}">
      <dgm:prSet/>
      <dgm:spPr/>
      <dgm:t>
        <a:bodyPr/>
        <a:lstStyle/>
        <a:p>
          <a:endParaRPr lang="en-US"/>
        </a:p>
      </dgm:t>
    </dgm:pt>
    <dgm:pt modelId="{7BDD0303-8F16-4839-B5FD-9A34583D356F}">
      <dgm:prSet/>
      <dgm:spPr/>
      <dgm:t>
        <a:bodyPr/>
        <a:lstStyle/>
        <a:p>
          <a:pPr rtl="0"/>
          <a:r>
            <a:rPr lang="en-US" dirty="0" smtClean="0"/>
            <a:t>Unjust</a:t>
          </a:r>
          <a:endParaRPr lang="en-US" dirty="0"/>
        </a:p>
      </dgm:t>
    </dgm:pt>
    <dgm:pt modelId="{52D4912A-0C6F-4AAD-B127-0C6E3DF50874}" type="parTrans" cxnId="{28EF7A5B-07A2-4237-9678-D0FC2B658733}">
      <dgm:prSet/>
      <dgm:spPr/>
      <dgm:t>
        <a:bodyPr/>
        <a:lstStyle/>
        <a:p>
          <a:endParaRPr lang="en-US"/>
        </a:p>
      </dgm:t>
    </dgm:pt>
    <dgm:pt modelId="{42BC2C31-8E94-4CDB-B2C4-B6A52889C346}" type="sibTrans" cxnId="{28EF7A5B-07A2-4237-9678-D0FC2B658733}">
      <dgm:prSet/>
      <dgm:spPr/>
      <dgm:t>
        <a:bodyPr/>
        <a:lstStyle/>
        <a:p>
          <a:endParaRPr lang="en-US"/>
        </a:p>
      </dgm:t>
    </dgm:pt>
    <dgm:pt modelId="{06A8F771-9087-4525-8048-26BF70B2CF61}">
      <dgm:prSet/>
      <dgm:spPr/>
      <dgm:t>
        <a:bodyPr/>
        <a:lstStyle/>
        <a:p>
          <a:pPr algn="ctr" rtl="0"/>
          <a:r>
            <a:rPr lang="en-US" dirty="0" smtClean="0"/>
            <a:t>Avoidable*</a:t>
          </a:r>
          <a:endParaRPr lang="en-US" dirty="0"/>
        </a:p>
      </dgm:t>
    </dgm:pt>
    <dgm:pt modelId="{F286292B-5305-4F4D-8409-E52E1EFCBB27}" type="parTrans" cxnId="{67C0EA8D-FD89-4FA2-B7D2-613C4C8766EB}">
      <dgm:prSet/>
      <dgm:spPr/>
      <dgm:t>
        <a:bodyPr/>
        <a:lstStyle/>
        <a:p>
          <a:endParaRPr lang="en-US"/>
        </a:p>
      </dgm:t>
    </dgm:pt>
    <dgm:pt modelId="{842A9F84-5FCC-4F2A-A15B-3C8A5C54D342}" type="sibTrans" cxnId="{67C0EA8D-FD89-4FA2-B7D2-613C4C8766EB}">
      <dgm:prSet/>
      <dgm:spPr/>
      <dgm:t>
        <a:bodyPr/>
        <a:lstStyle/>
        <a:p>
          <a:endParaRPr lang="en-US"/>
        </a:p>
      </dgm:t>
    </dgm:pt>
    <dgm:pt modelId="{37AEBDB8-DFE0-407A-A894-54D806F36F50}">
      <dgm:prSet/>
      <dgm:spPr/>
      <dgm:t>
        <a:bodyPr/>
        <a:lstStyle/>
        <a:p>
          <a:pPr algn="l" rtl="0"/>
          <a:r>
            <a:rPr lang="en-US" dirty="0" smtClean="0"/>
            <a:t>(Also Pervasive &amp; Cumulative)</a:t>
          </a:r>
          <a:endParaRPr lang="en-US" dirty="0"/>
        </a:p>
      </dgm:t>
    </dgm:pt>
    <dgm:pt modelId="{E172B44F-DAF2-4E04-A929-BCA02C3F6F87}" type="parTrans" cxnId="{CB4844B6-49E4-4553-BC56-D89E0E82685F}">
      <dgm:prSet/>
      <dgm:spPr/>
      <dgm:t>
        <a:bodyPr/>
        <a:lstStyle/>
        <a:p>
          <a:endParaRPr lang="en-US"/>
        </a:p>
      </dgm:t>
    </dgm:pt>
    <dgm:pt modelId="{10389AFF-6720-43F5-AE0E-97F3B3B88AA8}" type="sibTrans" cxnId="{CB4844B6-49E4-4553-BC56-D89E0E82685F}">
      <dgm:prSet/>
      <dgm:spPr/>
      <dgm:t>
        <a:bodyPr/>
        <a:lstStyle/>
        <a:p>
          <a:endParaRPr lang="en-US"/>
        </a:p>
      </dgm:t>
    </dgm:pt>
    <dgm:pt modelId="{4B483547-DD1B-441A-BADA-E6CF7009A8AE}" type="pres">
      <dgm:prSet presAssocID="{761D56EF-5F17-4915-8CB6-2CC1390F2AED}" presName="matrix" presStyleCnt="0">
        <dgm:presLayoutVars>
          <dgm:chMax val="1"/>
          <dgm:dir/>
          <dgm:resizeHandles val="exact"/>
        </dgm:presLayoutVars>
      </dgm:prSet>
      <dgm:spPr/>
      <dgm:t>
        <a:bodyPr/>
        <a:lstStyle/>
        <a:p>
          <a:endParaRPr lang="en-US"/>
        </a:p>
      </dgm:t>
    </dgm:pt>
    <dgm:pt modelId="{579B099E-3ED6-4AF1-96C4-BF7268B8566C}" type="pres">
      <dgm:prSet presAssocID="{761D56EF-5F17-4915-8CB6-2CC1390F2AED}" presName="diamond" presStyleLbl="bgShp" presStyleIdx="0" presStyleCnt="1"/>
      <dgm:spPr/>
    </dgm:pt>
    <dgm:pt modelId="{AF720A25-3138-4541-BB12-0606CC7DB0F5}" type="pres">
      <dgm:prSet presAssocID="{761D56EF-5F17-4915-8CB6-2CC1390F2AED}" presName="quad1" presStyleLbl="node1" presStyleIdx="0" presStyleCnt="4">
        <dgm:presLayoutVars>
          <dgm:chMax val="0"/>
          <dgm:chPref val="0"/>
          <dgm:bulletEnabled val="1"/>
        </dgm:presLayoutVars>
      </dgm:prSet>
      <dgm:spPr/>
      <dgm:t>
        <a:bodyPr/>
        <a:lstStyle/>
        <a:p>
          <a:endParaRPr lang="en-US"/>
        </a:p>
      </dgm:t>
    </dgm:pt>
    <dgm:pt modelId="{AA0D1467-FE16-47B2-A90B-E1B42659305A}" type="pres">
      <dgm:prSet presAssocID="{761D56EF-5F17-4915-8CB6-2CC1390F2AED}" presName="quad2" presStyleLbl="node1" presStyleIdx="1" presStyleCnt="4">
        <dgm:presLayoutVars>
          <dgm:chMax val="0"/>
          <dgm:chPref val="0"/>
          <dgm:bulletEnabled val="1"/>
        </dgm:presLayoutVars>
      </dgm:prSet>
      <dgm:spPr/>
      <dgm:t>
        <a:bodyPr/>
        <a:lstStyle/>
        <a:p>
          <a:endParaRPr lang="en-US"/>
        </a:p>
      </dgm:t>
    </dgm:pt>
    <dgm:pt modelId="{09608B4F-5671-468E-A827-6005FDA164EF}" type="pres">
      <dgm:prSet presAssocID="{761D56EF-5F17-4915-8CB6-2CC1390F2AED}" presName="quad3" presStyleLbl="node1" presStyleIdx="2" presStyleCnt="4">
        <dgm:presLayoutVars>
          <dgm:chMax val="0"/>
          <dgm:chPref val="0"/>
          <dgm:bulletEnabled val="1"/>
        </dgm:presLayoutVars>
      </dgm:prSet>
      <dgm:spPr/>
      <dgm:t>
        <a:bodyPr/>
        <a:lstStyle/>
        <a:p>
          <a:endParaRPr lang="en-US"/>
        </a:p>
      </dgm:t>
    </dgm:pt>
    <dgm:pt modelId="{3617F5AD-4025-47CE-B252-9853FD4A3A58}" type="pres">
      <dgm:prSet presAssocID="{761D56EF-5F17-4915-8CB6-2CC1390F2AED}" presName="quad4" presStyleLbl="node1" presStyleIdx="3" presStyleCnt="4">
        <dgm:presLayoutVars>
          <dgm:chMax val="0"/>
          <dgm:chPref val="0"/>
          <dgm:bulletEnabled val="1"/>
        </dgm:presLayoutVars>
      </dgm:prSet>
      <dgm:spPr/>
      <dgm:t>
        <a:bodyPr/>
        <a:lstStyle/>
        <a:p>
          <a:endParaRPr lang="en-US"/>
        </a:p>
      </dgm:t>
    </dgm:pt>
  </dgm:ptLst>
  <dgm:cxnLst>
    <dgm:cxn modelId="{2F4B7917-742E-4F52-AAF5-3CFD26AB3402}" type="presOf" srcId="{56F4BB5D-CD9A-490D-B3D9-1742378FE603}" destId="{AF720A25-3138-4541-BB12-0606CC7DB0F5}" srcOrd="0" destOrd="0" presId="urn:microsoft.com/office/officeart/2005/8/layout/matrix3"/>
    <dgm:cxn modelId="{67C0EA8D-FD89-4FA2-B7D2-613C4C8766EB}" srcId="{761D56EF-5F17-4915-8CB6-2CC1390F2AED}" destId="{06A8F771-9087-4525-8048-26BF70B2CF61}" srcOrd="3" destOrd="0" parTransId="{F286292B-5305-4F4D-8409-E52E1EFCBB27}" sibTransId="{842A9F84-5FCC-4F2A-A15B-3C8A5C54D342}"/>
    <dgm:cxn modelId="{C7CED03F-5C5B-4B05-AE6B-6B7499609948}" srcId="{761D56EF-5F17-4915-8CB6-2CC1390F2AED}" destId="{56F4BB5D-CD9A-490D-B3D9-1742378FE603}" srcOrd="0" destOrd="0" parTransId="{1151958B-D112-4446-9E04-81AF37B74853}" sibTransId="{D857760C-E983-4630-8BCA-5569A01C2BBD}"/>
    <dgm:cxn modelId="{9F99DF28-99BA-40D8-BDEA-21E3AB1C646D}" type="presOf" srcId="{7BDD0303-8F16-4839-B5FD-9A34583D356F}" destId="{09608B4F-5671-468E-A827-6005FDA164EF}" srcOrd="0" destOrd="0" presId="urn:microsoft.com/office/officeart/2005/8/layout/matrix3"/>
    <dgm:cxn modelId="{66543985-4FE7-40BB-8EC8-128464B15A80}" type="presOf" srcId="{761D56EF-5F17-4915-8CB6-2CC1390F2AED}" destId="{4B483547-DD1B-441A-BADA-E6CF7009A8AE}" srcOrd="0" destOrd="0" presId="urn:microsoft.com/office/officeart/2005/8/layout/matrix3"/>
    <dgm:cxn modelId="{35EE13CD-C934-4971-9BD0-F5DED663B516}" type="presOf" srcId="{37AEBDB8-DFE0-407A-A894-54D806F36F50}" destId="{3617F5AD-4025-47CE-B252-9853FD4A3A58}" srcOrd="0" destOrd="1" presId="urn:microsoft.com/office/officeart/2005/8/layout/matrix3"/>
    <dgm:cxn modelId="{F992CA8C-8298-4ED3-A394-B1564730C73E}" type="presOf" srcId="{06A8F771-9087-4525-8048-26BF70B2CF61}" destId="{3617F5AD-4025-47CE-B252-9853FD4A3A58}" srcOrd="0" destOrd="0" presId="urn:microsoft.com/office/officeart/2005/8/layout/matrix3"/>
    <dgm:cxn modelId="{CB4844B6-49E4-4553-BC56-D89E0E82685F}" srcId="{06A8F771-9087-4525-8048-26BF70B2CF61}" destId="{37AEBDB8-DFE0-407A-A894-54D806F36F50}" srcOrd="0" destOrd="0" parTransId="{E172B44F-DAF2-4E04-A929-BCA02C3F6F87}" sibTransId="{10389AFF-6720-43F5-AE0E-97F3B3B88AA8}"/>
    <dgm:cxn modelId="{3EB9D041-5B57-4DBD-84FE-650E3D9CCBE6}" srcId="{761D56EF-5F17-4915-8CB6-2CC1390F2AED}" destId="{505D600D-E18E-4633-A02E-CCAF3C93A838}" srcOrd="1" destOrd="0" parTransId="{F6A19390-2118-4520-B543-1AE9C1145D47}" sibTransId="{CDAEBE2A-3181-442B-966E-22A5D0882F4E}"/>
    <dgm:cxn modelId="{28EF7A5B-07A2-4237-9678-D0FC2B658733}" srcId="{761D56EF-5F17-4915-8CB6-2CC1390F2AED}" destId="{7BDD0303-8F16-4839-B5FD-9A34583D356F}" srcOrd="2" destOrd="0" parTransId="{52D4912A-0C6F-4AAD-B127-0C6E3DF50874}" sibTransId="{42BC2C31-8E94-4CDB-B2C4-B6A52889C346}"/>
    <dgm:cxn modelId="{C5F42A51-5163-40E3-9AD2-D57F6578B7EA}" type="presOf" srcId="{505D600D-E18E-4633-A02E-CCAF3C93A838}" destId="{AA0D1467-FE16-47B2-A90B-E1B42659305A}" srcOrd="0" destOrd="0" presId="urn:microsoft.com/office/officeart/2005/8/layout/matrix3"/>
    <dgm:cxn modelId="{554AA489-149A-4D4A-894C-3CC28B837C1B}" type="presParOf" srcId="{4B483547-DD1B-441A-BADA-E6CF7009A8AE}" destId="{579B099E-3ED6-4AF1-96C4-BF7268B8566C}" srcOrd="0" destOrd="0" presId="urn:microsoft.com/office/officeart/2005/8/layout/matrix3"/>
    <dgm:cxn modelId="{46B55251-48D5-44A7-A4A9-89D09129E2F5}" type="presParOf" srcId="{4B483547-DD1B-441A-BADA-E6CF7009A8AE}" destId="{AF720A25-3138-4541-BB12-0606CC7DB0F5}" srcOrd="1" destOrd="0" presId="urn:microsoft.com/office/officeart/2005/8/layout/matrix3"/>
    <dgm:cxn modelId="{204E7A08-20B2-48E0-8EC7-1C2BC1291458}" type="presParOf" srcId="{4B483547-DD1B-441A-BADA-E6CF7009A8AE}" destId="{AA0D1467-FE16-47B2-A90B-E1B42659305A}" srcOrd="2" destOrd="0" presId="urn:microsoft.com/office/officeart/2005/8/layout/matrix3"/>
    <dgm:cxn modelId="{30610D76-C864-493D-A455-D36047989FC8}" type="presParOf" srcId="{4B483547-DD1B-441A-BADA-E6CF7009A8AE}" destId="{09608B4F-5671-468E-A827-6005FDA164EF}" srcOrd="3" destOrd="0" presId="urn:microsoft.com/office/officeart/2005/8/layout/matrix3"/>
    <dgm:cxn modelId="{16E0A8EA-F6C5-4FA9-A131-575826BBD8DD}" type="presParOf" srcId="{4B483547-DD1B-441A-BADA-E6CF7009A8AE}" destId="{3617F5AD-4025-47CE-B252-9853FD4A3A58}"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5545FB9-DC99-4772-802E-2581AE4CA9FB}"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CD026AC9-D39E-477E-AF6D-C70FAD522F20}">
      <dgm:prSet custT="1"/>
      <dgm:spPr/>
      <dgm:t>
        <a:bodyPr/>
        <a:lstStyle/>
        <a:p>
          <a:pPr rtl="0"/>
          <a:r>
            <a:rPr lang="en-US" sz="1800" dirty="0" smtClean="0"/>
            <a:t>Screening</a:t>
          </a:r>
          <a:endParaRPr lang="en-US" sz="1800" dirty="0"/>
        </a:p>
      </dgm:t>
    </dgm:pt>
    <dgm:pt modelId="{4C1F6994-24CE-4B44-9E52-0EC1A8AF3CC9}" type="parTrans" cxnId="{F4E7D25F-F077-4AC5-832C-E090C2566968}">
      <dgm:prSet/>
      <dgm:spPr/>
      <dgm:t>
        <a:bodyPr/>
        <a:lstStyle/>
        <a:p>
          <a:endParaRPr lang="en-US"/>
        </a:p>
      </dgm:t>
    </dgm:pt>
    <dgm:pt modelId="{7793C646-DAC4-4AB1-8A8B-0A561185241B}" type="sibTrans" cxnId="{F4E7D25F-F077-4AC5-832C-E090C2566968}">
      <dgm:prSet/>
      <dgm:spPr/>
      <dgm:t>
        <a:bodyPr/>
        <a:lstStyle/>
        <a:p>
          <a:endParaRPr lang="en-US"/>
        </a:p>
      </dgm:t>
    </dgm:pt>
    <dgm:pt modelId="{B55E6916-A694-487B-AB5F-0F8B47085E15}">
      <dgm:prSet custT="1"/>
      <dgm:spPr/>
      <dgm:t>
        <a:bodyPr/>
        <a:lstStyle/>
        <a:p>
          <a:pPr rtl="0"/>
          <a:r>
            <a:rPr lang="en-US" sz="1800" smtClean="0"/>
            <a:t>Scoping</a:t>
          </a:r>
          <a:endParaRPr lang="en-US" sz="1800"/>
        </a:p>
      </dgm:t>
    </dgm:pt>
    <dgm:pt modelId="{54A9B834-D7E6-4349-8579-BDF2004CBE28}" type="parTrans" cxnId="{015D83A5-6A73-44C6-B51D-58DAA519C757}">
      <dgm:prSet/>
      <dgm:spPr/>
      <dgm:t>
        <a:bodyPr/>
        <a:lstStyle/>
        <a:p>
          <a:endParaRPr lang="en-US"/>
        </a:p>
      </dgm:t>
    </dgm:pt>
    <dgm:pt modelId="{51356A08-A34C-4835-BD2D-AD091B871298}" type="sibTrans" cxnId="{015D83A5-6A73-44C6-B51D-58DAA519C757}">
      <dgm:prSet/>
      <dgm:spPr/>
      <dgm:t>
        <a:bodyPr/>
        <a:lstStyle/>
        <a:p>
          <a:endParaRPr lang="en-US"/>
        </a:p>
      </dgm:t>
    </dgm:pt>
    <dgm:pt modelId="{72CED004-8B6A-4462-98C0-635326E9A664}">
      <dgm:prSet custT="1"/>
      <dgm:spPr/>
      <dgm:t>
        <a:bodyPr/>
        <a:lstStyle/>
        <a:p>
          <a:pPr rtl="0"/>
          <a:r>
            <a:rPr lang="en-US" sz="1800" smtClean="0"/>
            <a:t>Assessing risks &amp; benefits</a:t>
          </a:r>
          <a:endParaRPr lang="en-US" sz="1800"/>
        </a:p>
      </dgm:t>
    </dgm:pt>
    <dgm:pt modelId="{DCA2A64F-B206-4603-865C-7E3DB6BD7FCE}" type="parTrans" cxnId="{241FFB29-65AC-4742-98CB-F3A7D1B7C441}">
      <dgm:prSet/>
      <dgm:spPr/>
      <dgm:t>
        <a:bodyPr/>
        <a:lstStyle/>
        <a:p>
          <a:endParaRPr lang="en-US"/>
        </a:p>
      </dgm:t>
    </dgm:pt>
    <dgm:pt modelId="{0BEE1ED1-8F69-49AD-87DF-3F996A924577}" type="sibTrans" cxnId="{241FFB29-65AC-4742-98CB-F3A7D1B7C441}">
      <dgm:prSet/>
      <dgm:spPr/>
      <dgm:t>
        <a:bodyPr/>
        <a:lstStyle/>
        <a:p>
          <a:endParaRPr lang="en-US"/>
        </a:p>
      </dgm:t>
    </dgm:pt>
    <dgm:pt modelId="{DC3C4D51-A938-4194-9CCC-7EFD2FB4B4FE}">
      <dgm:prSet custT="1"/>
      <dgm:spPr/>
      <dgm:t>
        <a:bodyPr/>
        <a:lstStyle/>
        <a:p>
          <a:pPr rtl="0"/>
          <a:r>
            <a:rPr lang="en-US" sz="1800" dirty="0" smtClean="0"/>
            <a:t>Develop Rec’s</a:t>
          </a:r>
          <a:endParaRPr lang="en-US" sz="1800" dirty="0"/>
        </a:p>
      </dgm:t>
    </dgm:pt>
    <dgm:pt modelId="{C52F0CB6-64F7-4373-8C3F-FE00554B7ED4}" type="parTrans" cxnId="{43887EFD-56DA-4883-A5E7-88AE5BB5ADF0}">
      <dgm:prSet/>
      <dgm:spPr/>
      <dgm:t>
        <a:bodyPr/>
        <a:lstStyle/>
        <a:p>
          <a:endParaRPr lang="en-US"/>
        </a:p>
      </dgm:t>
    </dgm:pt>
    <dgm:pt modelId="{F04F022B-23D0-441A-9DFA-C9338B0DE73C}" type="sibTrans" cxnId="{43887EFD-56DA-4883-A5E7-88AE5BB5ADF0}">
      <dgm:prSet/>
      <dgm:spPr/>
      <dgm:t>
        <a:bodyPr/>
        <a:lstStyle/>
        <a:p>
          <a:endParaRPr lang="en-US"/>
        </a:p>
      </dgm:t>
    </dgm:pt>
    <dgm:pt modelId="{388263A1-6DD8-4A81-BA00-22B862085090}">
      <dgm:prSet custT="1"/>
      <dgm:spPr/>
      <dgm:t>
        <a:bodyPr/>
        <a:lstStyle/>
        <a:p>
          <a:pPr rtl="0"/>
          <a:r>
            <a:rPr lang="en-US" sz="1800" smtClean="0"/>
            <a:t>Reporting</a:t>
          </a:r>
          <a:endParaRPr lang="en-US" sz="1800"/>
        </a:p>
      </dgm:t>
    </dgm:pt>
    <dgm:pt modelId="{756747F1-1417-492E-A66E-E3CFF5CEA857}" type="parTrans" cxnId="{F6B7982B-8406-44A1-B940-69852C6E1D1F}">
      <dgm:prSet/>
      <dgm:spPr/>
      <dgm:t>
        <a:bodyPr/>
        <a:lstStyle/>
        <a:p>
          <a:endParaRPr lang="en-US"/>
        </a:p>
      </dgm:t>
    </dgm:pt>
    <dgm:pt modelId="{099B9747-CDB9-4113-B150-A385BCA04DC1}" type="sibTrans" cxnId="{F6B7982B-8406-44A1-B940-69852C6E1D1F}">
      <dgm:prSet/>
      <dgm:spPr/>
      <dgm:t>
        <a:bodyPr/>
        <a:lstStyle/>
        <a:p>
          <a:endParaRPr lang="en-US"/>
        </a:p>
      </dgm:t>
    </dgm:pt>
    <dgm:pt modelId="{C0FA874A-E093-48C2-B670-2C8FCE0B54B0}">
      <dgm:prSet custT="1"/>
      <dgm:spPr/>
      <dgm:t>
        <a:bodyPr/>
        <a:lstStyle/>
        <a:p>
          <a:pPr rtl="0"/>
          <a:r>
            <a:rPr lang="en-US" sz="1800" dirty="0" smtClean="0"/>
            <a:t>Monitor &amp; Evaluate</a:t>
          </a:r>
          <a:endParaRPr lang="en-US" sz="1800" dirty="0"/>
        </a:p>
      </dgm:t>
    </dgm:pt>
    <dgm:pt modelId="{D0FCF3FC-A81A-40F3-8941-69F8E987C133}" type="parTrans" cxnId="{EE104331-E4AE-4E9A-AE22-191F6E7490D9}">
      <dgm:prSet/>
      <dgm:spPr/>
      <dgm:t>
        <a:bodyPr/>
        <a:lstStyle/>
        <a:p>
          <a:endParaRPr lang="en-US"/>
        </a:p>
      </dgm:t>
    </dgm:pt>
    <dgm:pt modelId="{0BF123A5-AF4A-4CE5-8C28-FB27154C64A2}" type="sibTrans" cxnId="{EE104331-E4AE-4E9A-AE22-191F6E7490D9}">
      <dgm:prSet/>
      <dgm:spPr/>
      <dgm:t>
        <a:bodyPr/>
        <a:lstStyle/>
        <a:p>
          <a:endParaRPr lang="en-US"/>
        </a:p>
      </dgm:t>
    </dgm:pt>
    <dgm:pt modelId="{C9B73343-B7D3-4335-8043-839E548265B1}" type="pres">
      <dgm:prSet presAssocID="{75545FB9-DC99-4772-802E-2581AE4CA9FB}" presName="CompostProcess" presStyleCnt="0">
        <dgm:presLayoutVars>
          <dgm:dir/>
          <dgm:resizeHandles val="exact"/>
        </dgm:presLayoutVars>
      </dgm:prSet>
      <dgm:spPr/>
      <dgm:t>
        <a:bodyPr/>
        <a:lstStyle/>
        <a:p>
          <a:endParaRPr lang="en-US"/>
        </a:p>
      </dgm:t>
    </dgm:pt>
    <dgm:pt modelId="{7FB02E4D-0023-472A-A76B-CA6F086157A2}" type="pres">
      <dgm:prSet presAssocID="{75545FB9-DC99-4772-802E-2581AE4CA9FB}" presName="arrow" presStyleLbl="bgShp" presStyleIdx="0" presStyleCnt="1"/>
      <dgm:spPr/>
    </dgm:pt>
    <dgm:pt modelId="{C0D5A280-569D-4548-A956-1E06AE147FDB}" type="pres">
      <dgm:prSet presAssocID="{75545FB9-DC99-4772-802E-2581AE4CA9FB}" presName="linearProcess" presStyleCnt="0"/>
      <dgm:spPr/>
    </dgm:pt>
    <dgm:pt modelId="{E5E14C31-95A5-41D0-B750-57CAB0DA8B3F}" type="pres">
      <dgm:prSet presAssocID="{CD026AC9-D39E-477E-AF6D-C70FAD522F20}" presName="textNode" presStyleLbl="node1" presStyleIdx="0" presStyleCnt="6">
        <dgm:presLayoutVars>
          <dgm:bulletEnabled val="1"/>
        </dgm:presLayoutVars>
      </dgm:prSet>
      <dgm:spPr/>
      <dgm:t>
        <a:bodyPr/>
        <a:lstStyle/>
        <a:p>
          <a:endParaRPr lang="en-US"/>
        </a:p>
      </dgm:t>
    </dgm:pt>
    <dgm:pt modelId="{1C778D6C-36B7-4AEB-A192-670F6C43D853}" type="pres">
      <dgm:prSet presAssocID="{7793C646-DAC4-4AB1-8A8B-0A561185241B}" presName="sibTrans" presStyleCnt="0"/>
      <dgm:spPr/>
    </dgm:pt>
    <dgm:pt modelId="{615C1279-CA3E-4C78-A37D-EBF4C3BFCD04}" type="pres">
      <dgm:prSet presAssocID="{B55E6916-A694-487B-AB5F-0F8B47085E15}" presName="textNode" presStyleLbl="node1" presStyleIdx="1" presStyleCnt="6">
        <dgm:presLayoutVars>
          <dgm:bulletEnabled val="1"/>
        </dgm:presLayoutVars>
      </dgm:prSet>
      <dgm:spPr/>
      <dgm:t>
        <a:bodyPr/>
        <a:lstStyle/>
        <a:p>
          <a:endParaRPr lang="en-US"/>
        </a:p>
      </dgm:t>
    </dgm:pt>
    <dgm:pt modelId="{136AE3D9-D0F2-4930-91DF-F958852B5323}" type="pres">
      <dgm:prSet presAssocID="{51356A08-A34C-4835-BD2D-AD091B871298}" presName="sibTrans" presStyleCnt="0"/>
      <dgm:spPr/>
    </dgm:pt>
    <dgm:pt modelId="{298F2146-C9D2-409B-94B7-3E6AE2093803}" type="pres">
      <dgm:prSet presAssocID="{72CED004-8B6A-4462-98C0-635326E9A664}" presName="textNode" presStyleLbl="node1" presStyleIdx="2" presStyleCnt="6">
        <dgm:presLayoutVars>
          <dgm:bulletEnabled val="1"/>
        </dgm:presLayoutVars>
      </dgm:prSet>
      <dgm:spPr/>
      <dgm:t>
        <a:bodyPr/>
        <a:lstStyle/>
        <a:p>
          <a:endParaRPr lang="en-US"/>
        </a:p>
      </dgm:t>
    </dgm:pt>
    <dgm:pt modelId="{31756C30-1C25-4C6D-BF2E-20F11387E64F}" type="pres">
      <dgm:prSet presAssocID="{0BEE1ED1-8F69-49AD-87DF-3F996A924577}" presName="sibTrans" presStyleCnt="0"/>
      <dgm:spPr/>
    </dgm:pt>
    <dgm:pt modelId="{0F003E4D-23B6-4459-8636-8526756864A8}" type="pres">
      <dgm:prSet presAssocID="{DC3C4D51-A938-4194-9CCC-7EFD2FB4B4FE}" presName="textNode" presStyleLbl="node1" presStyleIdx="3" presStyleCnt="6">
        <dgm:presLayoutVars>
          <dgm:bulletEnabled val="1"/>
        </dgm:presLayoutVars>
      </dgm:prSet>
      <dgm:spPr/>
      <dgm:t>
        <a:bodyPr/>
        <a:lstStyle/>
        <a:p>
          <a:endParaRPr lang="en-US"/>
        </a:p>
      </dgm:t>
    </dgm:pt>
    <dgm:pt modelId="{A39E622B-4CDA-4CA4-923D-AC18E3BDEC98}" type="pres">
      <dgm:prSet presAssocID="{F04F022B-23D0-441A-9DFA-C9338B0DE73C}" presName="sibTrans" presStyleCnt="0"/>
      <dgm:spPr/>
    </dgm:pt>
    <dgm:pt modelId="{CAC48769-187D-407A-9179-4C928347B934}" type="pres">
      <dgm:prSet presAssocID="{388263A1-6DD8-4A81-BA00-22B862085090}" presName="textNode" presStyleLbl="node1" presStyleIdx="4" presStyleCnt="6">
        <dgm:presLayoutVars>
          <dgm:bulletEnabled val="1"/>
        </dgm:presLayoutVars>
      </dgm:prSet>
      <dgm:spPr/>
      <dgm:t>
        <a:bodyPr/>
        <a:lstStyle/>
        <a:p>
          <a:endParaRPr lang="en-US"/>
        </a:p>
      </dgm:t>
    </dgm:pt>
    <dgm:pt modelId="{8207EC8E-5775-4B38-A7EB-B42A5913B5B7}" type="pres">
      <dgm:prSet presAssocID="{099B9747-CDB9-4113-B150-A385BCA04DC1}" presName="sibTrans" presStyleCnt="0"/>
      <dgm:spPr/>
    </dgm:pt>
    <dgm:pt modelId="{1452C6CA-BF44-4DAD-911F-C308279C4F72}" type="pres">
      <dgm:prSet presAssocID="{C0FA874A-E093-48C2-B670-2C8FCE0B54B0}" presName="textNode" presStyleLbl="node1" presStyleIdx="5" presStyleCnt="6">
        <dgm:presLayoutVars>
          <dgm:bulletEnabled val="1"/>
        </dgm:presLayoutVars>
      </dgm:prSet>
      <dgm:spPr/>
      <dgm:t>
        <a:bodyPr/>
        <a:lstStyle/>
        <a:p>
          <a:endParaRPr lang="en-US"/>
        </a:p>
      </dgm:t>
    </dgm:pt>
  </dgm:ptLst>
  <dgm:cxnLst>
    <dgm:cxn modelId="{F6B7982B-8406-44A1-B940-69852C6E1D1F}" srcId="{75545FB9-DC99-4772-802E-2581AE4CA9FB}" destId="{388263A1-6DD8-4A81-BA00-22B862085090}" srcOrd="4" destOrd="0" parTransId="{756747F1-1417-492E-A66E-E3CFF5CEA857}" sibTransId="{099B9747-CDB9-4113-B150-A385BCA04DC1}"/>
    <dgm:cxn modelId="{43887EFD-56DA-4883-A5E7-88AE5BB5ADF0}" srcId="{75545FB9-DC99-4772-802E-2581AE4CA9FB}" destId="{DC3C4D51-A938-4194-9CCC-7EFD2FB4B4FE}" srcOrd="3" destOrd="0" parTransId="{C52F0CB6-64F7-4373-8C3F-FE00554B7ED4}" sibTransId="{F04F022B-23D0-441A-9DFA-C9338B0DE73C}"/>
    <dgm:cxn modelId="{015D83A5-6A73-44C6-B51D-58DAA519C757}" srcId="{75545FB9-DC99-4772-802E-2581AE4CA9FB}" destId="{B55E6916-A694-487B-AB5F-0F8B47085E15}" srcOrd="1" destOrd="0" parTransId="{54A9B834-D7E6-4349-8579-BDF2004CBE28}" sibTransId="{51356A08-A34C-4835-BD2D-AD091B871298}"/>
    <dgm:cxn modelId="{EE104331-E4AE-4E9A-AE22-191F6E7490D9}" srcId="{75545FB9-DC99-4772-802E-2581AE4CA9FB}" destId="{C0FA874A-E093-48C2-B670-2C8FCE0B54B0}" srcOrd="5" destOrd="0" parTransId="{D0FCF3FC-A81A-40F3-8941-69F8E987C133}" sibTransId="{0BF123A5-AF4A-4CE5-8C28-FB27154C64A2}"/>
    <dgm:cxn modelId="{5CCB6CF1-30D9-470D-9760-C612E303C27A}" type="presOf" srcId="{388263A1-6DD8-4A81-BA00-22B862085090}" destId="{CAC48769-187D-407A-9179-4C928347B934}" srcOrd="0" destOrd="0" presId="urn:microsoft.com/office/officeart/2005/8/layout/hProcess9"/>
    <dgm:cxn modelId="{8CE20FDA-E832-4B43-ABD6-B4E2EAA4FBD4}" type="presOf" srcId="{B55E6916-A694-487B-AB5F-0F8B47085E15}" destId="{615C1279-CA3E-4C78-A37D-EBF4C3BFCD04}" srcOrd="0" destOrd="0" presId="urn:microsoft.com/office/officeart/2005/8/layout/hProcess9"/>
    <dgm:cxn modelId="{241FFB29-65AC-4742-98CB-F3A7D1B7C441}" srcId="{75545FB9-DC99-4772-802E-2581AE4CA9FB}" destId="{72CED004-8B6A-4462-98C0-635326E9A664}" srcOrd="2" destOrd="0" parTransId="{DCA2A64F-B206-4603-865C-7E3DB6BD7FCE}" sibTransId="{0BEE1ED1-8F69-49AD-87DF-3F996A924577}"/>
    <dgm:cxn modelId="{BA9A8BE0-3342-4A0C-BB00-D557AE9CC673}" type="presOf" srcId="{CD026AC9-D39E-477E-AF6D-C70FAD522F20}" destId="{E5E14C31-95A5-41D0-B750-57CAB0DA8B3F}" srcOrd="0" destOrd="0" presId="urn:microsoft.com/office/officeart/2005/8/layout/hProcess9"/>
    <dgm:cxn modelId="{8CA47EDE-22E3-407C-927F-4390853779B3}" type="presOf" srcId="{DC3C4D51-A938-4194-9CCC-7EFD2FB4B4FE}" destId="{0F003E4D-23B6-4459-8636-8526756864A8}" srcOrd="0" destOrd="0" presId="urn:microsoft.com/office/officeart/2005/8/layout/hProcess9"/>
    <dgm:cxn modelId="{C3F5EBAA-DC9B-4020-8085-AF003B837808}" type="presOf" srcId="{72CED004-8B6A-4462-98C0-635326E9A664}" destId="{298F2146-C9D2-409B-94B7-3E6AE2093803}" srcOrd="0" destOrd="0" presId="urn:microsoft.com/office/officeart/2005/8/layout/hProcess9"/>
    <dgm:cxn modelId="{F4E7D25F-F077-4AC5-832C-E090C2566968}" srcId="{75545FB9-DC99-4772-802E-2581AE4CA9FB}" destId="{CD026AC9-D39E-477E-AF6D-C70FAD522F20}" srcOrd="0" destOrd="0" parTransId="{4C1F6994-24CE-4B44-9E52-0EC1A8AF3CC9}" sibTransId="{7793C646-DAC4-4AB1-8A8B-0A561185241B}"/>
    <dgm:cxn modelId="{2865926C-DB6B-471A-8A57-491C11511707}" type="presOf" srcId="{C0FA874A-E093-48C2-B670-2C8FCE0B54B0}" destId="{1452C6CA-BF44-4DAD-911F-C308279C4F72}" srcOrd="0" destOrd="0" presId="urn:microsoft.com/office/officeart/2005/8/layout/hProcess9"/>
    <dgm:cxn modelId="{A573E2BC-9CB3-45AB-8F05-DF74BD3EA21E}" type="presOf" srcId="{75545FB9-DC99-4772-802E-2581AE4CA9FB}" destId="{C9B73343-B7D3-4335-8043-839E548265B1}" srcOrd="0" destOrd="0" presId="urn:microsoft.com/office/officeart/2005/8/layout/hProcess9"/>
    <dgm:cxn modelId="{4C975FE6-09C5-4460-A450-78F531A13154}" type="presParOf" srcId="{C9B73343-B7D3-4335-8043-839E548265B1}" destId="{7FB02E4D-0023-472A-A76B-CA6F086157A2}" srcOrd="0" destOrd="0" presId="urn:microsoft.com/office/officeart/2005/8/layout/hProcess9"/>
    <dgm:cxn modelId="{9DC0DF7B-DAF8-4306-AFA6-57E22FF79A9A}" type="presParOf" srcId="{C9B73343-B7D3-4335-8043-839E548265B1}" destId="{C0D5A280-569D-4548-A956-1E06AE147FDB}" srcOrd="1" destOrd="0" presId="urn:microsoft.com/office/officeart/2005/8/layout/hProcess9"/>
    <dgm:cxn modelId="{1E585DED-0160-449C-97A7-E529C84A78C4}" type="presParOf" srcId="{C0D5A280-569D-4548-A956-1E06AE147FDB}" destId="{E5E14C31-95A5-41D0-B750-57CAB0DA8B3F}" srcOrd="0" destOrd="0" presId="urn:microsoft.com/office/officeart/2005/8/layout/hProcess9"/>
    <dgm:cxn modelId="{ACBA0F51-0FA0-40B3-B714-452FE5D67B3A}" type="presParOf" srcId="{C0D5A280-569D-4548-A956-1E06AE147FDB}" destId="{1C778D6C-36B7-4AEB-A192-670F6C43D853}" srcOrd="1" destOrd="0" presId="urn:microsoft.com/office/officeart/2005/8/layout/hProcess9"/>
    <dgm:cxn modelId="{473E4AE6-17C6-4580-BCB3-0CCF484BB3B3}" type="presParOf" srcId="{C0D5A280-569D-4548-A956-1E06AE147FDB}" destId="{615C1279-CA3E-4C78-A37D-EBF4C3BFCD04}" srcOrd="2" destOrd="0" presId="urn:microsoft.com/office/officeart/2005/8/layout/hProcess9"/>
    <dgm:cxn modelId="{95E358CD-9152-4D18-BD95-296202B2293B}" type="presParOf" srcId="{C0D5A280-569D-4548-A956-1E06AE147FDB}" destId="{136AE3D9-D0F2-4930-91DF-F958852B5323}" srcOrd="3" destOrd="0" presId="urn:microsoft.com/office/officeart/2005/8/layout/hProcess9"/>
    <dgm:cxn modelId="{7FEBEDE6-F202-48B5-823B-84B84BAEBDF2}" type="presParOf" srcId="{C0D5A280-569D-4548-A956-1E06AE147FDB}" destId="{298F2146-C9D2-409B-94B7-3E6AE2093803}" srcOrd="4" destOrd="0" presId="urn:microsoft.com/office/officeart/2005/8/layout/hProcess9"/>
    <dgm:cxn modelId="{97A601CB-ECDA-41EA-A5EC-63D3815F83FD}" type="presParOf" srcId="{C0D5A280-569D-4548-A956-1E06AE147FDB}" destId="{31756C30-1C25-4C6D-BF2E-20F11387E64F}" srcOrd="5" destOrd="0" presId="urn:microsoft.com/office/officeart/2005/8/layout/hProcess9"/>
    <dgm:cxn modelId="{273A6907-CD56-4C9E-B109-2551D1FAC6A2}" type="presParOf" srcId="{C0D5A280-569D-4548-A956-1E06AE147FDB}" destId="{0F003E4D-23B6-4459-8636-8526756864A8}" srcOrd="6" destOrd="0" presId="urn:microsoft.com/office/officeart/2005/8/layout/hProcess9"/>
    <dgm:cxn modelId="{55947FE3-B6A6-497E-90D4-59E3467AF270}" type="presParOf" srcId="{C0D5A280-569D-4548-A956-1E06AE147FDB}" destId="{A39E622B-4CDA-4CA4-923D-AC18E3BDEC98}" srcOrd="7" destOrd="0" presId="urn:microsoft.com/office/officeart/2005/8/layout/hProcess9"/>
    <dgm:cxn modelId="{1B97B299-D8CE-4DBD-B549-8B402661161A}" type="presParOf" srcId="{C0D5A280-569D-4548-A956-1E06AE147FDB}" destId="{CAC48769-187D-407A-9179-4C928347B934}" srcOrd="8" destOrd="0" presId="urn:microsoft.com/office/officeart/2005/8/layout/hProcess9"/>
    <dgm:cxn modelId="{721DF10B-D0D1-4114-8E2D-9372D1A4EAF7}" type="presParOf" srcId="{C0D5A280-569D-4548-A956-1E06AE147FDB}" destId="{8207EC8E-5775-4B38-A7EB-B42A5913B5B7}" srcOrd="9" destOrd="0" presId="urn:microsoft.com/office/officeart/2005/8/layout/hProcess9"/>
    <dgm:cxn modelId="{53F05C60-B13D-4AA4-9CCB-F530846CE123}" type="presParOf" srcId="{C0D5A280-569D-4548-A956-1E06AE147FDB}" destId="{1452C6CA-BF44-4DAD-911F-C308279C4F72}"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9033F994-70A4-4ECC-B64A-A40FB0F9DA49}" type="datetimeFigureOut">
              <a:rPr lang="en-US" smtClean="0"/>
              <a:t>6/24/2015</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A9E520B3-2456-44DA-8F93-051638A0B923}" type="slidenum">
              <a:rPr lang="en-US" smtClean="0"/>
              <a:t>‹#›</a:t>
            </a:fld>
            <a:endParaRPr lang="en-US"/>
          </a:p>
        </p:txBody>
      </p:sp>
    </p:spTree>
    <p:extLst>
      <p:ext uri="{BB962C8B-B14F-4D97-AF65-F5344CB8AC3E}">
        <p14:creationId xmlns:p14="http://schemas.microsoft.com/office/powerpoint/2010/main" val="408127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E520B3-2456-44DA-8F93-051638A0B923}" type="slidenum">
              <a:rPr lang="en-US" smtClean="0"/>
              <a:t>2</a:t>
            </a:fld>
            <a:endParaRPr lang="en-US"/>
          </a:p>
        </p:txBody>
      </p:sp>
    </p:spTree>
    <p:extLst>
      <p:ext uri="{BB962C8B-B14F-4D97-AF65-F5344CB8AC3E}">
        <p14:creationId xmlns:p14="http://schemas.microsoft.com/office/powerpoint/2010/main" val="15140450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Source: WHO</a:t>
            </a:r>
          </a:p>
          <a:p>
            <a:pPr eaLnBrk="1" hangingPunct="1"/>
            <a:endParaRPr lang="en-US" altLang="en-US" dirty="0" smtClean="0"/>
          </a:p>
          <a:p>
            <a:pPr eaLnBrk="1" hangingPunct="1"/>
            <a:r>
              <a:rPr lang="en-US" altLang="en-US" dirty="0" smtClean="0"/>
              <a:t>The World Health Organization defines Health in All Policies as referring to “taking health implications of decisions systemically into</a:t>
            </a:r>
          </a:p>
          <a:p>
            <a:pPr eaLnBrk="1" hangingPunct="1"/>
            <a:r>
              <a:rPr lang="en-US" altLang="en-US" dirty="0" smtClean="0"/>
              <a:t>account in public policies across sectors, seeking synergies, and avoiding harmful health impacts, in order to improve population health and health equity through assessing consequences of public policies on determinants of health and well-being and on health systems.” (WHO Training Manual)</a:t>
            </a:r>
          </a:p>
          <a:p>
            <a:pPr eaLnBrk="1" hangingPunct="1"/>
            <a:endParaRPr lang="en-US" altLang="en-US" dirty="0" smtClean="0"/>
          </a:p>
          <a:p>
            <a:pPr eaLnBrk="1" hangingPunct="1"/>
            <a:r>
              <a:rPr lang="en-US" altLang="en-US" dirty="0" smtClean="0"/>
              <a:t>Question: Where is academia?</a:t>
            </a:r>
          </a:p>
          <a:p>
            <a:endParaRPr lang="en-US" dirty="0"/>
          </a:p>
        </p:txBody>
      </p:sp>
      <p:sp>
        <p:nvSpPr>
          <p:cNvPr id="4" name="Slide Number Placeholder 3"/>
          <p:cNvSpPr>
            <a:spLocks noGrp="1"/>
          </p:cNvSpPr>
          <p:nvPr>
            <p:ph type="sldNum" sz="quarter" idx="10"/>
          </p:nvPr>
        </p:nvSpPr>
        <p:spPr/>
        <p:txBody>
          <a:bodyPr/>
          <a:lstStyle/>
          <a:p>
            <a:fld id="{A9E520B3-2456-44DA-8F93-051638A0B923}" type="slidenum">
              <a:rPr lang="en-US" smtClean="0"/>
              <a:t>15</a:t>
            </a:fld>
            <a:endParaRPr lang="en-US"/>
          </a:p>
        </p:txBody>
      </p:sp>
    </p:spTree>
    <p:extLst>
      <p:ext uri="{BB962C8B-B14F-4D97-AF65-F5344CB8AC3E}">
        <p14:creationId xmlns:p14="http://schemas.microsoft.com/office/powerpoint/2010/main" val="7360437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r>
              <a:rPr lang="en-US" altLang="en-US" dirty="0" smtClean="0"/>
              <a:t>Can the “Health” in “</a:t>
            </a:r>
            <a:r>
              <a:rPr lang="en-US" altLang="en-US" dirty="0" err="1" smtClean="0"/>
              <a:t>HiAP</a:t>
            </a:r>
            <a:r>
              <a:rPr lang="en-US" altLang="en-US" dirty="0" smtClean="0"/>
              <a:t>” accommodate</a:t>
            </a:r>
            <a:r>
              <a:rPr lang="en-US" altLang="en-US" baseline="0" dirty="0" smtClean="0"/>
              <a:t> questions of adverse </a:t>
            </a:r>
            <a:r>
              <a:rPr lang="en-US" altLang="en-US" baseline="0" dirty="0" err="1" smtClean="0"/>
              <a:t>epigenomic</a:t>
            </a:r>
            <a:r>
              <a:rPr lang="en-US" altLang="en-US" baseline="0" dirty="0" smtClean="0"/>
              <a:t> impacts? Is the science of </a:t>
            </a:r>
            <a:r>
              <a:rPr lang="en-US" altLang="en-US" baseline="0" dirty="0" err="1" smtClean="0"/>
              <a:t>epigenomics</a:t>
            </a:r>
            <a:r>
              <a:rPr lang="en-US" altLang="en-US" baseline="0" dirty="0" smtClean="0"/>
              <a:t> ready to play such a prominent role?</a:t>
            </a:r>
          </a:p>
          <a:p>
            <a:pPr defTabSz="966612"/>
            <a:r>
              <a:rPr lang="en-US" altLang="en-US" dirty="0" smtClean="0"/>
              <a:t>WHO defines “public health” as:  “all organized efforts to prevent disease, promote health, and prolong life among the population as a whole?”</a:t>
            </a:r>
          </a:p>
          <a:p>
            <a:pPr defTabSz="966612"/>
            <a:endParaRPr lang="en-US" altLang="en-US" dirty="0" smtClean="0"/>
          </a:p>
          <a:p>
            <a:pPr defTabSz="966612"/>
            <a:r>
              <a:rPr lang="en-US" dirty="0" smtClean="0"/>
              <a:t>WHO says use </a:t>
            </a:r>
            <a:r>
              <a:rPr lang="en-US" dirty="0" err="1" smtClean="0"/>
              <a:t>HiAP</a:t>
            </a:r>
            <a:r>
              <a:rPr lang="en-US" dirty="0" smtClean="0"/>
              <a:t> if: * Problem or issue is of major public health importance, is amenable to change and change is feasible, and Potential solutions are politically and socially acceptable. (http://apps.who.int/iris/bitstream/10665/151788/1/9789241507981_eng.pdf?ua=1)</a:t>
            </a:r>
            <a:endParaRPr lang="en-US" altLang="en-US" dirty="0" smtClean="0"/>
          </a:p>
          <a:p>
            <a:pPr defTabSz="966612"/>
            <a:endParaRPr lang="en-US" altLang="en-US" dirty="0" smtClean="0"/>
          </a:p>
          <a:p>
            <a:pPr defTabSz="966612"/>
            <a:r>
              <a:rPr lang="en-US" altLang="en-US" dirty="0" smtClean="0"/>
              <a:t>Spotted Owl? An</a:t>
            </a:r>
            <a:r>
              <a:rPr lang="en-US" altLang="en-US" baseline="0" dirty="0" smtClean="0"/>
              <a:t> indicator species signaling overall health of the ecosystem in which it lives (http://www.scu.edu/ethics/publications/iie/v4n1/)</a:t>
            </a:r>
          </a:p>
          <a:p>
            <a:pPr defTabSz="966612"/>
            <a:r>
              <a:rPr lang="en-US" altLang="en-US" baseline="0" dirty="0" smtClean="0"/>
              <a:t>Image source: https://share.america.gov/wildlife-at-risk/</a:t>
            </a:r>
          </a:p>
          <a:p>
            <a:pPr defTabSz="966612"/>
            <a:endParaRPr lang="en-US" altLang="en-US" baseline="0" dirty="0" smtClean="0"/>
          </a:p>
          <a:p>
            <a:pPr defTabSz="966612"/>
            <a:r>
              <a:rPr lang="en-US" altLang="en-US" baseline="0" dirty="0" smtClean="0"/>
              <a:t>Are these results inheritable, leading to an intergenerational effect of exposure?</a:t>
            </a:r>
          </a:p>
          <a:p>
            <a:pPr defTabSz="966612"/>
            <a:endParaRPr lang="en-US" altLang="en-US" baseline="0" dirty="0" smtClean="0"/>
          </a:p>
          <a:p>
            <a:pPr defTabSz="966612"/>
            <a:r>
              <a:rPr lang="en-US" altLang="en-US" baseline="0" dirty="0" smtClean="0"/>
              <a:t>This may be a challenge at this time to advance through </a:t>
            </a:r>
            <a:r>
              <a:rPr lang="en-US" altLang="en-US" baseline="0" dirty="0" err="1" smtClean="0"/>
              <a:t>HiAP</a:t>
            </a:r>
            <a:r>
              <a:rPr lang="en-US" altLang="en-US" baseline="0" dirty="0" smtClean="0"/>
              <a:t> approach.</a:t>
            </a:r>
          </a:p>
          <a:p>
            <a:pPr defTabSz="966612"/>
            <a:endParaRPr lang="en-US" altLang="en-US" baseline="0" dirty="0" smtClean="0"/>
          </a:p>
          <a:p>
            <a:pPr defTabSz="966612"/>
            <a:endParaRPr lang="en-US" altLang="en-US" dirty="0" smtClean="0"/>
          </a:p>
        </p:txBody>
      </p:sp>
      <p:sp>
        <p:nvSpPr>
          <p:cNvPr id="4" name="Slide Number Placeholder 3"/>
          <p:cNvSpPr>
            <a:spLocks noGrp="1"/>
          </p:cNvSpPr>
          <p:nvPr>
            <p:ph type="sldNum" sz="quarter" idx="10"/>
          </p:nvPr>
        </p:nvSpPr>
        <p:spPr/>
        <p:txBody>
          <a:bodyPr/>
          <a:lstStyle/>
          <a:p>
            <a:fld id="{A9E520B3-2456-44DA-8F93-051638A0B923}" type="slidenum">
              <a:rPr lang="en-US" smtClean="0"/>
              <a:t>16</a:t>
            </a:fld>
            <a:endParaRPr lang="en-US"/>
          </a:p>
        </p:txBody>
      </p:sp>
    </p:spTree>
    <p:extLst>
      <p:ext uri="{BB962C8B-B14F-4D97-AF65-F5344CB8AC3E}">
        <p14:creationId xmlns:p14="http://schemas.microsoft.com/office/powerpoint/2010/main" val="29481535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84978">
              <a:defRPr/>
            </a:pPr>
            <a:r>
              <a:rPr lang="en-US" sz="1300" dirty="0"/>
              <a:t>World Health Organization has set out the goal that every person have the chance to “attain his or her full health potential”</a:t>
            </a:r>
          </a:p>
          <a:p>
            <a:pPr defTabSz="984978">
              <a:defRPr/>
            </a:pPr>
            <a:endParaRPr lang="en-US" sz="1300" dirty="0"/>
          </a:p>
          <a:p>
            <a:pPr defTabSz="984978">
              <a:defRPr/>
            </a:pPr>
            <a:r>
              <a:rPr lang="en-US" sz="1300" dirty="0"/>
              <a:t>Health Equity promotes that every person have an </a:t>
            </a:r>
            <a:r>
              <a:rPr lang="en-US" sz="1300" b="1" dirty="0"/>
              <a:t>equal </a:t>
            </a:r>
            <a:r>
              <a:rPr lang="en-US" sz="1300" dirty="0"/>
              <a:t>chance to be healthy</a:t>
            </a:r>
          </a:p>
          <a:p>
            <a:pPr defTabSz="984978">
              <a:defRPr/>
            </a:pPr>
            <a:endParaRPr lang="en-US" sz="1300" dirty="0"/>
          </a:p>
          <a:p>
            <a:pPr defTabSz="984978">
              <a:defRPr/>
            </a:pPr>
            <a:r>
              <a:rPr lang="en-US" sz="1300" dirty="0"/>
              <a:t>Inequities are those social, economic, political, cultural and environmental conditions that cause disparities in health status that are unnecessary, unfair, unjust and avoidable*</a:t>
            </a:r>
          </a:p>
          <a:p>
            <a:pPr defTabSz="984978">
              <a:defRPr/>
            </a:pPr>
            <a:endParaRPr lang="en-US" sz="1300" dirty="0"/>
          </a:p>
          <a:p>
            <a:pPr defTabSz="984978">
              <a:defRPr/>
            </a:pPr>
            <a:r>
              <a:rPr lang="en-US" sz="1300" dirty="0"/>
              <a:t>And like social determinants of health, these problems are pervasive &amp; cumulative</a:t>
            </a:r>
          </a:p>
          <a:p>
            <a:pPr defTabSz="984978">
              <a:defRPr/>
            </a:pPr>
            <a:endParaRPr lang="en-US" sz="1300" dirty="0"/>
          </a:p>
          <a:p>
            <a:pPr defTabSz="984978">
              <a:defRPr/>
            </a:pPr>
            <a:r>
              <a:rPr lang="en-US" sz="1300" dirty="0"/>
              <a:t>Health equity – Throwback to a classic public health philosophy of comprehensive concern about health, not merely the presence or absence of disease</a:t>
            </a:r>
          </a:p>
          <a:p>
            <a:pPr defTabSz="984978">
              <a:defRPr/>
            </a:pPr>
            <a:endParaRPr lang="en-US" sz="1300" dirty="0"/>
          </a:p>
          <a:p>
            <a:pPr defTabSz="984978">
              <a:defRPr/>
            </a:pPr>
            <a:r>
              <a:rPr lang="en-US" sz="1300" dirty="0"/>
              <a:t>Philosophy: Normative ethical concept founded on the principle of distributive justice. As noted later, you arguably can link issues of Health Equity to more than just justice as an ethical concept.</a:t>
            </a:r>
          </a:p>
        </p:txBody>
      </p:sp>
      <p:sp>
        <p:nvSpPr>
          <p:cNvPr id="4" name="Slide Number Placeholder 3"/>
          <p:cNvSpPr>
            <a:spLocks noGrp="1"/>
          </p:cNvSpPr>
          <p:nvPr>
            <p:ph type="sldNum" sz="quarter" idx="10"/>
          </p:nvPr>
        </p:nvSpPr>
        <p:spPr/>
        <p:txBody>
          <a:bodyPr/>
          <a:lstStyle/>
          <a:p>
            <a:fld id="{A9E520B3-2456-44DA-8F93-051638A0B923}" type="slidenum">
              <a:rPr lang="en-US" smtClean="0"/>
              <a:t>17</a:t>
            </a:fld>
            <a:endParaRPr lang="en-US"/>
          </a:p>
        </p:txBody>
      </p:sp>
    </p:spTree>
    <p:extLst>
      <p:ext uri="{BB962C8B-B14F-4D97-AF65-F5344CB8AC3E}">
        <p14:creationId xmlns:p14="http://schemas.microsoft.com/office/powerpoint/2010/main" val="3329370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Systemic process</a:t>
            </a:r>
          </a:p>
          <a:p>
            <a:r>
              <a:rPr lang="en-US" dirty="0" smtClean="0"/>
              <a:t>Interdisciplinary</a:t>
            </a:r>
          </a:p>
          <a:p>
            <a:pPr lvl="1"/>
            <a:r>
              <a:rPr lang="en-US" dirty="0" smtClean="0"/>
              <a:t>Data sources</a:t>
            </a:r>
          </a:p>
          <a:p>
            <a:pPr lvl="1"/>
            <a:r>
              <a:rPr lang="en-US" dirty="0" smtClean="0"/>
              <a:t>Analytic methods</a:t>
            </a:r>
          </a:p>
          <a:p>
            <a:pPr lvl="1"/>
            <a:r>
              <a:rPr lang="en-US" dirty="0" smtClean="0"/>
              <a:t>Stakeholder groups</a:t>
            </a:r>
          </a:p>
          <a:p>
            <a:r>
              <a:rPr lang="en-US" dirty="0" smtClean="0"/>
              <a:t>Examines health effects of plans, policies, programs &amp; projects on populations</a:t>
            </a:r>
          </a:p>
          <a:p>
            <a:r>
              <a:rPr lang="en-US" dirty="0" smtClean="0"/>
              <a:t>Distribution of such effects within population</a:t>
            </a:r>
          </a:p>
          <a:p>
            <a:endParaRPr lang="en-US" dirty="0"/>
          </a:p>
        </p:txBody>
      </p:sp>
      <p:sp>
        <p:nvSpPr>
          <p:cNvPr id="4" name="Slide Number Placeholder 3"/>
          <p:cNvSpPr>
            <a:spLocks noGrp="1"/>
          </p:cNvSpPr>
          <p:nvPr>
            <p:ph type="sldNum" sz="quarter" idx="10"/>
          </p:nvPr>
        </p:nvSpPr>
        <p:spPr/>
        <p:txBody>
          <a:bodyPr/>
          <a:lstStyle/>
          <a:p>
            <a:fld id="{A9E520B3-2456-44DA-8F93-051638A0B923}" type="slidenum">
              <a:rPr lang="en-US" smtClean="0"/>
              <a:t>18</a:t>
            </a:fld>
            <a:endParaRPr lang="en-US"/>
          </a:p>
        </p:txBody>
      </p:sp>
    </p:spTree>
    <p:extLst>
      <p:ext uri="{BB962C8B-B14F-4D97-AF65-F5344CB8AC3E}">
        <p14:creationId xmlns:p14="http://schemas.microsoft.com/office/powerpoint/2010/main" val="12969711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84978">
              <a:defRPr/>
            </a:pPr>
            <a:r>
              <a:rPr lang="en-US" dirty="0" smtClean="0"/>
              <a:t>P </a:t>
            </a:r>
            <a:r>
              <a:rPr lang="en-US" dirty="0" err="1" smtClean="0"/>
              <a:t>Braveman</a:t>
            </a:r>
            <a:r>
              <a:rPr lang="en-US" dirty="0" smtClean="0"/>
              <a:t> &amp; S </a:t>
            </a:r>
            <a:r>
              <a:rPr lang="en-US" dirty="0" err="1" smtClean="0"/>
              <a:t>Gruskin</a:t>
            </a:r>
            <a:r>
              <a:rPr lang="en-US" dirty="0" smtClean="0"/>
              <a:t>, Defining equity in health.</a:t>
            </a:r>
          </a:p>
          <a:p>
            <a:r>
              <a:rPr lang="en-US" dirty="0" smtClean="0"/>
              <a:t> J </a:t>
            </a:r>
            <a:r>
              <a:rPr lang="en-US" dirty="0" err="1" smtClean="0"/>
              <a:t>Epidemiol</a:t>
            </a:r>
            <a:r>
              <a:rPr lang="en-US" dirty="0" smtClean="0"/>
              <a:t> Community Health 2003;57:254-258</a:t>
            </a:r>
          </a:p>
          <a:p>
            <a:endParaRPr lang="en-US" dirty="0" smtClean="0"/>
          </a:p>
          <a:p>
            <a:r>
              <a:rPr lang="en-US" dirty="0" smtClean="0"/>
              <a:t>Systemic,</a:t>
            </a:r>
            <a:r>
              <a:rPr lang="en-US" baseline="0" dirty="0" smtClean="0"/>
              <a:t> or structural disparities, according to the World Bank, are conditions </a:t>
            </a:r>
            <a:r>
              <a:rPr lang="en-US" dirty="0" smtClean="0"/>
              <a:t>where “one category of people are attributed an unequal status in relation to other categories of people.” Looking at the normal operation of society, does a particular group of people consistently find itself at a disadvantage as far as “roles, functions, decisions, rights, and opportunities”? </a:t>
            </a:r>
          </a:p>
          <a:p>
            <a:r>
              <a:rPr lang="en-US" dirty="0" smtClean="0"/>
              <a:t>Dani, </a:t>
            </a:r>
            <a:r>
              <a:rPr lang="en-US" dirty="0" err="1" smtClean="0"/>
              <a:t>Anis</a:t>
            </a:r>
            <a:r>
              <a:rPr lang="en-US" dirty="0" smtClean="0"/>
              <a:t> A., and </a:t>
            </a:r>
            <a:r>
              <a:rPr lang="en-US" dirty="0" err="1" smtClean="0"/>
              <a:t>Arjan</a:t>
            </a:r>
            <a:r>
              <a:rPr lang="en-US" dirty="0" smtClean="0"/>
              <a:t> De. </a:t>
            </a:r>
            <a:r>
              <a:rPr lang="en-US" dirty="0" err="1" smtClean="0"/>
              <a:t>Haan</a:t>
            </a:r>
            <a:r>
              <a:rPr lang="en-US" dirty="0" smtClean="0"/>
              <a:t>, eds. Inclusive States: Social Policy and Structural Inequalities. Washington, D.C: World Bank, 2008. 3.</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Is the health disparity systematically associated with social disadvantage in a way that puts an already disadvantaged social group at further disadvantage?</a:t>
            </a:r>
          </a:p>
          <a:p>
            <a:endParaRPr lang="en-US" dirty="0"/>
          </a:p>
        </p:txBody>
      </p:sp>
      <p:sp>
        <p:nvSpPr>
          <p:cNvPr id="4" name="Slide Number Placeholder 3"/>
          <p:cNvSpPr>
            <a:spLocks noGrp="1"/>
          </p:cNvSpPr>
          <p:nvPr>
            <p:ph type="sldNum" sz="quarter" idx="10"/>
          </p:nvPr>
        </p:nvSpPr>
        <p:spPr/>
        <p:txBody>
          <a:bodyPr/>
          <a:lstStyle/>
          <a:p>
            <a:fld id="{A9E520B3-2456-44DA-8F93-051638A0B923}" type="slidenum">
              <a:rPr lang="en-US" smtClean="0"/>
              <a:t>19</a:t>
            </a:fld>
            <a:endParaRPr lang="en-US"/>
          </a:p>
        </p:txBody>
      </p:sp>
    </p:spTree>
    <p:extLst>
      <p:ext uri="{BB962C8B-B14F-4D97-AF65-F5344CB8AC3E}">
        <p14:creationId xmlns:p14="http://schemas.microsoft.com/office/powerpoint/2010/main" val="3280981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Local</a:t>
            </a:r>
            <a:r>
              <a:rPr lang="en-US" baseline="0" dirty="0" smtClean="0"/>
              <a:t> was of importance, as many of our students will end up working in city, county, or state public health agencies, as opposed to federal programs.</a:t>
            </a:r>
          </a:p>
          <a:p>
            <a:r>
              <a:rPr lang="en-US" baseline="0" dirty="0" smtClean="0"/>
              <a:t>Also: didn’t want to focus on the more heavily traveled areas of public health genomics, such as newborn screening.</a:t>
            </a:r>
            <a:endParaRPr lang="en-US" dirty="0"/>
          </a:p>
        </p:txBody>
      </p:sp>
      <p:sp>
        <p:nvSpPr>
          <p:cNvPr id="4" name="Slide Number Placeholder 3"/>
          <p:cNvSpPr>
            <a:spLocks noGrp="1"/>
          </p:cNvSpPr>
          <p:nvPr>
            <p:ph type="sldNum" sz="quarter" idx="10"/>
          </p:nvPr>
        </p:nvSpPr>
        <p:spPr/>
        <p:txBody>
          <a:bodyPr/>
          <a:lstStyle/>
          <a:p>
            <a:fld id="{A9E520B3-2456-44DA-8F93-051638A0B923}" type="slidenum">
              <a:rPr lang="en-US" smtClean="0"/>
              <a:t>5</a:t>
            </a:fld>
            <a:endParaRPr lang="en-US"/>
          </a:p>
        </p:txBody>
      </p:sp>
    </p:spTree>
    <p:extLst>
      <p:ext uri="{BB962C8B-B14F-4D97-AF65-F5344CB8AC3E}">
        <p14:creationId xmlns:p14="http://schemas.microsoft.com/office/powerpoint/2010/main" val="1555682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Components of the public health genomics enterprise. Adapted from Burke W, </a:t>
            </a:r>
            <a:r>
              <a:rPr lang="en-US" b="1" dirty="0" err="1" smtClean="0"/>
              <a:t>Khoury</a:t>
            </a:r>
            <a:r>
              <a:rPr lang="en-US" b="1" dirty="0" smtClean="0"/>
              <a:t> M</a:t>
            </a:r>
            <a:r>
              <a:rPr lang="en-US" dirty="0" smtClean="0"/>
              <a:t>, Stewart A, </a:t>
            </a:r>
            <a:r>
              <a:rPr lang="en-US" b="1" dirty="0" err="1" smtClean="0"/>
              <a:t>Zimmern</a:t>
            </a:r>
            <a:r>
              <a:rPr lang="en-US" b="1" dirty="0" smtClean="0"/>
              <a:t> R</a:t>
            </a:r>
            <a:r>
              <a:rPr lang="en-US" dirty="0" smtClean="0"/>
              <a:t>. 2006. The path from genome-based research to population health: development of an international public health genomics network. Genet. Med. 8:451–58</a:t>
            </a:r>
            <a:endParaRPr lang="en-US" dirty="0"/>
          </a:p>
        </p:txBody>
      </p:sp>
      <p:sp>
        <p:nvSpPr>
          <p:cNvPr id="4" name="Slide Number Placeholder 3"/>
          <p:cNvSpPr>
            <a:spLocks noGrp="1"/>
          </p:cNvSpPr>
          <p:nvPr>
            <p:ph type="sldNum" sz="quarter" idx="10"/>
          </p:nvPr>
        </p:nvSpPr>
        <p:spPr/>
        <p:txBody>
          <a:bodyPr/>
          <a:lstStyle/>
          <a:p>
            <a:fld id="{A9E520B3-2456-44DA-8F93-051638A0B923}" type="slidenum">
              <a:rPr lang="en-US" smtClean="0"/>
              <a:t>6</a:t>
            </a:fld>
            <a:endParaRPr lang="en-US"/>
          </a:p>
        </p:txBody>
      </p:sp>
    </p:spTree>
    <p:extLst>
      <p:ext uri="{BB962C8B-B14F-4D97-AF65-F5344CB8AC3E}">
        <p14:creationId xmlns:p14="http://schemas.microsoft.com/office/powerpoint/2010/main" val="35242499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t>Figure 1</a:t>
            </a:r>
          </a:p>
          <a:p>
            <a:pPr eaLnBrk="1" hangingPunct="1">
              <a:spcBef>
                <a:spcPct val="0"/>
              </a:spcBef>
            </a:pPr>
            <a:r>
              <a:rPr lang="en-US" altLang="en-US" dirty="0" smtClean="0"/>
              <a:t>From Source:</a:t>
            </a:r>
          </a:p>
          <a:p>
            <a:pPr eaLnBrk="1" hangingPunct="1">
              <a:spcBef>
                <a:spcPct val="0"/>
              </a:spcBef>
            </a:pPr>
            <a:r>
              <a:rPr lang="en-US" altLang="en-US" dirty="0" smtClean="0"/>
              <a:t>Environmental factors include chemicals, toxins, physical agents and behavioral, dietary, social and other lifestyle factors. These exert effects preferentially at different times during development. Genetic variation affects developmental processes, responses to environmental factors and the molecular mechanisms that mediate epigenetic change. The arrows indicate that these three forces continue to interact throughout life to modify the </a:t>
            </a:r>
            <a:r>
              <a:rPr lang="en-US" altLang="en-US" dirty="0" err="1" smtClean="0"/>
              <a:t>epigenome</a:t>
            </a:r>
            <a:r>
              <a:rPr lang="en-US" altLang="en-US" dirty="0" smtClean="0"/>
              <a:t>. Maximum epigenetic change occurs when genotype, developmental stage and environmental exposure operate additively (exposure at sensitive stage in individual genetically predisposed to effect).</a:t>
            </a:r>
          </a:p>
          <a:p>
            <a:pPr eaLnBrk="1" hangingPunct="1">
              <a:spcBef>
                <a:spcPct val="0"/>
              </a:spcBef>
            </a:pPr>
            <a:r>
              <a:rPr lang="en-US" altLang="en-US" dirty="0" smtClean="0"/>
              <a:t>The epigenetic </a:t>
            </a:r>
            <a:r>
              <a:rPr lang="en-US" altLang="en-US" dirty="0" err="1" smtClean="0"/>
              <a:t>lorax</a:t>
            </a:r>
            <a:r>
              <a:rPr lang="en-US" altLang="en-US" dirty="0" smtClean="0"/>
              <a:t>: gene-environment interactions in human health</a:t>
            </a:r>
          </a:p>
          <a:p>
            <a:pPr eaLnBrk="1" hangingPunct="1">
              <a:spcBef>
                <a:spcPct val="0"/>
              </a:spcBef>
            </a:pPr>
            <a:r>
              <a:rPr lang="en-US" altLang="en-US" dirty="0" err="1" smtClean="0"/>
              <a:t>Epigenomics</a:t>
            </a:r>
            <a:r>
              <a:rPr lang="en-US" altLang="en-US" dirty="0" smtClean="0"/>
              <a:t>. 2012 August;4(4):383-402.</a:t>
            </a:r>
          </a:p>
          <a:p>
            <a:endParaRPr lang="en-US" dirty="0"/>
          </a:p>
        </p:txBody>
      </p:sp>
      <p:sp>
        <p:nvSpPr>
          <p:cNvPr id="4" name="Slide Number Placeholder 3"/>
          <p:cNvSpPr>
            <a:spLocks noGrp="1"/>
          </p:cNvSpPr>
          <p:nvPr>
            <p:ph type="sldNum" sz="quarter" idx="10"/>
          </p:nvPr>
        </p:nvSpPr>
        <p:spPr/>
        <p:txBody>
          <a:bodyPr/>
          <a:lstStyle/>
          <a:p>
            <a:fld id="{A9E520B3-2456-44DA-8F93-051638A0B923}" type="slidenum">
              <a:rPr lang="en-US" smtClean="0"/>
              <a:t>7</a:t>
            </a:fld>
            <a:endParaRPr lang="en-US"/>
          </a:p>
        </p:txBody>
      </p:sp>
    </p:spTree>
    <p:extLst>
      <p:ext uri="{BB962C8B-B14F-4D97-AF65-F5344CB8AC3E}">
        <p14:creationId xmlns:p14="http://schemas.microsoft.com/office/powerpoint/2010/main" val="3574861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T cells mediate the inflammatory responses observed in asthma among genetically susceptible individuals. </a:t>
            </a:r>
          </a:p>
          <a:p>
            <a:endParaRPr lang="en-US" altLang="en-US" dirty="0" smtClean="0"/>
          </a:p>
          <a:p>
            <a:r>
              <a:rPr lang="en-US" altLang="en-US" dirty="0" smtClean="0"/>
              <a:t>Higher exposure to polycyclic aromatic hydrocarbons (PAHs) – chemicals released from the burning of oil, coal, and gasoline - was significantly associated with impaired </a:t>
            </a:r>
            <a:r>
              <a:rPr lang="en-US" altLang="en-US" dirty="0" err="1" smtClean="0"/>
              <a:t>Treg</a:t>
            </a:r>
            <a:r>
              <a:rPr lang="en-US" altLang="en-US" dirty="0" smtClean="0"/>
              <a:t> function and increased methylation in the </a:t>
            </a:r>
            <a:r>
              <a:rPr lang="en-US" altLang="en-US" dirty="0" err="1" smtClean="0"/>
              <a:t>forkhead</a:t>
            </a:r>
            <a:r>
              <a:rPr lang="en-US" altLang="en-US" dirty="0" smtClean="0"/>
              <a:t> box protein 3 (FOXP3). This protein’s function has been associated with the development of asthma in children. More ambient PAH exposure was associated with adverse epigenetic modifications triggering asthma in children. Hew et al., </a:t>
            </a:r>
            <a:r>
              <a:rPr lang="en-US" altLang="en-US" dirty="0" err="1" smtClean="0"/>
              <a:t>Clin</a:t>
            </a:r>
            <a:r>
              <a:rPr lang="en-US" altLang="en-US" dirty="0" smtClean="0"/>
              <a:t> </a:t>
            </a:r>
            <a:r>
              <a:rPr lang="en-US" altLang="en-US" dirty="0" err="1" smtClean="0"/>
              <a:t>Exp</a:t>
            </a:r>
            <a:r>
              <a:rPr lang="en-US" altLang="en-US" dirty="0" smtClean="0"/>
              <a:t> Allergy. 2015 January; 45(1):238-248. </a:t>
            </a:r>
          </a:p>
          <a:p>
            <a:endParaRPr lang="en-US" altLang="en-US" dirty="0" smtClean="0"/>
          </a:p>
          <a:p>
            <a:r>
              <a:rPr lang="en-US" altLang="en-US" dirty="0" smtClean="0"/>
              <a:t>Asthma picture provided by </a:t>
            </a:r>
            <a:r>
              <a:rPr lang="en-US" altLang="en-US" dirty="0" err="1" smtClean="0"/>
              <a:t>wikiHow</a:t>
            </a:r>
            <a:r>
              <a:rPr lang="en-US" altLang="en-US" dirty="0" smtClean="0"/>
              <a:t> under a Creative Commons License.</a:t>
            </a:r>
          </a:p>
          <a:p>
            <a:endParaRPr lang="en-US" dirty="0"/>
          </a:p>
        </p:txBody>
      </p:sp>
      <p:sp>
        <p:nvSpPr>
          <p:cNvPr id="4" name="Slide Number Placeholder 3"/>
          <p:cNvSpPr>
            <a:spLocks noGrp="1"/>
          </p:cNvSpPr>
          <p:nvPr>
            <p:ph type="sldNum" sz="quarter" idx="10"/>
          </p:nvPr>
        </p:nvSpPr>
        <p:spPr/>
        <p:txBody>
          <a:bodyPr/>
          <a:lstStyle/>
          <a:p>
            <a:fld id="{A9E520B3-2456-44DA-8F93-051638A0B923}" type="slidenum">
              <a:rPr lang="en-US" smtClean="0"/>
              <a:t>9</a:t>
            </a:fld>
            <a:endParaRPr lang="en-US"/>
          </a:p>
        </p:txBody>
      </p:sp>
    </p:spTree>
    <p:extLst>
      <p:ext uri="{BB962C8B-B14F-4D97-AF65-F5344CB8AC3E}">
        <p14:creationId xmlns:p14="http://schemas.microsoft.com/office/powerpoint/2010/main" val="38709238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E520B3-2456-44DA-8F93-051638A0B923}" type="slidenum">
              <a:rPr lang="en-US" smtClean="0"/>
              <a:t>10</a:t>
            </a:fld>
            <a:endParaRPr lang="en-US"/>
          </a:p>
        </p:txBody>
      </p:sp>
    </p:spTree>
    <p:extLst>
      <p:ext uri="{BB962C8B-B14F-4D97-AF65-F5344CB8AC3E}">
        <p14:creationId xmlns:p14="http://schemas.microsoft.com/office/powerpoint/2010/main" val="28773632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E520B3-2456-44DA-8F93-051638A0B923}" type="slidenum">
              <a:rPr lang="en-US" smtClean="0"/>
              <a:t>11</a:t>
            </a:fld>
            <a:endParaRPr lang="en-US"/>
          </a:p>
        </p:txBody>
      </p:sp>
    </p:spTree>
    <p:extLst>
      <p:ext uri="{BB962C8B-B14F-4D97-AF65-F5344CB8AC3E}">
        <p14:creationId xmlns:p14="http://schemas.microsoft.com/office/powerpoint/2010/main" val="23988254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t>National Association of County &amp; City Health Officials (NACCHO) defines </a:t>
            </a:r>
            <a:r>
              <a:rPr lang="en-US" altLang="en-US" dirty="0" err="1" smtClean="0"/>
              <a:t>HiAP</a:t>
            </a:r>
            <a:r>
              <a:rPr lang="en-US" altLang="en-US" dirty="0" smtClean="0"/>
              <a:t> as “a change in the systems that determine how decisions are made and implemented by local, state, and federal governments to ensure that public policies, plans, projects and programs have neutral or beneficial impacts on the determinants of health…”</a:t>
            </a:r>
          </a:p>
          <a:p>
            <a:pPr eaLnBrk="1" hangingPunct="1">
              <a:spcBef>
                <a:spcPct val="0"/>
              </a:spcBef>
            </a:pPr>
            <a:r>
              <a:rPr lang="en-US" altLang="en-US" dirty="0" smtClean="0"/>
              <a:t>Source: National Association of County and City Health Officials. (2014). Health in All Policies. Retrieved October 21, 2014,</a:t>
            </a:r>
          </a:p>
          <a:p>
            <a:pPr eaLnBrk="1" hangingPunct="1">
              <a:spcBef>
                <a:spcPct val="0"/>
              </a:spcBef>
            </a:pPr>
            <a:r>
              <a:rPr lang="en-US" altLang="en-US" dirty="0" smtClean="0"/>
              <a:t>from http://www.naccho.org/topics/environmental/HiAP. </a:t>
            </a:r>
          </a:p>
          <a:p>
            <a:pPr eaLnBrk="1" hangingPunct="1">
              <a:spcBef>
                <a:spcPct val="0"/>
              </a:spcBef>
            </a:pPr>
            <a:endParaRPr lang="en-US" altLang="en-US" dirty="0" smtClean="0"/>
          </a:p>
          <a:p>
            <a:pPr eaLnBrk="1" hangingPunct="1">
              <a:spcBef>
                <a:spcPct val="0"/>
              </a:spcBef>
            </a:pPr>
            <a:r>
              <a:rPr lang="en-US" altLang="en-US" dirty="0" smtClean="0"/>
              <a:t>Image Source: CDC</a:t>
            </a:r>
          </a:p>
          <a:p>
            <a:endParaRPr lang="en-US" dirty="0"/>
          </a:p>
        </p:txBody>
      </p:sp>
      <p:sp>
        <p:nvSpPr>
          <p:cNvPr id="4" name="Slide Number Placeholder 3"/>
          <p:cNvSpPr>
            <a:spLocks noGrp="1"/>
          </p:cNvSpPr>
          <p:nvPr>
            <p:ph type="sldNum" sz="quarter" idx="10"/>
          </p:nvPr>
        </p:nvSpPr>
        <p:spPr/>
        <p:txBody>
          <a:bodyPr/>
          <a:lstStyle/>
          <a:p>
            <a:fld id="{A9E520B3-2456-44DA-8F93-051638A0B923}" type="slidenum">
              <a:rPr lang="en-US" smtClean="0"/>
              <a:t>13</a:t>
            </a:fld>
            <a:endParaRPr lang="en-US"/>
          </a:p>
        </p:txBody>
      </p:sp>
    </p:spTree>
    <p:extLst>
      <p:ext uri="{BB962C8B-B14F-4D97-AF65-F5344CB8AC3E}">
        <p14:creationId xmlns:p14="http://schemas.microsoft.com/office/powerpoint/2010/main" val="6825362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t>“…</a:t>
            </a:r>
            <a:r>
              <a:rPr lang="en-US" altLang="en-US" dirty="0" err="1" smtClean="0"/>
              <a:t>HiAP</a:t>
            </a:r>
            <a:r>
              <a:rPr lang="en-US" altLang="en-US" dirty="0" smtClean="0"/>
              <a:t> emphasizes the need to collaborate across sectors to achieve common goals and innovatively tackle complex problems, such as health inequities and disparities in exposures to environmental toxicants.”</a:t>
            </a:r>
          </a:p>
          <a:p>
            <a:pPr eaLnBrk="1" hangingPunct="1">
              <a:spcBef>
                <a:spcPct val="0"/>
              </a:spcBef>
            </a:pPr>
            <a:endParaRPr lang="en-US" altLang="en-US" dirty="0" smtClean="0"/>
          </a:p>
          <a:p>
            <a:pPr eaLnBrk="1" hangingPunct="1">
              <a:spcBef>
                <a:spcPct val="0"/>
              </a:spcBef>
            </a:pPr>
            <a:r>
              <a:rPr lang="en-US" altLang="en-US" dirty="0" smtClean="0"/>
              <a:t>Source: </a:t>
            </a:r>
            <a:r>
              <a:rPr lang="en-US" altLang="en-US" dirty="0" err="1" smtClean="0"/>
              <a:t>Gase</a:t>
            </a:r>
            <a:r>
              <a:rPr lang="en-US" altLang="en-US" dirty="0" smtClean="0"/>
              <a:t> et al., “Health in All Policies”: Taking Stock of Emerging Practices to Incorporate Health in Decision Making in the United States, J Public Health Management Practice, 2013, 19(6), 529–540.</a:t>
            </a:r>
          </a:p>
          <a:p>
            <a:endParaRPr lang="en-US" dirty="0"/>
          </a:p>
        </p:txBody>
      </p:sp>
      <p:sp>
        <p:nvSpPr>
          <p:cNvPr id="4" name="Slide Number Placeholder 3"/>
          <p:cNvSpPr>
            <a:spLocks noGrp="1"/>
          </p:cNvSpPr>
          <p:nvPr>
            <p:ph type="sldNum" sz="quarter" idx="10"/>
          </p:nvPr>
        </p:nvSpPr>
        <p:spPr/>
        <p:txBody>
          <a:bodyPr/>
          <a:lstStyle/>
          <a:p>
            <a:fld id="{A9E520B3-2456-44DA-8F93-051638A0B923}" type="slidenum">
              <a:rPr lang="en-US" smtClean="0"/>
              <a:t>14</a:t>
            </a:fld>
            <a:endParaRPr lang="en-US"/>
          </a:p>
        </p:txBody>
      </p:sp>
    </p:spTree>
    <p:extLst>
      <p:ext uri="{BB962C8B-B14F-4D97-AF65-F5344CB8AC3E}">
        <p14:creationId xmlns:p14="http://schemas.microsoft.com/office/powerpoint/2010/main" val="2947007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fld id="{A28FA1FD-8562-4FFD-8B2F-C557A15B4162}" type="datetimeFigureOut">
              <a:rPr lang="en-GB" altLang="en-US"/>
              <a:pPr/>
              <a:t>24/06/2015</a:t>
            </a:fld>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C2ECE722-00C9-4A5F-8D63-6BC02CE6B784}" type="slidenum">
              <a:rPr lang="en-GB" altLang="en-US"/>
              <a:pPr/>
              <a:t>‹#›</a:t>
            </a:fld>
            <a:endParaRPr lang="en-GB" altLang="en-US"/>
          </a:p>
        </p:txBody>
      </p:sp>
    </p:spTree>
    <p:extLst>
      <p:ext uri="{BB962C8B-B14F-4D97-AF65-F5344CB8AC3E}">
        <p14:creationId xmlns:p14="http://schemas.microsoft.com/office/powerpoint/2010/main" val="1918755538"/>
      </p:ext>
    </p:extLst>
  </p:cSld>
  <p:clrMapOvr>
    <a:masterClrMapping/>
  </p:clrMapOvr>
  <mc:AlternateContent xmlns:mc="http://schemas.openxmlformats.org/markup-compatibility/2006" xmlns:p14="http://schemas.microsoft.com/office/powerpoint/2010/main">
    <mc:Choice Requires="p14">
      <p:transition p14:dur="200" advClick="0" advTm="20000"/>
    </mc:Choice>
    <mc:Fallback xmlns="">
      <p:transition advClick="0" advTm="20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4B4C80E4-5E90-4061-8E3D-A14D60F3458B}" type="datetimeFigureOut">
              <a:rPr lang="en-GB" altLang="en-US"/>
              <a:pPr/>
              <a:t>24/06/2015</a:t>
            </a:fld>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8B3B380E-B069-4DA3-9DE3-F54EDD8D7C12}" type="slidenum">
              <a:rPr lang="en-GB" altLang="en-US"/>
              <a:pPr/>
              <a:t>‹#›</a:t>
            </a:fld>
            <a:endParaRPr lang="en-GB" altLang="en-US"/>
          </a:p>
        </p:txBody>
      </p:sp>
    </p:spTree>
    <p:extLst>
      <p:ext uri="{BB962C8B-B14F-4D97-AF65-F5344CB8AC3E}">
        <p14:creationId xmlns:p14="http://schemas.microsoft.com/office/powerpoint/2010/main" val="1463692044"/>
      </p:ext>
    </p:extLst>
  </p:cSld>
  <p:clrMapOvr>
    <a:masterClrMapping/>
  </p:clrMapOvr>
  <mc:AlternateContent xmlns:mc="http://schemas.openxmlformats.org/markup-compatibility/2006" xmlns:p14="http://schemas.microsoft.com/office/powerpoint/2010/main">
    <mc:Choice Requires="p14">
      <p:transition p14:dur="200" advClick="0" advTm="20000"/>
    </mc:Choice>
    <mc:Fallback xmlns="">
      <p:transition advClick="0" advTm="20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236C05A9-9CB9-457C-90D5-AD600F9B7D4D}" type="datetimeFigureOut">
              <a:rPr lang="en-GB" altLang="en-US"/>
              <a:pPr/>
              <a:t>24/06/2015</a:t>
            </a:fld>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3E01AB42-241C-4745-ADCC-01D0D0A28362}" type="slidenum">
              <a:rPr lang="en-GB" altLang="en-US"/>
              <a:pPr/>
              <a:t>‹#›</a:t>
            </a:fld>
            <a:endParaRPr lang="en-GB" altLang="en-US"/>
          </a:p>
        </p:txBody>
      </p:sp>
    </p:spTree>
    <p:extLst>
      <p:ext uri="{BB962C8B-B14F-4D97-AF65-F5344CB8AC3E}">
        <p14:creationId xmlns:p14="http://schemas.microsoft.com/office/powerpoint/2010/main" val="593052739"/>
      </p:ext>
    </p:extLst>
  </p:cSld>
  <p:clrMapOvr>
    <a:masterClrMapping/>
  </p:clrMapOvr>
  <mc:AlternateContent xmlns:mc="http://schemas.openxmlformats.org/markup-compatibility/2006" xmlns:p14="http://schemas.microsoft.com/office/powerpoint/2010/main">
    <mc:Choice Requires="p14">
      <p:transition p14:dur="200" advClick="0" advTm="20000"/>
    </mc:Choice>
    <mc:Fallback xmlns="">
      <p:transition advClick="0" advTm="20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880FE73E-473E-40B4-AF0D-1358D35844BC}" type="datetimeFigureOut">
              <a:rPr lang="en-GB" altLang="en-US"/>
              <a:pPr/>
              <a:t>24/06/2015</a:t>
            </a:fld>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26E24F7B-7A4D-49C5-AA05-97BC0E604F52}" type="slidenum">
              <a:rPr lang="en-GB" altLang="en-US"/>
              <a:pPr/>
              <a:t>‹#›</a:t>
            </a:fld>
            <a:endParaRPr lang="en-GB" altLang="en-US"/>
          </a:p>
        </p:txBody>
      </p:sp>
    </p:spTree>
    <p:extLst>
      <p:ext uri="{BB962C8B-B14F-4D97-AF65-F5344CB8AC3E}">
        <p14:creationId xmlns:p14="http://schemas.microsoft.com/office/powerpoint/2010/main" val="2178533691"/>
      </p:ext>
    </p:extLst>
  </p:cSld>
  <p:clrMapOvr>
    <a:masterClrMapping/>
  </p:clrMapOvr>
  <mc:AlternateContent xmlns:mc="http://schemas.openxmlformats.org/markup-compatibility/2006" xmlns:p14="http://schemas.microsoft.com/office/powerpoint/2010/main">
    <mc:Choice Requires="p14">
      <p:transition p14:dur="200" advClick="0" advTm="20000"/>
    </mc:Choice>
    <mc:Fallback xmlns="">
      <p:transition advClick="0" advTm="20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05C448AA-A235-4EC3-B65B-96F615747BF1}" type="datetimeFigureOut">
              <a:rPr lang="en-GB" altLang="en-US"/>
              <a:pPr/>
              <a:t>24/06/2015</a:t>
            </a:fld>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8805AC77-3ACB-443E-A3A8-3F28826F10D9}" type="slidenum">
              <a:rPr lang="en-GB" altLang="en-US"/>
              <a:pPr/>
              <a:t>‹#›</a:t>
            </a:fld>
            <a:endParaRPr lang="en-GB" altLang="en-US"/>
          </a:p>
        </p:txBody>
      </p:sp>
    </p:spTree>
    <p:extLst>
      <p:ext uri="{BB962C8B-B14F-4D97-AF65-F5344CB8AC3E}">
        <p14:creationId xmlns:p14="http://schemas.microsoft.com/office/powerpoint/2010/main" val="3902320920"/>
      </p:ext>
    </p:extLst>
  </p:cSld>
  <p:clrMapOvr>
    <a:masterClrMapping/>
  </p:clrMapOvr>
  <mc:AlternateContent xmlns:mc="http://schemas.openxmlformats.org/markup-compatibility/2006" xmlns:p14="http://schemas.microsoft.com/office/powerpoint/2010/main">
    <mc:Choice Requires="p14">
      <p:transition p14:dur="200" advClick="0" advTm="20000"/>
    </mc:Choice>
    <mc:Fallback xmlns="">
      <p:transition advClick="0" advTm="20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fld id="{A1E2C9FB-90A6-4651-A578-A6FF52DA0D1C}" type="datetimeFigureOut">
              <a:rPr lang="en-GB" altLang="en-US"/>
              <a:pPr/>
              <a:t>24/06/2015</a:t>
            </a:fld>
            <a:endParaRPr lang="en-GB" altLang="en-US"/>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0BE200CC-B278-408A-B17F-29B18C546B4B}" type="slidenum">
              <a:rPr lang="en-GB" altLang="en-US"/>
              <a:pPr/>
              <a:t>‹#›</a:t>
            </a:fld>
            <a:endParaRPr lang="en-GB" altLang="en-US"/>
          </a:p>
        </p:txBody>
      </p:sp>
    </p:spTree>
    <p:extLst>
      <p:ext uri="{BB962C8B-B14F-4D97-AF65-F5344CB8AC3E}">
        <p14:creationId xmlns:p14="http://schemas.microsoft.com/office/powerpoint/2010/main" val="641359788"/>
      </p:ext>
    </p:extLst>
  </p:cSld>
  <p:clrMapOvr>
    <a:masterClrMapping/>
  </p:clrMapOvr>
  <mc:AlternateContent xmlns:mc="http://schemas.openxmlformats.org/markup-compatibility/2006" xmlns:p14="http://schemas.microsoft.com/office/powerpoint/2010/main">
    <mc:Choice Requires="p14">
      <p:transition p14:dur="200" advClick="0" advTm="20000"/>
    </mc:Choice>
    <mc:Fallback xmlns="">
      <p:transition advClick="0" advTm="20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fld id="{076E412B-9D2A-4972-9994-10C801921C9E}" type="datetimeFigureOut">
              <a:rPr lang="en-GB" altLang="en-US"/>
              <a:pPr/>
              <a:t>24/06/2015</a:t>
            </a:fld>
            <a:endParaRPr lang="en-GB" altLang="en-US"/>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fld id="{7B9FC128-4C4B-443B-B8CD-791449F98DBB}" type="slidenum">
              <a:rPr lang="en-GB" altLang="en-US"/>
              <a:pPr/>
              <a:t>‹#›</a:t>
            </a:fld>
            <a:endParaRPr lang="en-GB" altLang="en-US"/>
          </a:p>
        </p:txBody>
      </p:sp>
    </p:spTree>
    <p:extLst>
      <p:ext uri="{BB962C8B-B14F-4D97-AF65-F5344CB8AC3E}">
        <p14:creationId xmlns:p14="http://schemas.microsoft.com/office/powerpoint/2010/main" val="2576769612"/>
      </p:ext>
    </p:extLst>
  </p:cSld>
  <p:clrMapOvr>
    <a:masterClrMapping/>
  </p:clrMapOvr>
  <mc:AlternateContent xmlns:mc="http://schemas.openxmlformats.org/markup-compatibility/2006" xmlns:p14="http://schemas.microsoft.com/office/powerpoint/2010/main">
    <mc:Choice Requires="p14">
      <p:transition p14:dur="200" advClick="0" advTm="20000"/>
    </mc:Choice>
    <mc:Fallback xmlns="">
      <p:transition advClick="0" advTm="20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fld id="{AD45EDF3-2634-4BC7-B56D-36F49B5BDDF8}" type="datetimeFigureOut">
              <a:rPr lang="en-GB" altLang="en-US"/>
              <a:pPr/>
              <a:t>24/06/2015</a:t>
            </a:fld>
            <a:endParaRPr lang="en-GB" altLang="en-US"/>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fld id="{55630423-66C2-4161-83DF-60FCAC3D3AD3}" type="slidenum">
              <a:rPr lang="en-GB" altLang="en-US"/>
              <a:pPr/>
              <a:t>‹#›</a:t>
            </a:fld>
            <a:endParaRPr lang="en-GB" altLang="en-US"/>
          </a:p>
        </p:txBody>
      </p:sp>
    </p:spTree>
    <p:extLst>
      <p:ext uri="{BB962C8B-B14F-4D97-AF65-F5344CB8AC3E}">
        <p14:creationId xmlns:p14="http://schemas.microsoft.com/office/powerpoint/2010/main" val="1820116588"/>
      </p:ext>
    </p:extLst>
  </p:cSld>
  <p:clrMapOvr>
    <a:masterClrMapping/>
  </p:clrMapOvr>
  <mc:AlternateContent xmlns:mc="http://schemas.openxmlformats.org/markup-compatibility/2006" xmlns:p14="http://schemas.microsoft.com/office/powerpoint/2010/main">
    <mc:Choice Requires="p14">
      <p:transition p14:dur="200" advClick="0" advTm="20000"/>
    </mc:Choice>
    <mc:Fallback xmlns="">
      <p:transition advClick="0" advTm="20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86477AA4-B527-4080-ADDB-F02F2AC1134F}" type="datetimeFigureOut">
              <a:rPr lang="en-GB" altLang="en-US"/>
              <a:pPr/>
              <a:t>24/06/2015</a:t>
            </a:fld>
            <a:endParaRPr lang="en-GB" altLang="en-US"/>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fld id="{8CB0740F-37CC-49AC-9E9A-D548EEFC9753}" type="slidenum">
              <a:rPr lang="en-GB" altLang="en-US"/>
              <a:pPr/>
              <a:t>‹#›</a:t>
            </a:fld>
            <a:endParaRPr lang="en-GB" altLang="en-US"/>
          </a:p>
        </p:txBody>
      </p:sp>
    </p:spTree>
    <p:extLst>
      <p:ext uri="{BB962C8B-B14F-4D97-AF65-F5344CB8AC3E}">
        <p14:creationId xmlns:p14="http://schemas.microsoft.com/office/powerpoint/2010/main" val="2260830139"/>
      </p:ext>
    </p:extLst>
  </p:cSld>
  <p:clrMapOvr>
    <a:masterClrMapping/>
  </p:clrMapOvr>
  <mc:AlternateContent xmlns:mc="http://schemas.openxmlformats.org/markup-compatibility/2006" xmlns:p14="http://schemas.microsoft.com/office/powerpoint/2010/main">
    <mc:Choice Requires="p14">
      <p:transition p14:dur="200" advClick="0" advTm="20000"/>
    </mc:Choice>
    <mc:Fallback xmlns="">
      <p:transition advClick="0" advTm="20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F26D0715-2C2F-48DB-BDC1-2A9C195A6869}" type="datetimeFigureOut">
              <a:rPr lang="en-GB" altLang="en-US"/>
              <a:pPr/>
              <a:t>24/06/2015</a:t>
            </a:fld>
            <a:endParaRPr lang="en-GB" altLang="en-US"/>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B26C5E00-3D11-4FC2-9D88-320A1BD8E52B}" type="slidenum">
              <a:rPr lang="en-GB" altLang="en-US"/>
              <a:pPr/>
              <a:t>‹#›</a:t>
            </a:fld>
            <a:endParaRPr lang="en-GB" altLang="en-US"/>
          </a:p>
        </p:txBody>
      </p:sp>
    </p:spTree>
    <p:extLst>
      <p:ext uri="{BB962C8B-B14F-4D97-AF65-F5344CB8AC3E}">
        <p14:creationId xmlns:p14="http://schemas.microsoft.com/office/powerpoint/2010/main" val="1062611779"/>
      </p:ext>
    </p:extLst>
  </p:cSld>
  <p:clrMapOvr>
    <a:masterClrMapping/>
  </p:clrMapOvr>
  <mc:AlternateContent xmlns:mc="http://schemas.openxmlformats.org/markup-compatibility/2006" xmlns:p14="http://schemas.microsoft.com/office/powerpoint/2010/main">
    <mc:Choice Requires="p14">
      <p:transition p14:dur="200" advClick="0" advTm="20000"/>
    </mc:Choice>
    <mc:Fallback xmlns="">
      <p:transition advClick="0" advTm="20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6565F390-7C4E-4B4C-B247-FBDE0E1A1046}" type="datetimeFigureOut">
              <a:rPr lang="en-GB" altLang="en-US"/>
              <a:pPr/>
              <a:t>24/06/2015</a:t>
            </a:fld>
            <a:endParaRPr lang="en-GB" altLang="en-US"/>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FFF8CD4E-DA45-43E0-99AA-0237E4157332}" type="slidenum">
              <a:rPr lang="en-GB" altLang="en-US"/>
              <a:pPr/>
              <a:t>‹#›</a:t>
            </a:fld>
            <a:endParaRPr lang="en-GB" altLang="en-US"/>
          </a:p>
        </p:txBody>
      </p:sp>
    </p:spTree>
    <p:extLst>
      <p:ext uri="{BB962C8B-B14F-4D97-AF65-F5344CB8AC3E}">
        <p14:creationId xmlns:p14="http://schemas.microsoft.com/office/powerpoint/2010/main" val="414520649"/>
      </p:ext>
    </p:extLst>
  </p:cSld>
  <p:clrMapOvr>
    <a:masterClrMapping/>
  </p:clrMapOvr>
  <mc:AlternateContent xmlns:mc="http://schemas.openxmlformats.org/markup-compatibility/2006" xmlns:p14="http://schemas.microsoft.com/office/powerpoint/2010/main">
    <mc:Choice Requires="p14">
      <p:transition p14:dur="200" advClick="0" advTm="20000"/>
    </mc:Choice>
    <mc:Fallback xmlns="">
      <p:transition advClick="0" advTm="20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fld id="{277F042C-DE0D-476F-816E-2388678BCB65}" type="datetimeFigureOut">
              <a:rPr lang="en-GB" altLang="en-US"/>
              <a:pPr/>
              <a:t>24/06/2015</a:t>
            </a:fld>
            <a:endParaRPr lang="en-GB"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fld id="{5B8E991B-B3D7-45F6-A601-3B7E1AFC885C}"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200" advClick="0" advTm="20000"/>
    </mc:Choice>
    <mc:Fallback xmlns="">
      <p:transition advClick="0" advTm="20000"/>
    </mc:Fallback>
  </mc:AlternateContent>
  <p:txStyles>
    <p:titleStyle>
      <a:lvl1pPr algn="ctr" rtl="0" eaLnBrk="1" fontAlgn="base" hangingPunct="1">
        <a:spcBef>
          <a:spcPct val="0"/>
        </a:spcBef>
        <a:spcAft>
          <a:spcPct val="0"/>
        </a:spcAft>
        <a:defRPr sz="4400" b="0" i="0" u="none" kern="1200">
          <a:solidFill>
            <a:schemeClr val="tx1"/>
          </a:solidFill>
          <a:latin typeface="+mj-lt"/>
          <a:ea typeface="ＭＳ Ｐゴシック" charset="0"/>
          <a:cs typeface="+mj-cs"/>
        </a:defRPr>
      </a:lvl1pPr>
      <a:lvl2pPr algn="ctr" rtl="0" eaLnBrk="1" fontAlgn="base" hangingPunct="1">
        <a:spcBef>
          <a:spcPct val="0"/>
        </a:spcBef>
        <a:spcAft>
          <a:spcPct val="0"/>
        </a:spcAft>
        <a:defRPr sz="4400">
          <a:solidFill>
            <a:schemeClr val="tx1"/>
          </a:solidFill>
          <a:latin typeface="Calibri" charset="0"/>
          <a:ea typeface="ＭＳ Ｐゴシック" charset="0"/>
        </a:defRPr>
      </a:lvl2pPr>
      <a:lvl3pPr algn="ctr" rtl="0" eaLnBrk="1" fontAlgn="base" hangingPunct="1">
        <a:spcBef>
          <a:spcPct val="0"/>
        </a:spcBef>
        <a:spcAft>
          <a:spcPct val="0"/>
        </a:spcAft>
        <a:defRPr sz="4400">
          <a:solidFill>
            <a:schemeClr val="tx1"/>
          </a:solidFill>
          <a:latin typeface="Calibri" charset="0"/>
          <a:ea typeface="ＭＳ Ｐゴシック" charset="0"/>
        </a:defRPr>
      </a:lvl3pPr>
      <a:lvl4pPr algn="ctr" rtl="0" eaLnBrk="1" fontAlgn="base" hangingPunct="1">
        <a:spcBef>
          <a:spcPct val="0"/>
        </a:spcBef>
        <a:spcAft>
          <a:spcPct val="0"/>
        </a:spcAft>
        <a:defRPr sz="4400">
          <a:solidFill>
            <a:schemeClr val="tx1"/>
          </a:solidFill>
          <a:latin typeface="Calibri" charset="0"/>
          <a:ea typeface="ＭＳ Ｐゴシック" charset="0"/>
        </a:defRPr>
      </a:lvl4pPr>
      <a:lvl5pPr algn="ctr" rtl="0" eaLnBrk="1" fontAlgn="base" hangingPunct="1">
        <a:spcBef>
          <a:spcPct val="0"/>
        </a:spcBef>
        <a:spcAft>
          <a:spcPct val="0"/>
        </a:spcAft>
        <a:defRPr sz="4400">
          <a:solidFill>
            <a:schemeClr val="tx1"/>
          </a:solidFill>
          <a:latin typeface="Calibri" charset="0"/>
          <a:ea typeface="ＭＳ Ｐゴシック" charset="0"/>
        </a:defRPr>
      </a:lvl5pPr>
      <a:lvl6pPr marL="457200" algn="ctr" rtl="0" eaLnBrk="1" fontAlgn="base" hangingPunct="1">
        <a:spcBef>
          <a:spcPct val="0"/>
        </a:spcBef>
        <a:spcAft>
          <a:spcPct val="0"/>
        </a:spcAft>
        <a:defRPr sz="4400">
          <a:solidFill>
            <a:schemeClr val="tx1"/>
          </a:solidFill>
          <a:latin typeface="Calibri" charset="0"/>
          <a:ea typeface="ＭＳ Ｐゴシック" charset="0"/>
        </a:defRPr>
      </a:lvl6pPr>
      <a:lvl7pPr marL="914400" algn="ctr" rtl="0" eaLnBrk="1" fontAlgn="base" hangingPunct="1">
        <a:spcBef>
          <a:spcPct val="0"/>
        </a:spcBef>
        <a:spcAft>
          <a:spcPct val="0"/>
        </a:spcAft>
        <a:defRPr sz="4400">
          <a:solidFill>
            <a:schemeClr val="tx1"/>
          </a:solidFill>
          <a:latin typeface="Calibri" charset="0"/>
          <a:ea typeface="ＭＳ Ｐゴシック" charset="0"/>
        </a:defRPr>
      </a:lvl7pPr>
      <a:lvl8pPr marL="1371600" algn="ctr" rtl="0" eaLnBrk="1" fontAlgn="base" hangingPunct="1">
        <a:spcBef>
          <a:spcPct val="0"/>
        </a:spcBef>
        <a:spcAft>
          <a:spcPct val="0"/>
        </a:spcAft>
        <a:defRPr sz="4400">
          <a:solidFill>
            <a:schemeClr val="tx1"/>
          </a:solidFill>
          <a:latin typeface="Calibri" charset="0"/>
          <a:ea typeface="ＭＳ Ｐゴシック" charset="0"/>
        </a:defRPr>
      </a:lvl8pPr>
      <a:lvl9pPr marL="1828800" algn="ctr" rtl="0" eaLnBrk="1" fontAlgn="base" hangingPunct="1">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ＭＳ Ｐゴシック" charset="0"/>
          <a:cs typeface="+mn-cs"/>
        </a:defRPr>
      </a:lvl1pPr>
      <a:lvl2pPr marL="742950" indent="-285750" algn="l" rtl="0" eaLnBrk="1" fontAlgn="base" hangingPunct="1">
        <a:spcBef>
          <a:spcPct val="20000"/>
        </a:spcBef>
        <a:spcAft>
          <a:spcPct val="0"/>
        </a:spcAft>
        <a:buFont typeface="Arial" pitchFamily="34" charset="0"/>
        <a:buChar char="–"/>
        <a:defRPr sz="2800" b="0" i="0" u="none" kern="1200">
          <a:solidFill>
            <a:schemeClr val="tx1"/>
          </a:solidFill>
          <a:latin typeface="+mn-lt"/>
          <a:ea typeface="ＭＳ Ｐゴシック" charset="0"/>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rdsilver@iu.edu"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rdsilver@iu.edu"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83868" y="4500500"/>
            <a:ext cx="1016732" cy="1016732"/>
          </a:xfrm>
          <a:prstGeom prst="rect">
            <a:avLst/>
          </a:prstGeom>
        </p:spPr>
      </p:pic>
      <p:sp>
        <p:nvSpPr>
          <p:cNvPr id="4" name="Subtitle 3"/>
          <p:cNvSpPr>
            <a:spLocks noGrp="1"/>
          </p:cNvSpPr>
          <p:nvPr>
            <p:ph type="subTitle" idx="1"/>
          </p:nvPr>
        </p:nvSpPr>
        <p:spPr>
          <a:xfrm>
            <a:off x="1371600" y="2852936"/>
            <a:ext cx="6400800" cy="2520280"/>
          </a:xfrm>
        </p:spPr>
        <p:txBody>
          <a:bodyPr/>
          <a:lstStyle/>
          <a:p>
            <a:r>
              <a:rPr lang="en-US" dirty="0" smtClean="0"/>
              <a:t>Ross D. Silverman, JD, MPH</a:t>
            </a:r>
          </a:p>
          <a:p>
            <a:r>
              <a:rPr lang="en-US" sz="2400" dirty="0" smtClean="0"/>
              <a:t>Indiana University</a:t>
            </a:r>
          </a:p>
          <a:p>
            <a:r>
              <a:rPr lang="en-US" sz="2000" dirty="0" smtClean="0"/>
              <a:t>Fairbanks School of Public Health &amp; McKinney School of Law</a:t>
            </a:r>
          </a:p>
          <a:p>
            <a:r>
              <a:rPr lang="en-US" sz="2800" dirty="0" smtClean="0">
                <a:hlinkClick r:id="rId3"/>
              </a:rPr>
              <a:t>rdsilver@iu.edu</a:t>
            </a:r>
            <a:endParaRPr lang="en-US" sz="2800" dirty="0" smtClean="0"/>
          </a:p>
          <a:p>
            <a:r>
              <a:rPr lang="en-US" sz="2800" dirty="0" smtClean="0"/>
              <a:t>   @</a:t>
            </a:r>
            <a:r>
              <a:rPr lang="en-US" sz="2800" dirty="0" err="1" smtClean="0"/>
              <a:t>phlu</a:t>
            </a:r>
            <a:endParaRPr lang="en-US" sz="2800" dirty="0"/>
          </a:p>
        </p:txBody>
      </p:sp>
      <p:sp>
        <p:nvSpPr>
          <p:cNvPr id="13" name="Rectangle 12"/>
          <p:cNvSpPr/>
          <p:nvPr/>
        </p:nvSpPr>
        <p:spPr>
          <a:xfrm>
            <a:off x="0" y="6750050"/>
            <a:ext cx="9144000" cy="1079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4" name="Rectangle 13"/>
          <p:cNvSpPr/>
          <p:nvPr/>
        </p:nvSpPr>
        <p:spPr>
          <a:xfrm>
            <a:off x="0" y="6750050"/>
            <a:ext cx="9144000" cy="1079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 name="Title 1"/>
          <p:cNvSpPr>
            <a:spLocks noGrp="1"/>
          </p:cNvSpPr>
          <p:nvPr>
            <p:ph type="ctrTitle"/>
          </p:nvPr>
        </p:nvSpPr>
        <p:spPr>
          <a:xfrm>
            <a:off x="685800" y="548681"/>
            <a:ext cx="7772400" cy="2423863"/>
          </a:xfrm>
        </p:spPr>
        <p:txBody>
          <a:bodyPr/>
          <a:lstStyle/>
          <a:p>
            <a:r>
              <a:rPr lang="en-GB" sz="3600" dirty="0"/>
              <a:t>Epigenetics in Health Policy: </a:t>
            </a:r>
            <a:r>
              <a:rPr lang="en-GB" sz="3600" dirty="0" smtClean="0"/>
              <a:t/>
            </a:r>
            <a:br>
              <a:rPr lang="en-GB" sz="3600" dirty="0" smtClean="0"/>
            </a:br>
            <a:r>
              <a:rPr lang="en-GB" sz="3600" dirty="0" smtClean="0"/>
              <a:t>Ethical </a:t>
            </a:r>
            <a:r>
              <a:rPr lang="en-GB" sz="3600" dirty="0"/>
              <a:t>and legal considerations in the assessment of environmental harms</a:t>
            </a:r>
            <a:endParaRPr lang="en-US" sz="3600" dirty="0"/>
          </a:p>
        </p:txBody>
      </p:sp>
      <p:sp>
        <p:nvSpPr>
          <p:cNvPr id="3" name="TextBox 2"/>
          <p:cNvSpPr txBox="1"/>
          <p:nvPr/>
        </p:nvSpPr>
        <p:spPr>
          <a:xfrm>
            <a:off x="1403648" y="1628800"/>
            <a:ext cx="6264696" cy="3096344"/>
          </a:xfrm>
          <a:prstGeom prst="rect">
            <a:avLst/>
          </a:prstGeom>
          <a:noFill/>
        </p:spPr>
        <p:txBody>
          <a:bodyPr wrap="square" rtlCol="0">
            <a:spAutoFit/>
          </a:bodyPr>
          <a:lstStyle/>
          <a:p>
            <a:endParaRPr lang="en-GB" dirty="0"/>
          </a:p>
        </p:txBody>
      </p:sp>
      <p:sp>
        <p:nvSpPr>
          <p:cNvPr id="7" name="Freeform 6"/>
          <p:cNvSpPr/>
          <p:nvPr/>
        </p:nvSpPr>
        <p:spPr>
          <a:xfrm>
            <a:off x="825910" y="5342444"/>
            <a:ext cx="7632290" cy="1182900"/>
          </a:xfrm>
          <a:custGeom>
            <a:avLst/>
            <a:gdLst>
              <a:gd name="connsiteX0" fmla="*/ 0 w 6386051"/>
              <a:gd name="connsiteY0" fmla="*/ 914400 h 958665"/>
              <a:gd name="connsiteX1" fmla="*/ 811161 w 6386051"/>
              <a:gd name="connsiteY1" fmla="*/ 44246 h 958665"/>
              <a:gd name="connsiteX2" fmla="*/ 1401096 w 6386051"/>
              <a:gd name="connsiteY2" fmla="*/ 958646 h 958665"/>
              <a:gd name="connsiteX3" fmla="*/ 2197509 w 6386051"/>
              <a:gd name="connsiteY3" fmla="*/ 14749 h 958665"/>
              <a:gd name="connsiteX4" fmla="*/ 2905432 w 6386051"/>
              <a:gd name="connsiteY4" fmla="*/ 929149 h 958665"/>
              <a:gd name="connsiteX5" fmla="*/ 3613355 w 6386051"/>
              <a:gd name="connsiteY5" fmla="*/ 58994 h 958665"/>
              <a:gd name="connsiteX6" fmla="*/ 4306529 w 6386051"/>
              <a:gd name="connsiteY6" fmla="*/ 884904 h 958665"/>
              <a:gd name="connsiteX7" fmla="*/ 5014451 w 6386051"/>
              <a:gd name="connsiteY7" fmla="*/ 58994 h 958665"/>
              <a:gd name="connsiteX8" fmla="*/ 5604387 w 6386051"/>
              <a:gd name="connsiteY8" fmla="*/ 870155 h 958665"/>
              <a:gd name="connsiteX9" fmla="*/ 6386051 w 6386051"/>
              <a:gd name="connsiteY9" fmla="*/ 0 h 958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86051" h="958665">
                <a:moveTo>
                  <a:pt x="0" y="914400"/>
                </a:moveTo>
                <a:cubicBezTo>
                  <a:pt x="288822" y="475636"/>
                  <a:pt x="577645" y="36872"/>
                  <a:pt x="811161" y="44246"/>
                </a:cubicBezTo>
                <a:cubicBezTo>
                  <a:pt x="1044677" y="51620"/>
                  <a:pt x="1170038" y="963562"/>
                  <a:pt x="1401096" y="958646"/>
                </a:cubicBezTo>
                <a:cubicBezTo>
                  <a:pt x="1632154" y="953730"/>
                  <a:pt x="1946786" y="19665"/>
                  <a:pt x="2197509" y="14749"/>
                </a:cubicBezTo>
                <a:cubicBezTo>
                  <a:pt x="2448232" y="9833"/>
                  <a:pt x="2669458" y="921775"/>
                  <a:pt x="2905432" y="929149"/>
                </a:cubicBezTo>
                <a:cubicBezTo>
                  <a:pt x="3141406" y="936523"/>
                  <a:pt x="3379839" y="66368"/>
                  <a:pt x="3613355" y="58994"/>
                </a:cubicBezTo>
                <a:cubicBezTo>
                  <a:pt x="3846871" y="51620"/>
                  <a:pt x="4073013" y="884904"/>
                  <a:pt x="4306529" y="884904"/>
                </a:cubicBezTo>
                <a:cubicBezTo>
                  <a:pt x="4540045" y="884904"/>
                  <a:pt x="4798141" y="61452"/>
                  <a:pt x="5014451" y="58994"/>
                </a:cubicBezTo>
                <a:cubicBezTo>
                  <a:pt x="5230761" y="56536"/>
                  <a:pt x="5375787" y="879987"/>
                  <a:pt x="5604387" y="870155"/>
                </a:cubicBezTo>
                <a:cubicBezTo>
                  <a:pt x="5832987" y="860323"/>
                  <a:pt x="6109519" y="430161"/>
                  <a:pt x="6386051" y="0"/>
                </a:cubicBezTo>
              </a:path>
            </a:pathLst>
          </a:cu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8" name="TextBox 7"/>
          <p:cNvSpPr txBox="1"/>
          <p:nvPr/>
        </p:nvSpPr>
        <p:spPr>
          <a:xfrm>
            <a:off x="2267744" y="5630475"/>
            <a:ext cx="504056" cy="369332"/>
          </a:xfrm>
          <a:prstGeom prst="rect">
            <a:avLst/>
          </a:prstGeom>
          <a:noFill/>
        </p:spPr>
        <p:txBody>
          <a:bodyPr wrap="square" rtlCol="0">
            <a:spAutoFit/>
          </a:bodyPr>
          <a:lstStyle/>
          <a:p>
            <a:r>
              <a:rPr lang="en-US" dirty="0" smtClean="0"/>
              <a:t>T1</a:t>
            </a:r>
            <a:endParaRPr lang="en-US" dirty="0"/>
          </a:p>
        </p:txBody>
      </p:sp>
      <p:sp>
        <p:nvSpPr>
          <p:cNvPr id="11" name="TextBox 10"/>
          <p:cNvSpPr txBox="1"/>
          <p:nvPr/>
        </p:nvSpPr>
        <p:spPr>
          <a:xfrm>
            <a:off x="3995936" y="5630475"/>
            <a:ext cx="504056" cy="369332"/>
          </a:xfrm>
          <a:prstGeom prst="rect">
            <a:avLst/>
          </a:prstGeom>
          <a:noFill/>
        </p:spPr>
        <p:txBody>
          <a:bodyPr wrap="square" rtlCol="0">
            <a:spAutoFit/>
          </a:bodyPr>
          <a:lstStyle/>
          <a:p>
            <a:r>
              <a:rPr lang="en-US" dirty="0" smtClean="0"/>
              <a:t>T2</a:t>
            </a:r>
            <a:endParaRPr lang="en-US" dirty="0"/>
          </a:p>
        </p:txBody>
      </p:sp>
      <p:sp>
        <p:nvSpPr>
          <p:cNvPr id="12" name="TextBox 11"/>
          <p:cNvSpPr txBox="1"/>
          <p:nvPr/>
        </p:nvSpPr>
        <p:spPr>
          <a:xfrm>
            <a:off x="5724128" y="5630475"/>
            <a:ext cx="504056" cy="369332"/>
          </a:xfrm>
          <a:prstGeom prst="rect">
            <a:avLst/>
          </a:prstGeom>
          <a:noFill/>
        </p:spPr>
        <p:txBody>
          <a:bodyPr wrap="square" rtlCol="0">
            <a:spAutoFit/>
          </a:bodyPr>
          <a:lstStyle/>
          <a:p>
            <a:r>
              <a:rPr lang="en-US" dirty="0" smtClean="0"/>
              <a:t>T3</a:t>
            </a:r>
            <a:endParaRPr lang="en-US" dirty="0"/>
          </a:p>
        </p:txBody>
      </p:sp>
      <p:sp>
        <p:nvSpPr>
          <p:cNvPr id="15" name="TextBox 14"/>
          <p:cNvSpPr txBox="1"/>
          <p:nvPr/>
        </p:nvSpPr>
        <p:spPr>
          <a:xfrm>
            <a:off x="7380312" y="5630475"/>
            <a:ext cx="504056" cy="369332"/>
          </a:xfrm>
          <a:prstGeom prst="rect">
            <a:avLst/>
          </a:prstGeom>
          <a:noFill/>
        </p:spPr>
        <p:txBody>
          <a:bodyPr wrap="square" rtlCol="0">
            <a:spAutoFit/>
          </a:bodyPr>
          <a:lstStyle/>
          <a:p>
            <a:r>
              <a:rPr lang="en-US" dirty="0" smtClean="0"/>
              <a:t>T4</a:t>
            </a:r>
            <a:endParaRPr lang="en-US" dirty="0"/>
          </a:p>
        </p:txBody>
      </p:sp>
      <p:sp>
        <p:nvSpPr>
          <p:cNvPr id="9" name="Down Arrow Callout 8"/>
          <p:cNvSpPr/>
          <p:nvPr/>
        </p:nvSpPr>
        <p:spPr>
          <a:xfrm>
            <a:off x="8244408" y="3902283"/>
            <a:ext cx="792088" cy="1440161"/>
          </a:xfrm>
          <a:prstGeom prst="downArrow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8318090" y="3926090"/>
            <a:ext cx="685800" cy="1154162"/>
          </a:xfrm>
          <a:prstGeom prst="rect">
            <a:avLst/>
          </a:prstGeom>
          <a:noFill/>
        </p:spPr>
        <p:txBody>
          <a:bodyPr wrap="square" rtlCol="0">
            <a:spAutoFit/>
          </a:bodyPr>
          <a:lstStyle/>
          <a:p>
            <a:r>
              <a:rPr lang="en-US" sz="1700" b="1" dirty="0" smtClean="0">
                <a:solidFill>
                  <a:srgbClr val="FF0000"/>
                </a:solidFill>
              </a:rPr>
              <a:t>You</a:t>
            </a:r>
          </a:p>
          <a:p>
            <a:r>
              <a:rPr lang="en-US" sz="1700" b="1" dirty="0" smtClean="0">
                <a:solidFill>
                  <a:srgbClr val="FF0000"/>
                </a:solidFill>
              </a:rPr>
              <a:t>Are</a:t>
            </a:r>
          </a:p>
          <a:p>
            <a:r>
              <a:rPr lang="en-US" sz="1700" b="1" dirty="0" smtClean="0">
                <a:solidFill>
                  <a:srgbClr val="FF0000"/>
                </a:solidFill>
              </a:rPr>
              <a:t>Here</a:t>
            </a:r>
          </a:p>
          <a:p>
            <a:endParaRPr lang="en-US" dirty="0"/>
          </a:p>
        </p:txBody>
      </p:sp>
    </p:spTree>
  </p:cSld>
  <p:clrMapOvr>
    <a:masterClrMapping/>
  </p:clrMapOvr>
  <mc:AlternateContent xmlns:mc="http://schemas.openxmlformats.org/markup-compatibility/2006" xmlns:p14="http://schemas.microsoft.com/office/powerpoint/2010/main">
    <mc:Choice Requires="p14">
      <p:transition p14:dur="200" advClick="0" advTm="20000"/>
    </mc:Choice>
    <mc:Fallback xmlns="">
      <p:transition advClick="0" advTm="20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grpId="0" nodeType="clickEffect">
                                  <p:stCondLst>
                                    <p:cond delay="0"/>
                                  </p:stCondLst>
                                  <p:childTnLst>
                                    <p:animEffect transition="out" filter="wipe(left)">
                                      <p:cBhvr>
                                        <p:cTn id="6" dur="20000"/>
                                        <p:tgtEl>
                                          <p:spTgt spid="14"/>
                                        </p:tgtEl>
                                      </p:cBhvr>
                                    </p:animEffect>
                                    <p:set>
                                      <p:cBhvr>
                                        <p:cTn id="7" dur="1" fill="hold">
                                          <p:stCondLst>
                                            <p:cond delay="19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750050"/>
            <a:ext cx="9144000" cy="1079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4" name="Rectangle 13"/>
          <p:cNvSpPr/>
          <p:nvPr/>
        </p:nvSpPr>
        <p:spPr>
          <a:xfrm>
            <a:off x="0" y="6750050"/>
            <a:ext cx="9144000" cy="1079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0048" y="116632"/>
            <a:ext cx="8734440" cy="6633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200" advClick="0" advTm="20000"/>
    </mc:Choice>
    <mc:Fallback xmlns="">
      <p:transition advClick="0" advTm="20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grpId="0" nodeType="clickEffect">
                                  <p:stCondLst>
                                    <p:cond delay="0"/>
                                  </p:stCondLst>
                                  <p:childTnLst>
                                    <p:animEffect transition="out" filter="wipe(left)">
                                      <p:cBhvr>
                                        <p:cTn id="6" dur="20000"/>
                                        <p:tgtEl>
                                          <p:spTgt spid="14"/>
                                        </p:tgtEl>
                                      </p:cBhvr>
                                    </p:animEffect>
                                    <p:set>
                                      <p:cBhvr>
                                        <p:cTn id="7" dur="1" fill="hold">
                                          <p:stCondLst>
                                            <p:cond delay="19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750050"/>
            <a:ext cx="9144000" cy="1079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4" name="Rectangle 13"/>
          <p:cNvSpPr/>
          <p:nvPr/>
        </p:nvSpPr>
        <p:spPr>
          <a:xfrm>
            <a:off x="0" y="6750050"/>
            <a:ext cx="9144000" cy="1079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4938" y="116632"/>
            <a:ext cx="8874125" cy="6633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200" advClick="0" advTm="20000"/>
    </mc:Choice>
    <mc:Fallback xmlns="">
      <p:transition advClick="0" advTm="20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grpId="0" nodeType="clickEffect">
                                  <p:stCondLst>
                                    <p:cond delay="0"/>
                                  </p:stCondLst>
                                  <p:childTnLst>
                                    <p:animEffect transition="out" filter="wipe(left)">
                                      <p:cBhvr>
                                        <p:cTn id="6" dur="20000"/>
                                        <p:tgtEl>
                                          <p:spTgt spid="14"/>
                                        </p:tgtEl>
                                      </p:cBhvr>
                                    </p:animEffect>
                                    <p:set>
                                      <p:cBhvr>
                                        <p:cTn id="7" dur="1" fill="hold">
                                          <p:stCondLst>
                                            <p:cond delay="19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Question:</a:t>
            </a:r>
            <a:endParaRPr lang="en-US" dirty="0"/>
          </a:p>
        </p:txBody>
      </p:sp>
      <p:sp>
        <p:nvSpPr>
          <p:cNvPr id="3" name="Content Placeholder 2"/>
          <p:cNvSpPr>
            <a:spLocks noGrp="1"/>
          </p:cNvSpPr>
          <p:nvPr>
            <p:ph idx="1"/>
          </p:nvPr>
        </p:nvSpPr>
        <p:spPr/>
        <p:txBody>
          <a:bodyPr/>
          <a:lstStyle/>
          <a:p>
            <a:r>
              <a:rPr lang="en-US" dirty="0" smtClean="0"/>
              <a:t>How could adverse </a:t>
            </a:r>
            <a:r>
              <a:rPr lang="en-US" dirty="0" err="1" smtClean="0"/>
              <a:t>epigenomic</a:t>
            </a:r>
            <a:r>
              <a:rPr lang="en-US" dirty="0" smtClean="0"/>
              <a:t> concerns find their way into public policy discussion?</a:t>
            </a:r>
          </a:p>
          <a:p>
            <a:pPr lvl="1"/>
            <a:r>
              <a:rPr lang="en-US" dirty="0" smtClean="0"/>
              <a:t>Include as part of a </a:t>
            </a:r>
            <a:r>
              <a:rPr lang="en-US" dirty="0" err="1" smtClean="0"/>
              <a:t>HiAP</a:t>
            </a:r>
            <a:r>
              <a:rPr lang="en-US" dirty="0" smtClean="0"/>
              <a:t> approach</a:t>
            </a:r>
          </a:p>
          <a:p>
            <a:pPr lvl="1"/>
            <a:r>
              <a:rPr lang="en-US" dirty="0" smtClean="0"/>
              <a:t>Raise a Question of Health Equity</a:t>
            </a:r>
          </a:p>
          <a:p>
            <a:pPr lvl="2"/>
            <a:r>
              <a:rPr lang="en-US" dirty="0" smtClean="0"/>
              <a:t>Possibly through engagement in Health Impact Assessment</a:t>
            </a:r>
            <a:endParaRPr lang="en-US" dirty="0"/>
          </a:p>
        </p:txBody>
      </p:sp>
      <p:sp>
        <p:nvSpPr>
          <p:cNvPr id="24577"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B38A0191-BDA0-4E34-8AD1-46FFB4980DF8}" type="slidenum">
              <a:rPr lang="en-GB" altLang="en-US" sz="1200">
                <a:latin typeface="Arial Black" pitchFamily="34" charset="0"/>
              </a:rPr>
              <a:pPr eaLnBrk="1" hangingPunct="1"/>
              <a:t>12</a:t>
            </a:fld>
            <a:endParaRPr lang="en-GB" altLang="en-US" sz="1200">
              <a:latin typeface="Arial Black" pitchFamily="34" charset="0"/>
            </a:endParaRPr>
          </a:p>
        </p:txBody>
      </p:sp>
      <p:sp>
        <p:nvSpPr>
          <p:cNvPr id="24578" name="Slide Number Placeholder 5"/>
          <p:cNvSpPr txBox="1">
            <a:spLocks/>
          </p:cNvSpPr>
          <p:nvPr/>
        </p:nvSpPr>
        <p:spPr bwMode="auto">
          <a:xfrm>
            <a:off x="8316913" y="6400800"/>
            <a:ext cx="792162"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r>
              <a:rPr lang="en-GB" altLang="en-US" sz="1200">
                <a:latin typeface="Arial Black" pitchFamily="34" charset="0"/>
              </a:rPr>
              <a:t>of 20</a:t>
            </a:r>
          </a:p>
        </p:txBody>
      </p:sp>
      <p:sp>
        <p:nvSpPr>
          <p:cNvPr id="13" name="Rectangle 12"/>
          <p:cNvSpPr/>
          <p:nvPr/>
        </p:nvSpPr>
        <p:spPr>
          <a:xfrm>
            <a:off x="0" y="6750050"/>
            <a:ext cx="9144000" cy="1079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4" name="Rectangle 13"/>
          <p:cNvSpPr/>
          <p:nvPr/>
        </p:nvSpPr>
        <p:spPr>
          <a:xfrm>
            <a:off x="0" y="6750050"/>
            <a:ext cx="9144000" cy="1079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Tree>
  </p:cSld>
  <p:clrMapOvr>
    <a:masterClrMapping/>
  </p:clrMapOvr>
  <mc:AlternateContent xmlns:mc="http://schemas.openxmlformats.org/markup-compatibility/2006" xmlns:p14="http://schemas.microsoft.com/office/powerpoint/2010/main">
    <mc:Choice Requires="p14">
      <p:transition p14:dur="200" advClick="0" advTm="20000"/>
    </mc:Choice>
    <mc:Fallback xmlns="">
      <p:transition advClick="0" advTm="20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grpId="0" nodeType="clickEffect">
                                  <p:stCondLst>
                                    <p:cond delay="0"/>
                                  </p:stCondLst>
                                  <p:childTnLst>
                                    <p:animEffect transition="out" filter="wipe(left)">
                                      <p:cBhvr>
                                        <p:cTn id="6" dur="20000"/>
                                        <p:tgtEl>
                                          <p:spTgt spid="14"/>
                                        </p:tgtEl>
                                      </p:cBhvr>
                                    </p:animEffect>
                                    <p:set>
                                      <p:cBhvr>
                                        <p:cTn id="7" dur="1" fill="hold">
                                          <p:stCondLst>
                                            <p:cond delay="19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750050"/>
            <a:ext cx="9144000" cy="1079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4" name="Rectangle 13"/>
          <p:cNvSpPr/>
          <p:nvPr/>
        </p:nvSpPr>
        <p:spPr>
          <a:xfrm>
            <a:off x="0" y="6750050"/>
            <a:ext cx="9144000" cy="1079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4" name="Picture 1"/>
          <p:cNvPicPr>
            <a:picLocks noChangeAspect="1"/>
          </p:cNvPicPr>
          <p:nvPr/>
        </p:nvPicPr>
        <p:blipFill>
          <a:blip r:embed="rId3">
            <a:extLst>
              <a:ext uri="{28A0092B-C50C-407E-A947-70E740481C1C}">
                <a14:useLocalDpi xmlns:a14="http://schemas.microsoft.com/office/drawing/2010/main" val="0"/>
              </a:ext>
            </a:extLst>
          </a:blip>
          <a:srcRect b="11987"/>
          <a:stretch>
            <a:fillRect/>
          </a:stretch>
        </p:blipFill>
        <p:spPr bwMode="auto">
          <a:xfrm>
            <a:off x="3200400" y="762000"/>
            <a:ext cx="58674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28600" y="76200"/>
            <a:ext cx="8763000" cy="830997"/>
          </a:xfrm>
          <a:prstGeom prst="rect">
            <a:avLst/>
          </a:prstGeom>
          <a:noFill/>
        </p:spPr>
        <p:txBody>
          <a:bodyPr>
            <a:spAutoFit/>
          </a:bodyPr>
          <a:lstStyle/>
          <a:p>
            <a:pPr algn="ctr" eaLnBrk="1" hangingPunct="1">
              <a:defRPr/>
            </a:pPr>
            <a:r>
              <a:rPr lang="en-US"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panose="020B0604020202020204" pitchFamily="34" charset="0"/>
                <a:cs typeface="Arial" panose="020B0604020202020204" pitchFamily="34" charset="0"/>
              </a:rPr>
              <a:t>Health in All Policies</a:t>
            </a:r>
            <a:endParaRPr lang="en-US" sz="48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Arial" panose="020B0604020202020204" pitchFamily="34" charset="0"/>
              <a:cs typeface="Arial" panose="020B0604020202020204" pitchFamily="34" charset="0"/>
            </a:endParaRPr>
          </a:p>
        </p:txBody>
      </p:sp>
      <p:sp>
        <p:nvSpPr>
          <p:cNvPr id="6" name="TextBox 5"/>
          <p:cNvSpPr txBox="1"/>
          <p:nvPr/>
        </p:nvSpPr>
        <p:spPr>
          <a:xfrm>
            <a:off x="293688" y="1744663"/>
            <a:ext cx="3287712" cy="3970337"/>
          </a:xfrm>
          <a:prstGeom prst="rect">
            <a:avLst/>
          </a:prstGeom>
          <a:noFill/>
        </p:spPr>
        <p:txBody>
          <a:bodyPr wrap="none">
            <a:spAutoFit/>
          </a:bodyPr>
          <a:lstStyle/>
          <a:p>
            <a:pPr>
              <a:defRPr/>
            </a:pPr>
            <a:r>
              <a:rPr lang="en-US" sz="3600" dirty="0">
                <a:latin typeface="Arial" panose="020B0604020202020204" pitchFamily="34" charset="0"/>
                <a:cs typeface="Arial" panose="020B0604020202020204" pitchFamily="34" charset="0"/>
              </a:rPr>
              <a:t>Health-Neutral </a:t>
            </a:r>
            <a:br>
              <a:rPr lang="en-US" sz="3600" dirty="0">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or Beneficial:</a:t>
            </a:r>
          </a:p>
          <a:p>
            <a:pPr marL="342900" indent="-342900">
              <a:buFont typeface="Arial" panose="020B0604020202020204" pitchFamily="34" charset="0"/>
              <a:buChar char="•"/>
              <a:defRPr/>
            </a:pPr>
            <a:r>
              <a:rPr lang="en-US" sz="3600" dirty="0">
                <a:latin typeface="Arial" panose="020B0604020202020204" pitchFamily="34" charset="0"/>
                <a:cs typeface="Arial" panose="020B0604020202020204" pitchFamily="34" charset="0"/>
              </a:rPr>
              <a:t>Public </a:t>
            </a:r>
            <a:br>
              <a:rPr lang="en-US" sz="3600" dirty="0">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policies</a:t>
            </a:r>
          </a:p>
          <a:p>
            <a:pPr marL="342900" indent="-342900">
              <a:buFont typeface="Arial" panose="020B0604020202020204" pitchFamily="34" charset="0"/>
              <a:buChar char="•"/>
              <a:defRPr/>
            </a:pPr>
            <a:r>
              <a:rPr lang="en-US" sz="3600" dirty="0">
                <a:latin typeface="Arial" panose="020B0604020202020204" pitchFamily="34" charset="0"/>
                <a:cs typeface="Arial" panose="020B0604020202020204" pitchFamily="34" charset="0"/>
              </a:rPr>
              <a:t>Plans</a:t>
            </a:r>
          </a:p>
          <a:p>
            <a:pPr marL="342900" indent="-342900">
              <a:buFont typeface="Arial" panose="020B0604020202020204" pitchFamily="34" charset="0"/>
              <a:buChar char="•"/>
              <a:defRPr/>
            </a:pPr>
            <a:r>
              <a:rPr lang="en-US" sz="3600" dirty="0">
                <a:latin typeface="Arial" panose="020B0604020202020204" pitchFamily="34" charset="0"/>
                <a:cs typeface="Arial" panose="020B0604020202020204" pitchFamily="34" charset="0"/>
              </a:rPr>
              <a:t>Projects</a:t>
            </a:r>
          </a:p>
          <a:p>
            <a:pPr marL="342900" indent="-342900">
              <a:buFont typeface="Arial" panose="020B0604020202020204" pitchFamily="34" charset="0"/>
              <a:buChar char="•"/>
              <a:defRPr/>
            </a:pPr>
            <a:r>
              <a:rPr lang="en-US" sz="3600" dirty="0">
                <a:latin typeface="Arial" panose="020B0604020202020204" pitchFamily="34" charset="0"/>
                <a:cs typeface="Arial" panose="020B0604020202020204" pitchFamily="34" charset="0"/>
              </a:rPr>
              <a:t>Programs</a:t>
            </a:r>
          </a:p>
        </p:txBody>
      </p:sp>
    </p:spTree>
  </p:cSld>
  <p:clrMapOvr>
    <a:masterClrMapping/>
  </p:clrMapOvr>
  <mc:AlternateContent xmlns:mc="http://schemas.openxmlformats.org/markup-compatibility/2006" xmlns:p14="http://schemas.microsoft.com/office/powerpoint/2010/main">
    <mc:Choice Requires="p14">
      <p:transition p14:dur="200" advClick="0" advTm="20000"/>
    </mc:Choice>
    <mc:Fallback xmlns="">
      <p:transition advClick="0" advTm="20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grpId="0" nodeType="clickEffect">
                                  <p:stCondLst>
                                    <p:cond delay="0"/>
                                  </p:stCondLst>
                                  <p:childTnLst>
                                    <p:animEffect transition="out" filter="wipe(left)">
                                      <p:cBhvr>
                                        <p:cTn id="6" dur="20000"/>
                                        <p:tgtEl>
                                          <p:spTgt spid="14"/>
                                        </p:tgtEl>
                                      </p:cBhvr>
                                    </p:animEffect>
                                    <p:set>
                                      <p:cBhvr>
                                        <p:cTn id="7" dur="1" fill="hold">
                                          <p:stCondLst>
                                            <p:cond delay="19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750050"/>
            <a:ext cx="9144000" cy="1079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4" name="Rectangle 13"/>
          <p:cNvSpPr/>
          <p:nvPr/>
        </p:nvSpPr>
        <p:spPr>
          <a:xfrm>
            <a:off x="0" y="6750050"/>
            <a:ext cx="9144000" cy="1079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aphicFrame>
        <p:nvGraphicFramePr>
          <p:cNvPr id="4" name="Diagram 3"/>
          <p:cNvGraphicFramePr/>
          <p:nvPr>
            <p:extLst>
              <p:ext uri="{D42A27DB-BD31-4B8C-83A1-F6EECF244321}">
                <p14:modId xmlns:p14="http://schemas.microsoft.com/office/powerpoint/2010/main" val="1346642571"/>
              </p:ext>
            </p:extLst>
          </p:nvPr>
        </p:nvGraphicFramePr>
        <p:xfrm>
          <a:off x="609600" y="381000"/>
          <a:ext cx="8229600" cy="609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12938355"/>
      </p:ext>
    </p:extLst>
  </p:cSld>
  <p:clrMapOvr>
    <a:masterClrMapping/>
  </p:clrMapOvr>
  <mc:AlternateContent xmlns:mc="http://schemas.openxmlformats.org/markup-compatibility/2006" xmlns:p14="http://schemas.microsoft.com/office/powerpoint/2010/main">
    <mc:Choice Requires="p14">
      <p:transition p14:dur="200" advClick="0" advTm="20000"/>
    </mc:Choice>
    <mc:Fallback xmlns="">
      <p:transition advClick="0" advTm="20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grpId="0" nodeType="clickEffect">
                                  <p:stCondLst>
                                    <p:cond delay="0"/>
                                  </p:stCondLst>
                                  <p:childTnLst>
                                    <p:animEffect transition="out" filter="wipe(left)">
                                      <p:cBhvr>
                                        <p:cTn id="6" dur="20000"/>
                                        <p:tgtEl>
                                          <p:spTgt spid="14"/>
                                        </p:tgtEl>
                                      </p:cBhvr>
                                    </p:animEffect>
                                    <p:set>
                                      <p:cBhvr>
                                        <p:cTn id="7" dur="1" fill="hold">
                                          <p:stCondLst>
                                            <p:cond delay="19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750050"/>
            <a:ext cx="9144000" cy="1079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4" name="Rectangle 13"/>
          <p:cNvSpPr/>
          <p:nvPr/>
        </p:nvSpPr>
        <p:spPr>
          <a:xfrm>
            <a:off x="0" y="6750050"/>
            <a:ext cx="9144000" cy="1079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4" name="Content Placeholder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4150" y="457200"/>
            <a:ext cx="873125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0163012"/>
      </p:ext>
    </p:extLst>
  </p:cSld>
  <p:clrMapOvr>
    <a:masterClrMapping/>
  </p:clrMapOvr>
  <mc:AlternateContent xmlns:mc="http://schemas.openxmlformats.org/markup-compatibility/2006" xmlns:p14="http://schemas.microsoft.com/office/powerpoint/2010/main">
    <mc:Choice Requires="p14">
      <p:transition p14:dur="200" advClick="0" advTm="20000"/>
    </mc:Choice>
    <mc:Fallback xmlns="">
      <p:transition advClick="0" advTm="20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grpId="0" nodeType="clickEffect">
                                  <p:stCondLst>
                                    <p:cond delay="0"/>
                                  </p:stCondLst>
                                  <p:childTnLst>
                                    <p:animEffect transition="out" filter="wipe(left)">
                                      <p:cBhvr>
                                        <p:cTn id="6" dur="20000"/>
                                        <p:tgtEl>
                                          <p:spTgt spid="14"/>
                                        </p:tgtEl>
                                      </p:cBhvr>
                                    </p:animEffect>
                                    <p:set>
                                      <p:cBhvr>
                                        <p:cTn id="7" dur="1" fill="hold">
                                          <p:stCondLst>
                                            <p:cond delay="19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4864"/>
            <a:ext cx="9144000" cy="6748272"/>
          </a:xfrm>
          <a:prstGeom prst="rect">
            <a:avLst/>
          </a:prstGeom>
        </p:spPr>
      </p:pic>
      <p:sp>
        <p:nvSpPr>
          <p:cNvPr id="13" name="Rectangle 12"/>
          <p:cNvSpPr/>
          <p:nvPr/>
        </p:nvSpPr>
        <p:spPr>
          <a:xfrm>
            <a:off x="0" y="6750050"/>
            <a:ext cx="9144000" cy="1079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4" name="Rectangle 13"/>
          <p:cNvSpPr/>
          <p:nvPr/>
        </p:nvSpPr>
        <p:spPr>
          <a:xfrm>
            <a:off x="0" y="6750050"/>
            <a:ext cx="9144000" cy="1079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 name="TextBox 1"/>
          <p:cNvSpPr txBox="1"/>
          <p:nvPr/>
        </p:nvSpPr>
        <p:spPr>
          <a:xfrm>
            <a:off x="2843808" y="837867"/>
            <a:ext cx="6264696" cy="5909310"/>
          </a:xfrm>
          <a:prstGeom prst="rect">
            <a:avLst/>
          </a:prstGeom>
          <a:noFill/>
        </p:spPr>
        <p:txBody>
          <a:bodyPr wrap="square" rtlCol="0">
            <a:spAutoFit/>
          </a:bodyPr>
          <a:lstStyle/>
          <a:p>
            <a:pPr algn="r"/>
            <a:r>
              <a:rPr lang="en-US" sz="5400" b="1" dirty="0" smtClean="0">
                <a:solidFill>
                  <a:srgbClr val="FF0000"/>
                </a:solidFill>
                <a:effectLst>
                  <a:outerShdw blurRad="38100" dist="38100" dir="2700000" algn="tl">
                    <a:srgbClr val="000000">
                      <a:alpha val="43137"/>
                    </a:srgbClr>
                  </a:outerShdw>
                </a:effectLst>
              </a:rPr>
              <a:t>Can </a:t>
            </a:r>
            <a:br>
              <a:rPr lang="en-US" sz="5400" b="1" dirty="0" smtClean="0">
                <a:solidFill>
                  <a:srgbClr val="FF0000"/>
                </a:solidFill>
                <a:effectLst>
                  <a:outerShdw blurRad="38100" dist="38100" dir="2700000" algn="tl">
                    <a:srgbClr val="000000">
                      <a:alpha val="43137"/>
                    </a:srgbClr>
                  </a:outerShdw>
                </a:effectLst>
              </a:rPr>
            </a:br>
            <a:r>
              <a:rPr lang="en-US" sz="5400" b="1" dirty="0" smtClean="0">
                <a:solidFill>
                  <a:srgbClr val="FF0000"/>
                </a:solidFill>
                <a:effectLst>
                  <a:outerShdw blurRad="38100" dist="38100" dir="2700000" algn="tl">
                    <a:srgbClr val="000000">
                      <a:alpha val="43137"/>
                    </a:srgbClr>
                  </a:outerShdw>
                </a:effectLst>
              </a:rPr>
              <a:t>Health in </a:t>
            </a:r>
            <a:r>
              <a:rPr lang="en-US" sz="5400" b="1" dirty="0" err="1" smtClean="0">
                <a:solidFill>
                  <a:srgbClr val="FF0000"/>
                </a:solidFill>
                <a:effectLst>
                  <a:outerShdw blurRad="38100" dist="38100" dir="2700000" algn="tl">
                    <a:srgbClr val="000000">
                      <a:alpha val="43137"/>
                    </a:srgbClr>
                  </a:outerShdw>
                </a:effectLst>
              </a:rPr>
              <a:t>HiAP</a:t>
            </a:r>
            <a:r>
              <a:rPr lang="en-US" sz="5400" b="1" dirty="0" smtClean="0">
                <a:solidFill>
                  <a:srgbClr val="FF0000"/>
                </a:solidFill>
                <a:effectLst>
                  <a:outerShdw blurRad="38100" dist="38100" dir="2700000" algn="tl">
                    <a:srgbClr val="000000">
                      <a:alpha val="43137"/>
                    </a:srgbClr>
                  </a:outerShdw>
                </a:effectLst>
              </a:rPr>
              <a:t> </a:t>
            </a:r>
            <a:br>
              <a:rPr lang="en-US" sz="5400" b="1" dirty="0" smtClean="0">
                <a:solidFill>
                  <a:srgbClr val="FF0000"/>
                </a:solidFill>
                <a:effectLst>
                  <a:outerShdw blurRad="38100" dist="38100" dir="2700000" algn="tl">
                    <a:srgbClr val="000000">
                      <a:alpha val="43137"/>
                    </a:srgbClr>
                  </a:outerShdw>
                </a:effectLst>
              </a:rPr>
            </a:br>
            <a:r>
              <a:rPr lang="en-US" sz="5400" b="1" dirty="0" smtClean="0">
                <a:solidFill>
                  <a:srgbClr val="FF0000"/>
                </a:solidFill>
                <a:effectLst>
                  <a:outerShdw blurRad="38100" dist="38100" dir="2700000" algn="tl">
                    <a:srgbClr val="000000">
                      <a:alpha val="43137"/>
                    </a:srgbClr>
                  </a:outerShdw>
                </a:effectLst>
              </a:rPr>
              <a:t>=</a:t>
            </a:r>
            <a:br>
              <a:rPr lang="en-US" sz="5400" b="1" dirty="0" smtClean="0">
                <a:solidFill>
                  <a:srgbClr val="FF0000"/>
                </a:solidFill>
                <a:effectLst>
                  <a:outerShdw blurRad="38100" dist="38100" dir="2700000" algn="tl">
                    <a:srgbClr val="000000">
                      <a:alpha val="43137"/>
                    </a:srgbClr>
                  </a:outerShdw>
                </a:effectLst>
              </a:rPr>
            </a:br>
            <a:endParaRPr lang="en-US" sz="5400" b="1" dirty="0" smtClean="0">
              <a:solidFill>
                <a:srgbClr val="FF0000"/>
              </a:solidFill>
              <a:effectLst>
                <a:outerShdw blurRad="38100" dist="38100" dir="2700000" algn="tl">
                  <a:srgbClr val="000000">
                    <a:alpha val="43137"/>
                  </a:srgbClr>
                </a:outerShdw>
              </a:effectLst>
            </a:endParaRPr>
          </a:p>
          <a:p>
            <a:pPr algn="r"/>
            <a:r>
              <a:rPr lang="en-US" sz="5400" b="1" dirty="0" smtClean="0">
                <a:solidFill>
                  <a:srgbClr val="FF0000"/>
                </a:solidFill>
                <a:effectLst>
                  <a:outerShdw blurRad="38100" dist="38100" dir="2700000" algn="tl">
                    <a:srgbClr val="000000">
                      <a:alpha val="43137"/>
                    </a:srgbClr>
                  </a:outerShdw>
                </a:effectLst>
              </a:rPr>
              <a:t>Regulating </a:t>
            </a:r>
            <a:br>
              <a:rPr lang="en-US" sz="5400" b="1" dirty="0" smtClean="0">
                <a:solidFill>
                  <a:srgbClr val="FF0000"/>
                </a:solidFill>
                <a:effectLst>
                  <a:outerShdw blurRad="38100" dist="38100" dir="2700000" algn="tl">
                    <a:srgbClr val="000000">
                      <a:alpha val="43137"/>
                    </a:srgbClr>
                  </a:outerShdw>
                </a:effectLst>
              </a:rPr>
            </a:br>
            <a:r>
              <a:rPr lang="en-US" sz="5400" b="1" dirty="0" smtClean="0">
                <a:solidFill>
                  <a:srgbClr val="FF0000"/>
                </a:solidFill>
                <a:effectLst>
                  <a:outerShdw blurRad="38100" dist="38100" dir="2700000" algn="tl">
                    <a:srgbClr val="000000">
                      <a:alpha val="43137"/>
                    </a:srgbClr>
                  </a:outerShdw>
                </a:effectLst>
              </a:rPr>
              <a:t>to Protect</a:t>
            </a:r>
            <a:br>
              <a:rPr lang="en-US" sz="5400" b="1" dirty="0" smtClean="0">
                <a:solidFill>
                  <a:srgbClr val="FF0000"/>
                </a:solidFill>
                <a:effectLst>
                  <a:outerShdw blurRad="38100" dist="38100" dir="2700000" algn="tl">
                    <a:srgbClr val="000000">
                      <a:alpha val="43137"/>
                    </a:srgbClr>
                  </a:outerShdw>
                </a:effectLst>
              </a:rPr>
            </a:br>
            <a:r>
              <a:rPr lang="en-US" sz="5400" b="1" dirty="0" smtClean="0">
                <a:solidFill>
                  <a:srgbClr val="FF0000"/>
                </a:solidFill>
                <a:effectLst>
                  <a:outerShdw blurRad="38100" dist="38100" dir="2700000" algn="tl">
                    <a:srgbClr val="000000">
                      <a:alpha val="43137"/>
                    </a:srgbClr>
                  </a:outerShdw>
                </a:effectLst>
              </a:rPr>
              <a:t>Genetic Health?</a:t>
            </a:r>
            <a:endParaRPr lang="en-US" sz="5400" b="1" dirty="0">
              <a:solidFill>
                <a:srgbClr val="FF0000"/>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p14:dur="200" advClick="0" advTm="20000"/>
    </mc:Choice>
    <mc:Fallback xmlns="">
      <p:transition advClick="0" advTm="20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grpId="0" nodeType="clickEffect">
                                  <p:stCondLst>
                                    <p:cond delay="0"/>
                                  </p:stCondLst>
                                  <p:childTnLst>
                                    <p:animEffect transition="out" filter="wipe(left)">
                                      <p:cBhvr>
                                        <p:cTn id="6" dur="20000"/>
                                        <p:tgtEl>
                                          <p:spTgt spid="14"/>
                                        </p:tgtEl>
                                      </p:cBhvr>
                                    </p:animEffect>
                                    <p:set>
                                      <p:cBhvr>
                                        <p:cTn id="7" dur="1" fill="hold">
                                          <p:stCondLst>
                                            <p:cond delay="19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750050"/>
            <a:ext cx="9144000" cy="1079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4" name="Rectangle 13"/>
          <p:cNvSpPr/>
          <p:nvPr/>
        </p:nvSpPr>
        <p:spPr>
          <a:xfrm>
            <a:off x="0" y="6750050"/>
            <a:ext cx="9144000" cy="1079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4" name="Title 3"/>
          <p:cNvSpPr>
            <a:spLocks noGrp="1"/>
          </p:cNvSpPr>
          <p:nvPr>
            <p:ph type="title"/>
          </p:nvPr>
        </p:nvSpPr>
        <p:spPr/>
        <p:txBody>
          <a:bodyPr/>
          <a:lstStyle/>
          <a:p>
            <a:r>
              <a:rPr lang="en-US" dirty="0"/>
              <a:t>Health </a:t>
            </a:r>
            <a:r>
              <a:rPr lang="en-US" dirty="0" smtClean="0"/>
              <a:t>Equity: </a:t>
            </a:r>
            <a:r>
              <a:rPr lang="en-US" smtClean="0"/>
              <a:t/>
            </a:r>
            <a:br>
              <a:rPr lang="en-US" smtClean="0"/>
            </a:br>
            <a:r>
              <a:rPr lang="en-US" sz="4000" smtClean="0"/>
              <a:t>Health </a:t>
            </a:r>
            <a:r>
              <a:rPr lang="en-US" sz="4000" dirty="0" smtClean="0"/>
              <a:t>Differences that are</a:t>
            </a:r>
            <a:endParaRPr lang="en-US"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067554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p:cNvSpPr txBox="1"/>
          <p:nvPr/>
        </p:nvSpPr>
        <p:spPr>
          <a:xfrm>
            <a:off x="6629400" y="6183868"/>
            <a:ext cx="2133600" cy="369332"/>
          </a:xfrm>
          <a:prstGeom prst="rect">
            <a:avLst/>
          </a:prstGeom>
          <a:noFill/>
        </p:spPr>
        <p:txBody>
          <a:bodyPr wrap="square" rtlCol="0">
            <a:spAutoFit/>
          </a:bodyPr>
          <a:lstStyle/>
          <a:p>
            <a:r>
              <a:rPr lang="en-US" dirty="0" smtClean="0"/>
              <a:t>Whitehead 1992</a:t>
            </a:r>
            <a:endParaRPr lang="en-US" dirty="0"/>
          </a:p>
        </p:txBody>
      </p:sp>
    </p:spTree>
    <p:extLst>
      <p:ext uri="{BB962C8B-B14F-4D97-AF65-F5344CB8AC3E}">
        <p14:creationId xmlns:p14="http://schemas.microsoft.com/office/powerpoint/2010/main" val="2780749199"/>
      </p:ext>
    </p:extLst>
  </p:cSld>
  <p:clrMapOvr>
    <a:masterClrMapping/>
  </p:clrMapOvr>
  <mc:AlternateContent xmlns:mc="http://schemas.openxmlformats.org/markup-compatibility/2006" xmlns:p14="http://schemas.microsoft.com/office/powerpoint/2010/main">
    <mc:Choice Requires="p14">
      <p:transition p14:dur="200" advClick="0" advTm="20000"/>
    </mc:Choice>
    <mc:Fallback xmlns="">
      <p:transition advClick="0" advTm="20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grpId="0" nodeType="clickEffect">
                                  <p:stCondLst>
                                    <p:cond delay="0"/>
                                  </p:stCondLst>
                                  <p:childTnLst>
                                    <p:animEffect transition="out" filter="wipe(left)">
                                      <p:cBhvr>
                                        <p:cTn id="6" dur="20000"/>
                                        <p:tgtEl>
                                          <p:spTgt spid="14"/>
                                        </p:tgtEl>
                                      </p:cBhvr>
                                    </p:animEffect>
                                    <p:set>
                                      <p:cBhvr>
                                        <p:cTn id="7" dur="1" fill="hold">
                                          <p:stCondLst>
                                            <p:cond delay="19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750050"/>
            <a:ext cx="9144000" cy="1079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4" name="Rectangle 13"/>
          <p:cNvSpPr/>
          <p:nvPr/>
        </p:nvSpPr>
        <p:spPr>
          <a:xfrm>
            <a:off x="0" y="6750050"/>
            <a:ext cx="9144000" cy="1079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 name="Title 1"/>
          <p:cNvSpPr>
            <a:spLocks noGrp="1"/>
          </p:cNvSpPr>
          <p:nvPr>
            <p:ph type="title"/>
          </p:nvPr>
        </p:nvSpPr>
        <p:spPr/>
        <p:txBody>
          <a:bodyPr/>
          <a:lstStyle/>
          <a:p>
            <a:r>
              <a:rPr lang="en-US" dirty="0" smtClean="0"/>
              <a:t>Health Equity in </a:t>
            </a:r>
            <a:br>
              <a:rPr lang="en-US" dirty="0" smtClean="0"/>
            </a:br>
            <a:r>
              <a:rPr lang="en-US" dirty="0" smtClean="0"/>
              <a:t>Health Impact Assessment</a:t>
            </a:r>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417517753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 Placeholder 5"/>
          <p:cNvSpPr>
            <a:spLocks noGrp="1"/>
          </p:cNvSpPr>
          <p:nvPr>
            <p:ph type="body" sz="quarter" idx="4294967295"/>
          </p:nvPr>
        </p:nvSpPr>
        <p:spPr>
          <a:xfrm>
            <a:off x="648072" y="1535113"/>
            <a:ext cx="7884368" cy="639762"/>
          </a:xfrm>
        </p:spPr>
        <p:txBody>
          <a:bodyPr/>
          <a:lstStyle/>
          <a:p>
            <a:pPr marL="0" indent="0" algn="ctr">
              <a:buNone/>
            </a:pPr>
            <a:r>
              <a:rPr lang="en-US" dirty="0" smtClean="0"/>
              <a:t>A systemic, interdisciplinary process</a:t>
            </a:r>
            <a:endParaRPr lang="en-US" dirty="0"/>
          </a:p>
        </p:txBody>
      </p:sp>
    </p:spTree>
  </p:cSld>
  <p:clrMapOvr>
    <a:masterClrMapping/>
  </p:clrMapOvr>
  <mc:AlternateContent xmlns:mc="http://schemas.openxmlformats.org/markup-compatibility/2006" xmlns:p14="http://schemas.microsoft.com/office/powerpoint/2010/main">
    <mc:Choice Requires="p14">
      <p:transition p14:dur="200" advClick="0" advTm="20000"/>
    </mc:Choice>
    <mc:Fallback xmlns="">
      <p:transition advClick="0" advTm="20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grpId="0" nodeType="clickEffect">
                                  <p:stCondLst>
                                    <p:cond delay="0"/>
                                  </p:stCondLst>
                                  <p:childTnLst>
                                    <p:animEffect transition="out" filter="wipe(left)">
                                      <p:cBhvr>
                                        <p:cTn id="6" dur="20000"/>
                                        <p:tgtEl>
                                          <p:spTgt spid="14"/>
                                        </p:tgtEl>
                                      </p:cBhvr>
                                    </p:animEffect>
                                    <p:set>
                                      <p:cBhvr>
                                        <p:cTn id="7" dur="1" fill="hold">
                                          <p:stCondLst>
                                            <p:cond delay="19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750050"/>
            <a:ext cx="9144000" cy="1079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4" name="Rectangle 13"/>
          <p:cNvSpPr/>
          <p:nvPr/>
        </p:nvSpPr>
        <p:spPr>
          <a:xfrm>
            <a:off x="0" y="6750050"/>
            <a:ext cx="9144000" cy="1079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 name="Title 1"/>
          <p:cNvSpPr>
            <a:spLocks noGrp="1"/>
          </p:cNvSpPr>
          <p:nvPr>
            <p:ph type="title"/>
          </p:nvPr>
        </p:nvSpPr>
        <p:spPr/>
        <p:txBody>
          <a:bodyPr/>
          <a:lstStyle/>
          <a:p>
            <a:r>
              <a:rPr lang="en-US" dirty="0" smtClean="0"/>
              <a:t>Health Equity &amp; </a:t>
            </a:r>
            <a:r>
              <a:rPr lang="en-US" dirty="0" err="1" smtClean="0"/>
              <a:t>Epigenomic</a:t>
            </a:r>
            <a:r>
              <a:rPr lang="en-US" dirty="0" smtClean="0"/>
              <a:t> Impact</a:t>
            </a:r>
            <a:endParaRPr lang="en-US" dirty="0"/>
          </a:p>
        </p:txBody>
      </p:sp>
      <p:sp>
        <p:nvSpPr>
          <p:cNvPr id="3" name="Content Placeholder 2"/>
          <p:cNvSpPr>
            <a:spLocks noGrp="1"/>
          </p:cNvSpPr>
          <p:nvPr>
            <p:ph idx="1"/>
          </p:nvPr>
        </p:nvSpPr>
        <p:spPr>
          <a:xfrm>
            <a:off x="457200" y="1600201"/>
            <a:ext cx="8229600" cy="4493096"/>
          </a:xfrm>
        </p:spPr>
        <p:txBody>
          <a:bodyPr/>
          <a:lstStyle/>
          <a:p>
            <a:r>
              <a:rPr lang="en-US" dirty="0"/>
              <a:t>Links social determinants with disparity</a:t>
            </a:r>
          </a:p>
          <a:p>
            <a:r>
              <a:rPr lang="en-US" dirty="0" smtClean="0"/>
              <a:t>Asks if </a:t>
            </a:r>
            <a:r>
              <a:rPr lang="en-US" dirty="0" err="1" smtClean="0"/>
              <a:t>alrady</a:t>
            </a:r>
            <a:r>
              <a:rPr lang="en-US" dirty="0" smtClean="0"/>
              <a:t> socially disadvantaged groups (</a:t>
            </a:r>
            <a:r>
              <a:rPr lang="en-US" dirty="0"/>
              <a:t>e.g. poverty, gender, ethnicity) </a:t>
            </a:r>
            <a:r>
              <a:rPr lang="en-US" b="1" dirty="0"/>
              <a:t>have the same opportunity to be healthy</a:t>
            </a:r>
            <a:r>
              <a:rPr lang="en-US" dirty="0"/>
              <a:t> in </a:t>
            </a:r>
            <a:r>
              <a:rPr lang="en-US" dirty="0" smtClean="0"/>
              <a:t>a community</a:t>
            </a:r>
            <a:endParaRPr lang="en-US" dirty="0"/>
          </a:p>
        </p:txBody>
      </p:sp>
    </p:spTree>
    <p:extLst>
      <p:ext uri="{BB962C8B-B14F-4D97-AF65-F5344CB8AC3E}">
        <p14:creationId xmlns:p14="http://schemas.microsoft.com/office/powerpoint/2010/main" val="3814684516"/>
      </p:ext>
    </p:extLst>
  </p:cSld>
  <p:clrMapOvr>
    <a:masterClrMapping/>
  </p:clrMapOvr>
  <mc:AlternateContent xmlns:mc="http://schemas.openxmlformats.org/markup-compatibility/2006" xmlns:p14="http://schemas.microsoft.com/office/powerpoint/2010/main">
    <mc:Choice Requires="p14">
      <p:transition p14:dur="200" advClick="0" advTm="20000"/>
    </mc:Choice>
    <mc:Fallback xmlns="">
      <p:transition advClick="0" advTm="20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grpId="0" nodeType="clickEffect">
                                  <p:stCondLst>
                                    <p:cond delay="0"/>
                                  </p:stCondLst>
                                  <p:childTnLst>
                                    <p:animEffect transition="out" filter="wipe(left)">
                                      <p:cBhvr>
                                        <p:cTn id="6" dur="20000"/>
                                        <p:tgtEl>
                                          <p:spTgt spid="14"/>
                                        </p:tgtEl>
                                      </p:cBhvr>
                                    </p:animEffect>
                                    <p:set>
                                      <p:cBhvr>
                                        <p:cTn id="7" dur="1" fill="hold">
                                          <p:stCondLst>
                                            <p:cond delay="19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750050"/>
            <a:ext cx="9144000" cy="1079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4" name="Rectangle 13"/>
          <p:cNvSpPr/>
          <p:nvPr/>
        </p:nvSpPr>
        <p:spPr>
          <a:xfrm>
            <a:off x="0" y="6750050"/>
            <a:ext cx="9144000" cy="1079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Some Pedagogical Context</a:t>
            </a:r>
          </a:p>
          <a:p>
            <a:r>
              <a:rPr lang="en-US" dirty="0" smtClean="0"/>
              <a:t>The Question</a:t>
            </a:r>
          </a:p>
          <a:p>
            <a:r>
              <a:rPr lang="en-US" dirty="0" smtClean="0"/>
              <a:t>Some attempts at formulating a solution</a:t>
            </a:r>
          </a:p>
          <a:p>
            <a:endParaRPr lang="en-US" dirty="0"/>
          </a:p>
        </p:txBody>
      </p:sp>
    </p:spTree>
  </p:cSld>
  <p:clrMapOvr>
    <a:masterClrMapping/>
  </p:clrMapOvr>
  <mc:AlternateContent xmlns:mc="http://schemas.openxmlformats.org/markup-compatibility/2006" xmlns:p14="http://schemas.microsoft.com/office/powerpoint/2010/main">
    <mc:Choice Requires="p14">
      <p:transition p14:dur="200" advClick="0" advTm="20000"/>
    </mc:Choice>
    <mc:Fallback xmlns="">
      <p:transition advClick="0" advTm="20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grpId="0" nodeType="clickEffect">
                                  <p:stCondLst>
                                    <p:cond delay="0"/>
                                  </p:stCondLst>
                                  <p:childTnLst>
                                    <p:animEffect transition="out" filter="wipe(left)">
                                      <p:cBhvr>
                                        <p:cTn id="6" dur="20000"/>
                                        <p:tgtEl>
                                          <p:spTgt spid="14"/>
                                        </p:tgtEl>
                                      </p:cBhvr>
                                    </p:animEffect>
                                    <p:set>
                                      <p:cBhvr>
                                        <p:cTn id="7" dur="1" fill="hold">
                                          <p:stCondLst>
                                            <p:cond delay="19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83868" y="5148572"/>
            <a:ext cx="1016732" cy="1016732"/>
          </a:xfrm>
          <a:prstGeom prst="rect">
            <a:avLst/>
          </a:prstGeom>
        </p:spPr>
      </p:pic>
      <p:sp>
        <p:nvSpPr>
          <p:cNvPr id="13" name="Rectangle 12"/>
          <p:cNvSpPr/>
          <p:nvPr/>
        </p:nvSpPr>
        <p:spPr>
          <a:xfrm>
            <a:off x="0" y="6750050"/>
            <a:ext cx="9144000" cy="1079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4" name="Rectangle 13"/>
          <p:cNvSpPr/>
          <p:nvPr/>
        </p:nvSpPr>
        <p:spPr>
          <a:xfrm>
            <a:off x="0" y="6750050"/>
            <a:ext cx="9144000" cy="1079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4" name="Subtitle 3"/>
          <p:cNvSpPr>
            <a:spLocks noGrp="1"/>
          </p:cNvSpPr>
          <p:nvPr>
            <p:ph type="subTitle" idx="1"/>
          </p:nvPr>
        </p:nvSpPr>
        <p:spPr>
          <a:xfrm>
            <a:off x="1331640" y="4293096"/>
            <a:ext cx="6400800" cy="1728192"/>
          </a:xfrm>
        </p:spPr>
        <p:txBody>
          <a:bodyPr/>
          <a:lstStyle/>
          <a:p>
            <a:r>
              <a:rPr lang="en-US" dirty="0" smtClean="0"/>
              <a:t>Ross D. Silverman, JD, MPH</a:t>
            </a:r>
          </a:p>
          <a:p>
            <a:r>
              <a:rPr lang="en-US" sz="2800" dirty="0" smtClean="0">
                <a:hlinkClick r:id="rId3"/>
              </a:rPr>
              <a:t>rdsilver@iu.edu</a:t>
            </a:r>
            <a:endParaRPr lang="en-US" sz="2800" dirty="0" smtClean="0"/>
          </a:p>
          <a:p>
            <a:r>
              <a:rPr lang="en-US" sz="2800" dirty="0" smtClean="0"/>
              <a:t>   @</a:t>
            </a:r>
            <a:r>
              <a:rPr lang="en-US" sz="2800" dirty="0" err="1" smtClean="0"/>
              <a:t>phlu</a:t>
            </a:r>
            <a:endParaRPr lang="en-US" sz="2800"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1680" y="2471634"/>
            <a:ext cx="5702734" cy="1389414"/>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251" y="188640"/>
            <a:ext cx="9075253" cy="2139018"/>
          </a:xfrm>
          <a:prstGeom prst="rect">
            <a:avLst/>
          </a:prstGeom>
        </p:spPr>
      </p:pic>
    </p:spTree>
    <p:extLst>
      <p:ext uri="{BB962C8B-B14F-4D97-AF65-F5344CB8AC3E}">
        <p14:creationId xmlns:p14="http://schemas.microsoft.com/office/powerpoint/2010/main" val="3503489032"/>
      </p:ext>
    </p:extLst>
  </p:cSld>
  <p:clrMapOvr>
    <a:masterClrMapping/>
  </p:clrMapOvr>
  <mc:AlternateContent xmlns:mc="http://schemas.openxmlformats.org/markup-compatibility/2006" xmlns:p14="http://schemas.microsoft.com/office/powerpoint/2010/main">
    <mc:Choice Requires="p14">
      <p:transition p14:dur="200" advClick="0" advTm="20000"/>
    </mc:Choice>
    <mc:Fallback xmlns="">
      <p:transition advClick="0" advTm="20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grpId="0" nodeType="clickEffect">
                                  <p:stCondLst>
                                    <p:cond delay="0"/>
                                  </p:stCondLst>
                                  <p:childTnLst>
                                    <p:animEffect transition="out" filter="wipe(left)">
                                      <p:cBhvr>
                                        <p:cTn id="6" dur="20000"/>
                                        <p:tgtEl>
                                          <p:spTgt spid="14"/>
                                        </p:tgtEl>
                                      </p:cBhvr>
                                    </p:animEffect>
                                    <p:set>
                                      <p:cBhvr>
                                        <p:cTn id="7" dur="1" fill="hold">
                                          <p:stCondLst>
                                            <p:cond delay="19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750050"/>
            <a:ext cx="9144000" cy="1079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4" name="Rectangle 13"/>
          <p:cNvSpPr/>
          <p:nvPr/>
        </p:nvSpPr>
        <p:spPr>
          <a:xfrm>
            <a:off x="0" y="6750050"/>
            <a:ext cx="9144000" cy="1079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 name="Lightning Bolt 2"/>
          <p:cNvSpPr/>
          <p:nvPr/>
        </p:nvSpPr>
        <p:spPr>
          <a:xfrm rot="2906942">
            <a:off x="3150484" y="-1080704"/>
            <a:ext cx="3216632" cy="7968737"/>
          </a:xfrm>
          <a:prstGeom prst="lightningBolt">
            <a:avLst/>
          </a:prstGeom>
          <a:solidFill>
            <a:srgbClr val="3A1D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51520" y="260648"/>
            <a:ext cx="3888432" cy="1938992"/>
          </a:xfrm>
          <a:prstGeom prst="rect">
            <a:avLst/>
          </a:prstGeom>
          <a:noFill/>
        </p:spPr>
        <p:txBody>
          <a:bodyPr wrap="square" rtlCol="0">
            <a:spAutoFit/>
          </a:bodyPr>
          <a:lstStyle/>
          <a:p>
            <a:r>
              <a:rPr lang="en-US" sz="6000" dirty="0" smtClean="0"/>
              <a:t>Law</a:t>
            </a:r>
          </a:p>
          <a:p>
            <a:r>
              <a:rPr lang="en-US" sz="6000" dirty="0" smtClean="0"/>
              <a:t>Curriculum</a:t>
            </a:r>
            <a:endParaRPr lang="en-US" sz="6000" dirty="0"/>
          </a:p>
        </p:txBody>
      </p:sp>
      <p:sp>
        <p:nvSpPr>
          <p:cNvPr id="7" name="TextBox 6"/>
          <p:cNvSpPr txBox="1"/>
          <p:nvPr/>
        </p:nvSpPr>
        <p:spPr>
          <a:xfrm>
            <a:off x="4716016" y="4586352"/>
            <a:ext cx="3960440" cy="1938992"/>
          </a:xfrm>
          <a:prstGeom prst="rect">
            <a:avLst/>
          </a:prstGeom>
          <a:noFill/>
        </p:spPr>
        <p:txBody>
          <a:bodyPr wrap="square" rtlCol="0">
            <a:spAutoFit/>
          </a:bodyPr>
          <a:lstStyle/>
          <a:p>
            <a:r>
              <a:rPr lang="en-US" sz="6000" dirty="0" smtClean="0"/>
              <a:t>Ethics</a:t>
            </a:r>
          </a:p>
          <a:p>
            <a:r>
              <a:rPr lang="en-US" sz="6000" dirty="0" smtClean="0"/>
              <a:t>Curriculum</a:t>
            </a:r>
            <a:endParaRPr lang="en-US" sz="6000" dirty="0"/>
          </a:p>
        </p:txBody>
      </p:sp>
      <p:sp>
        <p:nvSpPr>
          <p:cNvPr id="6" name="Vertical Scroll 5"/>
          <p:cNvSpPr/>
          <p:nvPr/>
        </p:nvSpPr>
        <p:spPr>
          <a:xfrm>
            <a:off x="6084168" y="1858469"/>
            <a:ext cx="3024336" cy="2808312"/>
          </a:xfrm>
          <a:prstGeom prst="verticalScroll">
            <a:avLst/>
          </a:prstGeom>
          <a:solidFill>
            <a:srgbClr val="D6C792"/>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Vertical Scroll 9"/>
          <p:cNvSpPr/>
          <p:nvPr/>
        </p:nvSpPr>
        <p:spPr>
          <a:xfrm>
            <a:off x="179512" y="2636912"/>
            <a:ext cx="3024336" cy="2808312"/>
          </a:xfrm>
          <a:prstGeom prst="verticalScroll">
            <a:avLst/>
          </a:prstGeom>
          <a:solidFill>
            <a:srgbClr val="D6C792"/>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36660" y="3068960"/>
            <a:ext cx="2723172" cy="2123658"/>
          </a:xfrm>
          <a:prstGeom prst="rect">
            <a:avLst/>
          </a:prstGeom>
          <a:noFill/>
        </p:spPr>
        <p:txBody>
          <a:bodyPr wrap="square" rtlCol="0">
            <a:spAutoFit/>
          </a:bodyPr>
          <a:lstStyle/>
          <a:p>
            <a:pPr algn="ctr"/>
            <a:r>
              <a:rPr lang="en-US" sz="4400" dirty="0" smtClean="0">
                <a:latin typeface="Old English Text MT" panose="03040902040508030806" pitchFamily="66" charset="0"/>
              </a:rPr>
              <a:t>Here</a:t>
            </a:r>
          </a:p>
          <a:p>
            <a:pPr algn="ctr"/>
            <a:r>
              <a:rPr lang="en-US" sz="4400" dirty="0" smtClean="0">
                <a:latin typeface="Old English Text MT" panose="03040902040508030806" pitchFamily="66" charset="0"/>
              </a:rPr>
              <a:t>be</a:t>
            </a:r>
          </a:p>
          <a:p>
            <a:pPr algn="ctr"/>
            <a:r>
              <a:rPr lang="en-US" sz="4400" dirty="0" smtClean="0">
                <a:latin typeface="Old English Text MT" panose="03040902040508030806" pitchFamily="66" charset="0"/>
              </a:rPr>
              <a:t>Monsters</a:t>
            </a:r>
            <a:endParaRPr lang="en-US" sz="4400" dirty="0">
              <a:latin typeface="Old English Text MT" panose="03040902040508030806" pitchFamily="66" charset="0"/>
            </a:endParaRPr>
          </a:p>
        </p:txBody>
      </p:sp>
      <p:sp>
        <p:nvSpPr>
          <p:cNvPr id="11" name="TextBox 10"/>
          <p:cNvSpPr txBox="1"/>
          <p:nvPr/>
        </p:nvSpPr>
        <p:spPr>
          <a:xfrm>
            <a:off x="6228184" y="2060848"/>
            <a:ext cx="2723172" cy="2554545"/>
          </a:xfrm>
          <a:prstGeom prst="rect">
            <a:avLst/>
          </a:prstGeom>
          <a:noFill/>
        </p:spPr>
        <p:txBody>
          <a:bodyPr wrap="square" rtlCol="0">
            <a:spAutoFit/>
          </a:bodyPr>
          <a:lstStyle/>
          <a:p>
            <a:pPr algn="ctr"/>
            <a:r>
              <a:rPr lang="en-US" sz="4400" dirty="0" smtClean="0">
                <a:latin typeface="Old English Text MT" panose="03040902040508030806" pitchFamily="66" charset="0"/>
              </a:rPr>
              <a:t>Here</a:t>
            </a:r>
          </a:p>
          <a:p>
            <a:pPr algn="ctr"/>
            <a:r>
              <a:rPr lang="en-US" sz="4400" dirty="0" smtClean="0">
                <a:latin typeface="Old English Text MT" panose="03040902040508030806" pitchFamily="66" charset="0"/>
              </a:rPr>
              <a:t>be</a:t>
            </a:r>
          </a:p>
          <a:p>
            <a:pPr algn="ctr"/>
            <a:r>
              <a:rPr lang="en-US" sz="2400" dirty="0" smtClean="0">
                <a:latin typeface="Old English Text MT" panose="03040902040508030806" pitchFamily="66" charset="0"/>
              </a:rPr>
              <a:t>Complex,</a:t>
            </a:r>
            <a:br>
              <a:rPr lang="en-US" sz="2400" dirty="0" smtClean="0">
                <a:latin typeface="Old English Text MT" panose="03040902040508030806" pitchFamily="66" charset="0"/>
              </a:rPr>
            </a:br>
            <a:r>
              <a:rPr lang="en-US" sz="2400" dirty="0" smtClean="0">
                <a:latin typeface="Old English Text MT" panose="03040902040508030806" pitchFamily="66" charset="0"/>
              </a:rPr>
              <a:t>Often Intractable, Questions</a:t>
            </a:r>
            <a:endParaRPr lang="en-US" sz="2400" dirty="0">
              <a:latin typeface="Old English Text MT" panose="03040902040508030806" pitchFamily="66" charset="0"/>
            </a:endParaRPr>
          </a:p>
        </p:txBody>
      </p:sp>
    </p:spTree>
  </p:cSld>
  <p:clrMapOvr>
    <a:masterClrMapping/>
  </p:clrMapOvr>
  <mc:AlternateContent xmlns:mc="http://schemas.openxmlformats.org/markup-compatibility/2006" xmlns:p14="http://schemas.microsoft.com/office/powerpoint/2010/main">
    <mc:Choice Requires="p14">
      <p:transition p14:dur="200" advClick="0" advTm="20000"/>
    </mc:Choice>
    <mc:Fallback xmlns="">
      <p:transition advClick="0" advTm="20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grpId="0" nodeType="clickEffect">
                                  <p:stCondLst>
                                    <p:cond delay="0"/>
                                  </p:stCondLst>
                                  <p:childTnLst>
                                    <p:animEffect transition="out" filter="wipe(left)">
                                      <p:cBhvr>
                                        <p:cTn id="6" dur="20000"/>
                                        <p:tgtEl>
                                          <p:spTgt spid="14"/>
                                        </p:tgtEl>
                                      </p:cBhvr>
                                    </p:animEffect>
                                    <p:set>
                                      <p:cBhvr>
                                        <p:cTn id="7" dur="1" fill="hold">
                                          <p:stCondLst>
                                            <p:cond delay="19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Arrow Connector 14"/>
          <p:cNvCxnSpPr/>
          <p:nvPr/>
        </p:nvCxnSpPr>
        <p:spPr>
          <a:xfrm flipH="1">
            <a:off x="2627784" y="836712"/>
            <a:ext cx="5336976" cy="1584176"/>
          </a:xfrm>
          <a:prstGeom prst="straightConnector1">
            <a:avLst/>
          </a:prstGeom>
          <a:ln w="31750">
            <a:tailEnd type="triangle"/>
          </a:ln>
        </p:spPr>
        <p:style>
          <a:lnRef idx="3">
            <a:schemeClr val="accent6"/>
          </a:lnRef>
          <a:fillRef idx="0">
            <a:schemeClr val="accent6"/>
          </a:fillRef>
          <a:effectRef idx="2">
            <a:schemeClr val="accent6"/>
          </a:effectRef>
          <a:fontRef idx="minor">
            <a:schemeClr val="tx1"/>
          </a:fontRef>
        </p:style>
      </p:cxnSp>
      <p:cxnSp>
        <p:nvCxnSpPr>
          <p:cNvPr id="8" name="Straight Arrow Connector 7"/>
          <p:cNvCxnSpPr/>
          <p:nvPr/>
        </p:nvCxnSpPr>
        <p:spPr>
          <a:xfrm flipH="1">
            <a:off x="7020272" y="836712"/>
            <a:ext cx="936104" cy="2520280"/>
          </a:xfrm>
          <a:prstGeom prst="straightConnector1">
            <a:avLst/>
          </a:prstGeom>
          <a:ln w="31750">
            <a:tailEnd type="triangle"/>
          </a:ln>
        </p:spPr>
        <p:style>
          <a:lnRef idx="3">
            <a:schemeClr val="accent6"/>
          </a:lnRef>
          <a:fillRef idx="0">
            <a:schemeClr val="accent6"/>
          </a:fillRef>
          <a:effectRef idx="2">
            <a:schemeClr val="accent6"/>
          </a:effectRef>
          <a:fontRef idx="minor">
            <a:schemeClr val="tx1"/>
          </a:fontRef>
        </p:style>
      </p:cxnSp>
      <p:sp>
        <p:nvSpPr>
          <p:cNvPr id="13" name="Rectangle 12"/>
          <p:cNvSpPr/>
          <p:nvPr/>
        </p:nvSpPr>
        <p:spPr>
          <a:xfrm>
            <a:off x="0" y="6750050"/>
            <a:ext cx="9144000" cy="1079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4" name="Rectangle 13"/>
          <p:cNvSpPr/>
          <p:nvPr/>
        </p:nvSpPr>
        <p:spPr>
          <a:xfrm>
            <a:off x="0" y="6750050"/>
            <a:ext cx="9144000" cy="1079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 name="Title 4"/>
          <p:cNvSpPr>
            <a:spLocks noGrp="1"/>
          </p:cNvSpPr>
          <p:nvPr>
            <p:ph type="title"/>
          </p:nvPr>
        </p:nvSpPr>
        <p:spPr>
          <a:xfrm>
            <a:off x="457200" y="265212"/>
            <a:ext cx="8229600" cy="1143000"/>
          </a:xfrm>
        </p:spPr>
        <p:txBody>
          <a:bodyPr/>
          <a:lstStyle/>
          <a:p>
            <a:r>
              <a:rPr lang="en-US" dirty="0" smtClean="0"/>
              <a:t>Pedagogical Goal</a:t>
            </a:r>
            <a:endParaRPr lang="en-US" dirty="0"/>
          </a:p>
        </p:txBody>
      </p:sp>
      <p:sp>
        <p:nvSpPr>
          <p:cNvPr id="6" name="Content Placeholder 5"/>
          <p:cNvSpPr>
            <a:spLocks noGrp="1"/>
          </p:cNvSpPr>
          <p:nvPr>
            <p:ph idx="1"/>
          </p:nvPr>
        </p:nvSpPr>
        <p:spPr/>
        <p:txBody>
          <a:bodyPr/>
          <a:lstStyle/>
          <a:p>
            <a:r>
              <a:rPr lang="en-US" dirty="0" smtClean="0"/>
              <a:t>Developing policymakers, health </a:t>
            </a:r>
            <a:br>
              <a:rPr lang="en-US" dirty="0" smtClean="0"/>
            </a:br>
            <a:r>
              <a:rPr lang="en-US" dirty="0" smtClean="0"/>
              <a:t>advocates, and scholars grounded in ethics, able to use ethical frameworks to analyze population health policies, programs, and problems</a:t>
            </a:r>
          </a:p>
          <a:p>
            <a:pPr marL="0" indent="0" algn="ctr">
              <a:buNone/>
            </a:pPr>
            <a:r>
              <a:rPr lang="en-US" dirty="0" smtClean="0"/>
              <a:t>NOT</a:t>
            </a:r>
          </a:p>
          <a:p>
            <a:r>
              <a:rPr lang="en-US" dirty="0" smtClean="0"/>
              <a:t>Philosophers who will argue with Mill &amp; Rawls</a:t>
            </a:r>
            <a:endParaRPr lang="en-US" dirty="0"/>
          </a:p>
        </p:txBody>
      </p:sp>
      <p:sp>
        <p:nvSpPr>
          <p:cNvPr id="10" name="TextBox 9"/>
          <p:cNvSpPr txBox="1"/>
          <p:nvPr/>
        </p:nvSpPr>
        <p:spPr>
          <a:xfrm>
            <a:off x="7164288" y="528935"/>
            <a:ext cx="1584176" cy="307777"/>
          </a:xfrm>
          <a:prstGeom prst="rect">
            <a:avLst/>
          </a:prstGeom>
          <a:noFill/>
          <a:ln w="19050">
            <a:solidFill>
              <a:srgbClr val="FFC000"/>
            </a:solidFill>
          </a:ln>
        </p:spPr>
        <p:txBody>
          <a:bodyPr wrap="square" rtlCol="0">
            <a:spAutoFit/>
          </a:bodyPr>
          <a:lstStyle/>
          <a:p>
            <a:r>
              <a:rPr lang="en-US" sz="1400" dirty="0" smtClean="0"/>
              <a:t>Oxford Commas!</a:t>
            </a:r>
            <a:endParaRPr lang="en-US" sz="1400" dirty="0"/>
          </a:p>
        </p:txBody>
      </p:sp>
    </p:spTree>
  </p:cSld>
  <p:clrMapOvr>
    <a:masterClrMapping/>
  </p:clrMapOvr>
  <mc:AlternateContent xmlns:mc="http://schemas.openxmlformats.org/markup-compatibility/2006" xmlns:p14="http://schemas.microsoft.com/office/powerpoint/2010/main">
    <mc:Choice Requires="p14">
      <p:transition p14:dur="200" advClick="0" advTm="20000"/>
    </mc:Choice>
    <mc:Fallback xmlns="">
      <p:transition advClick="0" advTm="20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grpId="0" nodeType="clickEffect">
                                  <p:stCondLst>
                                    <p:cond delay="0"/>
                                  </p:stCondLst>
                                  <p:childTnLst>
                                    <p:animEffect transition="out" filter="wipe(left)">
                                      <p:cBhvr>
                                        <p:cTn id="6" dur="20000"/>
                                        <p:tgtEl>
                                          <p:spTgt spid="14"/>
                                        </p:tgtEl>
                                      </p:cBhvr>
                                    </p:animEffect>
                                    <p:set>
                                      <p:cBhvr>
                                        <p:cTn id="7" dur="1" fill="hold">
                                          <p:stCondLst>
                                            <p:cond delay="19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750050"/>
            <a:ext cx="9144000" cy="1079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4" name="Rectangle 13"/>
          <p:cNvSpPr/>
          <p:nvPr/>
        </p:nvSpPr>
        <p:spPr>
          <a:xfrm>
            <a:off x="0" y="6750050"/>
            <a:ext cx="9144000" cy="1079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4" name="Title 2"/>
          <p:cNvSpPr txBox="1">
            <a:spLocks/>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b="0" i="0" u="none" kern="1200">
                <a:solidFill>
                  <a:schemeClr val="tx1"/>
                </a:solidFill>
                <a:latin typeface="+mj-lt"/>
                <a:ea typeface="ＭＳ Ｐゴシック" charset="0"/>
                <a:cs typeface="+mj-cs"/>
              </a:defRPr>
            </a:lvl1pPr>
            <a:lvl2pPr algn="ctr" rtl="0" eaLnBrk="1" fontAlgn="base" hangingPunct="1">
              <a:spcBef>
                <a:spcPct val="0"/>
              </a:spcBef>
              <a:spcAft>
                <a:spcPct val="0"/>
              </a:spcAft>
              <a:defRPr sz="4400">
                <a:solidFill>
                  <a:schemeClr val="tx1"/>
                </a:solidFill>
                <a:latin typeface="Calibri" charset="0"/>
                <a:ea typeface="ＭＳ Ｐゴシック" charset="0"/>
              </a:defRPr>
            </a:lvl2pPr>
            <a:lvl3pPr algn="ctr" rtl="0" eaLnBrk="1" fontAlgn="base" hangingPunct="1">
              <a:spcBef>
                <a:spcPct val="0"/>
              </a:spcBef>
              <a:spcAft>
                <a:spcPct val="0"/>
              </a:spcAft>
              <a:defRPr sz="4400">
                <a:solidFill>
                  <a:schemeClr val="tx1"/>
                </a:solidFill>
                <a:latin typeface="Calibri" charset="0"/>
                <a:ea typeface="ＭＳ Ｐゴシック" charset="0"/>
              </a:defRPr>
            </a:lvl3pPr>
            <a:lvl4pPr algn="ctr" rtl="0" eaLnBrk="1" fontAlgn="base" hangingPunct="1">
              <a:spcBef>
                <a:spcPct val="0"/>
              </a:spcBef>
              <a:spcAft>
                <a:spcPct val="0"/>
              </a:spcAft>
              <a:defRPr sz="4400">
                <a:solidFill>
                  <a:schemeClr val="tx1"/>
                </a:solidFill>
                <a:latin typeface="Calibri" charset="0"/>
                <a:ea typeface="ＭＳ Ｐゴシック" charset="0"/>
              </a:defRPr>
            </a:lvl4pPr>
            <a:lvl5pPr algn="ctr" rtl="0" eaLnBrk="1" fontAlgn="base" hangingPunct="1">
              <a:spcBef>
                <a:spcPct val="0"/>
              </a:spcBef>
              <a:spcAft>
                <a:spcPct val="0"/>
              </a:spcAft>
              <a:defRPr sz="4400">
                <a:solidFill>
                  <a:schemeClr val="tx1"/>
                </a:solidFill>
                <a:latin typeface="Calibri" charset="0"/>
                <a:ea typeface="ＭＳ Ｐゴシック" charset="0"/>
              </a:defRPr>
            </a:lvl5pPr>
            <a:lvl6pPr marL="457200" algn="ctr" rtl="0" eaLnBrk="1" fontAlgn="base" hangingPunct="1">
              <a:spcBef>
                <a:spcPct val="0"/>
              </a:spcBef>
              <a:spcAft>
                <a:spcPct val="0"/>
              </a:spcAft>
              <a:defRPr sz="4400">
                <a:solidFill>
                  <a:schemeClr val="tx1"/>
                </a:solidFill>
                <a:latin typeface="Calibri" charset="0"/>
                <a:ea typeface="ＭＳ Ｐゴシック" charset="0"/>
              </a:defRPr>
            </a:lvl6pPr>
            <a:lvl7pPr marL="914400" algn="ctr" rtl="0" eaLnBrk="1" fontAlgn="base" hangingPunct="1">
              <a:spcBef>
                <a:spcPct val="0"/>
              </a:spcBef>
              <a:spcAft>
                <a:spcPct val="0"/>
              </a:spcAft>
              <a:defRPr sz="4400">
                <a:solidFill>
                  <a:schemeClr val="tx1"/>
                </a:solidFill>
                <a:latin typeface="Calibri" charset="0"/>
                <a:ea typeface="ＭＳ Ｐゴシック" charset="0"/>
              </a:defRPr>
            </a:lvl7pPr>
            <a:lvl8pPr marL="1371600" algn="ctr" rtl="0" eaLnBrk="1" fontAlgn="base" hangingPunct="1">
              <a:spcBef>
                <a:spcPct val="0"/>
              </a:spcBef>
              <a:spcAft>
                <a:spcPct val="0"/>
              </a:spcAft>
              <a:defRPr sz="4400">
                <a:solidFill>
                  <a:schemeClr val="tx1"/>
                </a:solidFill>
                <a:latin typeface="Calibri" charset="0"/>
                <a:ea typeface="ＭＳ Ｐゴシック" charset="0"/>
              </a:defRPr>
            </a:lvl8pPr>
            <a:lvl9pPr marL="1828800" algn="ctr" rtl="0" eaLnBrk="1" fontAlgn="base" hangingPunct="1">
              <a:spcBef>
                <a:spcPct val="0"/>
              </a:spcBef>
              <a:spcAft>
                <a:spcPct val="0"/>
              </a:spcAft>
              <a:defRPr sz="4400">
                <a:solidFill>
                  <a:schemeClr val="tx1"/>
                </a:solidFill>
                <a:latin typeface="Calibri" charset="0"/>
                <a:ea typeface="ＭＳ Ｐゴシック" charset="0"/>
              </a:defRPr>
            </a:lvl9pPr>
          </a:lstStyle>
          <a:p>
            <a:r>
              <a:rPr lang="en-US" smtClean="0"/>
              <a:t>Public Health Ethics Case Study</a:t>
            </a:r>
            <a:endParaRPr lang="en-US" dirty="0"/>
          </a:p>
        </p:txBody>
      </p:sp>
      <p:sp>
        <p:nvSpPr>
          <p:cNvPr id="5" name="Content Placeholder 3"/>
          <p:cNvSpPr txBox="1">
            <a:spLocks/>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Font typeface="Arial" pitchFamily="34" charset="0"/>
              <a:buNone/>
              <a:defRPr sz="3200" kern="1200">
                <a:solidFill>
                  <a:schemeClr val="tx1">
                    <a:tint val="75000"/>
                  </a:schemeClr>
                </a:solidFill>
                <a:latin typeface="+mn-lt"/>
                <a:ea typeface="ＭＳ Ｐゴシック" charset="0"/>
                <a:cs typeface="+mn-cs"/>
              </a:defRPr>
            </a:lvl1pPr>
            <a:lvl2pPr marL="457200" indent="0" algn="ctr" rtl="0" eaLnBrk="1" fontAlgn="base" hangingPunct="1">
              <a:spcBef>
                <a:spcPct val="20000"/>
              </a:spcBef>
              <a:spcAft>
                <a:spcPct val="0"/>
              </a:spcAft>
              <a:buFont typeface="Arial" pitchFamily="34" charset="0"/>
              <a:buNone/>
              <a:defRPr sz="2800" b="0" i="0" u="none" kern="1200">
                <a:solidFill>
                  <a:schemeClr val="tx1">
                    <a:tint val="75000"/>
                  </a:schemeClr>
                </a:solidFill>
                <a:latin typeface="+mn-lt"/>
                <a:ea typeface="ＭＳ Ｐゴシック" charset="0"/>
                <a:cs typeface="+mn-cs"/>
              </a:defRPr>
            </a:lvl2pPr>
            <a:lvl3pPr marL="914400" indent="0" algn="ctr" rtl="0" eaLnBrk="1" fontAlgn="base" hangingPunct="1">
              <a:spcBef>
                <a:spcPct val="20000"/>
              </a:spcBef>
              <a:spcAft>
                <a:spcPct val="0"/>
              </a:spcAft>
              <a:buFont typeface="Arial" pitchFamily="34" charset="0"/>
              <a:buNone/>
              <a:defRPr sz="2400" kern="1200">
                <a:solidFill>
                  <a:schemeClr val="tx1">
                    <a:tint val="75000"/>
                  </a:schemeClr>
                </a:solidFill>
                <a:latin typeface="+mn-lt"/>
                <a:ea typeface="ＭＳ Ｐゴシック" charset="0"/>
                <a:cs typeface="+mn-cs"/>
              </a:defRPr>
            </a:lvl3pPr>
            <a:lvl4pPr marL="1371600" indent="0" algn="ctr" rtl="0" eaLnBrk="1" fontAlgn="base" hangingPunct="1">
              <a:spcBef>
                <a:spcPct val="20000"/>
              </a:spcBef>
              <a:spcAft>
                <a:spcPct val="0"/>
              </a:spcAft>
              <a:buFont typeface="Arial" pitchFamily="34" charset="0"/>
              <a:buNone/>
              <a:defRPr sz="2000" kern="1200">
                <a:solidFill>
                  <a:schemeClr val="tx1">
                    <a:tint val="75000"/>
                  </a:schemeClr>
                </a:solidFill>
                <a:latin typeface="+mn-lt"/>
                <a:ea typeface="ＭＳ Ｐゴシック" charset="0"/>
                <a:cs typeface="+mn-cs"/>
              </a:defRPr>
            </a:lvl4pPr>
            <a:lvl5pPr marL="1828800" indent="0" algn="ctr" rtl="0" eaLnBrk="1" fontAlgn="base" hangingPunct="1">
              <a:spcBef>
                <a:spcPct val="20000"/>
              </a:spcBef>
              <a:spcAft>
                <a:spcPct val="0"/>
              </a:spcAft>
              <a:buFont typeface="Arial" pitchFamily="34" charset="0"/>
              <a:buNone/>
              <a:defRPr sz="2000" kern="1200">
                <a:solidFill>
                  <a:schemeClr val="tx1">
                    <a:tint val="75000"/>
                  </a:schemeClr>
                </a:solidFill>
                <a:latin typeface="+mn-lt"/>
                <a:ea typeface="ＭＳ Ｐゴシック" charset="0"/>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dirty="0" smtClean="0"/>
              <a:t>Question: How can we integrate genomics, as well as </a:t>
            </a:r>
            <a:r>
              <a:rPr lang="en-US" i="1" dirty="0" smtClean="0"/>
              <a:t>local</a:t>
            </a:r>
            <a:r>
              <a:rPr lang="en-US" dirty="0" smtClean="0"/>
              <a:t> public policy considerations, into a </a:t>
            </a:r>
            <a:br>
              <a:rPr lang="en-US" dirty="0" smtClean="0"/>
            </a:br>
            <a:r>
              <a:rPr lang="en-US" dirty="0" smtClean="0"/>
              <a:t>graduate course on the ethics of public health?</a:t>
            </a:r>
            <a:endParaRPr lang="en-US" dirty="0"/>
          </a:p>
        </p:txBody>
      </p:sp>
    </p:spTree>
  </p:cSld>
  <p:clrMapOvr>
    <a:masterClrMapping/>
  </p:clrMapOvr>
  <mc:AlternateContent xmlns:mc="http://schemas.openxmlformats.org/markup-compatibility/2006" xmlns:p14="http://schemas.microsoft.com/office/powerpoint/2010/main">
    <mc:Choice Requires="p14">
      <p:transition p14:dur="200" advClick="0" advTm="20000"/>
    </mc:Choice>
    <mc:Fallback xmlns="">
      <p:transition advClick="0" advTm="20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grpId="0" nodeType="clickEffect">
                                  <p:stCondLst>
                                    <p:cond delay="0"/>
                                  </p:stCondLst>
                                  <p:childTnLst>
                                    <p:animEffect transition="out" filter="wipe(left)">
                                      <p:cBhvr>
                                        <p:cTn id="6" dur="20000"/>
                                        <p:tgtEl>
                                          <p:spTgt spid="14"/>
                                        </p:tgtEl>
                                      </p:cBhvr>
                                    </p:animEffect>
                                    <p:set>
                                      <p:cBhvr>
                                        <p:cTn id="7" dur="1" fill="hold">
                                          <p:stCondLst>
                                            <p:cond delay="19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750050"/>
            <a:ext cx="9144000" cy="1079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4" name="Rectangle 13"/>
          <p:cNvSpPr/>
          <p:nvPr/>
        </p:nvSpPr>
        <p:spPr>
          <a:xfrm>
            <a:off x="0" y="6750050"/>
            <a:ext cx="9144000" cy="1079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4" name="Picture 13" descr="D:\Ajeet\2014\Ar\Aug\gg15\GG15-onlinefigure\20\RobertsFig01.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7192" y="516992"/>
            <a:ext cx="6665168" cy="5576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200" advClick="0" advTm="20000"/>
    </mc:Choice>
    <mc:Fallback xmlns="">
      <p:transition advClick="0" advTm="20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grpId="0" nodeType="clickEffect">
                                  <p:stCondLst>
                                    <p:cond delay="0"/>
                                  </p:stCondLst>
                                  <p:childTnLst>
                                    <p:animEffect transition="out" filter="wipe(left)">
                                      <p:cBhvr>
                                        <p:cTn id="6" dur="20000"/>
                                        <p:tgtEl>
                                          <p:spTgt spid="14"/>
                                        </p:tgtEl>
                                      </p:cBhvr>
                                    </p:animEffect>
                                    <p:set>
                                      <p:cBhvr>
                                        <p:cTn id="7" dur="1" fill="hold">
                                          <p:stCondLst>
                                            <p:cond delay="19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750050"/>
            <a:ext cx="9144000" cy="1079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4" name="Rectangle 13"/>
          <p:cNvSpPr/>
          <p:nvPr/>
        </p:nvSpPr>
        <p:spPr>
          <a:xfrm>
            <a:off x="0" y="6750050"/>
            <a:ext cx="9144000" cy="1079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27486" y="609600"/>
            <a:ext cx="4960938" cy="482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a:spLocks noChangeArrowheads="1"/>
          </p:cNvSpPr>
          <p:nvPr/>
        </p:nvSpPr>
        <p:spPr bwMode="auto">
          <a:xfrm>
            <a:off x="381000" y="5505450"/>
            <a:ext cx="8534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a:latin typeface="Arial" panose="020B0604020202020204" pitchFamily="34" charset="0"/>
                <a:cs typeface="Arial" panose="020B0604020202020204" pitchFamily="34" charset="0"/>
              </a:rPr>
              <a:t>Interaction of endogenous (genetic and developmental) and exogenous (environmental) factors in generating changes in the epigenome during an individual’s lifespan. </a:t>
            </a:r>
            <a:br>
              <a:rPr lang="en-US" altLang="en-US" sz="1600">
                <a:latin typeface="Arial" panose="020B0604020202020204" pitchFamily="34" charset="0"/>
                <a:cs typeface="Arial" panose="020B0604020202020204" pitchFamily="34" charset="0"/>
              </a:rPr>
            </a:br>
            <a:r>
              <a:rPr lang="en-US" altLang="en-US" sz="1600">
                <a:latin typeface="Arial" panose="020B0604020202020204" pitchFamily="34" charset="0"/>
                <a:cs typeface="Arial" panose="020B0604020202020204" pitchFamily="34" charset="0"/>
              </a:rPr>
              <a:t>Latham et al 2012</a:t>
            </a:r>
          </a:p>
        </p:txBody>
      </p:sp>
      <p:sp>
        <p:nvSpPr>
          <p:cNvPr id="2" name="Right Arrow Callout 1"/>
          <p:cNvSpPr/>
          <p:nvPr/>
        </p:nvSpPr>
        <p:spPr>
          <a:xfrm>
            <a:off x="381000" y="2564904"/>
            <a:ext cx="3046486" cy="2448272"/>
          </a:xfrm>
          <a:prstGeom prst="rightArrow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FF0000"/>
                </a:solidFill>
              </a:rPr>
              <a:t>Social</a:t>
            </a:r>
          </a:p>
          <a:p>
            <a:pPr algn="ctr"/>
            <a:r>
              <a:rPr lang="en-US" sz="2400" dirty="0" smtClean="0">
                <a:solidFill>
                  <a:srgbClr val="FF0000"/>
                </a:solidFill>
              </a:rPr>
              <a:t>Determinants</a:t>
            </a:r>
          </a:p>
          <a:p>
            <a:pPr algn="ctr"/>
            <a:r>
              <a:rPr lang="en-US" sz="2400" dirty="0" smtClean="0">
                <a:solidFill>
                  <a:srgbClr val="FF0000"/>
                </a:solidFill>
              </a:rPr>
              <a:t>of </a:t>
            </a:r>
          </a:p>
          <a:p>
            <a:pPr algn="ctr"/>
            <a:r>
              <a:rPr lang="en-US" sz="2400" dirty="0" smtClean="0">
                <a:solidFill>
                  <a:srgbClr val="FF0000"/>
                </a:solidFill>
              </a:rPr>
              <a:t>Health</a:t>
            </a:r>
            <a:endParaRPr lang="en-US" sz="2400"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p14:dur="200" advClick="0" advTm="20000"/>
    </mc:Choice>
    <mc:Fallback xmlns="">
      <p:transition advClick="0" advTm="20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grpId="0" nodeType="clickEffect">
                                  <p:stCondLst>
                                    <p:cond delay="0"/>
                                  </p:stCondLst>
                                  <p:childTnLst>
                                    <p:animEffect transition="out" filter="wipe(left)">
                                      <p:cBhvr>
                                        <p:cTn id="6" dur="20000"/>
                                        <p:tgtEl>
                                          <p:spTgt spid="14"/>
                                        </p:tgtEl>
                                      </p:cBhvr>
                                    </p:animEffect>
                                    <p:set>
                                      <p:cBhvr>
                                        <p:cTn id="7" dur="1" fill="hold">
                                          <p:stCondLst>
                                            <p:cond delay="19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750050"/>
            <a:ext cx="9144000" cy="1079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4" name="Rectangle 13"/>
          <p:cNvSpPr/>
          <p:nvPr/>
        </p:nvSpPr>
        <p:spPr>
          <a:xfrm>
            <a:off x="0" y="6750050"/>
            <a:ext cx="9144000" cy="1079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21650" r="22438"/>
          <a:stretch/>
        </p:blipFill>
        <p:spPr>
          <a:xfrm>
            <a:off x="755576" y="71086"/>
            <a:ext cx="7595878" cy="638225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200" advClick="0" advTm="20000"/>
    </mc:Choice>
    <mc:Fallback xmlns="">
      <p:transition advClick="0" advTm="20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grpId="0" nodeType="clickEffect">
                                  <p:stCondLst>
                                    <p:cond delay="0"/>
                                  </p:stCondLst>
                                  <p:childTnLst>
                                    <p:animEffect transition="out" filter="wipe(left)">
                                      <p:cBhvr>
                                        <p:cTn id="6" dur="20000"/>
                                        <p:tgtEl>
                                          <p:spTgt spid="14"/>
                                        </p:tgtEl>
                                      </p:cBhvr>
                                    </p:animEffect>
                                    <p:set>
                                      <p:cBhvr>
                                        <p:cTn id="7" dur="1" fill="hold">
                                          <p:stCondLst>
                                            <p:cond delay="19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750050"/>
            <a:ext cx="9144000" cy="1079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4" name="Rectangle 13"/>
          <p:cNvSpPr/>
          <p:nvPr/>
        </p:nvSpPr>
        <p:spPr>
          <a:xfrm>
            <a:off x="0" y="6750050"/>
            <a:ext cx="9144000" cy="1079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nvGrpSpPr>
          <p:cNvPr id="4" name="Group 31"/>
          <p:cNvGrpSpPr>
            <a:grpSpLocks/>
          </p:cNvGrpSpPr>
          <p:nvPr/>
        </p:nvGrpSpPr>
        <p:grpSpPr bwMode="auto">
          <a:xfrm>
            <a:off x="381000" y="152400"/>
            <a:ext cx="4313238" cy="6248400"/>
            <a:chOff x="381000" y="152400"/>
            <a:chExt cx="4313802" cy="6248400"/>
          </a:xfrm>
        </p:grpSpPr>
        <p:grpSp>
          <p:nvGrpSpPr>
            <p:cNvPr id="5" name="Group 14"/>
            <p:cNvGrpSpPr>
              <a:grpSpLocks/>
            </p:cNvGrpSpPr>
            <p:nvPr/>
          </p:nvGrpSpPr>
          <p:grpSpPr bwMode="auto">
            <a:xfrm>
              <a:off x="533400" y="2133600"/>
              <a:ext cx="3200400" cy="4267200"/>
              <a:chOff x="762000" y="762000"/>
              <a:chExt cx="3200400" cy="4267200"/>
            </a:xfrm>
          </p:grpSpPr>
          <p:sp>
            <p:nvSpPr>
              <p:cNvPr id="10" name="Snip Same Side Corner Rectangle 9"/>
              <p:cNvSpPr/>
              <p:nvPr/>
            </p:nvSpPr>
            <p:spPr>
              <a:xfrm>
                <a:off x="944607" y="1600200"/>
                <a:ext cx="2835645" cy="1143000"/>
              </a:xfrm>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ounded Rectangle 10"/>
              <p:cNvSpPr/>
              <p:nvPr/>
            </p:nvSpPr>
            <p:spPr>
              <a:xfrm>
                <a:off x="1003352" y="1752600"/>
                <a:ext cx="2692752" cy="838200"/>
              </a:xfrm>
              <a:prstGeom prst="roundRect">
                <a:avLst/>
              </a:prstGeom>
              <a:gradFill flip="none" rotWithShape="1">
                <a:gsLst>
                  <a:gs pos="0">
                    <a:schemeClr val="accent2">
                      <a:lumMod val="20000"/>
                      <a:lumOff val="80000"/>
                      <a:shade val="30000"/>
                      <a:satMod val="115000"/>
                    </a:schemeClr>
                  </a:gs>
                  <a:gs pos="50000">
                    <a:schemeClr val="accent2">
                      <a:lumMod val="20000"/>
                      <a:lumOff val="80000"/>
                      <a:shade val="67500"/>
                      <a:satMod val="115000"/>
                    </a:schemeClr>
                  </a:gs>
                  <a:gs pos="100000">
                    <a:schemeClr val="accent2">
                      <a:lumMod val="20000"/>
                      <a:lumOff val="80000"/>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Snip Same Side Corner Rectangle 11"/>
              <p:cNvSpPr/>
              <p:nvPr/>
            </p:nvSpPr>
            <p:spPr>
              <a:xfrm>
                <a:off x="944607" y="2362200"/>
                <a:ext cx="2835645" cy="1600200"/>
              </a:xfrm>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Rounded Rectangle 14"/>
              <p:cNvSpPr/>
              <p:nvPr/>
            </p:nvSpPr>
            <p:spPr>
              <a:xfrm>
                <a:off x="762020" y="4038600"/>
                <a:ext cx="533470" cy="990600"/>
              </a:xfrm>
              <a:prstGeom prst="roundRect">
                <a:avLst/>
              </a:prstGeom>
              <a:solidFill>
                <a:schemeClr val="tx2">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ounded Rectangle 15"/>
              <p:cNvSpPr/>
              <p:nvPr/>
            </p:nvSpPr>
            <p:spPr>
              <a:xfrm>
                <a:off x="3429368" y="4038600"/>
                <a:ext cx="533470" cy="990600"/>
              </a:xfrm>
              <a:prstGeom prst="roundRect">
                <a:avLst/>
              </a:prstGeom>
              <a:solidFill>
                <a:schemeClr val="tx2">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ounded Rectangle 16"/>
              <p:cNvSpPr/>
              <p:nvPr/>
            </p:nvSpPr>
            <p:spPr>
              <a:xfrm>
                <a:off x="762020" y="3962400"/>
                <a:ext cx="3200818" cy="762000"/>
              </a:xfrm>
              <a:prstGeom prst="round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Rounded Rectangle 17"/>
              <p:cNvSpPr/>
              <p:nvPr/>
            </p:nvSpPr>
            <p:spPr>
              <a:xfrm>
                <a:off x="1371700" y="2590800"/>
                <a:ext cx="1981459" cy="1371600"/>
              </a:xfrm>
              <a:prstGeom prst="roundRect">
                <a:avLst/>
              </a:prstGeom>
              <a:pattFill prst="dkVert">
                <a:fgClr>
                  <a:schemeClr val="bg1">
                    <a:lumMod val="65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Rectangle 20"/>
              <p:cNvSpPr/>
              <p:nvPr/>
            </p:nvSpPr>
            <p:spPr>
              <a:xfrm>
                <a:off x="762020" y="762000"/>
                <a:ext cx="182587" cy="3200400"/>
              </a:xfrm>
              <a:prstGeom prst="rect">
                <a:avLst/>
              </a:prstGeom>
              <a:solidFill>
                <a:schemeClr val="bg2">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Rectangle 21"/>
              <p:cNvSpPr/>
              <p:nvPr/>
            </p:nvSpPr>
            <p:spPr>
              <a:xfrm>
                <a:off x="3754849" y="762000"/>
                <a:ext cx="207989" cy="3200400"/>
              </a:xfrm>
              <a:prstGeom prst="rect">
                <a:avLst/>
              </a:prstGeom>
              <a:solidFill>
                <a:schemeClr val="bg2">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Oval 19"/>
              <p:cNvSpPr/>
              <p:nvPr/>
            </p:nvSpPr>
            <p:spPr>
              <a:xfrm>
                <a:off x="3276948" y="2514600"/>
                <a:ext cx="503304" cy="457200"/>
              </a:xfrm>
              <a:prstGeom prst="ellipse">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Oval 18"/>
              <p:cNvSpPr/>
              <p:nvPr/>
            </p:nvSpPr>
            <p:spPr>
              <a:xfrm>
                <a:off x="944607" y="2514600"/>
                <a:ext cx="503303" cy="457200"/>
              </a:xfrm>
              <a:prstGeom prst="ellipse">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6" name="Cloud 5"/>
            <p:cNvSpPr/>
            <p:nvPr/>
          </p:nvSpPr>
          <p:spPr>
            <a:xfrm>
              <a:off x="381000" y="152400"/>
              <a:ext cx="4313802" cy="1981200"/>
            </a:xfrm>
            <a:prstGeom prst="cloud">
              <a:avLst/>
            </a:prstGeom>
            <a:solidFill>
              <a:schemeClr val="tx1">
                <a:lumMod val="50000"/>
                <a:lumOff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Cloud 6"/>
            <p:cNvSpPr/>
            <p:nvPr/>
          </p:nvSpPr>
          <p:spPr>
            <a:xfrm>
              <a:off x="457210" y="1295400"/>
              <a:ext cx="381050" cy="838200"/>
            </a:xfrm>
            <a:prstGeom prst="cloud">
              <a:avLst/>
            </a:prstGeom>
            <a:solidFill>
              <a:schemeClr val="tx1">
                <a:lumMod val="50000"/>
                <a:lumOff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Cloud 7"/>
            <p:cNvSpPr/>
            <p:nvPr/>
          </p:nvSpPr>
          <p:spPr>
            <a:xfrm>
              <a:off x="3505609" y="1295400"/>
              <a:ext cx="266735" cy="838200"/>
            </a:xfrm>
            <a:prstGeom prst="cloud">
              <a:avLst/>
            </a:prstGeom>
            <a:solidFill>
              <a:schemeClr val="tx1">
                <a:lumMod val="50000"/>
                <a:lumOff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1667043" y="681038"/>
              <a:ext cx="1741716" cy="923925"/>
            </a:xfrm>
            <a:prstGeom prst="rect">
              <a:avLst/>
            </a:prstGeom>
            <a:noFill/>
          </p:spPr>
          <p:txBody>
            <a:bodyPr wrap="none">
              <a:spAutoFit/>
            </a:bodyPr>
            <a:lstStyle/>
            <a:p>
              <a:pPr algn="ctr">
                <a:defRPr/>
              </a:pPr>
              <a:r>
                <a:rPr lang="en-US" sz="5400" dirty="0">
                  <a:ln w="0"/>
                  <a:solidFill>
                    <a:srgbClr val="FF0000"/>
                  </a:solidFill>
                  <a:effectLst>
                    <a:outerShdw blurRad="38100" dist="25400" dir="5400000" algn="ctr" rotWithShape="0">
                      <a:srgbClr val="6E747A">
                        <a:alpha val="43000"/>
                      </a:srgbClr>
                    </a:outerShdw>
                  </a:effectLst>
                  <a:latin typeface="Arial Black" panose="020B0A04020102020204" pitchFamily="34" charset="0"/>
                </a:rPr>
                <a:t>PAH</a:t>
              </a:r>
            </a:p>
          </p:txBody>
        </p:sp>
      </p:grpSp>
      <p:sp>
        <p:nvSpPr>
          <p:cNvPr id="23" name="Right Arrow 22"/>
          <p:cNvSpPr/>
          <p:nvPr/>
        </p:nvSpPr>
        <p:spPr>
          <a:xfrm rot="1437749">
            <a:off x="4959350" y="941388"/>
            <a:ext cx="1676400" cy="1447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24" name="Group 32"/>
          <p:cNvGrpSpPr>
            <a:grpSpLocks/>
          </p:cNvGrpSpPr>
          <p:nvPr/>
        </p:nvGrpSpPr>
        <p:grpSpPr bwMode="auto">
          <a:xfrm>
            <a:off x="6489700" y="76200"/>
            <a:ext cx="1816100" cy="2895600"/>
            <a:chOff x="6489597" y="76200"/>
            <a:chExt cx="2273403" cy="3620588"/>
          </a:xfrm>
        </p:grpSpPr>
        <p:sp>
          <p:nvSpPr>
            <p:cNvPr id="25" name="Flowchart: Direct Access Storage 24"/>
            <p:cNvSpPr/>
            <p:nvPr/>
          </p:nvSpPr>
          <p:spPr>
            <a:xfrm rot="861631" flipH="1">
              <a:off x="6920829" y="1169920"/>
              <a:ext cx="1319528" cy="2437545"/>
            </a:xfrm>
            <a:prstGeom prst="flowChartMagneticDrum">
              <a:avLst/>
            </a:prstGeom>
            <a:solidFill>
              <a:srgbClr val="F4F0A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Freeform 25"/>
            <p:cNvSpPr/>
            <p:nvPr/>
          </p:nvSpPr>
          <p:spPr>
            <a:xfrm>
              <a:off x="7067885" y="1104415"/>
              <a:ext cx="709444" cy="2477244"/>
            </a:xfrm>
            <a:custGeom>
              <a:avLst/>
              <a:gdLst>
                <a:gd name="connsiteX0" fmla="*/ 533400 w 709805"/>
                <a:gd name="connsiteY0" fmla="*/ 0 h 2477588"/>
                <a:gd name="connsiteX1" fmla="*/ 704850 w 709805"/>
                <a:gd name="connsiteY1" fmla="*/ 800100 h 2477588"/>
                <a:gd name="connsiteX2" fmla="*/ 361950 w 709805"/>
                <a:gd name="connsiteY2" fmla="*/ 2228850 h 2477588"/>
                <a:gd name="connsiteX3" fmla="*/ 0 w 709805"/>
                <a:gd name="connsiteY3" fmla="*/ 2476500 h 2477588"/>
                <a:gd name="connsiteX4" fmla="*/ 0 w 709805"/>
                <a:gd name="connsiteY4" fmla="*/ 2476500 h 2477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9805" h="2477588">
                  <a:moveTo>
                    <a:pt x="533400" y="0"/>
                  </a:moveTo>
                  <a:cubicBezTo>
                    <a:pt x="633412" y="214312"/>
                    <a:pt x="733425" y="428625"/>
                    <a:pt x="704850" y="800100"/>
                  </a:cubicBezTo>
                  <a:cubicBezTo>
                    <a:pt x="676275" y="1171575"/>
                    <a:pt x="479425" y="1949450"/>
                    <a:pt x="361950" y="2228850"/>
                  </a:cubicBezTo>
                  <a:cubicBezTo>
                    <a:pt x="244475" y="2508250"/>
                    <a:pt x="0" y="2476500"/>
                    <a:pt x="0" y="2476500"/>
                  </a:cubicBezTo>
                  <a:lnTo>
                    <a:pt x="0" y="2476500"/>
                  </a:lnTo>
                </a:path>
              </a:pathLst>
            </a:custGeom>
            <a:noFill/>
            <a:ln w="698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Freeform 26"/>
            <p:cNvSpPr/>
            <p:nvPr/>
          </p:nvSpPr>
          <p:spPr>
            <a:xfrm>
              <a:off x="7443472" y="1219544"/>
              <a:ext cx="709445" cy="2477244"/>
            </a:xfrm>
            <a:custGeom>
              <a:avLst/>
              <a:gdLst>
                <a:gd name="connsiteX0" fmla="*/ 533400 w 709805"/>
                <a:gd name="connsiteY0" fmla="*/ 0 h 2477588"/>
                <a:gd name="connsiteX1" fmla="*/ 704850 w 709805"/>
                <a:gd name="connsiteY1" fmla="*/ 800100 h 2477588"/>
                <a:gd name="connsiteX2" fmla="*/ 361950 w 709805"/>
                <a:gd name="connsiteY2" fmla="*/ 2228850 h 2477588"/>
                <a:gd name="connsiteX3" fmla="*/ 0 w 709805"/>
                <a:gd name="connsiteY3" fmla="*/ 2476500 h 2477588"/>
                <a:gd name="connsiteX4" fmla="*/ 0 w 709805"/>
                <a:gd name="connsiteY4" fmla="*/ 2476500 h 2477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9805" h="2477588">
                  <a:moveTo>
                    <a:pt x="533400" y="0"/>
                  </a:moveTo>
                  <a:cubicBezTo>
                    <a:pt x="633412" y="214312"/>
                    <a:pt x="733425" y="428625"/>
                    <a:pt x="704850" y="800100"/>
                  </a:cubicBezTo>
                  <a:cubicBezTo>
                    <a:pt x="676275" y="1171575"/>
                    <a:pt x="479425" y="1949450"/>
                    <a:pt x="361950" y="2228850"/>
                  </a:cubicBezTo>
                  <a:cubicBezTo>
                    <a:pt x="244475" y="2508250"/>
                    <a:pt x="0" y="2476500"/>
                    <a:pt x="0" y="2476500"/>
                  </a:cubicBezTo>
                  <a:lnTo>
                    <a:pt x="0" y="2476500"/>
                  </a:lnTo>
                </a:path>
              </a:pathLst>
            </a:custGeom>
            <a:noFill/>
            <a:ln w="698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Oval 27"/>
            <p:cNvSpPr/>
            <p:nvPr/>
          </p:nvSpPr>
          <p:spPr>
            <a:xfrm>
              <a:off x="7238787" y="2628873"/>
              <a:ext cx="333856" cy="265986"/>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Oval 28"/>
            <p:cNvSpPr/>
            <p:nvPr/>
          </p:nvSpPr>
          <p:spPr>
            <a:xfrm>
              <a:off x="7848869" y="3315673"/>
              <a:ext cx="333856" cy="265986"/>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Freeform 29"/>
            <p:cNvSpPr/>
            <p:nvPr/>
          </p:nvSpPr>
          <p:spPr>
            <a:xfrm>
              <a:off x="7487192" y="2553444"/>
              <a:ext cx="151030" cy="551822"/>
            </a:xfrm>
            <a:custGeom>
              <a:avLst/>
              <a:gdLst>
                <a:gd name="connsiteX0" fmla="*/ 152400 w 152400"/>
                <a:gd name="connsiteY0" fmla="*/ 0 h 552450"/>
                <a:gd name="connsiteX1" fmla="*/ 0 w 152400"/>
                <a:gd name="connsiteY1" fmla="*/ 552450 h 552450"/>
                <a:gd name="connsiteX2" fmla="*/ 0 w 152400"/>
                <a:gd name="connsiteY2" fmla="*/ 552450 h 552450"/>
              </a:gdLst>
              <a:ahLst/>
              <a:cxnLst>
                <a:cxn ang="0">
                  <a:pos x="connsiteX0" y="connsiteY0"/>
                </a:cxn>
                <a:cxn ang="0">
                  <a:pos x="connsiteX1" y="connsiteY1"/>
                </a:cxn>
                <a:cxn ang="0">
                  <a:pos x="connsiteX2" y="connsiteY2"/>
                </a:cxn>
              </a:cxnLst>
              <a:rect l="l" t="t" r="r" b="b"/>
              <a:pathLst>
                <a:path w="152400" h="552450">
                  <a:moveTo>
                    <a:pt x="152400" y="0"/>
                  </a:moveTo>
                  <a:lnTo>
                    <a:pt x="0" y="552450"/>
                  </a:lnTo>
                  <a:lnTo>
                    <a:pt x="0" y="552450"/>
                  </a:lnTo>
                </a:path>
              </a:pathLst>
            </a:cu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Freeform 30"/>
            <p:cNvSpPr/>
            <p:nvPr/>
          </p:nvSpPr>
          <p:spPr>
            <a:xfrm>
              <a:off x="7773354" y="3029838"/>
              <a:ext cx="151030" cy="551822"/>
            </a:xfrm>
            <a:custGeom>
              <a:avLst/>
              <a:gdLst>
                <a:gd name="connsiteX0" fmla="*/ 152400 w 152400"/>
                <a:gd name="connsiteY0" fmla="*/ 0 h 552450"/>
                <a:gd name="connsiteX1" fmla="*/ 0 w 152400"/>
                <a:gd name="connsiteY1" fmla="*/ 552450 h 552450"/>
                <a:gd name="connsiteX2" fmla="*/ 0 w 152400"/>
                <a:gd name="connsiteY2" fmla="*/ 552450 h 552450"/>
              </a:gdLst>
              <a:ahLst/>
              <a:cxnLst>
                <a:cxn ang="0">
                  <a:pos x="connsiteX0" y="connsiteY0"/>
                </a:cxn>
                <a:cxn ang="0">
                  <a:pos x="connsiteX1" y="connsiteY1"/>
                </a:cxn>
                <a:cxn ang="0">
                  <a:pos x="connsiteX2" y="connsiteY2"/>
                </a:cxn>
              </a:cxnLst>
              <a:rect l="l" t="t" r="r" b="b"/>
              <a:pathLst>
                <a:path w="152400" h="552450">
                  <a:moveTo>
                    <a:pt x="152400" y="0"/>
                  </a:moveTo>
                  <a:lnTo>
                    <a:pt x="0" y="552450"/>
                  </a:lnTo>
                  <a:lnTo>
                    <a:pt x="0" y="552450"/>
                  </a:lnTo>
                </a:path>
              </a:pathLst>
            </a:cu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Freeform 31"/>
            <p:cNvSpPr/>
            <p:nvPr/>
          </p:nvSpPr>
          <p:spPr>
            <a:xfrm flipH="1">
              <a:off x="7620337" y="1068686"/>
              <a:ext cx="57629" cy="184603"/>
            </a:xfrm>
            <a:custGeom>
              <a:avLst/>
              <a:gdLst>
                <a:gd name="connsiteX0" fmla="*/ 152400 w 152400"/>
                <a:gd name="connsiteY0" fmla="*/ 0 h 552450"/>
                <a:gd name="connsiteX1" fmla="*/ 0 w 152400"/>
                <a:gd name="connsiteY1" fmla="*/ 552450 h 552450"/>
                <a:gd name="connsiteX2" fmla="*/ 0 w 152400"/>
                <a:gd name="connsiteY2" fmla="*/ 552450 h 552450"/>
              </a:gdLst>
              <a:ahLst/>
              <a:cxnLst>
                <a:cxn ang="0">
                  <a:pos x="connsiteX0" y="connsiteY0"/>
                </a:cxn>
                <a:cxn ang="0">
                  <a:pos x="connsiteX1" y="connsiteY1"/>
                </a:cxn>
                <a:cxn ang="0">
                  <a:pos x="connsiteX2" y="connsiteY2"/>
                </a:cxn>
              </a:cxnLst>
              <a:rect l="l" t="t" r="r" b="b"/>
              <a:pathLst>
                <a:path w="152400" h="552450">
                  <a:moveTo>
                    <a:pt x="152400" y="0"/>
                  </a:moveTo>
                  <a:lnTo>
                    <a:pt x="0" y="552450"/>
                  </a:lnTo>
                  <a:lnTo>
                    <a:pt x="0" y="552450"/>
                  </a:lnTo>
                </a:path>
              </a:pathLst>
            </a:cu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Oval 32"/>
            <p:cNvSpPr/>
            <p:nvPr/>
          </p:nvSpPr>
          <p:spPr>
            <a:xfrm>
              <a:off x="7443472" y="838429"/>
              <a:ext cx="333856" cy="265986"/>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TextBox 30"/>
            <p:cNvSpPr txBox="1">
              <a:spLocks noChangeArrowheads="1"/>
            </p:cNvSpPr>
            <p:nvPr/>
          </p:nvSpPr>
          <p:spPr bwMode="auto">
            <a:xfrm>
              <a:off x="6489597" y="76200"/>
              <a:ext cx="2273403" cy="808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a:latin typeface="Arial Black" panose="020B0A04020102020204" pitchFamily="34" charset="0"/>
                </a:rPr>
                <a:t>FOXP3</a:t>
              </a:r>
            </a:p>
            <a:p>
              <a:r>
                <a:rPr lang="en-US" altLang="en-US" sz="1800">
                  <a:latin typeface="Arial Black" panose="020B0A04020102020204" pitchFamily="34" charset="0"/>
                </a:rPr>
                <a:t>methylation</a:t>
              </a:r>
            </a:p>
          </p:txBody>
        </p:sp>
      </p:grpSp>
      <p:pic>
        <p:nvPicPr>
          <p:cNvPr id="35" name="Picture 34"/>
          <p:cNvPicPr>
            <a:picLocks noChangeAspect="1"/>
          </p:cNvPicPr>
          <p:nvPr/>
        </p:nvPicPr>
        <p:blipFill rotWithShape="1">
          <a:blip r:embed="rId3">
            <a:extLst>
              <a:ext uri="{28A0092B-C50C-407E-A947-70E740481C1C}">
                <a14:useLocalDpi xmlns:a14="http://schemas.microsoft.com/office/drawing/2010/main" val="0"/>
              </a:ext>
            </a:extLst>
          </a:blip>
          <a:srcRect l="1980"/>
          <a:stretch/>
        </p:blipFill>
        <p:spPr bwMode="auto">
          <a:xfrm>
            <a:off x="4788024" y="4191000"/>
            <a:ext cx="3151064" cy="241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Right Arrow 35"/>
          <p:cNvSpPr/>
          <p:nvPr/>
        </p:nvSpPr>
        <p:spPr>
          <a:xfrm rot="6081728">
            <a:off x="6417468" y="2980532"/>
            <a:ext cx="1204913" cy="1447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mc:AlternateContent xmlns:mc="http://schemas.openxmlformats.org/markup-compatibility/2006" xmlns:p14="http://schemas.microsoft.com/office/powerpoint/2010/main">
    <mc:Choice Requires="p14">
      <p:transition p14:dur="200" advClick="0" advTm="20000"/>
    </mc:Choice>
    <mc:Fallback xmlns="">
      <p:transition advClick="0" advTm="20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grpId="0" nodeType="clickEffect">
                                  <p:stCondLst>
                                    <p:cond delay="0"/>
                                  </p:stCondLst>
                                  <p:childTnLst>
                                    <p:animEffect transition="out" filter="wipe(left)">
                                      <p:cBhvr>
                                        <p:cTn id="6" dur="20000"/>
                                        <p:tgtEl>
                                          <p:spTgt spid="14"/>
                                        </p:tgtEl>
                                      </p:cBhvr>
                                    </p:animEffect>
                                    <p:set>
                                      <p:cBhvr>
                                        <p:cTn id="7" dur="1" fill="hold">
                                          <p:stCondLst>
                                            <p:cond delay="19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UIDATA" val="&lt;database version=&quot;9.0&quot;&gt;&lt;object type=&quot;1&quot; unique_id=&quot;10001&quot;&gt;&lt;object type=&quot;2&quot; unique_id=&quot;10355&quot;&gt;&lt;object type=&quot;3&quot; unique_id=&quot;10356&quot;&gt;&lt;property id=&quot;20148&quot; value=&quot;5&quot;/&gt;&lt;property id=&quot;20300&quot; value=&quot;Slide 1 - &amp;quot;Epigenetics in Health Policy:  Ethical and legal considerations in the assessment of environmental harms&amp;quot;&quot;/&gt;&lt;property id=&quot;20307&quot; value=&quot;257&quot;/&gt;&lt;/object&gt;&lt;object type=&quot;3&quot; unique_id=&quot;10357&quot;&gt;&lt;property id=&quot;20148&quot; value=&quot;5&quot;/&gt;&lt;property id=&quot;20300&quot; value=&quot;Slide 3&quot;/&gt;&lt;property id=&quot;20307&quot; value=&quot;258&quot;/&gt;&lt;/object&gt;&lt;object type=&quot;3&quot; unique_id=&quot;10358&quot;&gt;&lt;property id=&quot;20148&quot; value=&quot;5&quot;/&gt;&lt;property id=&quot;20300&quot; value=&quot;Slide 4 - &amp;quot;Pedagogical Goal&amp;quot;&quot;/&gt;&lt;property id=&quot;20307&quot; value=&quot;259&quot;/&gt;&lt;/object&gt;&lt;object type=&quot;3&quot; unique_id=&quot;10359&quot;&gt;&lt;property id=&quot;20148&quot; value=&quot;5&quot;/&gt;&lt;property id=&quot;20300&quot; value=&quot;Slide 5&quot;/&gt;&lt;property id=&quot;20307&quot; value=&quot;260&quot;/&gt;&lt;/object&gt;&lt;object type=&quot;3&quot; unique_id=&quot;10360&quot;&gt;&lt;property id=&quot;20148&quot; value=&quot;5&quot;/&gt;&lt;property id=&quot;20300&quot; value=&quot;Slide 6&quot;/&gt;&lt;property id=&quot;20307&quot; value=&quot;261&quot;/&gt;&lt;/object&gt;&lt;object type=&quot;3&quot; unique_id=&quot;10361&quot;&gt;&lt;property id=&quot;20148&quot; value=&quot;5&quot;/&gt;&lt;property id=&quot;20300&quot; value=&quot;Slide 7&quot;/&gt;&lt;property id=&quot;20307&quot; value=&quot;262&quot;/&gt;&lt;/object&gt;&lt;object type=&quot;3&quot; unique_id=&quot;10362&quot;&gt;&lt;property id=&quot;20148&quot; value=&quot;5&quot;/&gt;&lt;property id=&quot;20300&quot; value=&quot;Slide 2 - &amp;quot;Outline&amp;quot;&quot;/&gt;&lt;property id=&quot;20307&quot; value=&quot;263&quot;/&gt;&lt;/object&gt;&lt;object type=&quot;3&quot; unique_id=&quot;10363&quot;&gt;&lt;property id=&quot;20148&quot; value=&quot;5&quot;/&gt;&lt;property id=&quot;20300&quot; value=&quot;Slide 8&quot;/&gt;&lt;property id=&quot;20307&quot; value=&quot;264&quot;/&gt;&lt;/object&gt;&lt;object type=&quot;3&quot; unique_id=&quot;10364&quot;&gt;&lt;property id=&quot;20148&quot; value=&quot;5&quot;/&gt;&lt;property id=&quot;20300&quot; value=&quot;Slide 10&quot;/&gt;&lt;property id=&quot;20307&quot; value=&quot;265&quot;/&gt;&lt;/object&gt;&lt;object type=&quot;3&quot; unique_id=&quot;10365&quot;&gt;&lt;property id=&quot;20148&quot; value=&quot;5&quot;/&gt;&lt;property id=&quot;20300&quot; value=&quot;Slide 11&quot;/&gt;&lt;property id=&quot;20307&quot; value=&quot;266&quot;/&gt;&lt;/object&gt;&lt;object type=&quot;3&quot; unique_id=&quot;10366&quot;&gt;&lt;property id=&quot;20148&quot; value=&quot;5&quot;/&gt;&lt;property id=&quot;20300&quot; value=&quot;Slide 9&quot;/&gt;&lt;property id=&quot;20307&quot; value=&quot;267&quot;/&gt;&lt;/object&gt;&lt;object type=&quot;3&quot; unique_id=&quot;10367&quot;&gt;&lt;property id=&quot;20148&quot; value=&quot;5&quot;/&gt;&lt;property id=&quot;20300&quot; value=&quot;Slide 12 - &amp;quot;Case Study Question:&amp;quot;&quot;/&gt;&lt;property id=&quot;20307&quot; value=&quot;268&quot;/&gt;&lt;/object&gt;&lt;object type=&quot;3&quot; unique_id=&quot;10368&quot;&gt;&lt;property id=&quot;20148&quot; value=&quot;5&quot;/&gt;&lt;property id=&quot;20300&quot; value=&quot;Slide 16&quot;/&gt;&lt;property id=&quot;20307&quot; value=&quot;269&quot;/&gt;&lt;/object&gt;&lt;object type=&quot;3&quot; unique_id=&quot;10369&quot;&gt;&lt;property id=&quot;20148&quot; value=&quot;5&quot;/&gt;&lt;property id=&quot;20300&quot; value=&quot;Slide 13&quot;/&gt;&lt;property id=&quot;20307&quot; value=&quot;270&quot;/&gt;&lt;/object&gt;&lt;object type=&quot;3&quot; unique_id=&quot;10370&quot;&gt;&lt;property id=&quot;20148&quot; value=&quot;5&quot;/&gt;&lt;property id=&quot;20300&quot; value=&quot;Slide 14&quot;/&gt;&lt;property id=&quot;20307&quot; value=&quot;274&quot;/&gt;&lt;/object&gt;&lt;object type=&quot;3&quot; unique_id=&quot;10371&quot;&gt;&lt;property id=&quot;20148&quot; value=&quot;5&quot;/&gt;&lt;property id=&quot;20300&quot; value=&quot;Slide 15&quot;/&gt;&lt;property id=&quot;20307&quot; value=&quot;273&quot;/&gt;&lt;/object&gt;&lt;object type=&quot;3&quot; unique_id=&quot;10372&quot;&gt;&lt;property id=&quot;20148&quot; value=&quot;5&quot;/&gt;&lt;property id=&quot;20300&quot; value=&quot;Slide 17 - &amp;quot;Health Equity:  Health Differences that are&amp;quot;&quot;/&gt;&lt;property id=&quot;20307&quot; value=&quot;272&quot;/&gt;&lt;/object&gt;&lt;object type=&quot;3&quot; unique_id=&quot;10373&quot;&gt;&lt;property id=&quot;20148&quot; value=&quot;5&quot;/&gt;&lt;property id=&quot;20300&quot; value=&quot;Slide 18 - &amp;quot;Health Equity in  Health Impact Assessment&amp;quot;&quot;/&gt;&lt;property id=&quot;20307&quot; value=&quot;271&quot;/&gt;&lt;/object&gt;&lt;object type=&quot;3&quot; unique_id=&quot;10374&quot;&gt;&lt;property id=&quot;20148&quot; value=&quot;5&quot;/&gt;&lt;property id=&quot;20300&quot; value=&quot;Slide 19 - &amp;quot;Health Equity &amp;amp; Epigenomic Impact&amp;quot;&quot;/&gt;&lt;property id=&quot;20307&quot; value=&quot;275&quot;/&gt;&lt;/object&gt;&lt;object type=&quot;3&quot; unique_id=&quot;10375&quot;&gt;&lt;property id=&quot;20148&quot; value=&quot;5&quot;/&gt;&lt;property id=&quot;20300&quot; value=&quot;Slide 20&quot;/&gt;&lt;property id=&quot;20307&quot; value=&quot;276&quot;/&gt;&lt;/object&gt;&lt;/object&gt;&lt;object type=&quot;8&quot; unique_id=&quot;10397&quot;&gt;&lt;/object&gt;&lt;/object&gt;&lt;/database&gt;"/>
  <p:tag name="SECTOMILLISECCONVERTED" val="1"/>
</p:tagLst>
</file>

<file path=ppt/theme/theme1.xml><?xml version="1.0" encoding="utf-8"?>
<a:theme xmlns:a="http://schemas.openxmlformats.org/drawingml/2006/main" name="PechaKuchaTemplat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PechaKuchaTemplate (2)</Template>
  <TotalTime>391</TotalTime>
  <Words>1324</Words>
  <Application>Microsoft Office PowerPoint</Application>
  <PresentationFormat>On-screen Show (4:3)</PresentationFormat>
  <Paragraphs>163</Paragraphs>
  <Slides>20</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ＭＳ Ｐゴシック</vt:lpstr>
      <vt:lpstr>Arial</vt:lpstr>
      <vt:lpstr>Arial Black</vt:lpstr>
      <vt:lpstr>Calibri</vt:lpstr>
      <vt:lpstr>Old English Text MT</vt:lpstr>
      <vt:lpstr>PechaKuchaTemplate (2)</vt:lpstr>
      <vt:lpstr>Epigenetics in Health Policy:  Ethical and legal considerations in the assessment of environmental harms</vt:lpstr>
      <vt:lpstr>Outline</vt:lpstr>
      <vt:lpstr>PowerPoint Presentation</vt:lpstr>
      <vt:lpstr>Pedagogical Goal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Case Study Question:</vt:lpstr>
      <vt:lpstr>PowerPoint Presentation</vt:lpstr>
      <vt:lpstr>PowerPoint Presentation</vt:lpstr>
      <vt:lpstr>PowerPoint Presentation</vt:lpstr>
      <vt:lpstr>PowerPoint Presentation</vt:lpstr>
      <vt:lpstr>Health Equity:  Health Differences that are</vt:lpstr>
      <vt:lpstr>Health Equity in  Health Impact Assessment</vt:lpstr>
      <vt:lpstr>Health Equity &amp; Epigenomic Impact</vt:lpstr>
      <vt:lpstr>PowerPoint Presentation</vt:lpstr>
    </vt:vector>
  </TitlesOfParts>
  <Company>University of Oxford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Prachi Bhatnagar</dc:creator>
  <cp:lastModifiedBy>Silverman, Ross David</cp:lastModifiedBy>
  <cp:revision>36</cp:revision>
  <cp:lastPrinted>2015-06-19T19:22:47Z</cp:lastPrinted>
  <dcterms:created xsi:type="dcterms:W3CDTF">2014-12-16T11:05:44Z</dcterms:created>
  <dcterms:modified xsi:type="dcterms:W3CDTF">2015-06-24T13:19:43Z</dcterms:modified>
</cp:coreProperties>
</file>