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9" r:id="rId3"/>
    <p:sldId id="265" r:id="rId4"/>
    <p:sldId id="276" r:id="rId5"/>
    <p:sldId id="261" r:id="rId6"/>
    <p:sldId id="263" r:id="rId7"/>
    <p:sldId id="269" r:id="rId8"/>
    <p:sldId id="271" r:id="rId9"/>
    <p:sldId id="273" r:id="rId10"/>
    <p:sldId id="274" r:id="rId11"/>
    <p:sldId id="270" r:id="rId12"/>
    <p:sldId id="275"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96"/>
    <p:restoredTop sz="67623"/>
  </p:normalViewPr>
  <p:slideViewPr>
    <p:cSldViewPr snapToGrid="0" snapToObjects="1">
      <p:cViewPr>
        <p:scale>
          <a:sx n="90" d="100"/>
          <a:sy n="90" d="100"/>
        </p:scale>
        <p:origin x="660" y="18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B31CAD-39C3-5243-8075-8F47C4886656}" type="datetimeFigureOut">
              <a:rPr lang="en-GB" smtClean="0"/>
              <a:t>27/03/2017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0C7052-D90B-CE43-A5A8-F1E0B33047ED}" type="slidenum">
              <a:rPr lang="en-GB" smtClean="0"/>
              <a:t>‹#›</a:t>
            </a:fld>
            <a:endParaRPr lang="en-GB"/>
          </a:p>
        </p:txBody>
      </p:sp>
    </p:spTree>
    <p:extLst>
      <p:ext uri="{BB962C8B-B14F-4D97-AF65-F5344CB8AC3E}">
        <p14:creationId xmlns:p14="http://schemas.microsoft.com/office/powerpoint/2010/main" val="132834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19810-3874-634E-87E6-C1CDCAB4676A}" type="datetimeFigureOut">
              <a:rPr lang="en-GB" smtClean="0"/>
              <a:t>27/03/2017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6B799-0781-944E-BE7D-D3C8864F04B7}" type="slidenum">
              <a:rPr lang="en-GB" smtClean="0"/>
              <a:t>‹#›</a:t>
            </a:fld>
            <a:endParaRPr lang="en-GB"/>
          </a:p>
        </p:txBody>
      </p:sp>
    </p:spTree>
    <p:extLst>
      <p:ext uri="{BB962C8B-B14F-4D97-AF65-F5344CB8AC3E}">
        <p14:creationId xmlns:p14="http://schemas.microsoft.com/office/powerpoint/2010/main" val="96276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1</a:t>
            </a:fld>
            <a:endParaRPr lang="en-GB"/>
          </a:p>
        </p:txBody>
      </p:sp>
    </p:spTree>
    <p:extLst>
      <p:ext uri="{BB962C8B-B14F-4D97-AF65-F5344CB8AC3E}">
        <p14:creationId xmlns:p14="http://schemas.microsoft.com/office/powerpoint/2010/main" val="133789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10</a:t>
            </a:fld>
            <a:endParaRPr lang="en-GB"/>
          </a:p>
        </p:txBody>
      </p:sp>
    </p:spTree>
    <p:extLst>
      <p:ext uri="{BB962C8B-B14F-4D97-AF65-F5344CB8AC3E}">
        <p14:creationId xmlns:p14="http://schemas.microsoft.com/office/powerpoint/2010/main" val="160944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11</a:t>
            </a:fld>
            <a:endParaRPr lang="en-GB"/>
          </a:p>
        </p:txBody>
      </p:sp>
    </p:spTree>
    <p:extLst>
      <p:ext uri="{BB962C8B-B14F-4D97-AF65-F5344CB8AC3E}">
        <p14:creationId xmlns:p14="http://schemas.microsoft.com/office/powerpoint/2010/main" val="21662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12</a:t>
            </a:fld>
            <a:endParaRPr lang="en-GB"/>
          </a:p>
        </p:txBody>
      </p:sp>
    </p:spTree>
    <p:extLst>
      <p:ext uri="{BB962C8B-B14F-4D97-AF65-F5344CB8AC3E}">
        <p14:creationId xmlns:p14="http://schemas.microsoft.com/office/powerpoint/2010/main" val="161291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46B799-0781-944E-BE7D-D3C8864F04B7}" type="slidenum">
              <a:rPr lang="en-GB" smtClean="0"/>
              <a:t>13</a:t>
            </a:fld>
            <a:endParaRPr lang="en-GB"/>
          </a:p>
        </p:txBody>
      </p:sp>
    </p:spTree>
    <p:extLst>
      <p:ext uri="{BB962C8B-B14F-4D97-AF65-F5344CB8AC3E}">
        <p14:creationId xmlns:p14="http://schemas.microsoft.com/office/powerpoint/2010/main" val="111974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46B799-0781-944E-BE7D-D3C8864F04B7}" type="slidenum">
              <a:rPr lang="en-GB" smtClean="0"/>
              <a:t>2</a:t>
            </a:fld>
            <a:endParaRPr lang="en-GB"/>
          </a:p>
        </p:txBody>
      </p:sp>
    </p:spTree>
    <p:extLst>
      <p:ext uri="{BB962C8B-B14F-4D97-AF65-F5344CB8AC3E}">
        <p14:creationId xmlns:p14="http://schemas.microsoft.com/office/powerpoint/2010/main" val="212055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46B799-0781-944E-BE7D-D3C8864F04B7}" type="slidenum">
              <a:rPr lang="en-GB" smtClean="0"/>
              <a:t>3</a:t>
            </a:fld>
            <a:endParaRPr lang="en-GB"/>
          </a:p>
        </p:txBody>
      </p:sp>
    </p:spTree>
    <p:extLst>
      <p:ext uri="{BB962C8B-B14F-4D97-AF65-F5344CB8AC3E}">
        <p14:creationId xmlns:p14="http://schemas.microsoft.com/office/powerpoint/2010/main" val="57134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4</a:t>
            </a:fld>
            <a:endParaRPr lang="en-GB"/>
          </a:p>
        </p:txBody>
      </p:sp>
    </p:spTree>
    <p:extLst>
      <p:ext uri="{BB962C8B-B14F-4D97-AF65-F5344CB8AC3E}">
        <p14:creationId xmlns:p14="http://schemas.microsoft.com/office/powerpoint/2010/main" val="120738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5</a:t>
            </a:fld>
            <a:endParaRPr lang="en-GB"/>
          </a:p>
        </p:txBody>
      </p:sp>
    </p:spTree>
    <p:extLst>
      <p:ext uri="{BB962C8B-B14F-4D97-AF65-F5344CB8AC3E}">
        <p14:creationId xmlns:p14="http://schemas.microsoft.com/office/powerpoint/2010/main" val="141052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46B799-0781-944E-BE7D-D3C8864F04B7}" type="slidenum">
              <a:rPr lang="en-GB" smtClean="0"/>
              <a:t>6</a:t>
            </a:fld>
            <a:endParaRPr lang="en-GB"/>
          </a:p>
        </p:txBody>
      </p:sp>
    </p:spTree>
    <p:extLst>
      <p:ext uri="{BB962C8B-B14F-4D97-AF65-F5344CB8AC3E}">
        <p14:creationId xmlns:p14="http://schemas.microsoft.com/office/powerpoint/2010/main" val="149261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7</a:t>
            </a:fld>
            <a:endParaRPr lang="en-GB"/>
          </a:p>
        </p:txBody>
      </p:sp>
    </p:spTree>
    <p:extLst>
      <p:ext uri="{BB962C8B-B14F-4D97-AF65-F5344CB8AC3E}">
        <p14:creationId xmlns:p14="http://schemas.microsoft.com/office/powerpoint/2010/main" val="14811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8</a:t>
            </a:fld>
            <a:endParaRPr lang="en-GB"/>
          </a:p>
        </p:txBody>
      </p:sp>
    </p:spTree>
    <p:extLst>
      <p:ext uri="{BB962C8B-B14F-4D97-AF65-F5344CB8AC3E}">
        <p14:creationId xmlns:p14="http://schemas.microsoft.com/office/powerpoint/2010/main" val="131228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46B799-0781-944E-BE7D-D3C8864F04B7}" type="slidenum">
              <a:rPr lang="en-GB" smtClean="0"/>
              <a:t>9</a:t>
            </a:fld>
            <a:endParaRPr lang="en-GB"/>
          </a:p>
        </p:txBody>
      </p:sp>
    </p:spTree>
    <p:extLst>
      <p:ext uri="{BB962C8B-B14F-4D97-AF65-F5344CB8AC3E}">
        <p14:creationId xmlns:p14="http://schemas.microsoft.com/office/powerpoint/2010/main" val="3233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78ADEA-BAF5-904E-AD77-9701B68AD187}"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59119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78ADEA-BAF5-904E-AD77-9701B68AD187}"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33414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78ADEA-BAF5-904E-AD77-9701B68AD187}"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15588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78ADEA-BAF5-904E-AD77-9701B68AD187}"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88400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78ADEA-BAF5-904E-AD77-9701B68AD187}"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96310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78ADEA-BAF5-904E-AD77-9701B68AD187}"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4854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78ADEA-BAF5-904E-AD77-9701B68AD187}" type="datetimeFigureOut">
              <a:rPr lang="en-GB" smtClean="0"/>
              <a:t>27/03/2017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203082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78ADEA-BAF5-904E-AD77-9701B68AD187}" type="datetimeFigureOut">
              <a:rPr lang="en-GB" smtClean="0"/>
              <a:t>27/03/2017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210519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8ADEA-BAF5-904E-AD77-9701B68AD187}" type="datetimeFigureOut">
              <a:rPr lang="en-GB" smtClean="0"/>
              <a:t>27/03/2017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2599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8ADEA-BAF5-904E-AD77-9701B68AD187}"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256451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8ADEA-BAF5-904E-AD77-9701B68AD187}"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3F8A21-A4D5-4744-B10F-79DCF41B4ED7}" type="slidenum">
              <a:rPr lang="en-GB" smtClean="0"/>
              <a:t>‹#›</a:t>
            </a:fld>
            <a:endParaRPr lang="en-GB"/>
          </a:p>
        </p:txBody>
      </p:sp>
    </p:spTree>
    <p:extLst>
      <p:ext uri="{BB962C8B-B14F-4D97-AF65-F5344CB8AC3E}">
        <p14:creationId xmlns:p14="http://schemas.microsoft.com/office/powerpoint/2010/main" val="1836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8ADEA-BAF5-904E-AD77-9701B68AD187}" type="datetimeFigureOut">
              <a:rPr lang="en-GB" smtClean="0"/>
              <a:t>27/03/2017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F8A21-A4D5-4744-B10F-79DCF41B4ED7}" type="slidenum">
              <a:rPr lang="en-GB" smtClean="0"/>
              <a:t>‹#›</a:t>
            </a:fld>
            <a:endParaRPr lang="en-GB"/>
          </a:p>
        </p:txBody>
      </p:sp>
    </p:spTree>
    <p:extLst>
      <p:ext uri="{BB962C8B-B14F-4D97-AF65-F5344CB8AC3E}">
        <p14:creationId xmlns:p14="http://schemas.microsoft.com/office/powerpoint/2010/main" val="1134149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6195" y="1122363"/>
            <a:ext cx="11017044" cy="1856811"/>
          </a:xfrm>
        </p:spPr>
        <p:txBody>
          <a:bodyPr>
            <a:normAutofit/>
          </a:bodyPr>
          <a:lstStyle/>
          <a:p>
            <a:r>
              <a:rPr lang="en-GB" dirty="0" smtClean="0">
                <a:solidFill>
                  <a:schemeClr val="bg1"/>
                </a:solidFill>
              </a:rPr>
              <a:t>Sharing Genetic Data for individual care: consent and </a:t>
            </a:r>
            <a:r>
              <a:rPr lang="en-GB" smtClean="0">
                <a:solidFill>
                  <a:schemeClr val="bg1"/>
                </a:solidFill>
              </a:rPr>
              <a:t>confidentiality  </a:t>
            </a:r>
            <a:endParaRPr lang="en-GB" dirty="0">
              <a:solidFill>
                <a:schemeClr val="bg1"/>
              </a:solidFill>
            </a:endParaRPr>
          </a:p>
        </p:txBody>
      </p:sp>
      <p:sp>
        <p:nvSpPr>
          <p:cNvPr id="3" name="Subtitle 2"/>
          <p:cNvSpPr>
            <a:spLocks noGrp="1"/>
          </p:cNvSpPr>
          <p:nvPr>
            <p:ph type="subTitle" idx="1"/>
          </p:nvPr>
        </p:nvSpPr>
        <p:spPr>
          <a:xfrm>
            <a:off x="206477" y="3602038"/>
            <a:ext cx="11665975" cy="1028956"/>
          </a:xfrm>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smtClean="0"/>
              <a:t>With special consideration of the </a:t>
            </a:r>
            <a:r>
              <a:rPr lang="en-GB" dirty="0"/>
              <a:t>case of </a:t>
            </a:r>
            <a:r>
              <a:rPr lang="en-GB" i="1" dirty="0"/>
              <a:t>W,X,Y,Z </a:t>
            </a:r>
            <a:r>
              <a:rPr lang="en-GB" dirty="0"/>
              <a:t>v </a:t>
            </a:r>
            <a:r>
              <a:rPr lang="en-GB" i="1" dirty="0" err="1"/>
              <a:t>SofS</a:t>
            </a:r>
            <a:r>
              <a:rPr lang="en-GB" i="1" dirty="0"/>
              <a:t> </a:t>
            </a:r>
            <a:r>
              <a:rPr lang="en-GB" i="1" dirty="0" smtClean="0"/>
              <a:t>(Health) </a:t>
            </a:r>
            <a:r>
              <a:rPr lang="en-GB" dirty="0" smtClean="0"/>
              <a:t>[2015] EWCA </a:t>
            </a:r>
            <a:r>
              <a:rPr lang="en-GB" dirty="0" err="1" smtClean="0"/>
              <a:t>Civ</a:t>
            </a:r>
            <a:r>
              <a:rPr lang="en-GB" dirty="0" smtClean="0"/>
              <a:t> 1034</a:t>
            </a:r>
          </a:p>
          <a:p>
            <a:r>
              <a:rPr lang="en-GB" dirty="0" smtClean="0"/>
              <a:t>[NB: Appeal Outstanding]</a:t>
            </a:r>
            <a:endParaRPr lang="en-GB" dirty="0"/>
          </a:p>
        </p:txBody>
      </p:sp>
      <p:sp>
        <p:nvSpPr>
          <p:cNvPr id="4" name="TextBox 3"/>
          <p:cNvSpPr txBox="1"/>
          <p:nvPr/>
        </p:nvSpPr>
        <p:spPr>
          <a:xfrm>
            <a:off x="3683609" y="4866345"/>
            <a:ext cx="4824782" cy="646331"/>
          </a:xfrm>
          <a:prstGeom prst="rect">
            <a:avLst/>
          </a:prstGeom>
          <a:noFill/>
        </p:spPr>
        <p:txBody>
          <a:bodyPr wrap="none" rtlCol="0">
            <a:spAutoFit/>
          </a:bodyPr>
          <a:lstStyle/>
          <a:p>
            <a:pPr algn="ctr"/>
            <a:r>
              <a:rPr lang="en-GB" dirty="0" smtClean="0">
                <a:solidFill>
                  <a:schemeClr val="bg1"/>
                </a:solidFill>
              </a:rPr>
              <a:t>Mark Taylor, School of Law, University of Sheffield</a:t>
            </a:r>
          </a:p>
          <a:p>
            <a:pPr algn="ctr"/>
            <a:r>
              <a:rPr lang="en-GB" dirty="0" smtClean="0">
                <a:solidFill>
                  <a:schemeClr val="bg1"/>
                </a:solidFill>
              </a:rPr>
              <a:t>Making Connections Webinar, 21</a:t>
            </a:r>
            <a:r>
              <a:rPr lang="en-GB" baseline="30000" dirty="0" smtClean="0">
                <a:solidFill>
                  <a:schemeClr val="bg1"/>
                </a:solidFill>
              </a:rPr>
              <a:t>st</a:t>
            </a:r>
            <a:r>
              <a:rPr lang="en-GB" dirty="0" smtClean="0">
                <a:solidFill>
                  <a:schemeClr val="bg1"/>
                </a:solidFill>
              </a:rPr>
              <a:t> February 2017</a:t>
            </a:r>
            <a:endParaRPr lang="en-GB" dirty="0">
              <a:solidFill>
                <a:schemeClr val="bg1"/>
              </a:solidFill>
            </a:endParaRPr>
          </a:p>
        </p:txBody>
      </p:sp>
    </p:spTree>
    <p:extLst>
      <p:ext uri="{BB962C8B-B14F-4D97-AF65-F5344CB8AC3E}">
        <p14:creationId xmlns:p14="http://schemas.microsoft.com/office/powerpoint/2010/main" val="87046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0994" r="24693" b="2"/>
          <a:stretch/>
        </p:blipFill>
        <p:spPr>
          <a:xfrm>
            <a:off x="20" y="10"/>
            <a:ext cx="4639713"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5029200" y="1283109"/>
            <a:ext cx="7016834" cy="4660491"/>
          </a:xfrm>
        </p:spPr>
        <p:txBody>
          <a:bodyPr>
            <a:normAutofit/>
          </a:bodyPr>
          <a:lstStyle/>
          <a:p>
            <a:pPr marL="0" indent="0">
              <a:buNone/>
            </a:pPr>
            <a:r>
              <a:rPr lang="en-US" sz="2000" dirty="0" smtClean="0">
                <a:solidFill>
                  <a:schemeClr val="bg1"/>
                </a:solidFill>
              </a:rPr>
              <a:t>“There </a:t>
            </a:r>
            <a:r>
              <a:rPr lang="en-US" sz="2000" dirty="0">
                <a:solidFill>
                  <a:schemeClr val="bg1"/>
                </a:solidFill>
              </a:rPr>
              <a:t>may, however, be special circumstances where the position will be different. </a:t>
            </a:r>
            <a:endParaRPr lang="en-US" sz="2000" dirty="0" smtClean="0">
              <a:solidFill>
                <a:schemeClr val="bg1"/>
              </a:solidFill>
            </a:endParaRPr>
          </a:p>
          <a:p>
            <a:pPr marL="0" indent="0">
              <a:buNone/>
            </a:pPr>
            <a:r>
              <a:rPr lang="en-US" sz="2000" dirty="0" smtClean="0">
                <a:solidFill>
                  <a:schemeClr val="bg1"/>
                </a:solidFill>
              </a:rPr>
              <a:t>For </a:t>
            </a:r>
            <a:r>
              <a:rPr lang="en-US" sz="2000" dirty="0">
                <a:solidFill>
                  <a:schemeClr val="bg1"/>
                </a:solidFill>
              </a:rPr>
              <a:t>example, the patient may have been admitted unconscious to the A&amp;E Department of a hospital (for which no charges are made) and have been transferred, still unconscious, to a hospital ward (where treatment does attract charges). </a:t>
            </a:r>
            <a:endParaRPr lang="en-US" sz="2000" dirty="0" smtClean="0">
              <a:solidFill>
                <a:schemeClr val="bg1"/>
              </a:solidFill>
            </a:endParaRPr>
          </a:p>
          <a:p>
            <a:pPr marL="0" indent="0">
              <a:buNone/>
            </a:pPr>
            <a:r>
              <a:rPr lang="en-US" sz="2000" dirty="0" smtClean="0">
                <a:solidFill>
                  <a:schemeClr val="bg1"/>
                </a:solidFill>
              </a:rPr>
              <a:t>There </a:t>
            </a:r>
            <a:r>
              <a:rPr lang="en-US" sz="2000" dirty="0">
                <a:solidFill>
                  <a:schemeClr val="bg1"/>
                </a:solidFill>
              </a:rPr>
              <a:t>may also be emergency cases where the clinical staff cannot refuse treatment </a:t>
            </a:r>
            <a:r>
              <a:rPr lang="en-US" sz="2000" dirty="0" smtClean="0">
                <a:solidFill>
                  <a:schemeClr val="bg1"/>
                </a:solidFill>
              </a:rPr>
              <a:t>and where, </a:t>
            </a:r>
            <a:r>
              <a:rPr lang="en-US" sz="2000" dirty="0">
                <a:solidFill>
                  <a:schemeClr val="bg1"/>
                </a:solidFill>
              </a:rPr>
              <a:t>in practice, the patient has no choice but to accept the terms on which it is offered. Furthermore, in some cases the patient may be vulnerable and/or unable to speak English. </a:t>
            </a:r>
            <a:endParaRPr lang="en-US" sz="2000" dirty="0" smtClean="0">
              <a:solidFill>
                <a:schemeClr val="bg1"/>
              </a:solidFill>
            </a:endParaRPr>
          </a:p>
          <a:p>
            <a:pPr marL="0" indent="0">
              <a:buNone/>
            </a:pPr>
            <a:r>
              <a:rPr lang="en-US" sz="2000" dirty="0" smtClean="0">
                <a:solidFill>
                  <a:schemeClr val="bg1"/>
                </a:solidFill>
              </a:rPr>
              <a:t>But </a:t>
            </a:r>
            <a:r>
              <a:rPr lang="en-US" sz="2000" dirty="0">
                <a:solidFill>
                  <a:schemeClr val="bg1"/>
                </a:solidFill>
              </a:rPr>
              <a:t>in most cases where the best practice set out in Appendix 7 of the Guidance is followed, the patient will not have a reasonable expectation of privacy in </a:t>
            </a:r>
            <a:r>
              <a:rPr lang="en-US" sz="2000" dirty="0" smtClean="0">
                <a:solidFill>
                  <a:schemeClr val="bg1"/>
                </a:solidFill>
              </a:rPr>
              <a:t>the information so far as the Secretary of State and the Home Office are concerned” [45]</a:t>
            </a:r>
            <a:endParaRPr lang="en-US" sz="2000" dirty="0">
              <a:solidFill>
                <a:schemeClr val="bg1"/>
              </a:solidFill>
            </a:endParaRPr>
          </a:p>
        </p:txBody>
      </p:sp>
      <p:sp>
        <p:nvSpPr>
          <p:cNvPr id="6" name="Rectangle 5"/>
          <p:cNvSpPr/>
          <p:nvPr/>
        </p:nvSpPr>
        <p:spPr>
          <a:xfrm>
            <a:off x="4785699" y="5743930"/>
            <a:ext cx="7260335" cy="954107"/>
          </a:xfrm>
          <a:prstGeom prst="rect">
            <a:avLst/>
          </a:prstGeom>
          <a:noFill/>
        </p:spPr>
        <p:txBody>
          <a:bodyPr wrap="square" lIns="91440" tIns="45720" rIns="91440" bIns="45720">
            <a:spAutoFit/>
          </a:bodyPr>
          <a:lstStyle/>
          <a:p>
            <a:pPr algn="ctr"/>
            <a:r>
              <a:rPr lang="en-GB"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It needs to be a reasonable expectation </a:t>
            </a:r>
            <a:r>
              <a:rPr lang="en-GB" sz="2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of the individual </a:t>
            </a:r>
            <a:r>
              <a:rPr lang="en-GB" sz="2800" b="1" i="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the circumstances</a:t>
            </a:r>
            <a:endParaRPr lang="en-GB" sz="2800" b="1" i="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Title 1"/>
          <p:cNvSpPr>
            <a:spLocks noGrp="1"/>
          </p:cNvSpPr>
          <p:nvPr>
            <p:ph type="title"/>
          </p:nvPr>
        </p:nvSpPr>
        <p:spPr>
          <a:xfrm>
            <a:off x="4639733" y="0"/>
            <a:ext cx="7552267" cy="878460"/>
          </a:xfrm>
          <a:solidFill>
            <a:schemeClr val="accent5">
              <a:lumMod val="75000"/>
            </a:schemeClr>
          </a:solidFill>
        </p:spPr>
        <p:txBody>
          <a:bodyPr>
            <a:normAutofit/>
          </a:bodyPr>
          <a:lstStyle/>
          <a:p>
            <a:r>
              <a:rPr lang="en-US" sz="3200" dirty="0">
                <a:solidFill>
                  <a:schemeClr val="bg1"/>
                </a:solidFill>
              </a:rPr>
              <a:t>W,X,Y,Z v </a:t>
            </a:r>
            <a:r>
              <a:rPr lang="en-US" sz="3200" dirty="0" err="1">
                <a:solidFill>
                  <a:schemeClr val="bg1"/>
                </a:solidFill>
              </a:rPr>
              <a:t>SofS</a:t>
            </a:r>
            <a:r>
              <a:rPr lang="en-US" sz="3200" dirty="0">
                <a:solidFill>
                  <a:schemeClr val="bg1"/>
                </a:solidFill>
              </a:rPr>
              <a:t> (Health) [2015] EWCA </a:t>
            </a:r>
            <a:r>
              <a:rPr lang="en-US" sz="3200" dirty="0" err="1">
                <a:solidFill>
                  <a:schemeClr val="bg1"/>
                </a:solidFill>
              </a:rPr>
              <a:t>Civ</a:t>
            </a:r>
            <a:r>
              <a:rPr lang="en-US" sz="3200" dirty="0">
                <a:solidFill>
                  <a:schemeClr val="bg1"/>
                </a:solidFill>
              </a:rPr>
              <a:t> 1034</a:t>
            </a:r>
          </a:p>
        </p:txBody>
      </p:sp>
    </p:spTree>
    <p:extLst>
      <p:ext uri="{BB962C8B-B14F-4D97-AF65-F5344CB8AC3E}">
        <p14:creationId xmlns:p14="http://schemas.microsoft.com/office/powerpoint/2010/main" val="7918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7">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7">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0994" r="24693" b="2"/>
          <a:stretch/>
        </p:blipFill>
        <p:spPr>
          <a:xfrm>
            <a:off x="20" y="10"/>
            <a:ext cx="4639713"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69940" y="1956816"/>
            <a:ext cx="6853836" cy="4224528"/>
          </a:xfrm>
        </p:spPr>
        <p:txBody>
          <a:bodyPr>
            <a:normAutofit/>
          </a:bodyPr>
          <a:lstStyle/>
          <a:p>
            <a:pPr>
              <a:lnSpc>
                <a:spcPct val="70000"/>
              </a:lnSpc>
            </a:pPr>
            <a:r>
              <a:rPr lang="en-US" sz="2200" dirty="0">
                <a:solidFill>
                  <a:schemeClr val="bg1"/>
                </a:solidFill>
              </a:rPr>
              <a:t>T</a:t>
            </a:r>
            <a:r>
              <a:rPr lang="en-US" sz="2200" dirty="0" smtClean="0">
                <a:solidFill>
                  <a:schemeClr val="bg1"/>
                </a:solidFill>
              </a:rPr>
              <a:t>he </a:t>
            </a:r>
            <a:r>
              <a:rPr lang="en-US" sz="2200" dirty="0">
                <a:solidFill>
                  <a:schemeClr val="bg1"/>
                </a:solidFill>
              </a:rPr>
              <a:t>common law right to privacy and confidentiality is not absolute</a:t>
            </a:r>
            <a:r>
              <a:rPr lang="en-US" sz="2200" dirty="0" smtClean="0">
                <a:solidFill>
                  <a:schemeClr val="bg1"/>
                </a:solidFill>
              </a:rPr>
              <a:t>.</a:t>
            </a:r>
            <a:endParaRPr lang="en-US" sz="2200" dirty="0">
              <a:solidFill>
                <a:schemeClr val="bg1"/>
              </a:solidFill>
            </a:endParaRPr>
          </a:p>
          <a:p>
            <a:pPr>
              <a:lnSpc>
                <a:spcPct val="70000"/>
              </a:lnSpc>
            </a:pPr>
            <a:r>
              <a:rPr lang="en-US" sz="2200" dirty="0">
                <a:solidFill>
                  <a:schemeClr val="bg1"/>
                </a:solidFill>
              </a:rPr>
              <a:t>English common law </a:t>
            </a:r>
            <a:r>
              <a:rPr lang="en-GB" sz="2200" dirty="0" smtClean="0">
                <a:solidFill>
                  <a:schemeClr val="bg1"/>
                </a:solidFill>
              </a:rPr>
              <a:t>recognises</a:t>
            </a:r>
            <a:r>
              <a:rPr lang="en-US" sz="2200" dirty="0" smtClean="0">
                <a:solidFill>
                  <a:schemeClr val="bg1"/>
                </a:solidFill>
              </a:rPr>
              <a:t> </a:t>
            </a:r>
            <a:r>
              <a:rPr lang="en-US" sz="2200" dirty="0">
                <a:solidFill>
                  <a:schemeClr val="bg1"/>
                </a:solidFill>
              </a:rPr>
              <a:t>the need for a balancing between this right and other competing rights and interests</a:t>
            </a:r>
          </a:p>
          <a:p>
            <a:pPr marL="457200" lvl="1" indent="0">
              <a:lnSpc>
                <a:spcPct val="70000"/>
              </a:lnSpc>
              <a:buNone/>
            </a:pPr>
            <a:endParaRPr lang="en-US" sz="1800" dirty="0" smtClean="0">
              <a:solidFill>
                <a:schemeClr val="bg1"/>
              </a:solidFill>
            </a:endParaRPr>
          </a:p>
          <a:p>
            <a:pPr marL="457200" lvl="1" indent="0">
              <a:lnSpc>
                <a:spcPct val="70000"/>
              </a:lnSpc>
              <a:buNone/>
            </a:pPr>
            <a:r>
              <a:rPr lang="en-US" dirty="0" smtClean="0">
                <a:solidFill>
                  <a:schemeClr val="bg1"/>
                </a:solidFill>
              </a:rPr>
              <a:t>“</a:t>
            </a:r>
            <a:r>
              <a:rPr lang="en-US" dirty="0">
                <a:solidFill>
                  <a:schemeClr val="bg1"/>
                </a:solidFill>
              </a:rPr>
              <a:t>although the basis of the law’s protection of confidence is that there is a public interest that confidence should be preserved and protected by the law, nevertheless, that public interest may be outweighed by some other countervailing public interest which </a:t>
            </a:r>
            <a:r>
              <a:rPr lang="en-US" dirty="0" err="1">
                <a:solidFill>
                  <a:schemeClr val="bg1"/>
                </a:solidFill>
              </a:rPr>
              <a:t>favours</a:t>
            </a:r>
            <a:r>
              <a:rPr lang="en-US" dirty="0">
                <a:solidFill>
                  <a:schemeClr val="bg1"/>
                </a:solidFill>
              </a:rPr>
              <a:t> disclosure” </a:t>
            </a:r>
            <a:endParaRPr lang="en-US" dirty="0" smtClean="0">
              <a:solidFill>
                <a:schemeClr val="bg1"/>
              </a:solidFill>
            </a:endParaRPr>
          </a:p>
          <a:p>
            <a:pPr marL="457200" lvl="1" indent="0">
              <a:lnSpc>
                <a:spcPct val="70000"/>
              </a:lnSpc>
              <a:buNone/>
            </a:pPr>
            <a:endParaRPr lang="en-US" sz="1800" dirty="0">
              <a:solidFill>
                <a:schemeClr val="bg1"/>
              </a:solidFill>
            </a:endParaRPr>
          </a:p>
          <a:p>
            <a:pPr marL="457200" lvl="1" indent="0">
              <a:lnSpc>
                <a:spcPct val="70000"/>
              </a:lnSpc>
              <a:buNone/>
            </a:pPr>
            <a:r>
              <a:rPr lang="en-US" sz="1400" dirty="0" smtClean="0">
                <a:solidFill>
                  <a:schemeClr val="bg1"/>
                </a:solidFill>
              </a:rPr>
              <a:t>see </a:t>
            </a:r>
            <a:r>
              <a:rPr lang="en-US" sz="1400" dirty="0">
                <a:solidFill>
                  <a:schemeClr val="bg1"/>
                </a:solidFill>
              </a:rPr>
              <a:t>per Lord Goff in </a:t>
            </a:r>
            <a:r>
              <a:rPr lang="en-US" sz="1400" i="1" dirty="0">
                <a:solidFill>
                  <a:schemeClr val="bg1"/>
                </a:solidFill>
              </a:rPr>
              <a:t>Attorney General </a:t>
            </a:r>
            <a:r>
              <a:rPr lang="en-US" sz="1400" dirty="0">
                <a:solidFill>
                  <a:schemeClr val="bg1"/>
                </a:solidFill>
              </a:rPr>
              <a:t>v </a:t>
            </a:r>
            <a:r>
              <a:rPr lang="en-US" sz="1400" i="1" dirty="0">
                <a:solidFill>
                  <a:schemeClr val="bg1"/>
                </a:solidFill>
              </a:rPr>
              <a:t>Guardian Newspapers Limited (No 2)</a:t>
            </a:r>
            <a:r>
              <a:rPr lang="en-US" sz="1400" dirty="0">
                <a:solidFill>
                  <a:schemeClr val="bg1"/>
                </a:solidFill>
              </a:rPr>
              <a:t> [1990] 1 AC 109 at p 282 E-F and per Lord Hope in </a:t>
            </a:r>
            <a:r>
              <a:rPr lang="en-US" sz="1400" i="1" dirty="0">
                <a:solidFill>
                  <a:schemeClr val="bg1"/>
                </a:solidFill>
              </a:rPr>
              <a:t>Campbell</a:t>
            </a:r>
            <a:r>
              <a:rPr lang="en-US" sz="1400" dirty="0">
                <a:solidFill>
                  <a:schemeClr val="bg1"/>
                </a:solidFill>
              </a:rPr>
              <a:t> at para 106. </a:t>
            </a:r>
          </a:p>
        </p:txBody>
      </p:sp>
      <p:sp>
        <p:nvSpPr>
          <p:cNvPr id="7" name="Title 1"/>
          <p:cNvSpPr txBox="1">
            <a:spLocks/>
          </p:cNvSpPr>
          <p:nvPr/>
        </p:nvSpPr>
        <p:spPr>
          <a:xfrm>
            <a:off x="-826" y="15740"/>
            <a:ext cx="12192826" cy="1674948"/>
          </a:xfrm>
          <a:prstGeom prst="rect">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1">
              <a:lnSpc>
                <a:spcPct val="90000"/>
              </a:lnSpc>
              <a:spcBef>
                <a:spcPct val="0"/>
              </a:spcBef>
            </a:pPr>
            <a:r>
              <a:rPr lang="en-GB" sz="3200" dirty="0" smtClean="0">
                <a:solidFill>
                  <a:schemeClr val="bg1"/>
                </a:solidFill>
                <a:latin typeface="+mj-lt"/>
              </a:rPr>
              <a:t>Establishing the scope of CLDC in different circumstances</a:t>
            </a:r>
            <a:r>
              <a:rPr lang="en-GB" sz="3200" smtClean="0">
                <a:solidFill>
                  <a:schemeClr val="bg1"/>
                </a:solidFill>
                <a:latin typeface="+mj-lt"/>
              </a:rPr>
              <a:t>: </a:t>
            </a:r>
          </a:p>
          <a:p>
            <a:pPr marL="0" lvl="1">
              <a:lnSpc>
                <a:spcPct val="90000"/>
              </a:lnSpc>
              <a:spcBef>
                <a:spcPct val="0"/>
              </a:spcBef>
            </a:pPr>
            <a:r>
              <a:rPr lang="en-GB" sz="3200" smtClean="0">
                <a:solidFill>
                  <a:schemeClr val="bg1"/>
                </a:solidFill>
                <a:latin typeface="+mj-lt"/>
              </a:rPr>
              <a:t>(</a:t>
            </a:r>
            <a:r>
              <a:rPr lang="en-GB" sz="3200" dirty="0" smtClean="0">
                <a:solidFill>
                  <a:schemeClr val="bg1"/>
                </a:solidFill>
                <a:latin typeface="+mj-lt"/>
              </a:rPr>
              <a:t>ii) When might a breach of CLDC be justified?</a:t>
            </a:r>
            <a:endParaRPr lang="en-GB" sz="3200" dirty="0">
              <a:solidFill>
                <a:schemeClr val="bg1"/>
              </a:solidFill>
              <a:latin typeface="+mj-lt"/>
            </a:endParaRPr>
          </a:p>
          <a:p>
            <a:endParaRPr lang="en-GB" sz="3200" dirty="0">
              <a:solidFill>
                <a:schemeClr val="bg1"/>
              </a:solidFill>
              <a:latin typeface="+mj-lt"/>
            </a:endParaRPr>
          </a:p>
        </p:txBody>
      </p:sp>
    </p:spTree>
    <p:extLst>
      <p:ext uri="{BB962C8B-B14F-4D97-AF65-F5344CB8AC3E}">
        <p14:creationId xmlns:p14="http://schemas.microsoft.com/office/powerpoint/2010/main" val="114010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0994" r="24693" b="2"/>
          <a:stretch/>
        </p:blipFill>
        <p:spPr>
          <a:xfrm>
            <a:off x="20" y="10"/>
            <a:ext cx="4639713"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785699" y="1060704"/>
            <a:ext cx="7406301" cy="5120640"/>
          </a:xfrm>
        </p:spPr>
        <p:txBody>
          <a:bodyPr>
            <a:normAutofit/>
          </a:bodyPr>
          <a:lstStyle/>
          <a:p>
            <a:pPr>
              <a:lnSpc>
                <a:spcPct val="70000"/>
              </a:lnSpc>
            </a:pPr>
            <a:r>
              <a:rPr lang="en-US" sz="2200" dirty="0" smtClean="0">
                <a:solidFill>
                  <a:schemeClr val="bg1"/>
                </a:solidFill>
              </a:rPr>
              <a:t>“The </a:t>
            </a:r>
            <a:r>
              <a:rPr lang="en-US" sz="2200" dirty="0">
                <a:solidFill>
                  <a:schemeClr val="bg1"/>
                </a:solidFill>
              </a:rPr>
              <a:t>exercise required by the common law is broadly analogous to that required by article 8(2) of the </a:t>
            </a:r>
            <a:r>
              <a:rPr lang="en-US" sz="2200" dirty="0" smtClean="0">
                <a:solidFill>
                  <a:schemeClr val="bg1"/>
                </a:solidFill>
              </a:rPr>
              <a:t>[ECHR]. </a:t>
            </a:r>
            <a:r>
              <a:rPr lang="en-US" sz="2200" dirty="0">
                <a:solidFill>
                  <a:schemeClr val="bg1"/>
                </a:solidFill>
              </a:rPr>
              <a:t>It is, therefore, necessary to consider in the words of Lord Hope in </a:t>
            </a:r>
            <a:r>
              <a:rPr lang="en-US" sz="2200" i="1" dirty="0">
                <a:solidFill>
                  <a:schemeClr val="bg1"/>
                </a:solidFill>
              </a:rPr>
              <a:t>Campbell</a:t>
            </a:r>
            <a:r>
              <a:rPr lang="en-US" sz="2200" dirty="0">
                <a:solidFill>
                  <a:schemeClr val="bg1"/>
                </a:solidFill>
              </a:rPr>
              <a:t> at para 113</a:t>
            </a:r>
            <a:r>
              <a:rPr lang="en-US" sz="2200" dirty="0" smtClean="0">
                <a:solidFill>
                  <a:schemeClr val="bg1"/>
                </a:solidFill>
              </a:rPr>
              <a:t>:</a:t>
            </a:r>
          </a:p>
          <a:p>
            <a:pPr marL="457200" lvl="1" indent="0">
              <a:lnSpc>
                <a:spcPct val="70000"/>
              </a:lnSpc>
              <a:buNone/>
            </a:pPr>
            <a:r>
              <a:rPr lang="en-US" sz="2000" dirty="0" smtClean="0">
                <a:solidFill>
                  <a:schemeClr val="bg1"/>
                </a:solidFill>
              </a:rPr>
              <a:t>‘whether </a:t>
            </a:r>
            <a:r>
              <a:rPr lang="en-US" sz="2000" dirty="0">
                <a:solidFill>
                  <a:schemeClr val="bg1"/>
                </a:solidFill>
              </a:rPr>
              <a:t>publication of the material pursues a legitimate aim and whether the benefits that will be achieved by its publication are proportionate to the harm that may be done by the interference with the right to privacy</a:t>
            </a:r>
            <a:r>
              <a:rPr lang="en-US" sz="2000" dirty="0" smtClean="0">
                <a:solidFill>
                  <a:schemeClr val="bg1"/>
                </a:solidFill>
              </a:rPr>
              <a:t>.’ “ [49]</a:t>
            </a:r>
            <a:endParaRPr lang="en-US" sz="2000" dirty="0">
              <a:solidFill>
                <a:schemeClr val="bg1"/>
              </a:solidFill>
            </a:endParaRPr>
          </a:p>
          <a:p>
            <a:pPr>
              <a:lnSpc>
                <a:spcPct val="70000"/>
              </a:lnSpc>
            </a:pPr>
            <a:r>
              <a:rPr lang="en-US" sz="2200" dirty="0">
                <a:solidFill>
                  <a:schemeClr val="bg1"/>
                </a:solidFill>
              </a:rPr>
              <a:t>R</a:t>
            </a:r>
            <a:r>
              <a:rPr lang="en-US" sz="2200" dirty="0" smtClean="0">
                <a:solidFill>
                  <a:schemeClr val="bg1"/>
                </a:solidFill>
              </a:rPr>
              <a:t>elevant to a decision that the balance came down </a:t>
            </a:r>
            <a:r>
              <a:rPr lang="en-US" sz="2200" dirty="0">
                <a:solidFill>
                  <a:schemeClr val="bg1"/>
                </a:solidFill>
              </a:rPr>
              <a:t>in this case </a:t>
            </a:r>
            <a:r>
              <a:rPr lang="en-US" sz="2200" dirty="0" smtClean="0">
                <a:solidFill>
                  <a:schemeClr val="bg1"/>
                </a:solidFill>
              </a:rPr>
              <a:t>in </a:t>
            </a:r>
            <a:r>
              <a:rPr lang="en-US" sz="2200" dirty="0" err="1" smtClean="0">
                <a:solidFill>
                  <a:schemeClr val="bg1"/>
                </a:solidFill>
              </a:rPr>
              <a:t>favour</a:t>
            </a:r>
            <a:r>
              <a:rPr lang="en-US" sz="2200" dirty="0" smtClean="0">
                <a:solidFill>
                  <a:schemeClr val="bg1"/>
                </a:solidFill>
              </a:rPr>
              <a:t> of disclosure were</a:t>
            </a:r>
            <a:endParaRPr lang="en-GB" sz="1800" dirty="0">
              <a:solidFill>
                <a:schemeClr val="bg1"/>
              </a:solidFill>
            </a:endParaRPr>
          </a:p>
          <a:p>
            <a:pPr marL="285750" indent="-285750">
              <a:buAutoNum type="romanLcParenBoth"/>
            </a:pPr>
            <a:r>
              <a:rPr lang="en-GB" sz="1600" dirty="0">
                <a:solidFill>
                  <a:schemeClr val="bg1"/>
                </a:solidFill>
              </a:rPr>
              <a:t>the intrusion is at the lower end of the spectrum; </a:t>
            </a:r>
          </a:p>
          <a:p>
            <a:pPr marL="285750" indent="-285750">
              <a:buAutoNum type="romanLcParenBoth"/>
            </a:pPr>
            <a:r>
              <a:rPr lang="en-GB" sz="1600" dirty="0" smtClean="0">
                <a:solidFill>
                  <a:schemeClr val="bg1"/>
                </a:solidFill>
              </a:rPr>
              <a:t>overseas </a:t>
            </a:r>
            <a:r>
              <a:rPr lang="en-GB" sz="1600" dirty="0">
                <a:solidFill>
                  <a:schemeClr val="bg1"/>
                </a:solidFill>
              </a:rPr>
              <a:t>patients are advised of the right of the hospital to pass on the Information; </a:t>
            </a:r>
          </a:p>
          <a:p>
            <a:pPr marL="285750" indent="-285750">
              <a:buAutoNum type="romanLcParenBoth"/>
            </a:pPr>
            <a:r>
              <a:rPr lang="en-GB" sz="1600" dirty="0" smtClean="0">
                <a:solidFill>
                  <a:schemeClr val="bg1"/>
                </a:solidFill>
              </a:rPr>
              <a:t> </a:t>
            </a:r>
            <a:r>
              <a:rPr lang="en-GB" sz="1600" dirty="0">
                <a:solidFill>
                  <a:schemeClr val="bg1"/>
                </a:solidFill>
              </a:rPr>
              <a:t>the disclosure pursues the legitimate aim of improving the recovery of NHS debts and ensuring that those who default in paying their debts are not entitled to remain in the UK; and </a:t>
            </a:r>
          </a:p>
          <a:p>
            <a:pPr marL="285750" indent="-285750">
              <a:buAutoNum type="romanLcParenBoth"/>
            </a:pPr>
            <a:r>
              <a:rPr lang="en-GB" sz="1600" dirty="0" smtClean="0">
                <a:solidFill>
                  <a:schemeClr val="bg1"/>
                </a:solidFill>
              </a:rPr>
              <a:t> </a:t>
            </a:r>
            <a:r>
              <a:rPr lang="en-GB" sz="1600" dirty="0">
                <a:solidFill>
                  <a:schemeClr val="bg1"/>
                </a:solidFill>
              </a:rPr>
              <a:t>the Information is securely transmitted to a limited group of civil servants in the Department of Health and the Home Office.</a:t>
            </a:r>
            <a:endParaRPr lang="en-US" sz="1600" dirty="0"/>
          </a:p>
          <a:p>
            <a:pPr>
              <a:lnSpc>
                <a:spcPct val="70000"/>
              </a:lnSpc>
            </a:pPr>
            <a:endParaRPr lang="en-US" sz="1800" dirty="0">
              <a:solidFill>
                <a:schemeClr val="bg1"/>
              </a:solidFill>
            </a:endParaRPr>
          </a:p>
        </p:txBody>
      </p:sp>
      <p:sp>
        <p:nvSpPr>
          <p:cNvPr id="8" name="Title 1"/>
          <p:cNvSpPr>
            <a:spLocks noGrp="1"/>
          </p:cNvSpPr>
          <p:nvPr>
            <p:ph type="title"/>
          </p:nvPr>
        </p:nvSpPr>
        <p:spPr>
          <a:xfrm>
            <a:off x="4639733" y="0"/>
            <a:ext cx="7552267" cy="878460"/>
          </a:xfrm>
          <a:solidFill>
            <a:schemeClr val="accent5">
              <a:lumMod val="75000"/>
            </a:schemeClr>
          </a:solidFill>
        </p:spPr>
        <p:txBody>
          <a:bodyPr>
            <a:normAutofit/>
          </a:bodyPr>
          <a:lstStyle/>
          <a:p>
            <a:r>
              <a:rPr lang="en-US" sz="3200" dirty="0">
                <a:solidFill>
                  <a:schemeClr val="bg1"/>
                </a:solidFill>
              </a:rPr>
              <a:t>W,X,Y,Z v </a:t>
            </a:r>
            <a:r>
              <a:rPr lang="en-US" sz="3200" dirty="0" err="1">
                <a:solidFill>
                  <a:schemeClr val="bg1"/>
                </a:solidFill>
              </a:rPr>
              <a:t>SofS</a:t>
            </a:r>
            <a:r>
              <a:rPr lang="en-US" sz="3200" dirty="0">
                <a:solidFill>
                  <a:schemeClr val="bg1"/>
                </a:solidFill>
              </a:rPr>
              <a:t> (Health) [2015] EWCA </a:t>
            </a:r>
            <a:r>
              <a:rPr lang="en-US" sz="3200" dirty="0" err="1">
                <a:solidFill>
                  <a:schemeClr val="bg1"/>
                </a:solidFill>
              </a:rPr>
              <a:t>Civ</a:t>
            </a:r>
            <a:r>
              <a:rPr lang="en-US" sz="3200" dirty="0">
                <a:solidFill>
                  <a:schemeClr val="bg1"/>
                </a:solidFill>
              </a:rPr>
              <a:t> 1034</a:t>
            </a:r>
          </a:p>
        </p:txBody>
      </p:sp>
      <p:sp>
        <p:nvSpPr>
          <p:cNvPr id="9" name="Rectangle 8"/>
          <p:cNvSpPr/>
          <p:nvPr/>
        </p:nvSpPr>
        <p:spPr>
          <a:xfrm>
            <a:off x="4785699" y="5743930"/>
            <a:ext cx="7260335" cy="954107"/>
          </a:xfrm>
          <a:prstGeom prst="rect">
            <a:avLst/>
          </a:prstGeom>
          <a:noFill/>
        </p:spPr>
        <p:txBody>
          <a:bodyPr wrap="square" lIns="91440" tIns="45720" rIns="91440" bIns="45720">
            <a:spAutoFit/>
          </a:bodyPr>
          <a:lstStyle/>
          <a:p>
            <a:pPr algn="ctr"/>
            <a:r>
              <a:rPr lang="en-GB"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Could disclosure of genetic data be brought into line with such reasoning?</a:t>
            </a:r>
            <a:endParaRPr lang="en-GB" sz="2800" b="1" i="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958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3">
                                            <p:txEl>
                                              <p:pRg st="2" end="2"/>
                                            </p:txEl>
                                          </p:spTgt>
                                        </p:tgtEl>
                                        <p:attrNameLst>
                                          <p:attrName>style.color</p:attrName>
                                        </p:attrNameLst>
                                      </p:cBhvr>
                                      <p:to>
                                        <a:schemeClr val="accent2"/>
                                      </p:to>
                                    </p:animClr>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0283" b="1"/>
          <a:stretch/>
        </p:blipFill>
        <p:spPr>
          <a:xfrm>
            <a:off x="7555991" y="1690688"/>
            <a:ext cx="4636009"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
        <p:nvSpPr>
          <p:cNvPr id="8" name="Freeform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0" y="987552"/>
            <a:ext cx="8375904" cy="5870448"/>
          </a:xfrm>
        </p:spPr>
        <p:txBody>
          <a:bodyPr anchor="ctr">
            <a:normAutofit/>
          </a:bodyPr>
          <a:lstStyle/>
          <a:p>
            <a:pPr>
              <a:lnSpc>
                <a:spcPct val="70000"/>
              </a:lnSpc>
            </a:pPr>
            <a:r>
              <a:rPr lang="en-GB" sz="1700" dirty="0">
                <a:solidFill>
                  <a:schemeClr val="bg1"/>
                </a:solidFill>
              </a:rPr>
              <a:t>One should take steps to ensure that identifiable data is only used where an individual has accepted the use in fact: </a:t>
            </a:r>
            <a:r>
              <a:rPr lang="en-GB" sz="1700" dirty="0" smtClean="0">
                <a:solidFill>
                  <a:schemeClr val="bg1"/>
                </a:solidFill>
              </a:rPr>
              <a:t>preferably via explicit consent</a:t>
            </a:r>
          </a:p>
          <a:p>
            <a:pPr>
              <a:lnSpc>
                <a:spcPct val="70000"/>
              </a:lnSpc>
            </a:pPr>
            <a:r>
              <a:rPr lang="en-GB" sz="1700" dirty="0" smtClean="0">
                <a:solidFill>
                  <a:schemeClr val="bg1"/>
                </a:solidFill>
              </a:rPr>
              <a:t>However, exceptionally, it may be sufficient to demonstrate that the use falls within a reasonable expectation</a:t>
            </a:r>
          </a:p>
          <a:p>
            <a:pPr>
              <a:lnSpc>
                <a:spcPct val="70000"/>
              </a:lnSpc>
            </a:pPr>
            <a:r>
              <a:rPr lang="en-GB" sz="1700" dirty="0" smtClean="0">
                <a:solidFill>
                  <a:schemeClr val="bg1"/>
                </a:solidFill>
              </a:rPr>
              <a:t>NB: it is likely to remain necessary to be able to demonstrate that it is a reasonable expectation of any /all individual(s) in the circumstances: that persons were made aware and had a choice was considered relevant to determining reasonable expectation in </a:t>
            </a:r>
            <a:r>
              <a:rPr lang="en-GB" sz="1700" i="1" dirty="0" smtClean="0">
                <a:solidFill>
                  <a:schemeClr val="bg1"/>
                </a:solidFill>
              </a:rPr>
              <a:t>W,X,Y</a:t>
            </a:r>
            <a:r>
              <a:rPr lang="en-GB" sz="1700" dirty="0" smtClean="0">
                <a:solidFill>
                  <a:schemeClr val="bg1"/>
                </a:solidFill>
              </a:rPr>
              <a:t> and </a:t>
            </a:r>
            <a:r>
              <a:rPr lang="en-GB" sz="1700" i="1" dirty="0" smtClean="0">
                <a:solidFill>
                  <a:schemeClr val="bg1"/>
                </a:solidFill>
              </a:rPr>
              <a:t>Z</a:t>
            </a:r>
          </a:p>
          <a:p>
            <a:pPr>
              <a:lnSpc>
                <a:spcPct val="70000"/>
              </a:lnSpc>
            </a:pPr>
            <a:r>
              <a:rPr lang="en-GB" sz="1700" dirty="0">
                <a:solidFill>
                  <a:schemeClr val="bg1"/>
                </a:solidFill>
              </a:rPr>
              <a:t>I</a:t>
            </a:r>
            <a:r>
              <a:rPr lang="en-GB" sz="1700" dirty="0" smtClean="0">
                <a:solidFill>
                  <a:schemeClr val="bg1"/>
                </a:solidFill>
              </a:rPr>
              <a:t>f </a:t>
            </a:r>
            <a:r>
              <a:rPr lang="en-GB" sz="1700" dirty="0">
                <a:solidFill>
                  <a:schemeClr val="bg1"/>
                </a:solidFill>
              </a:rPr>
              <a:t>there is any </a:t>
            </a:r>
            <a:r>
              <a:rPr lang="en-GB" sz="1700" dirty="0" smtClean="0">
                <a:solidFill>
                  <a:schemeClr val="bg1"/>
                </a:solidFill>
              </a:rPr>
              <a:t>dissent</a:t>
            </a:r>
            <a:r>
              <a:rPr lang="en-GB" sz="1700" dirty="0">
                <a:solidFill>
                  <a:schemeClr val="bg1"/>
                </a:solidFill>
              </a:rPr>
              <a:t>, then data should not normally be used (there is a higher threshold for overriding dissent</a:t>
            </a:r>
            <a:r>
              <a:rPr lang="en-GB" sz="1700" dirty="0" smtClean="0">
                <a:solidFill>
                  <a:schemeClr val="bg1"/>
                </a:solidFill>
              </a:rPr>
              <a:t>)</a:t>
            </a:r>
            <a:endParaRPr lang="en-GB" sz="1700" dirty="0">
              <a:solidFill>
                <a:schemeClr val="bg1"/>
              </a:solidFill>
            </a:endParaRPr>
          </a:p>
          <a:p>
            <a:pPr>
              <a:lnSpc>
                <a:spcPct val="70000"/>
              </a:lnSpc>
            </a:pPr>
            <a:r>
              <a:rPr lang="en-GB" sz="1700" dirty="0" smtClean="0">
                <a:solidFill>
                  <a:schemeClr val="bg1"/>
                </a:solidFill>
              </a:rPr>
              <a:t>Where use would prima facie breach confidence, then </a:t>
            </a:r>
            <a:r>
              <a:rPr lang="en-GB" sz="1700" i="1" dirty="0" smtClean="0">
                <a:solidFill>
                  <a:schemeClr val="bg1"/>
                </a:solidFill>
              </a:rPr>
              <a:t>W,X,Y </a:t>
            </a:r>
            <a:r>
              <a:rPr lang="en-GB" sz="1700" dirty="0">
                <a:solidFill>
                  <a:schemeClr val="bg1"/>
                </a:solidFill>
              </a:rPr>
              <a:t>and</a:t>
            </a:r>
            <a:r>
              <a:rPr lang="en-GB" sz="1700" i="1" dirty="0">
                <a:solidFill>
                  <a:schemeClr val="bg1"/>
                </a:solidFill>
              </a:rPr>
              <a:t> Z </a:t>
            </a:r>
            <a:r>
              <a:rPr lang="en-GB" sz="1700" dirty="0">
                <a:solidFill>
                  <a:schemeClr val="bg1"/>
                </a:solidFill>
              </a:rPr>
              <a:t>suggests the relevant public interest test to be one that evaluates </a:t>
            </a:r>
            <a:r>
              <a:rPr lang="en-US" sz="1700" dirty="0" smtClean="0">
                <a:solidFill>
                  <a:schemeClr val="bg1"/>
                </a:solidFill>
              </a:rPr>
              <a:t>whether disclosure pursues </a:t>
            </a:r>
            <a:r>
              <a:rPr lang="en-US" sz="1700" dirty="0">
                <a:solidFill>
                  <a:schemeClr val="bg1"/>
                </a:solidFill>
              </a:rPr>
              <a:t>a legitimate aim and whether the benefits that will be achieved </a:t>
            </a:r>
            <a:r>
              <a:rPr lang="en-US" sz="1700" dirty="0" smtClean="0">
                <a:solidFill>
                  <a:schemeClr val="bg1"/>
                </a:solidFill>
              </a:rPr>
              <a:t>are </a:t>
            </a:r>
            <a:r>
              <a:rPr lang="en-US" sz="1700" dirty="0">
                <a:solidFill>
                  <a:schemeClr val="bg1"/>
                </a:solidFill>
              </a:rPr>
              <a:t>proportionate to the harm that may be done by the interference with the right to </a:t>
            </a:r>
            <a:r>
              <a:rPr lang="en-US" sz="1700" dirty="0" smtClean="0">
                <a:solidFill>
                  <a:schemeClr val="bg1"/>
                </a:solidFill>
              </a:rPr>
              <a:t>privacy</a:t>
            </a:r>
            <a:endParaRPr lang="en-GB" sz="1700" dirty="0">
              <a:solidFill>
                <a:schemeClr val="bg1"/>
              </a:solidFill>
            </a:endParaRPr>
          </a:p>
          <a:p>
            <a:pPr>
              <a:lnSpc>
                <a:spcPct val="70000"/>
              </a:lnSpc>
            </a:pPr>
            <a:r>
              <a:rPr lang="en-GB" sz="1700" dirty="0">
                <a:solidFill>
                  <a:schemeClr val="bg1"/>
                </a:solidFill>
              </a:rPr>
              <a:t>NB: Important to note that one could not go straight to public interest and skip consent: the public interest argument </a:t>
            </a:r>
            <a:r>
              <a:rPr lang="en-GB" sz="1700" dirty="0" smtClean="0">
                <a:solidFill>
                  <a:schemeClr val="bg1"/>
                </a:solidFill>
              </a:rPr>
              <a:t>may be </a:t>
            </a:r>
            <a:r>
              <a:rPr lang="en-GB" sz="1700" dirty="0">
                <a:solidFill>
                  <a:schemeClr val="bg1"/>
                </a:solidFill>
              </a:rPr>
              <a:t>undermined if you </a:t>
            </a:r>
            <a:r>
              <a:rPr lang="en-GB" sz="1700" dirty="0" smtClean="0">
                <a:solidFill>
                  <a:schemeClr val="bg1"/>
                </a:solidFill>
              </a:rPr>
              <a:t>no consent was sought where </a:t>
            </a:r>
            <a:r>
              <a:rPr lang="en-GB" sz="1700" dirty="0">
                <a:solidFill>
                  <a:schemeClr val="bg1"/>
                </a:solidFill>
              </a:rPr>
              <a:t>practicable</a:t>
            </a:r>
          </a:p>
        </p:txBody>
      </p:sp>
    </p:spTree>
    <p:extLst>
      <p:ext uri="{BB962C8B-B14F-4D97-AF65-F5344CB8AC3E}">
        <p14:creationId xmlns:p14="http://schemas.microsoft.com/office/powerpoint/2010/main" val="210318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3">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4" end="4"/>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6" y="15740"/>
            <a:ext cx="12192826" cy="1274976"/>
          </a:xfr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a:normAutofit/>
          </a:bodyPr>
          <a:lstStyle/>
          <a:p>
            <a:r>
              <a:rPr lang="en-GB" sz="3200" dirty="0">
                <a:solidFill>
                  <a:schemeClr val="bg1"/>
                </a:solidFill>
                <a:latin typeface="+mj-lt"/>
              </a:rPr>
              <a:t>S</a:t>
            </a:r>
            <a:r>
              <a:rPr lang="en-GB" sz="3200" dirty="0" smtClean="0">
                <a:solidFill>
                  <a:schemeClr val="bg1"/>
                </a:solidFill>
                <a:latin typeface="+mj-lt"/>
              </a:rPr>
              <a:t>haring </a:t>
            </a:r>
            <a:r>
              <a:rPr lang="en-GB" sz="3200" dirty="0">
                <a:solidFill>
                  <a:schemeClr val="bg1"/>
                </a:solidFill>
                <a:latin typeface="+mj-lt"/>
              </a:rPr>
              <a:t>of </a:t>
            </a:r>
            <a:r>
              <a:rPr lang="en-GB" sz="3200" dirty="0" smtClean="0">
                <a:solidFill>
                  <a:schemeClr val="bg1"/>
                </a:solidFill>
                <a:latin typeface="+mj-lt"/>
              </a:rPr>
              <a:t>genetic data </a:t>
            </a:r>
            <a:r>
              <a:rPr lang="en-GB" sz="3200" dirty="0">
                <a:solidFill>
                  <a:schemeClr val="bg1"/>
                </a:solidFill>
                <a:latin typeface="+mj-lt"/>
              </a:rPr>
              <a:t>within NHS </a:t>
            </a:r>
            <a:r>
              <a:rPr lang="en-GB" sz="3200" dirty="0" smtClean="0">
                <a:solidFill>
                  <a:schemeClr val="bg1"/>
                </a:solidFill>
                <a:latin typeface="+mj-lt"/>
              </a:rPr>
              <a:t>to support individual care</a:t>
            </a:r>
            <a:endParaRPr lang="en-GB" sz="3200" dirty="0">
              <a:solidFill>
                <a:schemeClr val="bg1"/>
              </a:solidFill>
              <a:latin typeface="+mj-lt"/>
            </a:endParaRPr>
          </a:p>
        </p:txBody>
      </p:sp>
      <p:sp>
        <p:nvSpPr>
          <p:cNvPr id="3" name="Content Placeholder 2"/>
          <p:cNvSpPr>
            <a:spLocks noGrp="1"/>
          </p:cNvSpPr>
          <p:nvPr>
            <p:ph idx="1"/>
          </p:nvPr>
        </p:nvSpPr>
        <p:spPr>
          <a:xfrm>
            <a:off x="-1" y="1945580"/>
            <a:ext cx="7004901" cy="4895686"/>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GB" sz="2400" dirty="0" smtClean="0"/>
              <a:t>In order to most accurately interpret an individual’s (A’s) genetic test result and to provide appropriate care, it can be necessary to have access to results relating to others (B’s, C’s etc.)</a:t>
            </a:r>
          </a:p>
          <a:p>
            <a:r>
              <a:rPr lang="en-GB" sz="2400" dirty="0" smtClean="0"/>
              <a:t>Data may be shared between clinicians to enable iterative interpretation of gene tests results</a:t>
            </a:r>
          </a:p>
          <a:p>
            <a:r>
              <a:rPr lang="en-GB" sz="2400" dirty="0" smtClean="0"/>
              <a:t>Sharing may be facilitated by deposition of gene variant information in databases alongside limited phenotypic information and/or clinical data about those with the variant</a:t>
            </a:r>
          </a:p>
          <a:p>
            <a:r>
              <a:rPr lang="en-GB" sz="2400" dirty="0" smtClean="0"/>
              <a:t>There is a query over how identifiable this data is/ needs to be</a:t>
            </a:r>
          </a:p>
        </p:txBody>
      </p:sp>
      <p:pic>
        <p:nvPicPr>
          <p:cNvPr id="4" name="Picture 3"/>
          <p:cNvPicPr>
            <a:picLocks noChangeAspect="1"/>
          </p:cNvPicPr>
          <p:nvPr/>
        </p:nvPicPr>
        <p:blipFill>
          <a:blip r:embed="rId3"/>
          <a:stretch>
            <a:fillRect/>
          </a:stretch>
        </p:blipFill>
        <p:spPr>
          <a:xfrm>
            <a:off x="7449061" y="2065785"/>
            <a:ext cx="1177637" cy="1351387"/>
          </a:xfrm>
          <a:prstGeom prst="rect">
            <a:avLst/>
          </a:prstGeom>
        </p:spPr>
      </p:pic>
      <p:pic>
        <p:nvPicPr>
          <p:cNvPr id="5" name="Picture 4"/>
          <p:cNvPicPr>
            <a:picLocks noChangeAspect="1"/>
          </p:cNvPicPr>
          <p:nvPr/>
        </p:nvPicPr>
        <p:blipFill>
          <a:blip r:embed="rId4"/>
          <a:stretch>
            <a:fillRect/>
          </a:stretch>
        </p:blipFill>
        <p:spPr>
          <a:xfrm>
            <a:off x="7369791" y="4205097"/>
            <a:ext cx="1509903" cy="1509903"/>
          </a:xfrm>
          <a:prstGeom prst="rect">
            <a:avLst/>
          </a:prstGeom>
        </p:spPr>
      </p:pic>
      <p:pic>
        <p:nvPicPr>
          <p:cNvPr id="6" name="Picture 5"/>
          <p:cNvPicPr>
            <a:picLocks noChangeAspect="1"/>
          </p:cNvPicPr>
          <p:nvPr/>
        </p:nvPicPr>
        <p:blipFill>
          <a:blip r:embed="rId5"/>
          <a:stretch>
            <a:fillRect/>
          </a:stretch>
        </p:blipFill>
        <p:spPr>
          <a:xfrm>
            <a:off x="8819240" y="1967253"/>
            <a:ext cx="1778446" cy="1961278"/>
          </a:xfrm>
          <a:prstGeom prst="rect">
            <a:avLst/>
          </a:prstGeom>
        </p:spPr>
      </p:pic>
      <p:pic>
        <p:nvPicPr>
          <p:cNvPr id="7" name="Picture 6"/>
          <p:cNvPicPr>
            <a:picLocks noChangeAspect="1"/>
          </p:cNvPicPr>
          <p:nvPr/>
        </p:nvPicPr>
        <p:blipFill>
          <a:blip r:embed="rId6"/>
          <a:stretch>
            <a:fillRect/>
          </a:stretch>
        </p:blipFill>
        <p:spPr>
          <a:xfrm>
            <a:off x="10680597" y="2059581"/>
            <a:ext cx="1376650" cy="1376650"/>
          </a:xfrm>
          <a:prstGeom prst="rect">
            <a:avLst/>
          </a:prstGeom>
        </p:spPr>
      </p:pic>
      <p:pic>
        <p:nvPicPr>
          <p:cNvPr id="8" name="Picture 7"/>
          <p:cNvPicPr>
            <a:picLocks noChangeAspect="1"/>
          </p:cNvPicPr>
          <p:nvPr/>
        </p:nvPicPr>
        <p:blipFill>
          <a:blip r:embed="rId7"/>
          <a:stretch>
            <a:fillRect/>
          </a:stretch>
        </p:blipFill>
        <p:spPr>
          <a:xfrm>
            <a:off x="10680597" y="4205097"/>
            <a:ext cx="1371264" cy="1306986"/>
          </a:xfrm>
          <a:prstGeom prst="rect">
            <a:avLst/>
          </a:prstGeom>
        </p:spPr>
      </p:pic>
      <p:pic>
        <p:nvPicPr>
          <p:cNvPr id="9" name="Picture 8"/>
          <p:cNvPicPr>
            <a:picLocks noChangeAspect="1"/>
          </p:cNvPicPr>
          <p:nvPr/>
        </p:nvPicPr>
        <p:blipFill>
          <a:blip r:embed="rId8"/>
          <a:stretch>
            <a:fillRect/>
          </a:stretch>
        </p:blipFill>
        <p:spPr>
          <a:xfrm>
            <a:off x="7655687" y="3347585"/>
            <a:ext cx="446376" cy="857512"/>
          </a:xfrm>
          <a:prstGeom prst="rect">
            <a:avLst/>
          </a:prstGeom>
        </p:spPr>
      </p:pic>
      <p:pic>
        <p:nvPicPr>
          <p:cNvPr id="10" name="Picture 9"/>
          <p:cNvPicPr>
            <a:picLocks noChangeAspect="1"/>
          </p:cNvPicPr>
          <p:nvPr/>
        </p:nvPicPr>
        <p:blipFill>
          <a:blip r:embed="rId9"/>
          <a:stretch>
            <a:fillRect/>
          </a:stretch>
        </p:blipFill>
        <p:spPr>
          <a:xfrm>
            <a:off x="7969596" y="3347585"/>
            <a:ext cx="446376" cy="857512"/>
          </a:xfrm>
          <a:prstGeom prst="rect">
            <a:avLst/>
          </a:prstGeom>
        </p:spPr>
      </p:pic>
      <p:pic>
        <p:nvPicPr>
          <p:cNvPr id="11" name="Picture 10"/>
          <p:cNvPicPr>
            <a:picLocks noChangeAspect="1"/>
          </p:cNvPicPr>
          <p:nvPr/>
        </p:nvPicPr>
        <p:blipFill>
          <a:blip r:embed="rId8"/>
          <a:stretch>
            <a:fillRect/>
          </a:stretch>
        </p:blipFill>
        <p:spPr>
          <a:xfrm>
            <a:off x="10962576" y="3391908"/>
            <a:ext cx="446376" cy="857512"/>
          </a:xfrm>
          <a:prstGeom prst="rect">
            <a:avLst/>
          </a:prstGeom>
        </p:spPr>
      </p:pic>
      <p:pic>
        <p:nvPicPr>
          <p:cNvPr id="12" name="Picture 11"/>
          <p:cNvPicPr>
            <a:picLocks noChangeAspect="1"/>
          </p:cNvPicPr>
          <p:nvPr/>
        </p:nvPicPr>
        <p:blipFill>
          <a:blip r:embed="rId9"/>
          <a:stretch>
            <a:fillRect/>
          </a:stretch>
        </p:blipFill>
        <p:spPr>
          <a:xfrm>
            <a:off x="11339588" y="3417172"/>
            <a:ext cx="446376" cy="857512"/>
          </a:xfrm>
          <a:prstGeom prst="rect">
            <a:avLst/>
          </a:prstGeom>
        </p:spPr>
      </p:pic>
      <p:pic>
        <p:nvPicPr>
          <p:cNvPr id="13" name="Picture 12"/>
          <p:cNvPicPr>
            <a:picLocks noChangeAspect="1"/>
          </p:cNvPicPr>
          <p:nvPr/>
        </p:nvPicPr>
        <p:blipFill>
          <a:blip r:embed="rId10"/>
          <a:stretch>
            <a:fillRect/>
          </a:stretch>
        </p:blipFill>
        <p:spPr>
          <a:xfrm>
            <a:off x="8863774" y="2465292"/>
            <a:ext cx="1651000" cy="482600"/>
          </a:xfrm>
          <a:prstGeom prst="rect">
            <a:avLst/>
          </a:prstGeom>
        </p:spPr>
      </p:pic>
      <p:pic>
        <p:nvPicPr>
          <p:cNvPr id="14" name="Picture 13"/>
          <p:cNvPicPr>
            <a:picLocks noChangeAspect="1"/>
          </p:cNvPicPr>
          <p:nvPr/>
        </p:nvPicPr>
        <p:blipFill>
          <a:blip r:embed="rId11"/>
          <a:stretch>
            <a:fillRect/>
          </a:stretch>
        </p:blipFill>
        <p:spPr>
          <a:xfrm>
            <a:off x="8939974" y="2961608"/>
            <a:ext cx="1498600" cy="482600"/>
          </a:xfrm>
          <a:prstGeom prst="rect">
            <a:avLst/>
          </a:prstGeom>
        </p:spPr>
      </p:pic>
    </p:spTree>
    <p:extLst>
      <p:ext uri="{BB962C8B-B14F-4D97-AF65-F5344CB8AC3E}">
        <p14:creationId xmlns:p14="http://schemas.microsoft.com/office/powerpoint/2010/main" val="126443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2000" fill="hold"/>
                                        <p:tgtEl>
                                          <p:spTgt spid="3">
                                            <p:txEl>
                                              <p:pRg st="2" end="2"/>
                                            </p:txEl>
                                          </p:spTgt>
                                        </p:tgtEl>
                                        <p:attrNameLst>
                                          <p:attrName>style.color</p:attrName>
                                        </p:attrNameLst>
                                      </p:cBhvr>
                                      <p:to>
                                        <a:schemeClr val="accent2"/>
                                      </p:to>
                                    </p:animClr>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416" y="2037276"/>
            <a:ext cx="5044927" cy="3928033"/>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GB" sz="2400" dirty="0" smtClean="0"/>
              <a:t>Clinicians have argued </a:t>
            </a:r>
            <a:r>
              <a:rPr lang="en-GB" sz="2400" dirty="0"/>
              <a:t>that sharing </a:t>
            </a:r>
            <a:r>
              <a:rPr lang="en-GB" sz="2400" dirty="0" smtClean="0"/>
              <a:t>linked </a:t>
            </a:r>
            <a:r>
              <a:rPr lang="en-GB" sz="2400" dirty="0"/>
              <a:t>genotypic and phenotypic data on individuals and families in national databases is crucial to good clinical </a:t>
            </a:r>
            <a:r>
              <a:rPr lang="en-GB" sz="2400" dirty="0" smtClean="0"/>
              <a:t>practice</a:t>
            </a:r>
          </a:p>
          <a:p>
            <a:r>
              <a:rPr lang="en-GB" sz="2400" dirty="0" smtClean="0"/>
              <a:t>Such sharing of identifiable data does not easily sit with established understanding of legal basis of sharing for direct care purposes: implied consent</a:t>
            </a:r>
          </a:p>
        </p:txBody>
      </p:sp>
      <p:pic>
        <p:nvPicPr>
          <p:cNvPr id="6" name="Picture 5"/>
          <p:cNvPicPr>
            <a:picLocks noChangeAspect="1"/>
          </p:cNvPicPr>
          <p:nvPr/>
        </p:nvPicPr>
        <p:blipFill>
          <a:blip r:embed="rId3"/>
          <a:stretch>
            <a:fillRect/>
          </a:stretch>
        </p:blipFill>
        <p:spPr>
          <a:xfrm>
            <a:off x="5948314" y="2558291"/>
            <a:ext cx="6096000" cy="2886005"/>
          </a:xfrm>
          <a:prstGeom prst="rect">
            <a:avLst/>
          </a:prstGeom>
        </p:spPr>
      </p:pic>
      <p:sp>
        <p:nvSpPr>
          <p:cNvPr id="7" name="Frame 6"/>
          <p:cNvSpPr/>
          <p:nvPr/>
        </p:nvSpPr>
        <p:spPr>
          <a:xfrm>
            <a:off x="5948314" y="4219696"/>
            <a:ext cx="6089374" cy="1224600"/>
          </a:xfrm>
          <a:prstGeom prst="frame">
            <a:avLst>
              <a:gd name="adj1" fmla="val 35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p:cNvSpPr txBox="1">
            <a:spLocks/>
          </p:cNvSpPr>
          <p:nvPr/>
        </p:nvSpPr>
        <p:spPr>
          <a:xfrm>
            <a:off x="-826" y="15740"/>
            <a:ext cx="12192826" cy="1274976"/>
          </a:xfrm>
          <a:prstGeom prst="rect">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200" dirty="0" smtClean="0">
                <a:solidFill>
                  <a:schemeClr val="bg1"/>
                </a:solidFill>
                <a:latin typeface="+mj-lt"/>
              </a:rPr>
              <a:t>Sharing of genetic data within NHS to support individual care</a:t>
            </a:r>
            <a:endParaRPr lang="en-GB" sz="3200" dirty="0">
              <a:solidFill>
                <a:schemeClr val="bg1"/>
              </a:solidFill>
              <a:latin typeface="+mj-lt"/>
            </a:endParaRPr>
          </a:p>
        </p:txBody>
      </p:sp>
    </p:spTree>
    <p:extLst>
      <p:ext uri="{BB962C8B-B14F-4D97-AF65-F5344CB8AC3E}">
        <p14:creationId xmlns:p14="http://schemas.microsoft.com/office/powerpoint/2010/main" val="16259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454441" y="1608667"/>
            <a:ext cx="2878122" cy="4491015"/>
          </a:xfrm>
        </p:spPr>
        <p:txBody>
          <a:bodyPr anchor="t">
            <a:normAutofit/>
          </a:bodyPr>
          <a:lstStyle/>
          <a:p>
            <a:pPr algn="r"/>
            <a:r>
              <a:rPr lang="en-GB" sz="3200" dirty="0">
                <a:solidFill>
                  <a:srgbClr val="FFFFFF"/>
                </a:solidFill>
              </a:rPr>
              <a:t>Is this a </a:t>
            </a:r>
            <a:r>
              <a:rPr lang="en-GB" sz="3200">
                <a:solidFill>
                  <a:srgbClr val="FFFFFF"/>
                </a:solidFill>
              </a:rPr>
              <a:t>problem</a:t>
            </a:r>
            <a:r>
              <a:rPr lang="en-GB" sz="3200" smtClean="0">
                <a:solidFill>
                  <a:srgbClr val="FFFFFF"/>
                </a:solidFill>
              </a:rPr>
              <a:t>? </a:t>
            </a:r>
            <a:br>
              <a:rPr lang="en-GB" sz="3200" smtClean="0">
                <a:solidFill>
                  <a:srgbClr val="FFFFFF"/>
                </a:solidFill>
              </a:rPr>
            </a:br>
            <a:r>
              <a:rPr lang="en-GB" sz="3200" dirty="0" smtClean="0">
                <a:solidFill>
                  <a:srgbClr val="FFFFFF"/>
                </a:solidFill>
              </a:rPr>
              <a:t>Do we need identifiable data?</a:t>
            </a:r>
            <a:endParaRPr lang="en-GB" sz="3200" dirty="0">
              <a:solidFill>
                <a:srgbClr val="FFFFFF"/>
              </a:solidFill>
            </a:endParaRPr>
          </a:p>
        </p:txBody>
      </p:sp>
      <p:sp>
        <p:nvSpPr>
          <p:cNvPr id="3" name="Content Placeholder 2"/>
          <p:cNvSpPr>
            <a:spLocks noGrp="1"/>
          </p:cNvSpPr>
          <p:nvPr>
            <p:ph idx="1"/>
          </p:nvPr>
        </p:nvSpPr>
        <p:spPr>
          <a:xfrm>
            <a:off x="4670081" y="1847655"/>
            <a:ext cx="7381712" cy="2884602"/>
          </a:xfrm>
        </p:spPr>
        <p:txBody>
          <a:bodyPr>
            <a:normAutofit/>
          </a:bodyPr>
          <a:lstStyle/>
          <a:p>
            <a:r>
              <a:rPr lang="en-US" sz="2400" dirty="0"/>
              <a:t>Sometimes yes, sometimes no, but very often it is hard to reliably assess just how identifiable a dataset is now, or may be in the future, given risks of re-identification through linkage</a:t>
            </a:r>
          </a:p>
          <a:p>
            <a:r>
              <a:rPr lang="en-US" sz="2400" dirty="0"/>
              <a:t>The richer the dataset, the more useful the dataset, the more difficult it is to confidently assert it is, and will remain, non identifiable</a:t>
            </a:r>
          </a:p>
        </p:txBody>
      </p:sp>
    </p:spTree>
    <p:extLst>
      <p:ext uri="{BB962C8B-B14F-4D97-AF65-F5344CB8AC3E}">
        <p14:creationId xmlns:p14="http://schemas.microsoft.com/office/powerpoint/2010/main" val="1871565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08667"/>
            <a:ext cx="2556390" cy="4491015"/>
          </a:xfrm>
        </p:spPr>
        <p:txBody>
          <a:bodyPr anchor="t">
            <a:normAutofit/>
          </a:bodyPr>
          <a:lstStyle/>
          <a:p>
            <a:pPr algn="r"/>
            <a:r>
              <a:rPr lang="en-GB" sz="3200" dirty="0">
                <a:solidFill>
                  <a:srgbClr val="FFFFFF"/>
                </a:solidFill>
              </a:rPr>
              <a:t>Is this a problem</a:t>
            </a:r>
            <a:r>
              <a:rPr lang="en-GB" sz="3200" dirty="0" smtClean="0">
                <a:solidFill>
                  <a:srgbClr val="FFFFFF"/>
                </a:solidFill>
              </a:rPr>
              <a:t>? </a:t>
            </a:r>
            <a:r>
              <a:rPr lang="en-GB" sz="3200" dirty="0">
                <a:solidFill>
                  <a:srgbClr val="FFFFFF"/>
                </a:solidFill>
              </a:rPr>
              <a:t>Why not obtain </a:t>
            </a:r>
            <a:r>
              <a:rPr lang="en-GB" sz="3200" u="sng" dirty="0">
                <a:solidFill>
                  <a:srgbClr val="FFFFFF"/>
                </a:solidFill>
              </a:rPr>
              <a:t>explicit</a:t>
            </a:r>
            <a:r>
              <a:rPr lang="en-GB" sz="3200" dirty="0">
                <a:solidFill>
                  <a:srgbClr val="FFFFFF"/>
                </a:solidFill>
              </a:rPr>
              <a:t> consent?</a:t>
            </a:r>
          </a:p>
        </p:txBody>
      </p:sp>
      <p:sp>
        <p:nvSpPr>
          <p:cNvPr id="3" name="Content Placeholder 2"/>
          <p:cNvSpPr>
            <a:spLocks noGrp="1"/>
          </p:cNvSpPr>
          <p:nvPr>
            <p:ph idx="1"/>
          </p:nvPr>
        </p:nvSpPr>
        <p:spPr>
          <a:xfrm>
            <a:off x="4670081" y="1170432"/>
            <a:ext cx="7381712" cy="5321807"/>
          </a:xfrm>
        </p:spPr>
        <p:txBody>
          <a:bodyPr>
            <a:normAutofit/>
          </a:bodyPr>
          <a:lstStyle/>
          <a:p>
            <a:pPr>
              <a:lnSpc>
                <a:spcPct val="80000"/>
              </a:lnSpc>
            </a:pPr>
            <a:r>
              <a:rPr lang="en-GB" sz="2400" dirty="0"/>
              <a:t>Sometimes you can</a:t>
            </a:r>
          </a:p>
          <a:p>
            <a:pPr>
              <a:lnSpc>
                <a:spcPct val="80000"/>
              </a:lnSpc>
            </a:pPr>
            <a:r>
              <a:rPr lang="en-GB" sz="2400" dirty="0"/>
              <a:t>Sometimes you </a:t>
            </a:r>
            <a:r>
              <a:rPr lang="en-GB" sz="2400" dirty="0" smtClean="0"/>
              <a:t>cannot (without disproportionate cost)</a:t>
            </a:r>
            <a:endParaRPr lang="en-GB" sz="2400" dirty="0"/>
          </a:p>
          <a:p>
            <a:pPr lvl="1">
              <a:lnSpc>
                <a:spcPct val="80000"/>
              </a:lnSpc>
              <a:spcBef>
                <a:spcPts val="1100"/>
              </a:spcBef>
              <a:buFont typeface="Courier New" charset="0"/>
              <a:buChar char="o"/>
            </a:pPr>
            <a:r>
              <a:rPr lang="en-GB" sz="2000" dirty="0"/>
              <a:t>Some of this data has already been gathered</a:t>
            </a:r>
          </a:p>
          <a:p>
            <a:pPr lvl="1">
              <a:lnSpc>
                <a:spcPct val="80000"/>
              </a:lnSpc>
              <a:spcBef>
                <a:spcPts val="1100"/>
              </a:spcBef>
              <a:buFont typeface="Courier New" charset="0"/>
              <a:buChar char="o"/>
            </a:pPr>
            <a:r>
              <a:rPr lang="en-GB" sz="2000" dirty="0"/>
              <a:t>As genetic testing becomes more mainstream, the consent process gravitates toward existing practice: cultural and institutional reliance upon implied consent for data </a:t>
            </a:r>
            <a:r>
              <a:rPr lang="en-GB" sz="2000" dirty="0" smtClean="0"/>
              <a:t>sharing for direct care purposes</a:t>
            </a:r>
            <a:endParaRPr lang="en-GB" sz="2000" dirty="0"/>
          </a:p>
          <a:p>
            <a:pPr lvl="1">
              <a:lnSpc>
                <a:spcPct val="80000"/>
              </a:lnSpc>
              <a:spcBef>
                <a:spcPts val="1100"/>
              </a:spcBef>
              <a:buFont typeface="Courier New" charset="0"/>
              <a:buChar char="o"/>
            </a:pPr>
            <a:r>
              <a:rPr lang="en-GB" sz="2000" dirty="0"/>
              <a:t>If explicit consent </a:t>
            </a:r>
            <a:r>
              <a:rPr lang="en-GB" sz="2000" dirty="0" smtClean="0"/>
              <a:t>is taken</a:t>
            </a:r>
            <a:r>
              <a:rPr lang="en-GB" sz="2000" dirty="0"/>
              <a:t>, then it </a:t>
            </a:r>
            <a:r>
              <a:rPr lang="en-GB" sz="2000" dirty="0" smtClean="0"/>
              <a:t>can be </a:t>
            </a:r>
            <a:r>
              <a:rPr lang="en-GB" sz="2000" dirty="0"/>
              <a:t>taken inconsistently across the </a:t>
            </a:r>
            <a:r>
              <a:rPr lang="en-GB" sz="2000" dirty="0" smtClean="0"/>
              <a:t>country</a:t>
            </a:r>
          </a:p>
          <a:p>
            <a:pPr lvl="2">
              <a:lnSpc>
                <a:spcPct val="80000"/>
              </a:lnSpc>
              <a:spcBef>
                <a:spcPts val="1100"/>
              </a:spcBef>
              <a:buFont typeface="Courier New" charset="0"/>
              <a:buChar char="o"/>
            </a:pPr>
            <a:r>
              <a:rPr lang="en-GB" sz="1800" dirty="0" smtClean="0"/>
              <a:t>there </a:t>
            </a:r>
            <a:r>
              <a:rPr lang="en-GB" sz="1800" dirty="0"/>
              <a:t>may be no common use of a consent </a:t>
            </a:r>
            <a:r>
              <a:rPr lang="en-GB" sz="1800" dirty="0" smtClean="0"/>
              <a:t>form</a:t>
            </a:r>
          </a:p>
          <a:p>
            <a:pPr lvl="2">
              <a:lnSpc>
                <a:spcPct val="80000"/>
              </a:lnSpc>
              <a:spcBef>
                <a:spcPts val="1100"/>
              </a:spcBef>
              <a:buFont typeface="Courier New" charset="0"/>
              <a:buChar char="o"/>
            </a:pPr>
            <a:r>
              <a:rPr lang="en-GB" sz="1800" dirty="0" smtClean="0"/>
              <a:t>there </a:t>
            </a:r>
            <a:r>
              <a:rPr lang="en-GB" sz="1800" dirty="0"/>
              <a:t>are inconsistencies of understanding vis a vis how specific such an explicit consent would need to be. E.g. What if a database changed its name or was established </a:t>
            </a:r>
            <a:r>
              <a:rPr lang="en-GB" sz="1800" i="1" dirty="0"/>
              <a:t>after </a:t>
            </a:r>
            <a:r>
              <a:rPr lang="en-GB" sz="1800" dirty="0"/>
              <a:t>explicit consent to sharing had been obtained?</a:t>
            </a:r>
          </a:p>
        </p:txBody>
      </p:sp>
    </p:spTree>
    <p:extLst>
      <p:ext uri="{BB962C8B-B14F-4D97-AF65-F5344CB8AC3E}">
        <p14:creationId xmlns:p14="http://schemas.microsoft.com/office/powerpoint/2010/main" val="809448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1" end="1"/>
                                            </p:txEl>
                                          </p:spTgt>
                                        </p:tgtEl>
                                        <p:attrNameLst>
                                          <p:attrName>style.color</p:attrName>
                                        </p:attrNameLst>
                                      </p:cBhvr>
                                      <p:to>
                                        <a:schemeClr val="accent2"/>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3">
                                            <p:txEl>
                                              <p:pRg st="2" end="2"/>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
                                            <p:txEl>
                                              <p:pRg st="3" end="3"/>
                                            </p:txEl>
                                          </p:spTgt>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3">
                                            <p:txEl>
                                              <p:pRg st="4" end="4"/>
                                            </p:txEl>
                                          </p:spTgt>
                                        </p:tgtEl>
                                        <p:attrNameLst>
                                          <p:attrName>style.color</p:attrName>
                                        </p:attrNameLst>
                                      </p:cBhvr>
                                      <p:to>
                                        <a:schemeClr val="accent2"/>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3">
                                            <p:txEl>
                                              <p:pRg st="5" end="5"/>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08667"/>
            <a:ext cx="2556390" cy="4491015"/>
          </a:xfrm>
        </p:spPr>
        <p:txBody>
          <a:bodyPr anchor="t">
            <a:normAutofit/>
          </a:bodyPr>
          <a:lstStyle/>
          <a:p>
            <a:pPr algn="r"/>
            <a:r>
              <a:rPr lang="en-GB" sz="3200" dirty="0" smtClean="0">
                <a:solidFill>
                  <a:srgbClr val="FFFFFF"/>
                </a:solidFill>
              </a:rPr>
              <a:t>Proposition</a:t>
            </a:r>
            <a:r>
              <a:rPr lang="en-GB" sz="3200" dirty="0">
                <a:solidFill>
                  <a:srgbClr val="FFFFFF"/>
                </a:solidFill>
              </a:rPr>
              <a:t/>
            </a:r>
            <a:br>
              <a:rPr lang="en-GB" sz="3200" dirty="0">
                <a:solidFill>
                  <a:srgbClr val="FFFFFF"/>
                </a:solidFill>
              </a:rPr>
            </a:br>
            <a:endParaRPr lang="en-GB" sz="3200" dirty="0">
              <a:solidFill>
                <a:srgbClr val="FFFFFF"/>
              </a:solidFill>
            </a:endParaRPr>
          </a:p>
        </p:txBody>
      </p:sp>
      <p:sp>
        <p:nvSpPr>
          <p:cNvPr id="3" name="Content Placeholder 2"/>
          <p:cNvSpPr>
            <a:spLocks noGrp="1"/>
          </p:cNvSpPr>
          <p:nvPr>
            <p:ph idx="1"/>
          </p:nvPr>
        </p:nvSpPr>
        <p:spPr>
          <a:xfrm>
            <a:off x="4991813" y="599999"/>
            <a:ext cx="6892883" cy="4491016"/>
          </a:xfrm>
        </p:spPr>
        <p:txBody>
          <a:bodyPr>
            <a:noAutofit/>
          </a:bodyPr>
          <a:lstStyle/>
          <a:p>
            <a:pPr marL="0" indent="0">
              <a:buNone/>
            </a:pPr>
            <a:r>
              <a:rPr lang="en-GB" sz="2400" dirty="0" smtClean="0"/>
              <a:t>We should aim to construct a system capable of:</a:t>
            </a:r>
          </a:p>
          <a:p>
            <a:endParaRPr lang="en-GB" sz="2400" dirty="0" smtClean="0"/>
          </a:p>
          <a:p>
            <a:pPr marL="457200" indent="-457200">
              <a:buFont typeface="+mj-lt"/>
              <a:buAutoNum type="alphaUcPeriod"/>
            </a:pPr>
            <a:r>
              <a:rPr lang="en-GB" sz="2400" dirty="0" smtClean="0"/>
              <a:t>Processing </a:t>
            </a:r>
            <a:r>
              <a:rPr lang="en-GB" sz="2400" dirty="0"/>
              <a:t>identifiable genetic data</a:t>
            </a:r>
          </a:p>
          <a:p>
            <a:pPr marL="457200" indent="-457200">
              <a:buFont typeface="+mj-lt"/>
              <a:buAutoNum type="alphaUcPeriod"/>
            </a:pPr>
            <a:endParaRPr lang="en-GB" sz="2400" dirty="0" smtClean="0"/>
          </a:p>
          <a:p>
            <a:pPr marL="457200" indent="-457200">
              <a:buFont typeface="+mj-lt"/>
              <a:buAutoNum type="alphaUcPeriod"/>
            </a:pPr>
            <a:r>
              <a:rPr lang="en-GB" sz="2400" dirty="0" smtClean="0"/>
              <a:t>Enabling </a:t>
            </a:r>
            <a:r>
              <a:rPr lang="en-GB" sz="2400" dirty="0"/>
              <a:t>routine sharing for mutual clinical benefit on the basis of </a:t>
            </a:r>
            <a:r>
              <a:rPr lang="en-GB" sz="2400" dirty="0" smtClean="0"/>
              <a:t>explicit patient consent where practicable</a:t>
            </a:r>
            <a:endParaRPr lang="en-GB" sz="2400" dirty="0"/>
          </a:p>
          <a:p>
            <a:pPr marL="457200" indent="-457200">
              <a:buFont typeface="+mj-lt"/>
              <a:buAutoNum type="alphaUcPeriod"/>
            </a:pPr>
            <a:endParaRPr lang="en-GB" sz="2400" dirty="0"/>
          </a:p>
          <a:p>
            <a:pPr marL="457200" indent="-457200">
              <a:buFont typeface="+mj-lt"/>
              <a:buAutoNum type="alphaUcPeriod"/>
            </a:pPr>
            <a:r>
              <a:rPr lang="en-GB" sz="2400" dirty="0" smtClean="0"/>
              <a:t>Establishing the </a:t>
            </a:r>
            <a:r>
              <a:rPr lang="en-GB" sz="2400" dirty="0"/>
              <a:t>scope of </a:t>
            </a:r>
            <a:r>
              <a:rPr lang="en-GB" sz="2400" dirty="0" smtClean="0"/>
              <a:t>Common Law Duty of Confidence in different circumstances so that, where explicit consent is not practicable, one knows the limits of appropriate sharing</a:t>
            </a:r>
          </a:p>
          <a:p>
            <a:pPr marL="971550" lvl="1" indent="-514350">
              <a:buFont typeface="+mj-lt"/>
              <a:buAutoNum type="romanLcPeriod"/>
            </a:pPr>
            <a:r>
              <a:rPr lang="en-GB" sz="2000" dirty="0" smtClean="0"/>
              <a:t>How might a reasonable expectation constrain CLDC?</a:t>
            </a:r>
          </a:p>
          <a:p>
            <a:pPr marL="971550" lvl="1" indent="-514350">
              <a:buFont typeface="+mj-lt"/>
              <a:buAutoNum type="romanLcPeriod"/>
            </a:pPr>
            <a:r>
              <a:rPr lang="en-GB" sz="2000" dirty="0" smtClean="0"/>
              <a:t>When might a breach of CLDC be justified? </a:t>
            </a:r>
            <a:endParaRPr lang="en-GB" sz="2000" dirty="0"/>
          </a:p>
        </p:txBody>
      </p:sp>
    </p:spTree>
    <p:extLst>
      <p:ext uri="{BB962C8B-B14F-4D97-AF65-F5344CB8AC3E}">
        <p14:creationId xmlns:p14="http://schemas.microsoft.com/office/powerpoint/2010/main" val="3730817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4" end="4"/>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6" end="6"/>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3">
                                            <p:txEl>
                                              <p:pRg st="7" end="7"/>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8" end="8"/>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563721" y="2886499"/>
            <a:ext cx="4296585" cy="2416829"/>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3" name="Content Placeholder 2"/>
          <p:cNvSpPr>
            <a:spLocks noGrp="1"/>
          </p:cNvSpPr>
          <p:nvPr>
            <p:ph idx="1"/>
          </p:nvPr>
        </p:nvSpPr>
        <p:spPr>
          <a:xfrm>
            <a:off x="164592" y="2012864"/>
            <a:ext cx="5431536" cy="4680543"/>
          </a:xfrm>
        </p:spPr>
        <p:txBody>
          <a:bodyPr anchor="ctr">
            <a:normAutofit/>
          </a:bodyPr>
          <a:lstStyle/>
          <a:p>
            <a:pPr marL="228600" lvl="1">
              <a:lnSpc>
                <a:spcPct val="80000"/>
              </a:lnSpc>
              <a:spcBef>
                <a:spcPts val="1000"/>
              </a:spcBef>
            </a:pPr>
            <a:r>
              <a:rPr lang="en-GB" sz="2000" dirty="0">
                <a:solidFill>
                  <a:schemeClr val="bg1"/>
                </a:solidFill>
              </a:rPr>
              <a:t>CLDC has developed to protect for an individual’s human right to respect for private and family life and, through that his or her autonomy and dignity </a:t>
            </a:r>
          </a:p>
          <a:p>
            <a:pPr marL="228600" lvl="1">
              <a:lnSpc>
                <a:spcPct val="80000"/>
              </a:lnSpc>
              <a:spcBef>
                <a:spcPts val="1000"/>
              </a:spcBef>
            </a:pPr>
            <a:r>
              <a:rPr lang="en-GB" sz="2000" dirty="0" smtClean="0">
                <a:solidFill>
                  <a:schemeClr val="bg1"/>
                </a:solidFill>
              </a:rPr>
              <a:t>CLDC recognises </a:t>
            </a:r>
            <a:r>
              <a:rPr lang="en-GB" sz="2000" dirty="0">
                <a:solidFill>
                  <a:schemeClr val="bg1"/>
                </a:solidFill>
              </a:rPr>
              <a:t>right to control the dissemination of information about one’s private life within boundaries of reasonable expectation</a:t>
            </a:r>
          </a:p>
          <a:p>
            <a:pPr marL="228600" lvl="1">
              <a:lnSpc>
                <a:spcPct val="80000"/>
              </a:lnSpc>
              <a:spcBef>
                <a:spcPts val="1000"/>
              </a:spcBef>
            </a:pPr>
            <a:r>
              <a:rPr lang="en-GB" sz="2000" dirty="0" smtClean="0">
                <a:solidFill>
                  <a:schemeClr val="bg1"/>
                </a:solidFill>
              </a:rPr>
              <a:t>But, if </a:t>
            </a:r>
            <a:r>
              <a:rPr lang="en-GB" sz="2000" dirty="0">
                <a:solidFill>
                  <a:schemeClr val="bg1"/>
                </a:solidFill>
              </a:rPr>
              <a:t>it is reasonable to understand an individual to have accepted the use in the circumstances, then </a:t>
            </a:r>
            <a:r>
              <a:rPr lang="en-GB" sz="2000" dirty="0" smtClean="0">
                <a:solidFill>
                  <a:schemeClr val="bg1"/>
                </a:solidFill>
              </a:rPr>
              <a:t>requirements </a:t>
            </a:r>
            <a:r>
              <a:rPr lang="en-GB" sz="2000" dirty="0">
                <a:solidFill>
                  <a:schemeClr val="bg1"/>
                </a:solidFill>
              </a:rPr>
              <a:t>of CLDC may be </a:t>
            </a:r>
            <a:r>
              <a:rPr lang="en-GB" sz="2000" dirty="0" smtClean="0">
                <a:solidFill>
                  <a:schemeClr val="bg1"/>
                </a:solidFill>
              </a:rPr>
              <a:t>met (without explicit consent)</a:t>
            </a:r>
            <a:endParaRPr lang="en-GB" sz="2000" dirty="0">
              <a:solidFill>
                <a:schemeClr val="bg1"/>
              </a:solidFill>
            </a:endParaRPr>
          </a:p>
          <a:p>
            <a:pPr lvl="1">
              <a:lnSpc>
                <a:spcPct val="80000"/>
              </a:lnSpc>
            </a:pPr>
            <a:r>
              <a:rPr lang="en-GB" sz="2000" dirty="0">
                <a:solidFill>
                  <a:schemeClr val="bg1"/>
                </a:solidFill>
              </a:rPr>
              <a:t>E.g. </a:t>
            </a:r>
            <a:r>
              <a:rPr lang="en-GB" sz="2000" i="1" dirty="0" smtClean="0">
                <a:solidFill>
                  <a:schemeClr val="bg1"/>
                </a:solidFill>
              </a:rPr>
              <a:t>W,X,Y&amp; </a:t>
            </a:r>
            <a:r>
              <a:rPr lang="en-GB" sz="2000" i="1" dirty="0">
                <a:solidFill>
                  <a:schemeClr val="bg1"/>
                </a:solidFill>
              </a:rPr>
              <a:t>Z</a:t>
            </a:r>
          </a:p>
        </p:txBody>
      </p:sp>
      <p:sp>
        <p:nvSpPr>
          <p:cNvPr id="8" name="Title 1"/>
          <p:cNvSpPr txBox="1">
            <a:spLocks/>
          </p:cNvSpPr>
          <p:nvPr/>
        </p:nvSpPr>
        <p:spPr>
          <a:xfrm>
            <a:off x="-826" y="15740"/>
            <a:ext cx="12192826" cy="1674948"/>
          </a:xfrm>
          <a:prstGeom prst="rect">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1">
              <a:lnSpc>
                <a:spcPct val="90000"/>
              </a:lnSpc>
              <a:spcBef>
                <a:spcPct val="0"/>
              </a:spcBef>
            </a:pPr>
            <a:r>
              <a:rPr lang="en-GB" sz="3200" dirty="0" smtClean="0">
                <a:solidFill>
                  <a:schemeClr val="bg1"/>
                </a:solidFill>
                <a:latin typeface="+mj-lt"/>
              </a:rPr>
              <a:t>Establishing the scope of CLDC in different circumstances: </a:t>
            </a:r>
          </a:p>
          <a:p>
            <a:pPr marL="0" lvl="1">
              <a:lnSpc>
                <a:spcPct val="90000"/>
              </a:lnSpc>
              <a:spcBef>
                <a:spcPct val="0"/>
              </a:spcBef>
            </a:pPr>
            <a:r>
              <a:rPr lang="en-GB" sz="3200" dirty="0" smtClean="0">
                <a:solidFill>
                  <a:schemeClr val="bg1"/>
                </a:solidFill>
                <a:latin typeface="+mj-lt"/>
              </a:rPr>
              <a:t>(</a:t>
            </a:r>
            <a:r>
              <a:rPr lang="en-GB" sz="3200" dirty="0" err="1" smtClean="0">
                <a:solidFill>
                  <a:schemeClr val="bg1"/>
                </a:solidFill>
                <a:latin typeface="+mj-lt"/>
              </a:rPr>
              <a:t>i</a:t>
            </a:r>
            <a:r>
              <a:rPr lang="en-GB" sz="3200" dirty="0" smtClean="0">
                <a:solidFill>
                  <a:schemeClr val="bg1"/>
                </a:solidFill>
                <a:latin typeface="+mj-lt"/>
              </a:rPr>
              <a:t>) </a:t>
            </a:r>
            <a:r>
              <a:rPr lang="en-GB" sz="3200" dirty="0">
                <a:solidFill>
                  <a:schemeClr val="bg1"/>
                </a:solidFill>
                <a:latin typeface="+mj-lt"/>
              </a:rPr>
              <a:t>How might a reasonable expectation constrain CLDC?</a:t>
            </a:r>
          </a:p>
          <a:p>
            <a:endParaRPr lang="en-GB" sz="3200" dirty="0">
              <a:solidFill>
                <a:schemeClr val="bg1"/>
              </a:solidFill>
              <a:latin typeface="+mj-lt"/>
            </a:endParaRPr>
          </a:p>
        </p:txBody>
      </p:sp>
    </p:spTree>
    <p:extLst>
      <p:ext uri="{BB962C8B-B14F-4D97-AF65-F5344CB8AC3E}">
        <p14:creationId xmlns:p14="http://schemas.microsoft.com/office/powerpoint/2010/main" val="420418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2" end="2"/>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0994" r="24693" b="2"/>
          <a:stretch/>
        </p:blipFill>
        <p:spPr>
          <a:xfrm>
            <a:off x="20" y="10"/>
            <a:ext cx="4639713"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39733" y="0"/>
            <a:ext cx="7552267" cy="878460"/>
          </a:xfrm>
          <a:solidFill>
            <a:schemeClr val="accent5">
              <a:lumMod val="75000"/>
            </a:schemeClr>
          </a:solidFill>
        </p:spPr>
        <p:txBody>
          <a:bodyPr>
            <a:normAutofit/>
          </a:bodyPr>
          <a:lstStyle/>
          <a:p>
            <a:r>
              <a:rPr lang="en-US" sz="3200" dirty="0">
                <a:solidFill>
                  <a:schemeClr val="bg1"/>
                </a:solidFill>
              </a:rPr>
              <a:t>W,X,Y,Z v </a:t>
            </a:r>
            <a:r>
              <a:rPr lang="en-US" sz="3200" dirty="0" err="1">
                <a:solidFill>
                  <a:schemeClr val="bg1"/>
                </a:solidFill>
              </a:rPr>
              <a:t>SofS</a:t>
            </a:r>
            <a:r>
              <a:rPr lang="en-US" sz="3200" dirty="0">
                <a:solidFill>
                  <a:schemeClr val="bg1"/>
                </a:solidFill>
              </a:rPr>
              <a:t> (Health) [2015] EWCA </a:t>
            </a:r>
            <a:r>
              <a:rPr lang="en-US" sz="3200" dirty="0" err="1">
                <a:solidFill>
                  <a:schemeClr val="bg1"/>
                </a:solidFill>
              </a:rPr>
              <a:t>Civ</a:t>
            </a:r>
            <a:r>
              <a:rPr lang="en-US" sz="3200" dirty="0">
                <a:solidFill>
                  <a:schemeClr val="bg1"/>
                </a:solidFill>
              </a:rPr>
              <a:t> 1034</a:t>
            </a:r>
          </a:p>
        </p:txBody>
      </p:sp>
      <p:sp>
        <p:nvSpPr>
          <p:cNvPr id="3" name="Content Placeholder 2"/>
          <p:cNvSpPr>
            <a:spLocks noGrp="1"/>
          </p:cNvSpPr>
          <p:nvPr>
            <p:ph idx="1"/>
          </p:nvPr>
        </p:nvSpPr>
        <p:spPr>
          <a:xfrm>
            <a:off x="5069940" y="878460"/>
            <a:ext cx="6798972" cy="5778372"/>
          </a:xfrm>
        </p:spPr>
        <p:txBody>
          <a:bodyPr>
            <a:normAutofit/>
          </a:bodyPr>
          <a:lstStyle/>
          <a:p>
            <a:pPr>
              <a:lnSpc>
                <a:spcPct val="70000"/>
              </a:lnSpc>
            </a:pPr>
            <a:endParaRPr lang="en-US" sz="2400" dirty="0" smtClean="0">
              <a:solidFill>
                <a:schemeClr val="bg1"/>
              </a:solidFill>
            </a:endParaRPr>
          </a:p>
          <a:p>
            <a:pPr>
              <a:lnSpc>
                <a:spcPct val="70000"/>
              </a:lnSpc>
            </a:pPr>
            <a:r>
              <a:rPr lang="en-US" sz="2400" dirty="0" smtClean="0">
                <a:solidFill>
                  <a:schemeClr val="bg1"/>
                </a:solidFill>
              </a:rPr>
              <a:t>Guidance </a:t>
            </a:r>
            <a:r>
              <a:rPr lang="en-US" sz="2400" dirty="0">
                <a:solidFill>
                  <a:schemeClr val="bg1"/>
                </a:solidFill>
              </a:rPr>
              <a:t>on implementing immigration rules said: NHS bodies should inform chargeable patients in advance that, if they do not pay charges for NHS treatment, then necessary (non-medical) personal information may be shared with the Home Office, via the Department of Health, and immigration sanctions may </a:t>
            </a:r>
            <a:r>
              <a:rPr lang="en-US" sz="2400" dirty="0" smtClean="0">
                <a:solidFill>
                  <a:schemeClr val="bg1"/>
                </a:solidFill>
              </a:rPr>
              <a:t>result</a:t>
            </a:r>
            <a:endParaRPr lang="en-US" sz="2400" dirty="0">
              <a:solidFill>
                <a:schemeClr val="bg1"/>
              </a:solidFill>
            </a:endParaRPr>
          </a:p>
          <a:p>
            <a:pPr>
              <a:lnSpc>
                <a:spcPct val="70000"/>
              </a:lnSpc>
            </a:pPr>
            <a:r>
              <a:rPr lang="en-US" sz="2400" dirty="0">
                <a:solidFill>
                  <a:schemeClr val="bg1"/>
                </a:solidFill>
              </a:rPr>
              <a:t>F</a:t>
            </a:r>
            <a:r>
              <a:rPr lang="en-US" sz="2400" dirty="0" smtClean="0">
                <a:solidFill>
                  <a:schemeClr val="bg1"/>
                </a:solidFill>
              </a:rPr>
              <a:t>irst instance: these </a:t>
            </a:r>
            <a:r>
              <a:rPr lang="en-US" sz="2400" dirty="0">
                <a:solidFill>
                  <a:schemeClr val="bg1"/>
                </a:solidFill>
              </a:rPr>
              <a:t>provisions show that non-resident patients “have accepted, or at least appreciated, that onward transmission of the medical information was acceptable to him or her</a:t>
            </a:r>
            <a:r>
              <a:rPr lang="en-US" sz="2400" dirty="0" smtClean="0">
                <a:solidFill>
                  <a:schemeClr val="bg1"/>
                </a:solidFill>
              </a:rPr>
              <a:t>.” [29]</a:t>
            </a:r>
            <a:endParaRPr lang="en-US" sz="2400" dirty="0">
              <a:solidFill>
                <a:schemeClr val="bg1"/>
              </a:solidFill>
            </a:endParaRPr>
          </a:p>
          <a:p>
            <a:pPr>
              <a:lnSpc>
                <a:spcPct val="70000"/>
              </a:lnSpc>
            </a:pPr>
            <a:r>
              <a:rPr lang="en-US" sz="2400" dirty="0">
                <a:solidFill>
                  <a:schemeClr val="bg1"/>
                </a:solidFill>
              </a:rPr>
              <a:t>CoA said: “A patient liable to charges will reasonably expect that, in the event of default, steps will be taken to enforce payment, which may include informing others of the fact, duration and cost of his stay at the hospital concerned; and that to this extent their stay at the hospital will not necessarily be kept confidential</a:t>
            </a:r>
            <a:r>
              <a:rPr lang="en-US" sz="2400" dirty="0" smtClean="0">
                <a:solidFill>
                  <a:schemeClr val="bg1"/>
                </a:solidFill>
              </a:rPr>
              <a:t>” [43]</a:t>
            </a:r>
            <a:endParaRPr lang="en-US" sz="2400" dirty="0">
              <a:solidFill>
                <a:schemeClr val="bg1"/>
              </a:solidFill>
            </a:endParaRPr>
          </a:p>
        </p:txBody>
      </p:sp>
    </p:spTree>
    <p:extLst>
      <p:ext uri="{BB962C8B-B14F-4D97-AF65-F5344CB8AC3E}">
        <p14:creationId xmlns:p14="http://schemas.microsoft.com/office/powerpoint/2010/main" val="293631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2" end="2"/>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0994" r="24693" b="2"/>
          <a:stretch/>
        </p:blipFill>
        <p:spPr>
          <a:xfrm>
            <a:off x="20" y="10"/>
            <a:ext cx="4639713"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4965431" y="1170432"/>
            <a:ext cx="6586489" cy="4728923"/>
          </a:xfrm>
        </p:spPr>
        <p:txBody>
          <a:bodyPr>
            <a:normAutofit fontScale="92500"/>
          </a:bodyPr>
          <a:lstStyle/>
          <a:p>
            <a:pPr marL="0" indent="0">
              <a:buNone/>
            </a:pPr>
            <a:r>
              <a:rPr lang="en-US" sz="2400" dirty="0">
                <a:solidFill>
                  <a:schemeClr val="bg1"/>
                </a:solidFill>
              </a:rPr>
              <a:t>CoA went on: </a:t>
            </a:r>
          </a:p>
          <a:p>
            <a:r>
              <a:rPr lang="en-US" sz="2400" dirty="0">
                <a:solidFill>
                  <a:schemeClr val="bg1"/>
                </a:solidFill>
              </a:rPr>
              <a:t>“We do not see how overseas visitors who, before they are treated in an NHS hospital, are made aware of the fact that, if they incur charges in excess of £1,000 and do not pay them within 3 months, the Information may be passed to the Secretary of State for onward transmission to the Home Office for the stated immigration purpose can have any, still less any reasonable, expectation that the Information will not be transmitted in precisely that way</a:t>
            </a:r>
            <a:r>
              <a:rPr lang="en-US" sz="2400" dirty="0" smtClean="0">
                <a:solidFill>
                  <a:schemeClr val="bg1"/>
                </a:solidFill>
              </a:rPr>
              <a:t>.” [44]</a:t>
            </a:r>
          </a:p>
          <a:p>
            <a:r>
              <a:rPr lang="en-US" sz="2400" dirty="0" smtClean="0">
                <a:solidFill>
                  <a:schemeClr val="bg1"/>
                </a:solidFill>
              </a:rPr>
              <a:t>“We </a:t>
            </a:r>
            <a:r>
              <a:rPr lang="en-US" sz="2400" dirty="0">
                <a:solidFill>
                  <a:schemeClr val="bg1"/>
                </a:solidFill>
              </a:rPr>
              <a:t>therefore consider that the judge was right to hold that the Information is generally not private information vis-à-vis the Secretary of State and the Home </a:t>
            </a:r>
            <a:r>
              <a:rPr lang="en-US" sz="2400" dirty="0" smtClean="0">
                <a:solidFill>
                  <a:schemeClr val="bg1"/>
                </a:solidFill>
              </a:rPr>
              <a:t>Office”. [45]</a:t>
            </a:r>
            <a:endParaRPr lang="en-US" sz="2400" dirty="0">
              <a:solidFill>
                <a:schemeClr val="bg1"/>
              </a:solidFill>
            </a:endParaRPr>
          </a:p>
          <a:p>
            <a:endParaRPr lang="en-US" sz="2400" dirty="0">
              <a:solidFill>
                <a:schemeClr val="bg1"/>
              </a:solidFill>
            </a:endParaRPr>
          </a:p>
        </p:txBody>
      </p:sp>
      <p:sp>
        <p:nvSpPr>
          <p:cNvPr id="9" name="Rectangle 8"/>
          <p:cNvSpPr/>
          <p:nvPr/>
        </p:nvSpPr>
        <p:spPr>
          <a:xfrm>
            <a:off x="4785699" y="5714273"/>
            <a:ext cx="7260335" cy="954107"/>
          </a:xfrm>
          <a:prstGeom prst="rect">
            <a:avLst/>
          </a:prstGeom>
          <a:noFill/>
        </p:spPr>
        <p:txBody>
          <a:bodyPr wrap="square" lIns="91440" tIns="45720" rIns="91440" bIns="45720">
            <a:spAutoFit/>
          </a:bodyPr>
          <a:lstStyle/>
          <a:p>
            <a:pPr algn="ctr"/>
            <a:r>
              <a:rPr lang="en-GB"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If use falls within reasonable expectations, then </a:t>
            </a:r>
            <a:r>
              <a:rPr lang="en-GB"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no</a:t>
            </a:r>
            <a:r>
              <a:rPr lang="en-GB"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breach of CLDC arises, but </a:t>
            </a:r>
            <a:r>
              <a:rPr lang="mr-IN"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en-GB"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Title 1"/>
          <p:cNvSpPr>
            <a:spLocks noGrp="1"/>
          </p:cNvSpPr>
          <p:nvPr>
            <p:ph type="title"/>
          </p:nvPr>
        </p:nvSpPr>
        <p:spPr>
          <a:xfrm>
            <a:off x="4639733" y="0"/>
            <a:ext cx="7552267" cy="878460"/>
          </a:xfrm>
          <a:solidFill>
            <a:schemeClr val="accent5">
              <a:lumMod val="75000"/>
            </a:schemeClr>
          </a:solidFill>
        </p:spPr>
        <p:txBody>
          <a:bodyPr>
            <a:normAutofit/>
          </a:bodyPr>
          <a:lstStyle/>
          <a:p>
            <a:r>
              <a:rPr lang="en-US" sz="3200" dirty="0">
                <a:solidFill>
                  <a:schemeClr val="bg1"/>
                </a:solidFill>
              </a:rPr>
              <a:t>W,X,Y,Z v </a:t>
            </a:r>
            <a:r>
              <a:rPr lang="en-US" sz="3200" dirty="0" err="1">
                <a:solidFill>
                  <a:schemeClr val="bg1"/>
                </a:solidFill>
              </a:rPr>
              <a:t>SofS</a:t>
            </a:r>
            <a:r>
              <a:rPr lang="en-US" sz="3200" dirty="0">
                <a:solidFill>
                  <a:schemeClr val="bg1"/>
                </a:solidFill>
              </a:rPr>
              <a:t> (Health) [2015] EWCA </a:t>
            </a:r>
            <a:r>
              <a:rPr lang="en-US" sz="3200" dirty="0" err="1">
                <a:solidFill>
                  <a:schemeClr val="bg1"/>
                </a:solidFill>
              </a:rPr>
              <a:t>Civ</a:t>
            </a:r>
            <a:r>
              <a:rPr lang="en-US" sz="3200" dirty="0">
                <a:solidFill>
                  <a:schemeClr val="bg1"/>
                </a:solidFill>
              </a:rPr>
              <a:t> 1034</a:t>
            </a:r>
          </a:p>
        </p:txBody>
      </p:sp>
    </p:spTree>
    <p:extLst>
      <p:ext uri="{BB962C8B-B14F-4D97-AF65-F5344CB8AC3E}">
        <p14:creationId xmlns:p14="http://schemas.microsoft.com/office/powerpoint/2010/main" val="21223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7">
                                            <p:txEl>
                                              <p:pRg st="2" end="2"/>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1650</Words>
  <Application>Microsoft Office PowerPoint</Application>
  <PresentationFormat>Custom</PresentationFormat>
  <Paragraphs>93</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Sharing Genetic Data for individual care: consent and confidentiality  </vt:lpstr>
      <vt:lpstr>Sharing of genetic data within NHS to support individual care</vt:lpstr>
      <vt:lpstr>PowerPoint Presentation</vt:lpstr>
      <vt:lpstr>Is this a problem?  Do we need identifiable data?</vt:lpstr>
      <vt:lpstr>Is this a problem? Why not obtain explicit consent?</vt:lpstr>
      <vt:lpstr>Proposition </vt:lpstr>
      <vt:lpstr>PowerPoint Presentation</vt:lpstr>
      <vt:lpstr>W,X,Y,Z v SofS (Health) [2015] EWCA Civ 1034</vt:lpstr>
      <vt:lpstr>W,X,Y,Z v SofS (Health) [2015] EWCA Civ 1034</vt:lpstr>
      <vt:lpstr>W,X,Y,Z v SofS (Health) [2015] EWCA Civ 1034</vt:lpstr>
      <vt:lpstr>PowerPoint Presentation</vt:lpstr>
      <vt:lpstr>W,X,Y,Z v SofS (Health) [2015] EWCA Civ 1034</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Genetic Data forindividual care: consent and confidentiality</dc:title>
  <dc:creator>Mark Taylor</dc:creator>
  <cp:lastModifiedBy>Natasha Bowyer</cp:lastModifiedBy>
  <cp:revision>54</cp:revision>
  <cp:lastPrinted>2017-02-21T11:57:48Z</cp:lastPrinted>
  <dcterms:created xsi:type="dcterms:W3CDTF">2017-02-13T11:25:35Z</dcterms:created>
  <dcterms:modified xsi:type="dcterms:W3CDTF">2017-03-27T13:45:20Z</dcterms:modified>
</cp:coreProperties>
</file>