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2" r:id="rId13"/>
    <p:sldId id="268" r:id="rId14"/>
  </p:sldIdLst>
  <p:sldSz cx="9144000" cy="6858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9A4"/>
    <a:srgbClr val="DDF6FF"/>
    <a:srgbClr val="C5F0FF"/>
    <a:srgbClr val="DC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0" autoAdjust="0"/>
    <p:restoredTop sz="94660"/>
  </p:normalViewPr>
  <p:slideViewPr>
    <p:cSldViewPr>
      <p:cViewPr varScale="1">
        <p:scale>
          <a:sx n="70" d="100"/>
          <a:sy n="70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10E13394-0DF0-43AC-A69D-616BFEFE53D1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5B2E32BA-12A4-42AB-A634-69C679EDCF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715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688" y="2130425"/>
            <a:ext cx="6694512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61048"/>
            <a:ext cx="575272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600200"/>
            <a:ext cx="6923112" cy="49971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632" y="1600200"/>
            <a:ext cx="36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4048" y="1600200"/>
            <a:ext cx="36827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 txBox="1">
            <a:spLocks/>
          </p:cNvSpPr>
          <p:nvPr userDrawn="1"/>
        </p:nvSpPr>
        <p:spPr>
          <a:xfrm>
            <a:off x="3131840" y="6309320"/>
            <a:ext cx="2895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3688" y="1600200"/>
            <a:ext cx="692311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 descr="Launch slides sidebar.JPG"/>
          <p:cNvPicPr>
            <a:picLocks noChangeAspect="1"/>
          </p:cNvPicPr>
          <p:nvPr/>
        </p:nvPicPr>
        <p:blipFill>
          <a:blip r:embed="rId7" cstate="print"/>
          <a:srcRect r="4691"/>
          <a:stretch>
            <a:fillRect/>
          </a:stretch>
        </p:blipFill>
        <p:spPr>
          <a:xfrm>
            <a:off x="0" y="0"/>
            <a:ext cx="1547664" cy="6876000"/>
          </a:xfrm>
          <a:prstGeom prst="rect">
            <a:avLst/>
          </a:prstGeom>
        </p:spPr>
      </p:pic>
      <p:pic>
        <p:nvPicPr>
          <p:cNvPr id="8" name="Picture 7" descr="Logo - blu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96336" y="5949280"/>
            <a:ext cx="1440674" cy="75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7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9A4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688" y="188641"/>
            <a:ext cx="6694512" cy="341181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The Nuffield Council on Bioethics Report</a:t>
            </a:r>
            <a:r>
              <a:rPr lang="en-GB" sz="3600" dirty="0"/>
              <a:t> </a:t>
            </a:r>
            <a:r>
              <a:rPr lang="en-GB" sz="3600" dirty="0" smtClean="0"/>
              <a:t>: The collection</a:t>
            </a:r>
            <a:r>
              <a:rPr lang="en-GB" dirty="0" smtClean="0"/>
              <a:t>, </a:t>
            </a:r>
            <a:r>
              <a:rPr lang="en-GB" sz="3600" dirty="0" smtClean="0"/>
              <a:t>linking and use of data in biomedical research and health care: ethical issues. 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400" dirty="0" smtClean="0"/>
              <a:t>Martin Richards</a:t>
            </a:r>
          </a:p>
          <a:p>
            <a:endParaRPr lang="en-GB" sz="2400" dirty="0"/>
          </a:p>
          <a:p>
            <a:endParaRPr lang="en-GB" sz="2400" dirty="0" smtClean="0"/>
          </a:p>
          <a:p>
            <a:r>
              <a:rPr lang="en-GB" sz="2400" dirty="0" smtClean="0"/>
              <a:t>Transitions in Health Care: Exploring the Impact of Emerging </a:t>
            </a:r>
            <a:r>
              <a:rPr lang="en-GB" sz="2400" dirty="0"/>
              <a:t>T</a:t>
            </a:r>
            <a:r>
              <a:rPr lang="en-GB" sz="2400" dirty="0" smtClean="0"/>
              <a:t>echnologies </a:t>
            </a:r>
            <a:r>
              <a:rPr lang="en-GB" sz="2400" dirty="0"/>
              <a:t>C</a:t>
            </a:r>
            <a:r>
              <a:rPr lang="en-GB" sz="2400" dirty="0" smtClean="0"/>
              <a:t>onference. Oxford. June 2015</a:t>
            </a:r>
            <a:endParaRPr lang="en-GB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 practice: NHS data in </a:t>
            </a:r>
            <a:r>
              <a:rPr lang="en-GB" dirty="0"/>
              <a:t>S</a:t>
            </a:r>
            <a:r>
              <a:rPr lang="en-GB" dirty="0" smtClean="0"/>
              <a:t>cotland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Scottish Health Information Programme (SHIP)</a:t>
            </a:r>
          </a:p>
          <a:p>
            <a:r>
              <a:rPr lang="en-GB" sz="2800" dirty="0" smtClean="0"/>
              <a:t>Develop research platform to support systematic collection, governance and research use of linked EPRs.</a:t>
            </a:r>
          </a:p>
          <a:p>
            <a:r>
              <a:rPr lang="en-GB" sz="2800" dirty="0" smtClean="0"/>
              <a:t>Academic collaboration began with public engagement to ascertain acceptability . Data not held centrally. </a:t>
            </a:r>
          </a:p>
          <a:p>
            <a:r>
              <a:rPr lang="en-GB" sz="2800" dirty="0" smtClean="0"/>
              <a:t>Locally held datasets linked within a safe haven with privacy protection.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9249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 practice: population 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UK </a:t>
            </a:r>
            <a:r>
              <a:rPr lang="en-GB" dirty="0" err="1" smtClean="0"/>
              <a:t>Biobank</a:t>
            </a:r>
            <a:endParaRPr lang="en-GB" dirty="0" smtClean="0"/>
          </a:p>
          <a:p>
            <a:r>
              <a:rPr lang="en-GB" dirty="0" smtClean="0"/>
              <a:t>UK 10K Rare Genetic Variants in Health and Disease</a:t>
            </a:r>
          </a:p>
          <a:p>
            <a:r>
              <a:rPr lang="en-GB" dirty="0" smtClean="0"/>
              <a:t>International Cancer Genome Consortium</a:t>
            </a:r>
          </a:p>
          <a:p>
            <a:r>
              <a:rPr lang="en-GB" dirty="0" smtClean="0"/>
              <a:t>Open data : Personal Genome Project</a:t>
            </a:r>
          </a:p>
          <a:p>
            <a:r>
              <a:rPr lang="en-GB" dirty="0" smtClean="0"/>
              <a:t>Participant led research: </a:t>
            </a:r>
            <a:r>
              <a:rPr lang="en-GB" dirty="0" err="1" smtClean="0"/>
              <a:t>PatientsLikeMe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629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practice : UK </a:t>
            </a:r>
            <a:r>
              <a:rPr lang="en-GB" dirty="0" err="1" smtClean="0"/>
              <a:t>Biobank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Consultation involving interested parties and public</a:t>
            </a:r>
          </a:p>
          <a:p>
            <a:r>
              <a:rPr lang="en-GB" dirty="0" smtClean="0"/>
              <a:t>Ethics and Governance Framework</a:t>
            </a:r>
          </a:p>
          <a:p>
            <a:r>
              <a:rPr lang="en-GB" dirty="0" smtClean="0"/>
              <a:t>Ethic and Governance Council</a:t>
            </a:r>
          </a:p>
          <a:p>
            <a:r>
              <a:rPr lang="en-GB" dirty="0" smtClean="0"/>
              <a:t>Evolution of governance arrangements and stake holders</a:t>
            </a:r>
          </a:p>
          <a:p>
            <a:r>
              <a:rPr lang="en-GB" dirty="0" smtClean="0"/>
              <a:t>Overlap between research and medical care. Feedback of results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866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221825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Collection, Linking and use of data in biological research and health </a:t>
            </a:r>
            <a:r>
              <a:rPr lang="en-GB" dirty="0" err="1" smtClean="0"/>
              <a:t>care:ethical</a:t>
            </a:r>
            <a:r>
              <a:rPr lang="en-GB" dirty="0" smtClean="0"/>
              <a:t>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2852936"/>
            <a:ext cx="6923112" cy="2808312"/>
          </a:xfrm>
        </p:spPr>
        <p:txBody>
          <a:bodyPr/>
          <a:lstStyle/>
          <a:p>
            <a:r>
              <a:rPr lang="en-GB" dirty="0" smtClean="0"/>
              <a:t>The Report, </a:t>
            </a:r>
            <a:r>
              <a:rPr lang="en-GB" smtClean="0"/>
              <a:t>A guide </a:t>
            </a:r>
            <a:r>
              <a:rPr lang="en-GB" dirty="0" smtClean="0"/>
              <a:t>to </a:t>
            </a:r>
            <a:r>
              <a:rPr lang="en-GB" smtClean="0"/>
              <a:t>the report</a:t>
            </a:r>
            <a:r>
              <a:rPr lang="en-GB" dirty="0" smtClean="0"/>
              <a:t>, Summary of </a:t>
            </a:r>
            <a:r>
              <a:rPr lang="en-GB" smtClean="0"/>
              <a:t>the report </a:t>
            </a:r>
            <a:r>
              <a:rPr lang="en-GB" dirty="0" smtClean="0"/>
              <a:t>all available to download or order from the Nuffield Council on Bioethics website : www.nuffieldbioethics.org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21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260648"/>
            <a:ext cx="6923112" cy="1143000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The Nuffield approach</a:t>
            </a:r>
            <a:r>
              <a:rPr lang="en-GB" dirty="0"/>
              <a:t/>
            </a:r>
            <a:br>
              <a:rPr lang="en-GB" dirty="0"/>
            </a:b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556792"/>
            <a:ext cx="6923112" cy="4248472"/>
          </a:xfrm>
        </p:spPr>
        <p:txBody>
          <a:bodyPr>
            <a:normAutofit/>
          </a:bodyPr>
          <a:lstStyle/>
          <a:p>
            <a:r>
              <a:rPr lang="en-GB" sz="2400" dirty="0" smtClean="0"/>
              <a:t>10  member working party.</a:t>
            </a:r>
            <a:endParaRPr lang="en-GB" sz="2400" dirty="0"/>
          </a:p>
          <a:p>
            <a:r>
              <a:rPr lang="en-GB" sz="2400" dirty="0" smtClean="0"/>
              <a:t>Consultation </a:t>
            </a:r>
          </a:p>
          <a:p>
            <a:r>
              <a:rPr lang="en-GB" sz="2400" dirty="0" smtClean="0"/>
              <a:t>Fact finding and evidence gathering meetings</a:t>
            </a:r>
          </a:p>
          <a:p>
            <a:r>
              <a:rPr lang="en-GB" sz="2400" dirty="0" smtClean="0"/>
              <a:t>Commissioned evidence reviews – actual harms from security breaches &amp; public and private sector in genomic research</a:t>
            </a:r>
          </a:p>
          <a:p>
            <a:r>
              <a:rPr lang="en-GB" sz="2400" dirty="0" smtClean="0"/>
              <a:t>External review of report</a:t>
            </a:r>
          </a:p>
          <a:p>
            <a:r>
              <a:rPr lang="en-GB" sz="2400" dirty="0"/>
              <a:t>A</a:t>
            </a:r>
            <a:r>
              <a:rPr lang="en-GB" sz="2400" dirty="0" smtClean="0"/>
              <a:t>nd input from </a:t>
            </a:r>
            <a:r>
              <a:rPr lang="en-GB" sz="2400" dirty="0" err="1" smtClean="0"/>
              <a:t>NCoB</a:t>
            </a:r>
            <a:r>
              <a:rPr lang="en-GB" sz="2400" dirty="0" smtClean="0"/>
              <a:t> Council</a:t>
            </a:r>
          </a:p>
          <a:p>
            <a:endParaRPr lang="en-GB" sz="2400" dirty="0" smtClean="0"/>
          </a:p>
          <a:p>
            <a:r>
              <a:rPr lang="en-GB" sz="2000" dirty="0" smtClean="0"/>
              <a:t>http:/nuffieldbioethics.org/project/biological-health-data/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17048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268760"/>
            <a:ext cx="6923112" cy="5328592"/>
          </a:xfrm>
        </p:spPr>
        <p:txBody>
          <a:bodyPr>
            <a:normAutofit/>
          </a:bodyPr>
          <a:lstStyle/>
          <a:p>
            <a:r>
              <a:rPr lang="en-GB" sz="2400" dirty="0" smtClean="0"/>
              <a:t>Generating more data about people’s health, diseases, biology, social life, from more sources including health records, clinical trials, cohort studies, monitoring devices and health apps.</a:t>
            </a:r>
          </a:p>
          <a:p>
            <a:r>
              <a:rPr lang="en-GB" sz="2400" dirty="0" smtClean="0"/>
              <a:t>Advances in information technology and data sciences means its easier, cheaper and more valuable to gather, transfer, repurpose, link, store, and analyse these data.</a:t>
            </a:r>
          </a:p>
          <a:p>
            <a:r>
              <a:rPr lang="en-GB" sz="2400" dirty="0" smtClean="0"/>
              <a:t>There are significant opportunities to generate new knowledge, improve medical practice and drive innovation. But potential privacy and other risks for participants.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03037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Governance and security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 smtClean="0"/>
              <a:t>Data initiatives in a double bind : to generate use, and access to data, but also to protect data.</a:t>
            </a:r>
          </a:p>
          <a:p>
            <a:r>
              <a:rPr lang="en-GB" sz="2400" dirty="0" smtClean="0"/>
              <a:t>Traditional reliance on </a:t>
            </a:r>
            <a:r>
              <a:rPr lang="en-GB" sz="2400" dirty="0" err="1" smtClean="0"/>
              <a:t>anonymisation</a:t>
            </a:r>
            <a:r>
              <a:rPr lang="en-GB" sz="2400" dirty="0" smtClean="0"/>
              <a:t> or consent. But data may be vulnerable to re- identification and consent cannot in itself protect privacy interests.</a:t>
            </a:r>
          </a:p>
          <a:p>
            <a:r>
              <a:rPr lang="en-GB" sz="2400" dirty="0" smtClean="0"/>
              <a:t>So additional controls on data are required such as  who is permitted access, for what purposes, how researchers conduct themselves.</a:t>
            </a:r>
          </a:p>
          <a:p>
            <a:r>
              <a:rPr lang="en-GB" sz="2400" dirty="0" smtClean="0"/>
              <a:t>Criminal penalties for deliberate misuse of data whether or not harms are caused.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37623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418058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Moral values and interests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6248" y="1268760"/>
            <a:ext cx="6923112" cy="4824536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 smtClean="0"/>
              <a:t>People have privacy interests in use of their data. Also share public interests in wider use of data for public good through research, treating diseases, improving care etc.</a:t>
            </a:r>
          </a:p>
          <a:p>
            <a:r>
              <a:rPr lang="en-GB" sz="2400" dirty="0" smtClean="0"/>
              <a:t>Need to reconcile the articulation of the private within the public and the public within private.</a:t>
            </a:r>
          </a:p>
          <a:p>
            <a:r>
              <a:rPr lang="en-GB" sz="2400" dirty="0" smtClean="0"/>
              <a:t>So define a set of morally reasonable expectations about how the data will be used in a data initiative, giving proper attention to the morally relevant interests at stake.</a:t>
            </a:r>
          </a:p>
          <a:p>
            <a:r>
              <a:rPr lang="en-GB" sz="2400" dirty="0" smtClean="0"/>
              <a:t>Considerations include </a:t>
            </a:r>
            <a:r>
              <a:rPr lang="en-GB" sz="2400" dirty="0" err="1" smtClean="0"/>
              <a:t>i</a:t>
            </a:r>
            <a:r>
              <a:rPr lang="en-GB" sz="2400" dirty="0" smtClean="0"/>
              <a:t>) norms of privacy and disclosure. ii) the ways in which individual freedoms are respected, </a:t>
            </a:r>
            <a:r>
              <a:rPr lang="en-GB" sz="2400" dirty="0" err="1" smtClean="0"/>
              <a:t>eg</a:t>
            </a:r>
            <a:r>
              <a:rPr lang="en-GB" sz="2400" dirty="0" smtClean="0"/>
              <a:t> freedom to modify these norms by consent. Iii) governance to provide assurance that expectations will be met.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66409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/>
              <a:t>Ethical</a:t>
            </a:r>
            <a:r>
              <a:rPr lang="en-GB" dirty="0" smtClean="0"/>
              <a:t> </a:t>
            </a:r>
            <a:r>
              <a:rPr lang="en-GB" sz="4000" dirty="0" smtClean="0"/>
              <a:t>principles for data initiatives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916832"/>
            <a:ext cx="6923112" cy="4680520"/>
          </a:xfrm>
        </p:spPr>
        <p:txBody>
          <a:bodyPr>
            <a:normAutofit/>
          </a:bodyPr>
          <a:lstStyle/>
          <a:p>
            <a:r>
              <a:rPr lang="en-GB" sz="2000" dirty="0" smtClean="0"/>
              <a:t>The set of expectations about how data will be used in a data initiative should be grounded in the principle of respects for persons. </a:t>
            </a:r>
          </a:p>
          <a:p>
            <a:r>
              <a:rPr lang="en-GB" sz="2000" dirty="0" smtClean="0"/>
              <a:t>The set of expectations should be determined with regard to established human rights.</a:t>
            </a:r>
          </a:p>
          <a:p>
            <a:r>
              <a:rPr lang="en-GB" sz="2000" dirty="0" smtClean="0"/>
              <a:t>The set of expectations and appropriate measures and procedures for ensuring that those expectations are met, should be determined with the participation of people with morally relevant interests.</a:t>
            </a:r>
          </a:p>
          <a:p>
            <a:r>
              <a:rPr lang="en-GB" sz="2000" dirty="0" smtClean="0"/>
              <a:t>A data initiative should be subject to effective systems of governance and accountability that are themselves morally justified.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16454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0"/>
            <a:ext cx="6923112" cy="1417638"/>
          </a:xfrm>
        </p:spPr>
        <p:txBody>
          <a:bodyPr>
            <a:noAutofit/>
          </a:bodyPr>
          <a:lstStyle/>
          <a:p>
            <a:r>
              <a:rPr lang="en-GB" sz="3600" dirty="0" smtClean="0"/>
              <a:t>Practical precepts for data initiatives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411886"/>
            <a:ext cx="6923112" cy="4896544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/>
              <a:t>Identify prospectively the morally relevant values and interests in any data initiative</a:t>
            </a:r>
          </a:p>
          <a:p>
            <a:r>
              <a:rPr lang="en-GB" sz="2400" dirty="0" smtClean="0"/>
              <a:t>Take special care to identify those interests that may be especially at risk or that arise from diverse values</a:t>
            </a:r>
          </a:p>
          <a:p>
            <a:r>
              <a:rPr lang="en-GB" sz="2400" dirty="0" smtClean="0"/>
              <a:t>Establish what existing privacy norms are engaged by the uses of data</a:t>
            </a:r>
          </a:p>
          <a:p>
            <a:r>
              <a:rPr lang="en-GB" sz="2400" dirty="0" smtClean="0"/>
              <a:t>Involve a range of those with morally relevant interests in the design of data initiatives</a:t>
            </a:r>
          </a:p>
          <a:p>
            <a:r>
              <a:rPr lang="en-GB" sz="2400" dirty="0" smtClean="0"/>
              <a:t>State explicitly the set of morally reasonable expectations about data use</a:t>
            </a:r>
          </a:p>
          <a:p>
            <a:r>
              <a:rPr lang="en-GB" sz="2400" dirty="0" smtClean="0"/>
              <a:t>Involve those with morally relevant interests in continuing governance and reviews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58631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 practice: Data use in the NHS </a:t>
            </a:r>
            <a:r>
              <a:rPr lang="en-GB" dirty="0"/>
              <a:t>E</a:t>
            </a:r>
            <a:r>
              <a:rPr lang="en-GB" dirty="0" smtClean="0"/>
              <a:t>ngland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Health and Social Care Information Centre (HSCIC).</a:t>
            </a:r>
          </a:p>
          <a:p>
            <a:r>
              <a:rPr lang="en-GB" sz="2400" dirty="0" smtClean="0"/>
              <a:t>Collects information from health and social care bodies</a:t>
            </a:r>
          </a:p>
          <a:p>
            <a:r>
              <a:rPr lang="en-GB" sz="2400" dirty="0" smtClean="0"/>
              <a:t>Holds the information within a secure environment</a:t>
            </a:r>
          </a:p>
          <a:p>
            <a:r>
              <a:rPr lang="en-GB" sz="2400" dirty="0" smtClean="0"/>
              <a:t>Make information available for others to turn into ‘actionable business intelligence’</a:t>
            </a:r>
          </a:p>
          <a:p>
            <a:r>
              <a:rPr lang="en-GB" sz="2400" dirty="0" smtClean="0"/>
              <a:t>Recommendations re defining reasonable expectations of data use, accounting for data use and delivering outcomes in the public interest.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93630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 practice: Data use in the NHS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 err="1" smtClean="0"/>
              <a:t>Care.data</a:t>
            </a:r>
            <a:r>
              <a:rPr lang="en-GB" sz="2800" dirty="0" smtClean="0"/>
              <a:t> ‘Better information means better care’</a:t>
            </a:r>
          </a:p>
          <a:p>
            <a:r>
              <a:rPr lang="en-GB" sz="2800" dirty="0" smtClean="0"/>
              <a:t>Bring together more data including extracting GP data and further hospital data</a:t>
            </a:r>
          </a:p>
          <a:p>
            <a:r>
              <a:rPr lang="en-GB" sz="2800" dirty="0"/>
              <a:t>P</a:t>
            </a:r>
            <a:r>
              <a:rPr lang="en-GB" sz="2800" dirty="0" smtClean="0"/>
              <a:t>ublic reaction. Withdrawn and </a:t>
            </a:r>
            <a:r>
              <a:rPr lang="en-GB" sz="2800" dirty="0" err="1" smtClean="0"/>
              <a:t>relaunch</a:t>
            </a:r>
            <a:endParaRPr lang="en-GB" sz="2800" dirty="0" smtClean="0"/>
          </a:p>
          <a:p>
            <a:r>
              <a:rPr lang="en-GB" sz="2800" dirty="0" smtClean="0"/>
              <a:t>Recommend an independent group of participants to develop public statement re use of HSCIC data to complement Code of Practice on confidential information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87082310"/>
      </p:ext>
    </p:extLst>
  </p:cSld>
  <p:clrMapOvr>
    <a:masterClrMapping/>
  </p:clrMapOvr>
</p:sld>
</file>

<file path=ppt/theme/theme1.xml><?xml version="1.0" encoding="utf-8"?>
<a:theme xmlns:a="http://schemas.openxmlformats.org/drawingml/2006/main" name="Biodata launch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Biodata launch slide template</Template>
  <TotalTime>328</TotalTime>
  <Words>860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Biodata launch slide template</vt:lpstr>
      <vt:lpstr>The Nuffield Council on Bioethics Report : The collection, linking and use of data in biomedical research and health care: ethical issues. </vt:lpstr>
      <vt:lpstr>The Nuffield approach </vt:lpstr>
      <vt:lpstr>Background</vt:lpstr>
      <vt:lpstr>Governance and security </vt:lpstr>
      <vt:lpstr>Moral values and interests</vt:lpstr>
      <vt:lpstr>Ethical principles for data initiatives</vt:lpstr>
      <vt:lpstr>Practical precepts for data initiatives</vt:lpstr>
      <vt:lpstr>In practice: Data use in the NHS England</vt:lpstr>
      <vt:lpstr>In practice: Data use in the NHS</vt:lpstr>
      <vt:lpstr>In practice: NHS data in Scotland</vt:lpstr>
      <vt:lpstr>In practice: population research</vt:lpstr>
      <vt:lpstr>In practice : UK Biobank</vt:lpstr>
      <vt:lpstr>The Collection, Linking and use of data in biological research and health care:ethical issues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collection, linking and use of data in biomedical research and health care: ethical issues.</dc:title>
  <dc:creator>itdept</dc:creator>
  <cp:lastModifiedBy>Hazel Halton</cp:lastModifiedBy>
  <cp:revision>53</cp:revision>
  <cp:lastPrinted>2015-05-29T18:33:14Z</cp:lastPrinted>
  <dcterms:created xsi:type="dcterms:W3CDTF">2015-05-26T16:35:38Z</dcterms:created>
  <dcterms:modified xsi:type="dcterms:W3CDTF">2015-06-23T12:39:50Z</dcterms:modified>
</cp:coreProperties>
</file>