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9" r:id="rId3"/>
    <p:sldId id="261" r:id="rId4"/>
    <p:sldId id="263" r:id="rId5"/>
    <p:sldId id="301" r:id="rId6"/>
    <p:sldId id="309" r:id="rId7"/>
    <p:sldId id="310" r:id="rId8"/>
    <p:sldId id="311" r:id="rId9"/>
    <p:sldId id="318" r:id="rId10"/>
    <p:sldId id="304" r:id="rId11"/>
    <p:sldId id="305" r:id="rId12"/>
    <p:sldId id="306" r:id="rId13"/>
    <p:sldId id="307" r:id="rId14"/>
    <p:sldId id="317" r:id="rId15"/>
    <p:sldId id="295" r:id="rId16"/>
    <p:sldId id="296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6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6B797-4CF1-7A4C-A134-54975E512105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1DDEC-B3DF-FD4A-AF38-50B164AC9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err="1" smtClean="0">
                <a:latin typeface="Calibri" charset="0"/>
              </a:rPr>
              <a:t>Bayertz</a:t>
            </a:r>
            <a:r>
              <a:rPr lang="en-GB" dirty="0" smtClean="0">
                <a:latin typeface="Calibri" charset="0"/>
              </a:rPr>
              <a:t>:</a:t>
            </a:r>
            <a:r>
              <a:rPr lang="en-GB" baseline="0" dirty="0" smtClean="0">
                <a:latin typeface="Calibri" charset="0"/>
              </a:rPr>
              <a:t> at least a disposition to help or assist</a:t>
            </a:r>
            <a:endParaRPr lang="en-GB" dirty="0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028F87-A856-4847-AEC0-674E33F6085C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1200" b="1" dirty="0" smtClean="0"/>
              <a:t>Practice: </a:t>
            </a:r>
            <a:r>
              <a:rPr lang="en-US" sz="1200" dirty="0" smtClean="0"/>
              <a:t>1. not merely an inner sentiment; 2. similarity in a relevant respect (</a:t>
            </a:r>
            <a:r>
              <a:rPr lang="en-GB" sz="1200" dirty="0" smtClean="0"/>
              <a:t>‘</a:t>
            </a:r>
            <a:r>
              <a:rPr lang="en-US" sz="1200" dirty="0" smtClean="0"/>
              <a:t>community of fate’; ‘fellowship among equals’)</a:t>
            </a:r>
          </a:p>
          <a:p>
            <a:pPr>
              <a:buFontTx/>
              <a:buChar char="-"/>
            </a:pPr>
            <a:r>
              <a:rPr lang="en-US" sz="1200" b="1" dirty="0" smtClean="0"/>
              <a:t>Self- and other-directedness</a:t>
            </a:r>
          </a:p>
          <a:p>
            <a:pPr>
              <a:buFontTx/>
              <a:buChar char="-"/>
            </a:pPr>
            <a:r>
              <a:rPr lang="en-US" sz="1200" b="1" dirty="0" smtClean="0"/>
              <a:t>Persons are inseparable from their social relations</a:t>
            </a:r>
          </a:p>
          <a:p>
            <a:pPr>
              <a:buFontTx/>
              <a:buChar char="-"/>
            </a:pPr>
            <a:r>
              <a:rPr lang="en-US" sz="1200" b="1" dirty="0" smtClean="0"/>
              <a:t>Fellowship: </a:t>
            </a:r>
            <a:r>
              <a:rPr lang="en-US" sz="1200" dirty="0" smtClean="0"/>
              <a:t>symmetrical relationship in the context of a particular practice (typically not symmetry in all respects)</a:t>
            </a:r>
          </a:p>
          <a:p>
            <a:pPr>
              <a:buFontTx/>
              <a:buChar char="-"/>
            </a:pPr>
            <a:r>
              <a:rPr lang="en-US" sz="1200" b="1" dirty="0" smtClean="0"/>
              <a:t>Reciprocity </a:t>
            </a:r>
            <a:r>
              <a:rPr lang="en-US" sz="1200" dirty="0" smtClean="0"/>
              <a:t>is not a requirement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AD9A1-9263-F245-B609-AEAC7716BA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1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1DDEC-B3DF-FD4A-AF38-50B164AC9E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44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653EA-A6A9-4E62-833E-A2DD593E5A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9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1019-8EC6-9242-AD90-EA252B8039C9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4ADC-7538-704B-9C96-AB3E6C4E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2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1019-8EC6-9242-AD90-EA252B8039C9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4ADC-7538-704B-9C96-AB3E6C4E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0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1019-8EC6-9242-AD90-EA252B8039C9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4ADC-7538-704B-9C96-AB3E6C4E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8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1019-8EC6-9242-AD90-EA252B8039C9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4ADC-7538-704B-9C96-AB3E6C4E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7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1019-8EC6-9242-AD90-EA252B8039C9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4ADC-7538-704B-9C96-AB3E6C4E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6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1019-8EC6-9242-AD90-EA252B8039C9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4ADC-7538-704B-9C96-AB3E6C4E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6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1019-8EC6-9242-AD90-EA252B8039C9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4ADC-7538-704B-9C96-AB3E6C4E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5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1019-8EC6-9242-AD90-EA252B8039C9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4ADC-7538-704B-9C96-AB3E6C4E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5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1019-8EC6-9242-AD90-EA252B8039C9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4ADC-7538-704B-9C96-AB3E6C4E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2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1019-8EC6-9242-AD90-EA252B8039C9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4ADC-7538-704B-9C96-AB3E6C4E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8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1019-8EC6-9242-AD90-EA252B8039C9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4ADC-7538-704B-9C96-AB3E6C4E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5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A1019-8EC6-9242-AD90-EA252B8039C9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24ADC-7538-704B-9C96-AB3E6C4E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9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127.0.0.1:8081/plosone/article?id=info:doi/10.1371/journal.pone.0118027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811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8000"/>
                </a:solidFill>
              </a:rPr>
              <a:t>Relations matter: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A solidarity-based perspective on data-rich medicine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918588"/>
            <a:ext cx="5981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TRANSLATION IN 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HEALTHCARE-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  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EXPLORING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THE IMPACT OF EMERGING TECHNOLOGIES  University of Oxford  23-25 June 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854" y="5076374"/>
            <a:ext cx="56569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en-US" dirty="0" smtClean="0"/>
              <a:t>Barbara Prainsack</a:t>
            </a:r>
          </a:p>
          <a:p>
            <a:pPr lvl="4"/>
            <a:r>
              <a:rPr lang="en-US" dirty="0" smtClean="0"/>
              <a:t>Department of Social Science, Health &amp; Medicine</a:t>
            </a:r>
          </a:p>
          <a:p>
            <a:pPr lvl="4"/>
            <a:r>
              <a:rPr lang="en-US" dirty="0" smtClean="0"/>
              <a:t>King’s College London, UK</a:t>
            </a:r>
          </a:p>
          <a:p>
            <a:endParaRPr lang="en-US" dirty="0"/>
          </a:p>
          <a:p>
            <a:r>
              <a:rPr lang="en-US" dirty="0" smtClean="0"/>
              <a:t>		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4" y="4950839"/>
            <a:ext cx="1675096" cy="1410964"/>
          </a:xfrm>
          <a:prstGeom prst="rect">
            <a:avLst/>
          </a:prstGeom>
        </p:spPr>
      </p:pic>
      <p:pic>
        <p:nvPicPr>
          <p:cNvPr id="5" name="Picture 4" descr="2013-01-20 23.43.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49" y="2718273"/>
            <a:ext cx="1907466" cy="2818519"/>
          </a:xfrm>
          <a:prstGeom prst="rect">
            <a:avLst/>
          </a:prstGeom>
          <a:solidFill>
            <a:srgbClr val="008000"/>
          </a:solidFill>
          <a:ln w="38100" cmpd="sng"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8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Biobanks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8000"/>
                </a:solidFill>
              </a:rPr>
              <a:t>Possible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Dynamic, online-mediated solutions: Kaye et al 2012; </a:t>
            </a:r>
            <a:r>
              <a:rPr lang="en-US" dirty="0" err="1" smtClean="0"/>
              <a:t>Saha</a:t>
            </a:r>
            <a:r>
              <a:rPr lang="en-US" dirty="0" smtClean="0"/>
              <a:t> &amp; </a:t>
            </a:r>
            <a:r>
              <a:rPr lang="en-US" dirty="0" err="1" smtClean="0"/>
              <a:t>Hurlbut</a:t>
            </a:r>
            <a:r>
              <a:rPr lang="en-US" dirty="0" smtClean="0"/>
              <a:t> 2011. Emphasis on control and choice for individuals; Dove et al: Wiki governance (2012); “tiered consent”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Solidarity-based model</a:t>
            </a:r>
            <a:r>
              <a:rPr lang="en-US" dirty="0" smtClean="0"/>
              <a:t>: Moving away from </a:t>
            </a:r>
            <a:r>
              <a:rPr lang="en-US" i="1" dirty="0" smtClean="0"/>
              <a:t>individual </a:t>
            </a:r>
            <a:r>
              <a:rPr lang="en-US" dirty="0" smtClean="0"/>
              <a:t>control as the “gold standard”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68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Core elements of a solidarity-based approach</a:t>
            </a:r>
            <a:r>
              <a:rPr lang="en-US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885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Stronger emphasis on people’s willingness to accept “costs” to help others;</a:t>
            </a:r>
            <a:r>
              <a:rPr lang="en-US" dirty="0">
                <a:latin typeface="Wingdings"/>
                <a:ea typeface="Wingdings"/>
                <a:cs typeface="Wingdings"/>
              </a:rPr>
              <a:t> </a:t>
            </a:r>
            <a:endParaRPr lang="en-US" dirty="0" smtClean="0">
              <a:latin typeface="Wingdings"/>
              <a:ea typeface="Wingdings"/>
              <a:cs typeface="Wingdings"/>
            </a:endParaRPr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</a:rPr>
              <a:t>  </a:t>
            </a:r>
            <a:r>
              <a:rPr lang="en-US" dirty="0" smtClean="0"/>
              <a:t>broad consent or even open consent</a:t>
            </a:r>
          </a:p>
          <a:p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(in a situation where the possible harms are relatively small): Shifting emphasis from risk prevention to harm mitigation </a:t>
            </a:r>
          </a:p>
          <a:p>
            <a:pPr marL="0" indent="0">
              <a:buNone/>
            </a:pPr>
            <a:r>
              <a:rPr lang="en-US" dirty="0">
                <a:latin typeface="Wingdings"/>
                <a:ea typeface="Wingdings"/>
                <a:cs typeface="Wingdings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 </a:t>
            </a:r>
            <a:r>
              <a:rPr lang="en-US" dirty="0" smtClean="0"/>
              <a:t>e.g. “harm mitigation funds”</a:t>
            </a:r>
          </a:p>
          <a:p>
            <a:endParaRPr lang="en-US" dirty="0" smtClean="0"/>
          </a:p>
          <a:p>
            <a:r>
              <a:rPr lang="en-US" dirty="0" smtClean="0"/>
              <a:t>Privacy as a collective concern (</a:t>
            </a:r>
            <a:r>
              <a:rPr lang="en-US" dirty="0" err="1" smtClean="0"/>
              <a:t>Mittelstadt</a:t>
            </a:r>
            <a:r>
              <a:rPr lang="en-US" dirty="0" smtClean="0"/>
              <a:t> &amp; </a:t>
            </a:r>
            <a:r>
              <a:rPr lang="en-US" dirty="0" err="1" smtClean="0"/>
              <a:t>Floridi</a:t>
            </a:r>
            <a:r>
              <a:rPr lang="en-US" dirty="0" smtClean="0"/>
              <a:t> </a:t>
            </a:r>
            <a:r>
              <a:rPr lang="en-US" dirty="0" err="1" smtClean="0"/>
              <a:t>Cassili</a:t>
            </a:r>
            <a:r>
              <a:rPr lang="en-US" dirty="0" smtClean="0"/>
              <a:t>) </a:t>
            </a:r>
            <a:r>
              <a:rPr lang="en-US" dirty="0" err="1" smtClean="0"/>
              <a:t>vis</a:t>
            </a:r>
            <a:r>
              <a:rPr lang="en-US" dirty="0" smtClean="0"/>
              <a:t>-a-</a:t>
            </a:r>
            <a:r>
              <a:rPr lang="en-US" dirty="0" err="1" smtClean="0"/>
              <a:t>vis</a:t>
            </a:r>
            <a:r>
              <a:rPr lang="en-US" dirty="0" smtClean="0"/>
              <a:t> “Big Brother &amp; Company Man” (J. Kang et al.)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64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Does this conflict with autonomy?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Veracity (</a:t>
            </a:r>
            <a:r>
              <a:rPr lang="en-US" dirty="0" err="1" smtClean="0"/>
              <a:t>Lunshof</a:t>
            </a:r>
            <a:r>
              <a:rPr lang="en-US" dirty="0" smtClean="0"/>
              <a:t> et al. 2008) as a guiding principle (“mission statement” as part of the participation agreement; see also S. Cordell)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Reciprocity and transparency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06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4-10-30 at 14.13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08" b="-6408"/>
          <a:stretch>
            <a:fillRect/>
          </a:stretch>
        </p:blipFill>
        <p:spPr>
          <a:xfrm>
            <a:off x="467544" y="186431"/>
            <a:ext cx="8229600" cy="5690841"/>
          </a:xfrm>
        </p:spPr>
      </p:pic>
      <p:sp>
        <p:nvSpPr>
          <p:cNvPr id="6" name="TextBox 5"/>
          <p:cNvSpPr txBox="1"/>
          <p:nvPr/>
        </p:nvSpPr>
        <p:spPr>
          <a:xfrm>
            <a:off x="755576" y="587727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[</a:t>
            </a:r>
            <a:r>
              <a:rPr lang="en-US" dirty="0" err="1" smtClean="0"/>
              <a:t>Lunshof</a:t>
            </a:r>
            <a:r>
              <a:rPr lang="en-US" dirty="0" smtClean="0"/>
              <a:t> JE, Church GM, Prainsack B (</a:t>
            </a:r>
            <a:r>
              <a:rPr lang="en-US" dirty="0"/>
              <a:t>2014). Raw Personal Data: Providing Access. </a:t>
            </a:r>
            <a:r>
              <a:rPr lang="en-US" i="1" dirty="0"/>
              <a:t>Science </a:t>
            </a:r>
            <a:r>
              <a:rPr lang="en-US" dirty="0"/>
              <a:t>343/6169: 373-374</a:t>
            </a:r>
            <a:r>
              <a:rPr lang="en-US" dirty="0" smtClean="0"/>
              <a:t>.]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1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2017059"/>
            <a:ext cx="8659091" cy="23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246529"/>
            <a:ext cx="8509000" cy="307777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400" b="1">
                <a:solidFill>
                  <a:schemeClr val="tx2"/>
                </a:solidFill>
              </a:rPr>
              <a:t>Table 1. Results for question: </a:t>
            </a:r>
            <a:r>
              <a:rPr lang="ja-JP" altLang="en-US" sz="1400" b="1">
                <a:solidFill>
                  <a:schemeClr val="tx2"/>
                </a:solidFill>
                <a:latin typeface="Arial"/>
              </a:rPr>
              <a:t>‘</a:t>
            </a:r>
            <a:r>
              <a:rPr lang="en-US" sz="1400" b="1">
                <a:solidFill>
                  <a:schemeClr val="tx2"/>
                </a:solidFill>
              </a:rPr>
              <a:t>Would you give your permission for your DNA to be used in…</a:t>
            </a:r>
            <a:r>
              <a:rPr lang="ja-JP" altLang="en-US" sz="1400" b="1">
                <a:solidFill>
                  <a:schemeClr val="tx2"/>
                </a:solidFill>
                <a:latin typeface="Arial"/>
              </a:rPr>
              <a:t>’</a:t>
            </a:r>
            <a:r>
              <a:rPr lang="en-US" sz="1400" b="1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4091" y="5748618"/>
            <a:ext cx="8347364" cy="59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sz="1100"/>
              <a:t>Kelly SE, Spector TD, Cherkas LF, Prainsack B, Harris JM (2015) Evaluating the Consent Preferences of UK Research Volunteers for Genetic and Clinical Studies. PLoS ONE 10(3): e0118027. doi:10.1371/journal.pone.0118027</a:t>
            </a:r>
          </a:p>
          <a:p>
            <a:pPr eaLnBrk="1" hangingPunct="1"/>
            <a:r>
              <a:rPr lang="en-US" sz="1100">
                <a:hlinkClick r:id="rId3"/>
              </a:rPr>
              <a:t>http://127.0.0.1:8081/plosone/article?id=info:doi/10.1371/journal.pone.0118027</a:t>
            </a:r>
            <a:endParaRPr lang="en-US" sz="110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91" y="6342530"/>
            <a:ext cx="2205182" cy="4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4133" y="1051244"/>
            <a:ext cx="739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Relations matter!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Conclusion: How does solidarity help?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1318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en-GB" dirty="0" smtClean="0"/>
              <a:t>non-dualist</a:t>
            </a:r>
          </a:p>
          <a:p>
            <a:pPr algn="just">
              <a:buFontTx/>
              <a:buChar char="-"/>
            </a:pPr>
            <a:r>
              <a:rPr lang="en-GB" dirty="0" smtClean="0"/>
              <a:t>Enacts “relational autonomy”</a:t>
            </a:r>
          </a:p>
          <a:p>
            <a:pPr algn="just">
              <a:buFontTx/>
              <a:buChar char="-"/>
            </a:pPr>
            <a:r>
              <a:rPr lang="en-GB" dirty="0" smtClean="0"/>
              <a:t>Treats privacy and benefit as personal and collective concerns</a:t>
            </a:r>
          </a:p>
          <a:p>
            <a:pPr algn="just">
              <a:buFontTx/>
              <a:buChar char="-"/>
            </a:pPr>
            <a:r>
              <a:rPr lang="en-GB" dirty="0" smtClean="0"/>
              <a:t>Foregrounds:</a:t>
            </a:r>
          </a:p>
          <a:p>
            <a:pPr marL="400050" lvl="1" indent="0" algn="just">
              <a:buNone/>
            </a:pPr>
            <a:r>
              <a:rPr lang="en-GB" dirty="0" smtClean="0"/>
              <a:t>1. What people share in common and not what sets them apart</a:t>
            </a:r>
          </a:p>
          <a:p>
            <a:pPr marL="400050" lvl="1" indent="0" algn="just">
              <a:buNone/>
            </a:pPr>
            <a:r>
              <a:rPr lang="en-GB" dirty="0" smtClean="0"/>
              <a:t>2. Relationships and meaning</a:t>
            </a:r>
          </a:p>
          <a:p>
            <a:pPr marL="400050" lvl="1" indent="0" algn="just">
              <a:buNone/>
            </a:pPr>
            <a:r>
              <a:rPr lang="en-GB" dirty="0" smtClean="0"/>
              <a:t>3. Solidarity must not be an excuse for the retreat of public responsibility, or the exploitation or “guilt-tripping” of people </a:t>
            </a:r>
          </a:p>
        </p:txBody>
      </p:sp>
    </p:spTree>
    <p:extLst>
      <p:ext uri="{BB962C8B-B14F-4D97-AF65-F5344CB8AC3E}">
        <p14:creationId xmlns:p14="http://schemas.microsoft.com/office/powerpoint/2010/main" val="108878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Thank you very much for your attention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9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Thank you also to:</a:t>
            </a:r>
          </a:p>
          <a:p>
            <a:pPr marL="0" indent="0">
              <a:buNone/>
            </a:pPr>
            <a:r>
              <a:rPr lang="en-GB" b="1" dirty="0" err="1" smtClean="0">
                <a:solidFill>
                  <a:srgbClr val="008000"/>
                </a:solidFill>
              </a:rPr>
              <a:t>Alena</a:t>
            </a:r>
            <a:r>
              <a:rPr lang="en-GB" b="1" dirty="0" smtClean="0">
                <a:solidFill>
                  <a:srgbClr val="008000"/>
                </a:solidFill>
              </a:rPr>
              <a:t> </a:t>
            </a:r>
            <a:r>
              <a:rPr lang="en-GB" b="1" dirty="0" err="1" smtClean="0">
                <a:solidFill>
                  <a:srgbClr val="008000"/>
                </a:solidFill>
              </a:rPr>
              <a:t>Buyx</a:t>
            </a:r>
            <a:r>
              <a:rPr lang="en-GB" b="1" dirty="0" smtClean="0">
                <a:solidFill>
                  <a:srgbClr val="00800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/>
              <a:t>Carrie </a:t>
            </a:r>
            <a:r>
              <a:rPr lang="en-GB" dirty="0" err="1" smtClean="0"/>
              <a:t>Friese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Sarah Franklin</a:t>
            </a:r>
          </a:p>
          <a:p>
            <a:pPr marL="0" indent="0">
              <a:buNone/>
            </a:pPr>
            <a:r>
              <a:rPr lang="en-GB" dirty="0" err="1" smtClean="0"/>
              <a:t>Gisli</a:t>
            </a:r>
            <a:r>
              <a:rPr lang="en-GB" dirty="0" smtClean="0"/>
              <a:t> </a:t>
            </a:r>
            <a:r>
              <a:rPr lang="en-GB" dirty="0" err="1" smtClean="0"/>
              <a:t>Palsson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Edward Dove</a:t>
            </a:r>
          </a:p>
          <a:p>
            <a:pPr marL="0" indent="0">
              <a:buNone/>
            </a:pPr>
            <a:r>
              <a:rPr lang="en-GB" dirty="0" err="1" smtClean="0"/>
              <a:t>Hendrik</a:t>
            </a:r>
            <a:r>
              <a:rPr lang="en-GB" dirty="0" smtClean="0"/>
              <a:t> </a:t>
            </a:r>
            <a:r>
              <a:rPr lang="en-GB" dirty="0" err="1" smtClean="0"/>
              <a:t>Wagenaar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Bob Simpson</a:t>
            </a:r>
          </a:p>
          <a:p>
            <a:pPr marL="0" indent="0">
              <a:buNone/>
            </a:pPr>
            <a:r>
              <a:rPr lang="en-GB" dirty="0" err="1" smtClean="0"/>
              <a:t>Noa</a:t>
            </a:r>
            <a:r>
              <a:rPr lang="en-GB" dirty="0" smtClean="0"/>
              <a:t> </a:t>
            </a:r>
            <a:r>
              <a:rPr lang="en-GB" dirty="0" err="1" smtClean="0"/>
              <a:t>Vaisman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NCOB, The Nuffield Foundation, AHRC, ESRC</a:t>
            </a:r>
            <a:endParaRPr lang="en-GB" dirty="0"/>
          </a:p>
          <a:p>
            <a:pPr marL="0" indent="0" algn="ctr">
              <a:buNone/>
            </a:pPr>
            <a:endParaRPr lang="en-GB" sz="3200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008000"/>
                </a:solidFill>
              </a:rPr>
              <a:t>Comments are very welcome: </a:t>
            </a:r>
            <a:r>
              <a:rPr lang="en-GB" sz="3200" dirty="0" err="1" smtClean="0">
                <a:solidFill>
                  <a:srgbClr val="008000"/>
                </a:solidFill>
              </a:rPr>
              <a:t>barbara.prainsack@kcl.ac.uk</a:t>
            </a:r>
            <a:endParaRPr lang="en-GB" sz="3200" dirty="0">
              <a:solidFill>
                <a:srgbClr val="008000"/>
              </a:solidFill>
            </a:endParaRPr>
          </a:p>
        </p:txBody>
      </p:sp>
      <p:pic>
        <p:nvPicPr>
          <p:cNvPr id="3" name="Picture 2" descr="2013-01-20 23.43.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53" y="1770528"/>
            <a:ext cx="2311400" cy="3391647"/>
          </a:xfrm>
          <a:prstGeom prst="rect">
            <a:avLst/>
          </a:prstGeom>
          <a:ln w="38100" cmpd="sng">
            <a:solidFill>
              <a:srgbClr val="C3D69B"/>
            </a:solidFill>
          </a:ln>
        </p:spPr>
      </p:pic>
    </p:spTree>
    <p:extLst>
      <p:ext uri="{BB962C8B-B14F-4D97-AF65-F5344CB8AC3E}">
        <p14:creationId xmlns:p14="http://schemas.microsoft.com/office/powerpoint/2010/main" val="294513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8000"/>
                </a:solidFill>
              </a:rPr>
              <a:t>Solidarity:</a:t>
            </a:r>
            <a:endParaRPr lang="en-GB" sz="32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949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800" dirty="0" smtClean="0"/>
              <a:t>[</a:t>
            </a:r>
            <a:r>
              <a:rPr lang="en-GB" sz="1600" dirty="0" smtClean="0"/>
              <a:t>Prainsack B, </a:t>
            </a:r>
            <a:r>
              <a:rPr lang="en-GB" sz="1600" dirty="0" err="1" smtClean="0"/>
              <a:t>Buyx</a:t>
            </a:r>
            <a:r>
              <a:rPr lang="en-GB" sz="1600" dirty="0" smtClean="0"/>
              <a:t> A </a:t>
            </a:r>
            <a:r>
              <a:rPr lang="en-GB" sz="1600" dirty="0"/>
              <a:t>(2011). </a:t>
            </a:r>
            <a:r>
              <a:rPr lang="en-GB" sz="1600" i="1" dirty="0"/>
              <a:t>Solidarity: Reflections on an emerging concept in bioethics</a:t>
            </a:r>
            <a:r>
              <a:rPr lang="en-GB" sz="1600" dirty="0"/>
              <a:t>. London: Nuffield Council on </a:t>
            </a:r>
            <a:r>
              <a:rPr lang="en-GB" sz="1600" dirty="0" smtClean="0"/>
              <a:t>Bioethics]</a:t>
            </a:r>
          </a:p>
          <a:p>
            <a:pPr marL="0" lvl="0" indent="0">
              <a:buNone/>
            </a:pPr>
            <a:endParaRPr lang="en-US" sz="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800" dirty="0" smtClean="0"/>
              <a:t>[</a:t>
            </a:r>
            <a:r>
              <a:rPr lang="en-GB" sz="1600" dirty="0"/>
              <a:t>Prainsack B, </a:t>
            </a:r>
            <a:r>
              <a:rPr lang="en-GB" sz="1600" dirty="0" err="1"/>
              <a:t>Buyx</a:t>
            </a:r>
            <a:r>
              <a:rPr lang="en-GB" sz="1600" dirty="0"/>
              <a:t> A </a:t>
            </a:r>
            <a:r>
              <a:rPr lang="en-GB" sz="1600" dirty="0" smtClean="0"/>
              <a:t>(</a:t>
            </a:r>
            <a:r>
              <a:rPr lang="en-GB" sz="1600" dirty="0"/>
              <a:t>2012). Solidarity in contemporary bioethics. </a:t>
            </a:r>
            <a:r>
              <a:rPr lang="en-GB" sz="1600" i="1" dirty="0"/>
              <a:t>Bioethics</a:t>
            </a:r>
            <a:r>
              <a:rPr lang="en-GB" sz="1600" dirty="0"/>
              <a:t> 26/7: 343-350</a:t>
            </a:r>
            <a:r>
              <a:rPr lang="en-GB" sz="1600" dirty="0" smtClean="0"/>
              <a:t>.] </a:t>
            </a:r>
          </a:p>
          <a:p>
            <a:pPr marL="0" indent="0">
              <a:buNone/>
            </a:pPr>
            <a:r>
              <a:rPr lang="en-GB" sz="3800" dirty="0" smtClean="0"/>
              <a:t>[</a:t>
            </a:r>
            <a:r>
              <a:rPr lang="en-GB" sz="1600" dirty="0"/>
              <a:t>Prainsack B, </a:t>
            </a:r>
            <a:r>
              <a:rPr lang="en-GB" sz="1600" dirty="0" err="1"/>
              <a:t>Buyx</a:t>
            </a:r>
            <a:r>
              <a:rPr lang="en-GB" sz="1600" dirty="0"/>
              <a:t> </a:t>
            </a:r>
            <a:r>
              <a:rPr lang="en-GB" sz="1600" dirty="0" smtClean="0"/>
              <a:t>A (2012) </a:t>
            </a:r>
            <a:r>
              <a:rPr lang="en-US" sz="1600" dirty="0"/>
              <a:t>. Understanding Solidarity (With a little help from your friends). A response to Dawson and </a:t>
            </a:r>
            <a:r>
              <a:rPr lang="en-US" sz="1600" dirty="0" err="1"/>
              <a:t>Verweij</a:t>
            </a:r>
            <a:r>
              <a:rPr lang="en-US" sz="1600" dirty="0"/>
              <a:t>. </a:t>
            </a:r>
            <a:r>
              <a:rPr lang="en-US" sz="1600" i="1" dirty="0"/>
              <a:t>Public Health Ethics</a:t>
            </a:r>
            <a:r>
              <a:rPr lang="en-US" sz="1600" dirty="0"/>
              <a:t> </a:t>
            </a:r>
            <a:r>
              <a:rPr lang="en-US" sz="1600" dirty="0" smtClean="0"/>
              <a:t>5/2: 206-210.]</a:t>
            </a:r>
          </a:p>
          <a:p>
            <a:pPr marL="0" indent="0">
              <a:buNone/>
            </a:pPr>
            <a:r>
              <a:rPr lang="en-GB" sz="3500" dirty="0" smtClean="0"/>
              <a:t>[</a:t>
            </a:r>
            <a:r>
              <a:rPr lang="en-GB" sz="1600" dirty="0" err="1" smtClean="0"/>
              <a:t>Buyx</a:t>
            </a:r>
            <a:r>
              <a:rPr lang="en-GB" sz="1600" dirty="0"/>
              <a:t> </a:t>
            </a:r>
            <a:r>
              <a:rPr lang="en-GB" sz="1600" dirty="0" smtClean="0"/>
              <a:t>A, Prainsack B </a:t>
            </a:r>
            <a:r>
              <a:rPr lang="en-GB" sz="1600" dirty="0"/>
              <a:t>(2012). Lifestyle-related diseases and individual responsibility through the prism of solidarity. </a:t>
            </a:r>
            <a:r>
              <a:rPr lang="en-GB" sz="1600" i="1" dirty="0"/>
              <a:t>Clinical Ethics</a:t>
            </a:r>
            <a:r>
              <a:rPr lang="en-GB" sz="1600" dirty="0"/>
              <a:t> 7/2: </a:t>
            </a:r>
            <a:r>
              <a:rPr lang="en-GB" sz="1600" dirty="0" smtClean="0"/>
              <a:t>79-85</a:t>
            </a:r>
            <a:r>
              <a:rPr lang="en-GB" sz="1600" dirty="0"/>
              <a:t>]</a:t>
            </a:r>
            <a:endParaRPr lang="en-US" sz="1600" dirty="0" smtClean="0"/>
          </a:p>
          <a:p>
            <a:pPr marL="0" indent="0">
              <a:buNone/>
            </a:pPr>
            <a:r>
              <a:rPr lang="en-US" sz="3500" dirty="0" smtClean="0"/>
              <a:t>[</a:t>
            </a:r>
            <a:r>
              <a:rPr lang="en-US" sz="1600" dirty="0" smtClean="0"/>
              <a:t>Prainsack B, </a:t>
            </a:r>
            <a:r>
              <a:rPr lang="en-US" sz="1600" dirty="0" err="1" smtClean="0"/>
              <a:t>Buyx</a:t>
            </a:r>
            <a:r>
              <a:rPr lang="en-US" sz="1600" dirty="0" smtClean="0"/>
              <a:t> A (2013) A solidarity-based approach to the governance of research </a:t>
            </a:r>
            <a:r>
              <a:rPr lang="en-US" sz="1600" dirty="0" err="1" smtClean="0"/>
              <a:t>biobanks</a:t>
            </a:r>
            <a:r>
              <a:rPr lang="en-US" sz="1600" dirty="0" smtClean="0"/>
              <a:t>. </a:t>
            </a:r>
            <a:r>
              <a:rPr lang="en-US" sz="1600" i="1" dirty="0" smtClean="0"/>
              <a:t>Medical Law Review</a:t>
            </a:r>
            <a:r>
              <a:rPr lang="en-US" sz="1600" dirty="0" smtClean="0"/>
              <a:t> 21/1: 71-91]</a:t>
            </a:r>
          </a:p>
          <a:p>
            <a:pPr marL="0" indent="0">
              <a:buNone/>
            </a:pPr>
            <a:r>
              <a:rPr lang="en-US" sz="3500" dirty="0" smtClean="0"/>
              <a:t>[ </a:t>
            </a:r>
            <a:r>
              <a:rPr lang="en-US" sz="1600" dirty="0" smtClean="0"/>
              <a:t>Prainsack B, </a:t>
            </a:r>
            <a:r>
              <a:rPr lang="en-US" sz="1600" dirty="0" err="1" smtClean="0"/>
              <a:t>Buyx</a:t>
            </a:r>
            <a:r>
              <a:rPr lang="en-US" sz="1600" dirty="0" smtClean="0"/>
              <a:t> A (2014) </a:t>
            </a:r>
            <a:r>
              <a:rPr lang="en-GB" sz="1600" dirty="0" smtClean="0"/>
              <a:t>Nudging </a:t>
            </a:r>
            <a:r>
              <a:rPr lang="en-GB" sz="1600" dirty="0"/>
              <a:t>and solidarity: Do they go together? </a:t>
            </a:r>
            <a:r>
              <a:rPr lang="en-GB" sz="1600" i="1" dirty="0" err="1"/>
              <a:t>Eurohealth</a:t>
            </a:r>
            <a:r>
              <a:rPr lang="en-GB" sz="1600" dirty="0"/>
              <a:t> 20/2: 14-17. </a:t>
            </a:r>
            <a:endParaRPr lang="en-GB" sz="1600" dirty="0" smtClean="0"/>
          </a:p>
          <a:p>
            <a:pPr marL="0" lvl="0" indent="0">
              <a:buNone/>
            </a:pPr>
            <a:r>
              <a:rPr lang="en-GB" sz="3500" dirty="0" smtClean="0"/>
              <a:t>[</a:t>
            </a:r>
            <a:r>
              <a:rPr lang="en-GB" sz="1600" dirty="0" smtClean="0"/>
              <a:t> Prainsack B, </a:t>
            </a:r>
            <a:r>
              <a:rPr lang="en-GB" sz="1600" dirty="0" err="1" smtClean="0"/>
              <a:t>Buyx</a:t>
            </a:r>
            <a:r>
              <a:rPr lang="en-GB" sz="1600" dirty="0" smtClean="0"/>
              <a:t> A (in press) Ethics </a:t>
            </a:r>
            <a:r>
              <a:rPr lang="en-GB" sz="1600" dirty="0"/>
              <a:t>of healthcare policy and the concept of solidarity. In: Ellen </a:t>
            </a:r>
            <a:r>
              <a:rPr lang="en-GB" sz="1600" dirty="0" err="1"/>
              <a:t>Kuhlmann</a:t>
            </a:r>
            <a:r>
              <a:rPr lang="en-GB" sz="1600" dirty="0"/>
              <a:t>, Robert H. Blank, Ivy Lynn </a:t>
            </a:r>
            <a:r>
              <a:rPr lang="en-GB" sz="1600" dirty="0" err="1"/>
              <a:t>Bourgeault</a:t>
            </a:r>
            <a:r>
              <a:rPr lang="en-GB" sz="1600" dirty="0"/>
              <a:t>, and Claus Wendt (</a:t>
            </a:r>
            <a:r>
              <a:rPr lang="en-GB" sz="1600" dirty="0" err="1"/>
              <a:t>eds</a:t>
            </a:r>
            <a:r>
              <a:rPr lang="en-GB" sz="1600" dirty="0"/>
              <a:t>). </a:t>
            </a:r>
            <a:r>
              <a:rPr lang="en-GB" sz="1600" i="1" dirty="0"/>
              <a:t>The Palgrave International Handbook of Healthcare Policy and Governance</a:t>
            </a:r>
            <a:r>
              <a:rPr lang="en-GB" sz="1600" dirty="0"/>
              <a:t>. New York: </a:t>
            </a:r>
            <a:r>
              <a:rPr lang="en-GB" sz="1600" dirty="0" smtClean="0"/>
              <a:t>Palgrave.</a:t>
            </a:r>
            <a:endParaRPr lang="en-GB" sz="1600" dirty="0"/>
          </a:p>
          <a:p>
            <a:pPr marL="0" lvl="0" indent="0">
              <a:buNone/>
            </a:pPr>
            <a:r>
              <a:rPr lang="en-GB" sz="4100" dirty="0" smtClean="0">
                <a:solidFill>
                  <a:srgbClr val="008000"/>
                </a:solidFill>
              </a:rPr>
              <a:t>[</a:t>
            </a:r>
            <a:r>
              <a:rPr lang="en-GB" sz="1600" dirty="0" smtClean="0">
                <a:solidFill>
                  <a:srgbClr val="008000"/>
                </a:solidFill>
              </a:rPr>
              <a:t> Prainsack B, </a:t>
            </a:r>
            <a:r>
              <a:rPr lang="en-GB" sz="1600" dirty="0" err="1" smtClean="0">
                <a:solidFill>
                  <a:srgbClr val="008000"/>
                </a:solidFill>
              </a:rPr>
              <a:t>Buyx</a:t>
            </a:r>
            <a:r>
              <a:rPr lang="en-GB" sz="1600" dirty="0" smtClean="0">
                <a:solidFill>
                  <a:srgbClr val="008000"/>
                </a:solidFill>
              </a:rPr>
              <a:t> A. </a:t>
            </a:r>
            <a:r>
              <a:rPr lang="en-GB" sz="1600" i="1" dirty="0" smtClean="0">
                <a:solidFill>
                  <a:srgbClr val="008000"/>
                </a:solidFill>
              </a:rPr>
              <a:t>Solidarity in bioethics and beyond</a:t>
            </a:r>
            <a:r>
              <a:rPr lang="en-GB" sz="1600" dirty="0" smtClean="0">
                <a:solidFill>
                  <a:srgbClr val="008000"/>
                </a:solidFill>
              </a:rPr>
              <a:t>. Cambridge, UK: Cambridge University Press (2016).</a:t>
            </a:r>
          </a:p>
          <a:p>
            <a:pPr marL="0" lvl="0" indent="0">
              <a:buNone/>
            </a:pPr>
            <a:endParaRPr lang="en-GB" sz="1600" dirty="0"/>
          </a:p>
          <a:p>
            <a:pPr marL="0" lv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752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8 at 18.45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24" y="-1285987"/>
            <a:ext cx="3200400" cy="4787900"/>
          </a:xfrm>
          <a:prstGeom prst="rect">
            <a:avLst/>
          </a:prstGeom>
          <a:solidFill>
            <a:srgbClr val="C0504D"/>
          </a:solidFill>
          <a:ln>
            <a:solidFill>
              <a:schemeClr val="accent2"/>
            </a:solidFill>
          </a:ln>
        </p:spPr>
      </p:pic>
      <p:pic>
        <p:nvPicPr>
          <p:cNvPr id="5" name="Picture 4" descr="Screen Shot 2015-04-08 at 18.47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76" y="1090705"/>
            <a:ext cx="3833862" cy="5208785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6" name="Picture 5" descr="Screen Shot 2015-04-08 at 18.48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76" y="2252576"/>
            <a:ext cx="2912489" cy="4605424"/>
          </a:xfrm>
          <a:prstGeom prst="rect">
            <a:avLst/>
          </a:prstGeom>
        </p:spPr>
      </p:pic>
      <p:pic>
        <p:nvPicPr>
          <p:cNvPr id="7" name="Picture 6" descr="Screen Shot 2015-04-08 at 18.52.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6" y="3920876"/>
            <a:ext cx="3829770" cy="4914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776" y="367877"/>
            <a:ext cx="880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Critique of focus on individual autonomy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3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9Tp5garTE.jpe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6" r="2024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179512" y="3326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Ethical and legal instruments in the field of medicine regularly assume that 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Decisions are taken by only one individual, and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Individual practices are typically motivated by self-interest 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835696" y="3212976"/>
            <a:ext cx="1656184" cy="1490464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51395" y="1495644"/>
            <a:ext cx="24926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Reasons:</a:t>
            </a:r>
            <a:endParaRPr lang="en-US" dirty="0"/>
          </a:p>
          <a:p>
            <a:pPr marL="342900" indent="-342900">
              <a:buAutoNum type="arabicParenBoth"/>
            </a:pPr>
            <a:r>
              <a:rPr lang="en-US" dirty="0" smtClean="0"/>
              <a:t> </a:t>
            </a:r>
            <a:r>
              <a:rPr lang="en-US" dirty="0"/>
              <a:t>Methodological individualism in Western thought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 Influence of “rational choice” paradigm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Overcoming methodological individualism - in theory</a:t>
            </a:r>
            <a:endParaRPr lang="en-US" dirty="0"/>
          </a:p>
        </p:txBody>
      </p:sp>
      <p:pic>
        <p:nvPicPr>
          <p:cNvPr id="15" name="Content Placeholder 14" descr="41AOA2XqKIL._SY344_BO1,204,203,200_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6" r="-18306"/>
          <a:stretch>
            <a:fillRect/>
          </a:stretch>
        </p:blipFill>
        <p:spPr>
          <a:xfrm>
            <a:off x="0" y="1600200"/>
            <a:ext cx="4716016" cy="5141168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“porous boundaries of human beings”</a:t>
            </a:r>
          </a:p>
          <a:p>
            <a:pPr marL="0" indent="0">
              <a:buNone/>
            </a:pPr>
            <a:r>
              <a:rPr lang="en-US" dirty="0" smtClean="0"/>
              <a:t> [</a:t>
            </a:r>
            <a:r>
              <a:rPr lang="en-US" dirty="0" err="1" smtClean="0"/>
              <a:t>Gisli</a:t>
            </a:r>
            <a:r>
              <a:rPr lang="en-US" dirty="0" smtClean="0"/>
              <a:t> </a:t>
            </a:r>
            <a:r>
              <a:rPr lang="en-US" dirty="0" err="1" smtClean="0"/>
              <a:t>Palsson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6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Overcoming methodological individualism in practice - Solidarity</a:t>
            </a:r>
            <a:endParaRPr lang="en-US" dirty="0"/>
          </a:p>
        </p:txBody>
      </p:sp>
      <p:pic>
        <p:nvPicPr>
          <p:cNvPr id="4" name="Content Placeholder 3" descr="Screen Shot 2015-03-12 at 19.59.2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39" r="-34839"/>
          <a:stretch>
            <a:fillRect/>
          </a:stretch>
        </p:blipFill>
        <p:spPr>
          <a:xfrm>
            <a:off x="457200" y="1652162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724275" y="6178125"/>
            <a:ext cx="614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Image: </a:t>
            </a:r>
            <a:r>
              <a:rPr lang="en-US" dirty="0" err="1"/>
              <a:t>Jahn</a:t>
            </a:r>
            <a:r>
              <a:rPr lang="en-US" dirty="0"/>
              <a:t> </a:t>
            </a:r>
            <a:r>
              <a:rPr lang="en-US" dirty="0" err="1"/>
              <a:t>Henne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4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333375"/>
            <a:ext cx="8387820" cy="59753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What is solidarity?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“acts carried out to support others</a:t>
            </a:r>
            <a:r>
              <a:rPr lang="en-US" dirty="0" smtClean="0"/>
              <a:t>”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(K. </a:t>
            </a:r>
            <a:r>
              <a:rPr lang="en-US" dirty="0" err="1" smtClean="0">
                <a:solidFill>
                  <a:srgbClr val="7F7F7F"/>
                </a:solidFill>
              </a:rPr>
              <a:t>Bayertz</a:t>
            </a:r>
            <a:r>
              <a:rPr lang="en-US" dirty="0" smtClean="0">
                <a:solidFill>
                  <a:srgbClr val="7F7F7F"/>
                </a:solidFill>
              </a:rPr>
              <a:t> 1996) </a:t>
            </a:r>
          </a:p>
          <a:p>
            <a:endParaRPr lang="en-US" sz="9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“non-calculating cooperation”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(M. </a:t>
            </a:r>
            <a:r>
              <a:rPr lang="en-US" dirty="0">
                <a:solidFill>
                  <a:srgbClr val="7F7F7F"/>
                </a:solidFill>
              </a:rPr>
              <a:t>H</a:t>
            </a:r>
            <a:r>
              <a:rPr lang="de-AT" dirty="0" err="1">
                <a:solidFill>
                  <a:srgbClr val="7F7F7F"/>
                </a:solidFill>
              </a:rPr>
              <a:t>äyry</a:t>
            </a:r>
            <a:r>
              <a:rPr lang="de-AT" dirty="0">
                <a:solidFill>
                  <a:srgbClr val="7F7F7F"/>
                </a:solidFill>
              </a:rPr>
              <a:t> 2005)</a:t>
            </a:r>
            <a:endParaRPr lang="en-US" dirty="0">
              <a:solidFill>
                <a:srgbClr val="7F7F7F"/>
              </a:solidFill>
            </a:endParaRPr>
          </a:p>
          <a:p>
            <a:endParaRPr lang="en-US" sz="900" dirty="0" smtClean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“a way of </a:t>
            </a:r>
            <a:r>
              <a:rPr lang="en-US" dirty="0" err="1" smtClean="0">
                <a:solidFill>
                  <a:srgbClr val="000000"/>
                </a:solidFill>
              </a:rPr>
              <a:t>organising</a:t>
            </a:r>
            <a:r>
              <a:rPr lang="en-US" dirty="0" smtClean="0">
                <a:solidFill>
                  <a:srgbClr val="000000"/>
                </a:solidFill>
              </a:rPr>
              <a:t> social institutions”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(D. </a:t>
            </a:r>
            <a:r>
              <a:rPr lang="en-US" dirty="0" err="1" smtClean="0">
                <a:solidFill>
                  <a:srgbClr val="7F7F7F"/>
                </a:solidFill>
              </a:rPr>
              <a:t>Gunson</a:t>
            </a:r>
            <a:r>
              <a:rPr lang="en-US" dirty="0" smtClean="0">
                <a:solidFill>
                  <a:srgbClr val="7F7F7F"/>
                </a:solidFill>
              </a:rPr>
              <a:t> 2009) </a:t>
            </a:r>
          </a:p>
          <a:p>
            <a:endParaRPr lang="en-US" sz="9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“the sort of </a:t>
            </a:r>
            <a:r>
              <a:rPr lang="en-US" dirty="0" err="1" smtClean="0">
                <a:solidFill>
                  <a:srgbClr val="000000"/>
                </a:solidFill>
              </a:rPr>
              <a:t>intersubjective</a:t>
            </a:r>
            <a:r>
              <a:rPr lang="en-US" dirty="0" smtClean="0">
                <a:solidFill>
                  <a:srgbClr val="000000"/>
                </a:solidFill>
              </a:rPr>
              <a:t> relations required to keep the fabric of modern society intact”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(R. </a:t>
            </a:r>
            <a:r>
              <a:rPr lang="en-US" dirty="0" err="1" smtClean="0">
                <a:solidFill>
                  <a:srgbClr val="7F7F7F"/>
                </a:solidFill>
              </a:rPr>
              <a:t>Houtepen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>
                <a:solidFill>
                  <a:srgbClr val="7F7F7F"/>
                </a:solidFill>
              </a:rPr>
              <a:t>&amp; </a:t>
            </a:r>
            <a:r>
              <a:rPr lang="en-US" dirty="0" smtClean="0">
                <a:solidFill>
                  <a:srgbClr val="7F7F7F"/>
                </a:solidFill>
              </a:rPr>
              <a:t>R. </a:t>
            </a:r>
            <a:r>
              <a:rPr lang="en-US" dirty="0" err="1" smtClean="0">
                <a:solidFill>
                  <a:srgbClr val="7F7F7F"/>
                </a:solidFill>
              </a:rPr>
              <a:t>Ter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>
                <a:solidFill>
                  <a:srgbClr val="7F7F7F"/>
                </a:solidFill>
              </a:rPr>
              <a:t>Meulen</a:t>
            </a: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en-US" dirty="0" smtClean="0">
                <a:solidFill>
                  <a:srgbClr val="7F7F7F"/>
                </a:solidFill>
              </a:rPr>
              <a:t>2000)</a:t>
            </a:r>
            <a:endParaRPr lang="en-US" sz="1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2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91147" y="297053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8000"/>
                </a:solidFill>
              </a:rPr>
              <a:t>Our definition: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91147" y="1587705"/>
            <a:ext cx="7632848" cy="582158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FontTx/>
              <a:buNone/>
            </a:pPr>
            <a:endParaRPr lang="en-US" sz="2800" b="1" dirty="0" smtClean="0"/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en-US" b="1" dirty="0" smtClean="0"/>
              <a:t>Solidarity </a:t>
            </a:r>
            <a:r>
              <a:rPr lang="en-US" b="1" dirty="0"/>
              <a:t>signifies practices reflecting a commitment to carry </a:t>
            </a:r>
            <a:r>
              <a:rPr lang="en-US" b="1" dirty="0" smtClean="0"/>
              <a:t>“costs” </a:t>
            </a:r>
            <a:r>
              <a:rPr lang="en-US" dirty="0"/>
              <a:t>(financial, social, emotional, or otherwise) </a:t>
            </a:r>
            <a:r>
              <a:rPr lang="en-US" b="1" dirty="0"/>
              <a:t>to assist others with whom we </a:t>
            </a:r>
            <a:r>
              <a:rPr lang="en-US" b="1" dirty="0" err="1"/>
              <a:t>recognise</a:t>
            </a:r>
            <a:r>
              <a:rPr lang="en-US" b="1" dirty="0"/>
              <a:t> similarity in a relevant </a:t>
            </a:r>
            <a:r>
              <a:rPr lang="en-US" b="1" dirty="0" smtClean="0"/>
              <a:t>respect.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en-US" sz="2800" b="1" dirty="0"/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en-US" sz="1800" dirty="0" smtClean="0"/>
              <a:t>[Prainsack</a:t>
            </a:r>
            <a:r>
              <a:rPr lang="en-US" sz="1800" dirty="0"/>
              <a:t>, B., &amp; </a:t>
            </a:r>
            <a:r>
              <a:rPr lang="en-US" sz="1800" dirty="0" err="1"/>
              <a:t>Buyx</a:t>
            </a:r>
            <a:r>
              <a:rPr lang="en-US" sz="1800" dirty="0"/>
              <a:t>, A. (2011). </a:t>
            </a:r>
            <a:r>
              <a:rPr lang="en-US" sz="1800" i="1" dirty="0"/>
              <a:t>Solidarity: Reflections on an emerging concept in bioethics</a:t>
            </a:r>
            <a:r>
              <a:rPr lang="en-US" sz="1800" dirty="0"/>
              <a:t>. Nuffield Council on Bioethics</a:t>
            </a:r>
            <a:r>
              <a:rPr lang="en-US" sz="1800" dirty="0" smtClean="0"/>
              <a:t>.]</a:t>
            </a:r>
            <a:endParaRPr lang="en-US" sz="1800" b="1" dirty="0"/>
          </a:p>
          <a:p>
            <a:pPr marL="0" indent="0">
              <a:buFontTx/>
              <a:buNone/>
            </a:pPr>
            <a:endParaRPr lang="en-US" sz="2800" b="1" dirty="0"/>
          </a:p>
          <a:p>
            <a:pPr marL="0" indent="0">
              <a:buFontTx/>
              <a:buNone/>
            </a:pPr>
            <a:endParaRPr lang="en-US" sz="2800" b="1" dirty="0" smtClean="0"/>
          </a:p>
        </p:txBody>
      </p:sp>
      <p:pic>
        <p:nvPicPr>
          <p:cNvPr id="4" name="Picture 4" descr="C:\Users\Abuyx\AppData\Local\Microsoft\Windows\Temporary Internet Files\Content.Outlook\ZE152GD2\Nuffield logo full colour high 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59" y="5770700"/>
            <a:ext cx="1501759" cy="7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buyx\AppData\Local\Microsoft\Windows\Temporary Internet Files\Content.Outlook\ZE152GD2\CMYK LSca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13" y="5770701"/>
            <a:ext cx="1528937" cy="7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uffield 20years colour reduc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86" y="5793546"/>
            <a:ext cx="1127607" cy="7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8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95536" y="1412776"/>
            <a:ext cx="7776864" cy="42494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/>
          <p:cNvSpPr/>
          <p:nvPr/>
        </p:nvSpPr>
        <p:spPr>
          <a:xfrm>
            <a:off x="395536" y="1412776"/>
            <a:ext cx="6984776" cy="42494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8064500" cy="479425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Three tiers of solidarity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7913" y="4581128"/>
            <a:ext cx="5006253" cy="10810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77913" y="3105150"/>
            <a:ext cx="5006254" cy="10795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77912" y="1662906"/>
            <a:ext cx="5006255" cy="10810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9222" name="TextBox 12"/>
          <p:cNvSpPr txBox="1">
            <a:spLocks noChangeArrowheads="1"/>
          </p:cNvSpPr>
          <p:nvPr/>
        </p:nvSpPr>
        <p:spPr bwMode="auto">
          <a:xfrm>
            <a:off x="1283564" y="4660503"/>
            <a:ext cx="48006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Tier 1 (interpersonal level): </a:t>
            </a:r>
          </a:p>
          <a:p>
            <a:pPr eaLnBrk="1" hangingPunct="1"/>
            <a:r>
              <a:rPr lang="en-GB" dirty="0"/>
              <a:t>manifestations of willingness to carry costs to assist others; similarity in relevant respect</a:t>
            </a:r>
          </a:p>
        </p:txBody>
      </p:sp>
      <p:sp>
        <p:nvSpPr>
          <p:cNvPr id="9223" name="TextBox 14"/>
          <p:cNvSpPr txBox="1">
            <a:spLocks noChangeArrowheads="1"/>
          </p:cNvSpPr>
          <p:nvPr/>
        </p:nvSpPr>
        <p:spPr bwMode="auto">
          <a:xfrm>
            <a:off x="1293703" y="3207038"/>
            <a:ext cx="4319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Tier 2 (group practices): manifestations of collective commitment to carry costs to assist others; communities of risk</a:t>
            </a:r>
          </a:p>
        </p:txBody>
      </p:sp>
      <p:sp>
        <p:nvSpPr>
          <p:cNvPr id="9224" name="TextBox 15"/>
          <p:cNvSpPr txBox="1">
            <a:spLocks noChangeArrowheads="1"/>
          </p:cNvSpPr>
          <p:nvPr/>
        </p:nvSpPr>
        <p:spPr bwMode="auto">
          <a:xfrm>
            <a:off x="1259632" y="1880394"/>
            <a:ext cx="496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Tier 3 (contractual level):</a:t>
            </a:r>
          </a:p>
          <a:p>
            <a:pPr eaLnBrk="1" hangingPunct="1"/>
            <a:r>
              <a:rPr lang="en-GB" dirty="0"/>
              <a:t>legal provisions and contractual norms</a:t>
            </a:r>
          </a:p>
        </p:txBody>
      </p:sp>
      <p:sp>
        <p:nvSpPr>
          <p:cNvPr id="2" name="Up Arrow 1"/>
          <p:cNvSpPr/>
          <p:nvPr/>
        </p:nvSpPr>
        <p:spPr>
          <a:xfrm>
            <a:off x="6228507" y="1556792"/>
            <a:ext cx="1440160" cy="4105424"/>
          </a:xfrm>
          <a:prstGeom prst="upArrow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434844" y="1976159"/>
            <a:ext cx="133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Reciprocity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  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437" y="5949280"/>
            <a:ext cx="576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b</a:t>
            </a:r>
            <a:r>
              <a:rPr lang="en-US" sz="1400" dirty="0" smtClean="0">
                <a:solidFill>
                  <a:schemeClr val="accent1"/>
                </a:solidFill>
              </a:rPr>
              <a:t>lue</a:t>
            </a:r>
            <a:r>
              <a:rPr lang="en-US" sz="1400" dirty="0" smtClean="0"/>
              <a:t>: </a:t>
            </a:r>
            <a:r>
              <a:rPr lang="en-US" sz="1400" dirty="0" smtClean="0">
                <a:solidFill>
                  <a:schemeClr val="accent1"/>
                </a:solidFill>
              </a:rPr>
              <a:t>practices </a:t>
            </a:r>
            <a:r>
              <a:rPr lang="en-US" sz="1400" dirty="0" smtClean="0"/>
              <a:t> 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grey: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institutionalisation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Biobank</a:t>
            </a:r>
            <a:r>
              <a:rPr lang="en-US" dirty="0" smtClean="0">
                <a:solidFill>
                  <a:srgbClr val="008000"/>
                </a:solidFill>
              </a:rPr>
              <a:t>-based disease research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53737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Genetic information is “personal” for more than one person </a:t>
            </a:r>
            <a:r>
              <a:rPr lang="en-US" dirty="0" smtClean="0"/>
              <a:t>(G Laurie, M </a:t>
            </a:r>
            <a:r>
              <a:rPr lang="en-US" dirty="0" smtClean="0"/>
              <a:t>Taylor, H </a:t>
            </a:r>
            <a:r>
              <a:rPr lang="en-US" dirty="0" err="1" smtClean="0"/>
              <a:t>Widdows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specific consent is increasingly </a:t>
            </a:r>
            <a:r>
              <a:rPr lang="en-US" dirty="0" smtClean="0"/>
              <a:t>problematic</a:t>
            </a:r>
          </a:p>
          <a:p>
            <a:endParaRPr lang="en-US" sz="1000" dirty="0" smtClean="0"/>
          </a:p>
          <a:p>
            <a:r>
              <a:rPr lang="en-US" dirty="0" smtClean="0"/>
              <a:t>Privacy and confidentiality cannot be guaranteed (e.g. M </a:t>
            </a:r>
            <a:r>
              <a:rPr lang="en-US" dirty="0" err="1" smtClean="0"/>
              <a:t>Angrist</a:t>
            </a:r>
            <a:r>
              <a:rPr lang="en-US" dirty="0" smtClean="0"/>
              <a:t>, J </a:t>
            </a:r>
            <a:r>
              <a:rPr lang="en-US" dirty="0" err="1" smtClean="0"/>
              <a:t>Lunshof</a:t>
            </a:r>
            <a:r>
              <a:rPr lang="en-US" dirty="0" smtClean="0"/>
              <a:t>, G Church, D </a:t>
            </a:r>
            <a:r>
              <a:rPr lang="en-US" dirty="0" err="1" smtClean="0"/>
              <a:t>Vorhaus</a:t>
            </a:r>
            <a:r>
              <a:rPr lang="en-US" dirty="0" smtClean="0"/>
              <a:t>, etc.)</a:t>
            </a:r>
          </a:p>
          <a:p>
            <a:endParaRPr lang="en-US" sz="1000" dirty="0" smtClean="0"/>
          </a:p>
          <a:p>
            <a:r>
              <a:rPr lang="en-US" dirty="0" smtClean="0"/>
              <a:t>Research </a:t>
            </a:r>
            <a:r>
              <a:rPr lang="en-US" dirty="0" err="1" smtClean="0"/>
              <a:t>biobanks</a:t>
            </a:r>
            <a:r>
              <a:rPr lang="en-US" dirty="0" smtClean="0"/>
              <a:t> governance can be unduly bureaucratic and expensive (e.g. P Taylor)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Instrument: Solidarity</a:t>
            </a:r>
          </a:p>
          <a:p>
            <a:endParaRPr lang="en-US" dirty="0"/>
          </a:p>
          <a:p>
            <a:endParaRPr lang="en-GB" dirty="0" smtClean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4698" r="24698"/>
          <a:stretch>
            <a:fillRect/>
          </a:stretch>
        </p:blipFill>
        <p:spPr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5241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10851</TotalTime>
  <Words>1145</Words>
  <Application>Microsoft Macintosh PowerPoint</Application>
  <PresentationFormat>On-screen Show (4:3)</PresentationFormat>
  <Paragraphs>130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Relations matter:  A solidarity-based perspective on data-rich medicine</vt:lpstr>
      <vt:lpstr>PowerPoint Presentation</vt:lpstr>
      <vt:lpstr>PowerPoint Presentation</vt:lpstr>
      <vt:lpstr>Overcoming methodological individualism - in theory</vt:lpstr>
      <vt:lpstr>Overcoming methodological individualism in practice - Solidarity</vt:lpstr>
      <vt:lpstr>PowerPoint Presentation</vt:lpstr>
      <vt:lpstr>Our definition:</vt:lpstr>
      <vt:lpstr>Three tiers of solidarity</vt:lpstr>
      <vt:lpstr>Biobank-based disease research</vt:lpstr>
      <vt:lpstr>Biobanks: Possible solutions</vt:lpstr>
      <vt:lpstr>Core elements of a solidarity-based approach:</vt:lpstr>
      <vt:lpstr>Does this conflict with autonomy?</vt:lpstr>
      <vt:lpstr>PowerPoint Presentation</vt:lpstr>
      <vt:lpstr>PowerPoint Presentation</vt:lpstr>
      <vt:lpstr>Conclusion: How does solidarity help?</vt:lpstr>
      <vt:lpstr>    Thank you very much for your attention    </vt:lpstr>
      <vt:lpstr>Solidarity:</vt:lpstr>
    </vt:vector>
  </TitlesOfParts>
  <Company>King's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 in the Me:  Individualism and Solidarity in Personalised Medicine</dc:title>
  <dc:creator>Barbara Prainsack</dc:creator>
  <cp:lastModifiedBy>Barbara Prainsack</cp:lastModifiedBy>
  <cp:revision>41</cp:revision>
  <dcterms:created xsi:type="dcterms:W3CDTF">2014-11-11T14:48:32Z</dcterms:created>
  <dcterms:modified xsi:type="dcterms:W3CDTF">2015-06-24T04:25:08Z</dcterms:modified>
</cp:coreProperties>
</file>