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8" r:id="rId2"/>
    <p:sldId id="534" r:id="rId3"/>
    <p:sldId id="531" r:id="rId4"/>
    <p:sldId id="468" r:id="rId5"/>
    <p:sldId id="346" r:id="rId6"/>
    <p:sldId id="348" r:id="rId7"/>
    <p:sldId id="402" r:id="rId8"/>
    <p:sldId id="403" r:id="rId9"/>
    <p:sldId id="533" r:id="rId10"/>
    <p:sldId id="537" r:id="rId11"/>
    <p:sldId id="535" r:id="rId12"/>
    <p:sldId id="372" r:id="rId13"/>
    <p:sldId id="373" r:id="rId14"/>
    <p:sldId id="374" r:id="rId15"/>
    <p:sldId id="377" r:id="rId16"/>
    <p:sldId id="379" r:id="rId17"/>
    <p:sldId id="380" r:id="rId18"/>
    <p:sldId id="384" r:id="rId19"/>
    <p:sldId id="538" r:id="rId20"/>
    <p:sldId id="390" r:id="rId21"/>
    <p:sldId id="472" r:id="rId22"/>
    <p:sldId id="539" r:id="rId23"/>
    <p:sldId id="540" r:id="rId24"/>
    <p:sldId id="475" r:id="rId25"/>
    <p:sldId id="476" r:id="rId26"/>
    <p:sldId id="477" r:id="rId27"/>
    <p:sldId id="541" r:id="rId28"/>
    <p:sldId id="478" r:id="rId29"/>
    <p:sldId id="479" r:id="rId30"/>
    <p:sldId id="480" r:id="rId31"/>
    <p:sldId id="481" r:id="rId32"/>
    <p:sldId id="483" r:id="rId33"/>
    <p:sldId id="542" r:id="rId34"/>
    <p:sldId id="543" r:id="rId35"/>
    <p:sldId id="544" r:id="rId36"/>
    <p:sldId id="491" r:id="rId37"/>
    <p:sldId id="545" r:id="rId38"/>
    <p:sldId id="495" r:id="rId39"/>
    <p:sldId id="497" r:id="rId40"/>
    <p:sldId id="502" r:id="rId41"/>
    <p:sldId id="546" r:id="rId42"/>
    <p:sldId id="547" r:id="rId43"/>
    <p:sldId id="548" r:id="rId44"/>
    <p:sldId id="550" r:id="rId45"/>
    <p:sldId id="507" r:id="rId46"/>
    <p:sldId id="39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87A"/>
    <a:srgbClr val="800080"/>
    <a:srgbClr val="737373"/>
    <a:srgbClr val="5F5F5F"/>
    <a:srgbClr val="693A77"/>
    <a:srgbClr val="C2C2C2"/>
    <a:srgbClr val="024ABE"/>
    <a:srgbClr val="0D0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3011" autoAdjust="0"/>
  </p:normalViewPr>
  <p:slideViewPr>
    <p:cSldViewPr>
      <p:cViewPr varScale="1">
        <p:scale>
          <a:sx n="65" d="100"/>
          <a:sy n="65" d="100"/>
        </p:scale>
        <p:origin x="13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rcfile12.bccrc.ca\dregier\PHSI%20analysis\PHSI%20analysis%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rcfile12.bccrc.ca\dregier\PHSI%20analysis\PHSI%20analysi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a:lstStyle/>
              <a:p>
                <a:pPr>
                  <a:defRPr lang="en-US" sz="12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partc!$B$2:$B$10</c:f>
              <c:strCache>
                <c:ptCount val="9"/>
                <c:pt idx="0">
                  <c:v>Total Cost of Program</c:v>
                </c:pt>
                <c:pt idx="1">
                  <c:v>Evidence on the program's effectiveness</c:v>
                </c:pt>
                <c:pt idx="2">
                  <c:v>Cost-effectiveness analysis</c:v>
                </c:pt>
                <c:pt idx="3">
                  <c:v>Formal in-house program evaluation</c:v>
                </c:pt>
                <c:pt idx="4">
                  <c:v>Patient input</c:v>
                </c:pt>
                <c:pt idx="5">
                  <c:v>Needs assessment</c:v>
                </c:pt>
                <c:pt idx="6">
                  <c:v>Expert opinion</c:v>
                </c:pt>
                <c:pt idx="7">
                  <c:v>Input from general/lay public</c:v>
                </c:pt>
                <c:pt idx="8">
                  <c:v>Budget impact analysis</c:v>
                </c:pt>
              </c:strCache>
            </c:strRef>
          </c:cat>
          <c:val>
            <c:numRef>
              <c:f>partc!$C$2:$C$10</c:f>
              <c:numCache>
                <c:formatCode>0%</c:formatCode>
                <c:ptCount val="9"/>
                <c:pt idx="0">
                  <c:v>0.92070000000000063</c:v>
                </c:pt>
                <c:pt idx="1">
                  <c:v>0.96819999999999995</c:v>
                </c:pt>
                <c:pt idx="2">
                  <c:v>0.96830000000000005</c:v>
                </c:pt>
                <c:pt idx="3">
                  <c:v>0.85710000000000064</c:v>
                </c:pt>
                <c:pt idx="4">
                  <c:v>0.95240000000000002</c:v>
                </c:pt>
                <c:pt idx="5">
                  <c:v>0.76190000000000579</c:v>
                </c:pt>
                <c:pt idx="6">
                  <c:v>0.60320000000000062</c:v>
                </c:pt>
                <c:pt idx="7">
                  <c:v>0.7460000000000051</c:v>
                </c:pt>
                <c:pt idx="8">
                  <c:v>0.96830000000000005</c:v>
                </c:pt>
              </c:numCache>
            </c:numRef>
          </c:val>
        </c:ser>
        <c:dLbls>
          <c:showLegendKey val="0"/>
          <c:showVal val="1"/>
          <c:showCatName val="0"/>
          <c:showSerName val="0"/>
          <c:showPercent val="0"/>
          <c:showBubbleSize val="0"/>
        </c:dLbls>
        <c:gapWidth val="75"/>
        <c:axId val="225189224"/>
        <c:axId val="5741424"/>
      </c:barChart>
      <c:catAx>
        <c:axId val="225189224"/>
        <c:scaling>
          <c:orientation val="minMax"/>
        </c:scaling>
        <c:delete val="0"/>
        <c:axPos val="l"/>
        <c:numFmt formatCode="General" sourceLinked="0"/>
        <c:majorTickMark val="none"/>
        <c:minorTickMark val="none"/>
        <c:tickLblPos val="nextTo"/>
        <c:txPr>
          <a:bodyPr/>
          <a:lstStyle/>
          <a:p>
            <a:pPr>
              <a:defRPr lang="en-US" sz="1250" baseline="0"/>
            </a:pPr>
            <a:endParaRPr lang="en-US"/>
          </a:p>
        </c:txPr>
        <c:crossAx val="5741424"/>
        <c:crosses val="autoZero"/>
        <c:auto val="1"/>
        <c:lblAlgn val="ctr"/>
        <c:lblOffset val="100"/>
        <c:noMultiLvlLbl val="0"/>
      </c:catAx>
      <c:valAx>
        <c:axId val="5741424"/>
        <c:scaling>
          <c:orientation val="minMax"/>
        </c:scaling>
        <c:delete val="0"/>
        <c:axPos val="b"/>
        <c:numFmt formatCode="0%" sourceLinked="1"/>
        <c:majorTickMark val="none"/>
        <c:minorTickMark val="none"/>
        <c:tickLblPos val="nextTo"/>
        <c:txPr>
          <a:bodyPr/>
          <a:lstStyle/>
          <a:p>
            <a:pPr>
              <a:defRPr lang="en-US"/>
            </a:pPr>
            <a:endParaRPr lang="en-US"/>
          </a:p>
        </c:txPr>
        <c:crossAx val="225189224"/>
        <c:crosses val="autoZero"/>
        <c:crossBetween val="between"/>
      </c:valAx>
    </c:plotArea>
    <c:plotVisOnly val="1"/>
    <c:dispBlanksAs val="gap"/>
    <c:showDLblsOverMax val="0"/>
  </c:chart>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15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'example likert'!$I$11</c:f>
              <c:strCache>
                <c:ptCount val="1"/>
                <c:pt idx="0">
                  <c:v>Percentage of respondents often or always using the following inputs</c:v>
                </c:pt>
              </c:strCache>
            </c:strRef>
          </c:tx>
          <c:invertIfNegative val="0"/>
          <c:dLbls>
            <c:spPr>
              <a:noFill/>
              <a:ln>
                <a:noFill/>
              </a:ln>
              <a:effectLst/>
            </c:spPr>
            <c:txPr>
              <a:bodyPr/>
              <a:lstStyle/>
              <a:p>
                <a:pPr>
                  <a:defRPr lang="en-US" sz="125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'example likert'!$H$12:$H$20</c:f>
              <c:strCache>
                <c:ptCount val="9"/>
                <c:pt idx="0">
                  <c:v>Total Cost of Program</c:v>
                </c:pt>
                <c:pt idx="1">
                  <c:v>Evidence on the program's effectiveness</c:v>
                </c:pt>
                <c:pt idx="2">
                  <c:v>Cost-effectiveness analysis</c:v>
                </c:pt>
                <c:pt idx="3">
                  <c:v>Formal in-house program evaluation</c:v>
                </c:pt>
                <c:pt idx="4">
                  <c:v>Patient input</c:v>
                </c:pt>
                <c:pt idx="5">
                  <c:v>Needs assessment</c:v>
                </c:pt>
                <c:pt idx="6">
                  <c:v>Expert opinion</c:v>
                </c:pt>
                <c:pt idx="7">
                  <c:v>Input from general/lay public</c:v>
                </c:pt>
                <c:pt idx="8">
                  <c:v>Budget impact analysis</c:v>
                </c:pt>
              </c:strCache>
            </c:strRef>
          </c:cat>
          <c:val>
            <c:numRef>
              <c:f>'example likert'!$I$12:$I$20</c:f>
              <c:numCache>
                <c:formatCode>0%</c:formatCode>
                <c:ptCount val="9"/>
                <c:pt idx="0">
                  <c:v>0.88059701492537312</c:v>
                </c:pt>
                <c:pt idx="1">
                  <c:v>0.94029850746268662</c:v>
                </c:pt>
                <c:pt idx="2">
                  <c:v>0.70149253731343364</c:v>
                </c:pt>
                <c:pt idx="3">
                  <c:v>0.50746268656715843</c:v>
                </c:pt>
                <c:pt idx="4">
                  <c:v>0.34328358208955512</c:v>
                </c:pt>
                <c:pt idx="5">
                  <c:v>0.53731343283582089</c:v>
                </c:pt>
                <c:pt idx="6">
                  <c:v>0.79104477611940971</c:v>
                </c:pt>
                <c:pt idx="7">
                  <c:v>0.20895522388059853</c:v>
                </c:pt>
                <c:pt idx="8">
                  <c:v>0.82089552238806718</c:v>
                </c:pt>
              </c:numCache>
            </c:numRef>
          </c:val>
        </c:ser>
        <c:dLbls>
          <c:showLegendKey val="0"/>
          <c:showVal val="1"/>
          <c:showCatName val="0"/>
          <c:showSerName val="0"/>
          <c:showPercent val="0"/>
          <c:showBubbleSize val="0"/>
        </c:dLbls>
        <c:gapWidth val="75"/>
        <c:axId val="224718544"/>
        <c:axId val="225264448"/>
      </c:barChart>
      <c:catAx>
        <c:axId val="224718544"/>
        <c:scaling>
          <c:orientation val="minMax"/>
        </c:scaling>
        <c:delete val="0"/>
        <c:axPos val="l"/>
        <c:numFmt formatCode="General" sourceLinked="0"/>
        <c:majorTickMark val="none"/>
        <c:minorTickMark val="none"/>
        <c:tickLblPos val="nextTo"/>
        <c:txPr>
          <a:bodyPr/>
          <a:lstStyle/>
          <a:p>
            <a:pPr>
              <a:defRPr lang="en-US" sz="1250" baseline="0"/>
            </a:pPr>
            <a:endParaRPr lang="en-US"/>
          </a:p>
        </c:txPr>
        <c:crossAx val="225264448"/>
        <c:crosses val="autoZero"/>
        <c:auto val="1"/>
        <c:lblAlgn val="ctr"/>
        <c:lblOffset val="100"/>
        <c:noMultiLvlLbl val="0"/>
      </c:catAx>
      <c:valAx>
        <c:axId val="225264448"/>
        <c:scaling>
          <c:orientation val="minMax"/>
        </c:scaling>
        <c:delete val="0"/>
        <c:axPos val="b"/>
        <c:numFmt formatCode="0%" sourceLinked="0"/>
        <c:majorTickMark val="none"/>
        <c:minorTickMark val="none"/>
        <c:tickLblPos val="nextTo"/>
        <c:txPr>
          <a:bodyPr/>
          <a:lstStyle/>
          <a:p>
            <a:pPr>
              <a:defRPr lang="en-US"/>
            </a:pPr>
            <a:endParaRPr lang="en-US"/>
          </a:p>
        </c:txPr>
        <c:crossAx val="224718544"/>
        <c:crosses val="autoZero"/>
        <c:crossBetween val="between"/>
      </c:valAx>
    </c:plotArea>
    <c:plotVisOnly val="1"/>
    <c:dispBlanksAs val="gap"/>
    <c:showDLblsOverMax val="0"/>
  </c:chart>
  <c: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645A1-DE5A-4989-A024-28EABD9EB68E}" type="datetimeFigureOut">
              <a:rPr lang="en-CA" smtClean="0"/>
              <a:pPr/>
              <a:t>24/06/2015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D433F-818C-452C-90A7-B17DD9EF7C2E}" type="slidenum">
              <a:rPr lang="en-CA" smtClean="0"/>
              <a:pPr/>
              <a:t>‹#›</a:t>
            </a:fld>
            <a:endParaRPr lang="en-CA" dirty="0"/>
          </a:p>
        </p:txBody>
      </p:sp>
    </p:spTree>
    <p:extLst>
      <p:ext uri="{BB962C8B-B14F-4D97-AF65-F5344CB8AC3E}">
        <p14:creationId xmlns:p14="http://schemas.microsoft.com/office/powerpoint/2010/main" val="420394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2DD433F-818C-452C-90A7-B17DD9EF7C2E}" type="slidenum">
              <a:rPr lang="en-CA" smtClean="0"/>
              <a:pPr/>
              <a:t>1</a:t>
            </a:fld>
            <a:endParaRPr lang="en-CA" dirty="0"/>
          </a:p>
        </p:txBody>
      </p:sp>
    </p:spTree>
    <p:extLst>
      <p:ext uri="{BB962C8B-B14F-4D97-AF65-F5344CB8AC3E}">
        <p14:creationId xmlns:p14="http://schemas.microsoft.com/office/powerpoint/2010/main" val="290163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methods we used were developed principally by Mike Burgess, and informed by work from O’Doherty, Longstaff, Fung, Warren, etc.  There are other practitioners of PE that use different methods to achieve the goal of collective decisions on policy matters (e.g., Julia Abelson, Marthe Gold, Scott Niemeyer, Susan Goold, Erika Blacksher)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Participants as non-experts:  We want them to be experts about their own lives.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example, the deliberative questions were framed neutrally so as not to bias participants’ responses or require them to be experts in medicine, law, health systems, governance or ethics in order to answer them.</a:t>
            </a:r>
            <a:endParaRPr lang="en-US" dirty="0" smtClean="0"/>
          </a:p>
        </p:txBody>
      </p:sp>
      <p:sp>
        <p:nvSpPr>
          <p:cNvPr id="4" name="Slide Number Placeholder 3"/>
          <p:cNvSpPr>
            <a:spLocks noGrp="1"/>
          </p:cNvSpPr>
          <p:nvPr>
            <p:ph type="sldNum" sz="quarter" idx="10"/>
          </p:nvPr>
        </p:nvSpPr>
        <p:spPr/>
        <p:txBody>
          <a:bodyPr/>
          <a:lstStyle/>
          <a:p>
            <a:fld id="{B4236BAE-95D7-4903-84EF-E1398999887E}" type="slidenum">
              <a:rPr lang="en-US" smtClean="0"/>
              <a:pPr/>
              <a:t>26</a:t>
            </a:fld>
            <a:endParaRPr lang="en-US" dirty="0"/>
          </a:p>
        </p:txBody>
      </p:sp>
    </p:spTree>
    <p:extLst>
      <p:ext uri="{BB962C8B-B14F-4D97-AF65-F5344CB8AC3E}">
        <p14:creationId xmlns:p14="http://schemas.microsoft.com/office/powerpoint/2010/main" val="406355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CA" sz="2400" dirty="0" smtClean="0"/>
              <a:t>Successful recruitment:  no statistically significant difference</a:t>
            </a:r>
            <a:r>
              <a:rPr lang="en-CA" sz="2400" baseline="0" dirty="0" smtClean="0"/>
              <a:t> between our</a:t>
            </a:r>
            <a:r>
              <a:rPr lang="en-CA" sz="2400" dirty="0" smtClean="0"/>
              <a:t> “target” and “actual” samples (caveat: small sample size) </a:t>
            </a:r>
          </a:p>
          <a:p>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28</a:t>
            </a:fld>
            <a:endParaRPr lang="en-US" dirty="0"/>
          </a:p>
        </p:txBody>
      </p:sp>
    </p:spTree>
    <p:extLst>
      <p:ext uri="{BB962C8B-B14F-4D97-AF65-F5344CB8AC3E}">
        <p14:creationId xmlns:p14="http://schemas.microsoft.com/office/powerpoint/2010/main" val="354675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E44FA7-3E9C-6C4A-8F6F-E1A59671D125}" type="slidenum">
              <a:rPr lang="en-US"/>
              <a:pPr/>
              <a:t>29</a:t>
            </a:fld>
            <a:endParaRPr lang="en-US" dirty="0"/>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noFill/>
          <a:ln/>
        </p:spPr>
        <p:txBody>
          <a:bodyPr/>
          <a:lstStyle/>
          <a:p>
            <a:pPr lvl="1" eaLnBrk="1" hangingPunct="1">
              <a:spcAft>
                <a:spcPct val="20000"/>
              </a:spcAft>
              <a:buFont typeface="Wingdings" charset="2"/>
              <a:buBlip>
                <a:blip r:embed="rId3"/>
              </a:buBlip>
            </a:pPr>
            <a:r>
              <a:rPr lang="en-US" sz="2400" dirty="0">
                <a:solidFill>
                  <a:srgbClr val="000000"/>
                </a:solidFill>
              </a:rPr>
              <a:t>Get exact questions for each </a:t>
            </a:r>
            <a:r>
              <a:rPr lang="en-US" sz="2400" dirty="0" smtClean="0">
                <a:solidFill>
                  <a:srgbClr val="000000"/>
                </a:solidFill>
              </a:rPr>
              <a:t>weekend</a:t>
            </a:r>
            <a:endParaRPr lang="en-US" sz="2400" dirty="0">
              <a:solidFill>
                <a:srgbClr val="000000"/>
              </a:solidFill>
            </a:endParaRPr>
          </a:p>
        </p:txBody>
      </p:sp>
    </p:spTree>
    <p:extLst>
      <p:ext uri="{BB962C8B-B14F-4D97-AF65-F5344CB8AC3E}">
        <p14:creationId xmlns:p14="http://schemas.microsoft.com/office/powerpoint/2010/main" val="106975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30</a:t>
            </a:fld>
            <a:endParaRPr lang="en-US" dirty="0"/>
          </a:p>
        </p:txBody>
      </p:sp>
    </p:spTree>
    <p:extLst>
      <p:ext uri="{BB962C8B-B14F-4D97-AF65-F5344CB8AC3E}">
        <p14:creationId xmlns:p14="http://schemas.microsoft.com/office/powerpoint/2010/main" val="3184609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Ratifying recommendations and capturing disagreements: this method allows us to understand how much strength to read into a given area of agreement (e.g., consensus, strong agreement, weak agreement) and to capture the nuances underlying different positions and points of contention.  (Cf thematic analysis, which makes it unclear the extent to which certain concerns or “themes” reflect the sentiment of the group as a whole or just a few dominant participants. )</a:t>
            </a:r>
          </a:p>
          <a:p>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31</a:t>
            </a:fld>
            <a:endParaRPr lang="en-US" dirty="0"/>
          </a:p>
        </p:txBody>
      </p:sp>
    </p:spTree>
    <p:extLst>
      <p:ext uri="{BB962C8B-B14F-4D97-AF65-F5344CB8AC3E}">
        <p14:creationId xmlns:p14="http://schemas.microsoft.com/office/powerpoint/2010/main" val="154795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Participants wanted to include “for example, oral vs. intravenous drugs” because they knew decision makers were interested in their</a:t>
            </a:r>
            <a:r>
              <a:rPr lang="en-CA" baseline="0" dirty="0" smtClean="0"/>
              <a:t> views on this issues particularly.</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32</a:t>
            </a:fld>
            <a:endParaRPr lang="en-US" dirty="0"/>
          </a:p>
        </p:txBody>
      </p:sp>
    </p:spTree>
    <p:extLst>
      <p:ext uri="{BB962C8B-B14F-4D97-AF65-F5344CB8AC3E}">
        <p14:creationId xmlns:p14="http://schemas.microsoft.com/office/powerpoint/2010/main" val="141103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Also on Day 4, participants voted unanimously YES to “We have a responsibility to provide oral chemotherapy to those with limited access, mobility, who have special circumstances or are unable to use IV chemotherapy.” These subgroups were defined in the following</a:t>
            </a:r>
            <a:r>
              <a:rPr lang="en-CA" baseline="0" dirty="0" smtClean="0"/>
              <a:t> excerpt from the large group, Day 4: </a:t>
            </a:r>
            <a:r>
              <a:rPr lang="en-CA" dirty="0" smtClean="0"/>
              <a:t> </a:t>
            </a:r>
          </a:p>
          <a:p>
            <a:r>
              <a:rPr lang="en-CA" sz="1200" kern="1200" dirty="0" smtClean="0">
                <a:solidFill>
                  <a:schemeClr val="tx1"/>
                </a:solidFill>
                <a:latin typeface="+mn-lt"/>
                <a:ea typeface="+mn-ea"/>
                <a:cs typeface="+mn-cs"/>
              </a:rPr>
              <a:t>HOLLY:     Yeah, I heard that -- I heard that as well.  There's a priority for oral, for people that are in rural communities, I heard First Nations' communities, I heard people that have mobility issues, people that maybe have family obligations.  Was that across the board?</a:t>
            </a:r>
          </a:p>
          <a:p>
            <a:r>
              <a:rPr lang="en-CA" sz="1200" kern="1200" dirty="0" smtClean="0">
                <a:solidFill>
                  <a:schemeClr val="tx1"/>
                </a:solidFill>
                <a:latin typeface="+mn-lt"/>
                <a:ea typeface="+mn-ea"/>
                <a:cs typeface="+mn-cs"/>
              </a:rPr>
              <a:t>VOICES:    Yeah.</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33</a:t>
            </a:fld>
            <a:endParaRPr lang="en-US"/>
          </a:p>
        </p:txBody>
      </p:sp>
    </p:spTree>
    <p:extLst>
      <p:ext uri="{BB962C8B-B14F-4D97-AF65-F5344CB8AC3E}">
        <p14:creationId xmlns:p14="http://schemas.microsoft.com/office/powerpoint/2010/main" val="240099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YES: 17; NO=4.  Capture tolerance of drug, not just convenience.</a:t>
            </a:r>
          </a:p>
          <a:p>
            <a:endParaRPr lang="en-CA" dirty="0" smtClean="0"/>
          </a:p>
          <a:p>
            <a:r>
              <a:rPr lang="en-CA" dirty="0" smtClean="0"/>
              <a:t>Strong agreement on this statement.  We also captured areas of disagreement...</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34</a:t>
            </a:fld>
            <a:endParaRPr lang="en-US"/>
          </a:p>
        </p:txBody>
      </p:sp>
    </p:spTree>
    <p:extLst>
      <p:ext uri="{BB962C8B-B14F-4D97-AF65-F5344CB8AC3E}">
        <p14:creationId xmlns:p14="http://schemas.microsoft.com/office/powerpoint/2010/main" val="12881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much strength to read into a given</a:t>
            </a:r>
            <a:r>
              <a:rPr lang="en-CA" baseline="0" dirty="0" smtClean="0"/>
              <a:t> area of agreement</a:t>
            </a:r>
          </a:p>
          <a:p>
            <a:r>
              <a:rPr lang="en-CA" baseline="0" dirty="0" smtClean="0"/>
              <a:t>Capture fairness of access: issues of equity and access for others with limitations. </a:t>
            </a:r>
          </a:p>
          <a:p>
            <a:r>
              <a:rPr lang="en-CA" baseline="0" dirty="0" smtClean="0"/>
              <a:t>Equity issues are around options for patients</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35</a:t>
            </a:fld>
            <a:endParaRPr lang="en-US"/>
          </a:p>
        </p:txBody>
      </p:sp>
    </p:spTree>
    <p:extLst>
      <p:ext uri="{BB962C8B-B14F-4D97-AF65-F5344CB8AC3E}">
        <p14:creationId xmlns:p14="http://schemas.microsoft.com/office/powerpoint/2010/main" val="56674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YES=17; NO=5  GOOD</a:t>
            </a:r>
            <a:r>
              <a:rPr lang="en-CA" baseline="0" dirty="0" smtClean="0"/>
              <a:t> ROI</a:t>
            </a:r>
            <a:endParaRPr lang="en-CA" dirty="0" smtClean="0"/>
          </a:p>
          <a:p>
            <a:r>
              <a:rPr lang="en-CA" dirty="0" smtClean="0"/>
              <a:t>There was strong agreement</a:t>
            </a:r>
            <a:r>
              <a:rPr lang="en-CA" baseline="0" dirty="0" smtClean="0"/>
              <a:t> in both large and small groups on 12 months additional duration of life. </a:t>
            </a:r>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36</a:t>
            </a:fld>
            <a:endParaRPr lang="en-US" dirty="0"/>
          </a:p>
        </p:txBody>
      </p:sp>
    </p:spTree>
    <p:extLst>
      <p:ext uri="{BB962C8B-B14F-4D97-AF65-F5344CB8AC3E}">
        <p14:creationId xmlns:p14="http://schemas.microsoft.com/office/powerpoint/2010/main" val="30845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4236BAE-95D7-4903-84EF-E1398999887E}" type="slidenum">
              <a:rPr lang="en-US" smtClean="0"/>
              <a:pPr/>
              <a:t>3</a:t>
            </a:fld>
            <a:endParaRPr lang="en-US"/>
          </a:p>
        </p:txBody>
      </p:sp>
    </p:spTree>
    <p:extLst>
      <p:ext uri="{BB962C8B-B14F-4D97-AF65-F5344CB8AC3E}">
        <p14:creationId xmlns:p14="http://schemas.microsoft.com/office/powerpoint/2010/main" val="190014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Strong agreement on 12 months:  People wanted</a:t>
            </a:r>
            <a:r>
              <a:rPr lang="en-CA" baseline="0" dirty="0" smtClean="0"/>
              <a:t> “more bang for their buck” when doubling the budget</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37</a:t>
            </a:fld>
            <a:endParaRPr lang="en-US"/>
          </a:p>
        </p:txBody>
      </p:sp>
    </p:spTree>
    <p:extLst>
      <p:ext uri="{BB962C8B-B14F-4D97-AF65-F5344CB8AC3E}">
        <p14:creationId xmlns:p14="http://schemas.microsoft.com/office/powerpoint/2010/main" val="366400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latin typeface="+mn-lt"/>
                <a:ea typeface="+mn-ea"/>
                <a:cs typeface="+mn-cs"/>
              </a:rPr>
              <a:t>Percentage</a:t>
            </a:r>
            <a:r>
              <a:rPr lang="en-CA" sz="1200" kern="1200" baseline="0" dirty="0" smtClean="0">
                <a:solidFill>
                  <a:schemeClr val="tx1"/>
                </a:solidFill>
                <a:latin typeface="+mn-lt"/>
                <a:ea typeface="+mn-ea"/>
                <a:cs typeface="+mn-cs"/>
              </a:rPr>
              <a:t> or basis points</a:t>
            </a:r>
            <a:endParaRPr lang="en-CA"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latin typeface="+mn-lt"/>
                <a:ea typeface="+mn-ea"/>
                <a:cs typeface="+mn-cs"/>
              </a:rPr>
              <a:t>To give participants context,</a:t>
            </a:r>
            <a:r>
              <a:rPr lang="en-CA" sz="1200" kern="1200" baseline="0" dirty="0" smtClean="0">
                <a:solidFill>
                  <a:schemeClr val="tx1"/>
                </a:solidFill>
                <a:latin typeface="+mn-lt"/>
                <a:ea typeface="+mn-ea"/>
                <a:cs typeface="+mn-cs"/>
              </a:rPr>
              <a:t> Stuart presented this scale on </a:t>
            </a:r>
            <a:r>
              <a:rPr lang="en-CA" sz="1200" kern="1200" dirty="0" smtClean="0">
                <a:solidFill>
                  <a:schemeClr val="tx1"/>
                </a:solidFill>
                <a:latin typeface="+mn-lt"/>
                <a:ea typeface="+mn-ea"/>
                <a:cs typeface="+mn-cs"/>
              </a:rPr>
              <a:t>Day</a:t>
            </a:r>
            <a:r>
              <a:rPr lang="en-CA" sz="1200" kern="1200" baseline="0" dirty="0" smtClean="0">
                <a:solidFill>
                  <a:schemeClr val="tx1"/>
                </a:solidFill>
                <a:latin typeface="+mn-lt"/>
                <a:ea typeface="+mn-ea"/>
                <a:cs typeface="+mn-cs"/>
              </a:rPr>
              <a:t> 3, Large group:  “</a:t>
            </a:r>
            <a:r>
              <a:rPr lang="en-CA" sz="1200" kern="1200" dirty="0" smtClean="0">
                <a:solidFill>
                  <a:schemeClr val="tx1"/>
                </a:solidFill>
                <a:latin typeface="+mn-lt"/>
                <a:ea typeface="+mn-ea"/>
                <a:cs typeface="+mn-cs"/>
              </a:rPr>
              <a:t>We can go round the room and ask people how they're feeling today.  Most people will probably say somewhere in the eighties or nineties, given a bit of luck.  So this will come into play when you're talking about quality of life later.”</a:t>
            </a:r>
          </a:p>
          <a:p>
            <a:endParaRPr lang="en-CA" dirty="0"/>
          </a:p>
        </p:txBody>
      </p:sp>
      <p:sp>
        <p:nvSpPr>
          <p:cNvPr id="4" name="Slide Number Placeholder 3"/>
          <p:cNvSpPr>
            <a:spLocks noGrp="1"/>
          </p:cNvSpPr>
          <p:nvPr>
            <p:ph type="sldNum" sz="quarter" idx="10"/>
          </p:nvPr>
        </p:nvSpPr>
        <p:spPr/>
        <p:txBody>
          <a:bodyPr/>
          <a:lstStyle/>
          <a:p>
            <a:fld id="{B4236BAE-95D7-4903-84EF-E1398999887E}" type="slidenum">
              <a:rPr lang="en-US" smtClean="0"/>
              <a:pPr/>
              <a:t>38</a:t>
            </a:fld>
            <a:endParaRPr lang="en-US" dirty="0"/>
          </a:p>
        </p:txBody>
      </p:sp>
    </p:spTree>
    <p:extLst>
      <p:ext uri="{BB962C8B-B14F-4D97-AF65-F5344CB8AC3E}">
        <p14:creationId xmlns:p14="http://schemas.microsoft.com/office/powerpoint/2010/main" val="402735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t>YES = 16; NO = 6</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aseline="0" dirty="0" smtClean="0"/>
              <a:t>Participants also wanted good ROI if they were to spend twice as much.</a:t>
            </a:r>
            <a:r>
              <a:rPr lang="en-US" sz="1200" kern="1200" dirty="0" smtClean="0">
                <a:solidFill>
                  <a:schemeClr val="tx1"/>
                </a:solidFill>
                <a:latin typeface="+mn-lt"/>
                <a:ea typeface="+mn-ea"/>
                <a:cs typeface="+mn-cs"/>
              </a:rPr>
              <a:t> </a:t>
            </a:r>
            <a:endParaRPr lang="en-CA" dirty="0" smtClean="0"/>
          </a:p>
          <a:p>
            <a:r>
              <a:rPr lang="en-CA" sz="1200" dirty="0" smtClean="0"/>
              <a:t>Strong</a:t>
            </a:r>
            <a:r>
              <a:rPr lang="en-CA" sz="1200" baseline="0" dirty="0" smtClean="0"/>
              <a:t> agreement on 20 points increase in QoL for 2x budget.  Participants also wanted good value for money for improved QoL if they were to spend twice as much.</a:t>
            </a:r>
            <a:r>
              <a:rPr lang="en-US" sz="1200" kern="1200" dirty="0" smtClean="0">
                <a:solidFill>
                  <a:schemeClr val="tx1"/>
                </a:solidFill>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39</a:t>
            </a:fld>
            <a:endParaRPr lang="en-US" dirty="0"/>
          </a:p>
        </p:txBody>
      </p:sp>
    </p:spTree>
    <p:extLst>
      <p:ext uri="{BB962C8B-B14F-4D97-AF65-F5344CB8AC3E}">
        <p14:creationId xmlns:p14="http://schemas.microsoft.com/office/powerpoint/2010/main" val="26945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YES=16;</a:t>
            </a:r>
            <a:r>
              <a:rPr lang="en-CA" baseline="0" dirty="0" smtClean="0"/>
              <a:t> NO=5</a:t>
            </a:r>
          </a:p>
          <a:p>
            <a:r>
              <a:rPr lang="en-CA" baseline="0" dirty="0" smtClean="0"/>
              <a:t>The dissenting votes were largely because participants felt that this recommendation was unnecessary because the conflict of interest point in a previous recommendation covered this issue.  The previous recommendations was: “There is a need for transparency around how drug funding decisions are made, what stakeholders are involved, and possible conflicts of interest.” (YES=21; NO=0)</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40</a:t>
            </a:fld>
            <a:endParaRPr lang="en-US" dirty="0"/>
          </a:p>
        </p:txBody>
      </p:sp>
    </p:spTree>
    <p:extLst>
      <p:ext uri="{BB962C8B-B14F-4D97-AF65-F5344CB8AC3E}">
        <p14:creationId xmlns:p14="http://schemas.microsoft.com/office/powerpoint/2010/main" val="2810351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smtClean="0"/>
              <a:t>Without bias – Although not directly incorporated into the recommendation, the role of pharmacists, physicians, and the public were frequently discussed together.</a:t>
            </a:r>
          </a:p>
          <a:p>
            <a:pPr>
              <a:buNone/>
            </a:pPr>
            <a:r>
              <a:rPr lang="en-US" sz="1200" dirty="0" smtClean="0"/>
              <a:t>DIEDRE:   So, and I think the pharmacists are a great resource, because they’re the ones that are interacting with the patients.  So that doctor/patient -- or doctor/pharmacist avenue would be a way of getting input from the patients that are actually using the drugs.   </a:t>
            </a:r>
            <a:endParaRPr lang="en-CA" sz="1200" dirty="0" smtClean="0"/>
          </a:p>
          <a:p>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41</a:t>
            </a:fld>
            <a:endParaRPr lang="en-US"/>
          </a:p>
        </p:txBody>
      </p:sp>
    </p:spTree>
    <p:extLst>
      <p:ext uri="{BB962C8B-B14F-4D97-AF65-F5344CB8AC3E}">
        <p14:creationId xmlns:p14="http://schemas.microsoft.com/office/powerpoint/2010/main" val="130046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Members would need to be free from apparent conflicts of interest including primarily </a:t>
            </a:r>
            <a:r>
              <a:rPr lang="en-US" sz="1200" dirty="0" err="1" smtClean="0"/>
              <a:t>pharma</a:t>
            </a:r>
            <a:r>
              <a:rPr lang="en-US" sz="1200" dirty="0" smtClean="0"/>
              <a:t>/ drug manufacturer ties, with some participants stating members</a:t>
            </a:r>
            <a:r>
              <a:rPr lang="en-US" sz="1200" baseline="0" dirty="0" smtClean="0"/>
              <a:t> could not have political influences (i.e., non-partisan)</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42</a:t>
            </a:fld>
            <a:endParaRPr lang="en-US"/>
          </a:p>
        </p:txBody>
      </p:sp>
    </p:spTree>
    <p:extLst>
      <p:ext uri="{BB962C8B-B14F-4D97-AF65-F5344CB8AC3E}">
        <p14:creationId xmlns:p14="http://schemas.microsoft.com/office/powerpoint/2010/main" val="208695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question came from a DM on the final day: how can I engage Canadians on this topic when they are busy with their everyday lives?  Something other than going “on the road” and making presentations.</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43</a:t>
            </a:fld>
            <a:endParaRPr lang="en-US"/>
          </a:p>
        </p:txBody>
      </p:sp>
    </p:spTree>
    <p:extLst>
      <p:ext uri="{BB962C8B-B14F-4D97-AF65-F5344CB8AC3E}">
        <p14:creationId xmlns:p14="http://schemas.microsoft.com/office/powerpoint/2010/main" val="228826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summary is high level and is about the event itself, not</a:t>
            </a:r>
            <a:r>
              <a:rPr lang="en-CA" baseline="0" dirty="0" smtClean="0"/>
              <a:t> our specific results.  </a:t>
            </a:r>
            <a:endParaRPr lang="en-CA" dirty="0"/>
          </a:p>
        </p:txBody>
      </p:sp>
      <p:sp>
        <p:nvSpPr>
          <p:cNvPr id="4" name="Slide Number Placeholder 3"/>
          <p:cNvSpPr>
            <a:spLocks noGrp="1"/>
          </p:cNvSpPr>
          <p:nvPr>
            <p:ph type="sldNum" sz="quarter" idx="10"/>
          </p:nvPr>
        </p:nvSpPr>
        <p:spPr/>
        <p:txBody>
          <a:bodyPr/>
          <a:lstStyle/>
          <a:p>
            <a:pPr>
              <a:defRPr/>
            </a:pPr>
            <a:fld id="{BB165C72-CC8E-4419-A694-93200C519B54}" type="slidenum">
              <a:rPr lang="en-US" smtClean="0"/>
              <a:pPr>
                <a:defRPr/>
              </a:pPr>
              <a:t>45</a:t>
            </a:fld>
            <a:endParaRPr lang="en-US" dirty="0"/>
          </a:p>
        </p:txBody>
      </p:sp>
    </p:spTree>
    <p:extLst>
      <p:ext uri="{BB962C8B-B14F-4D97-AF65-F5344CB8AC3E}">
        <p14:creationId xmlns:p14="http://schemas.microsoft.com/office/powerpoint/2010/main" val="287414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9494C-0C07-4256-A067-CDA97124FE54}" type="slidenum">
              <a:rPr lang="en-US" smtClean="0"/>
              <a:pPr/>
              <a:t>5</a:t>
            </a:fld>
            <a:endParaRPr lang="en-US" dirty="0"/>
          </a:p>
        </p:txBody>
      </p:sp>
    </p:spTree>
    <p:extLst>
      <p:ext uri="{BB962C8B-B14F-4D97-AF65-F5344CB8AC3E}">
        <p14:creationId xmlns:p14="http://schemas.microsoft.com/office/powerpoint/2010/main" val="26827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CA" dirty="0" smtClean="0"/>
              <a:t>Data from Ontario</a:t>
            </a:r>
          </a:p>
          <a:p>
            <a:pPr eaLnBrk="1" hangingPunct="1">
              <a:spcBef>
                <a:spcPct val="0"/>
              </a:spcBef>
              <a:buFontTx/>
              <a:buChar char="-"/>
            </a:pPr>
            <a:r>
              <a:rPr lang="en-CA" dirty="0" smtClean="0"/>
              <a:t>Health system cost – including hospitalization, ambulatory care, cancer-specific services (chemo, RT, surgery), physician visits, outpatient drugs, home and community care.</a:t>
            </a:r>
          </a:p>
          <a:p>
            <a:pPr eaLnBrk="1" hangingPunct="1">
              <a:spcBef>
                <a:spcPct val="0"/>
              </a:spcBef>
              <a:buFontTx/>
              <a:buChar char="-"/>
            </a:pPr>
            <a:r>
              <a:rPr lang="en-CA" dirty="0" smtClean="0"/>
              <a:t>Mean cost per patient, for first year after diagnosis</a:t>
            </a:r>
          </a:p>
          <a:p>
            <a:pPr eaLnBrk="1" hangingPunct="1">
              <a:spcBef>
                <a:spcPct val="0"/>
              </a:spcBef>
              <a:buFontTx/>
              <a:buChar char="-"/>
            </a:pPr>
            <a:r>
              <a:rPr lang="en-CA" dirty="0" smtClean="0"/>
              <a:t>Patients &gt;45 years at diagnosis</a:t>
            </a:r>
          </a:p>
          <a:p>
            <a:pPr eaLnBrk="1" hangingPunct="1">
              <a:spcBef>
                <a:spcPct val="0"/>
              </a:spcBef>
              <a:buFontTx/>
              <a:buChar char="-"/>
            </a:pPr>
            <a:r>
              <a:rPr lang="en-CA" dirty="0" smtClean="0"/>
              <a:t>Breast and colorectal cost almost doubled over 10-year period; 50% increase for prostate and lung</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255D8-BDD9-43D5-ACD7-878A92FB7D29}"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val="227952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73% increase in expenditure (constant dollars)</a:t>
            </a:r>
          </a:p>
          <a:p>
            <a:pPr eaLnBrk="1" hangingPunct="1">
              <a:spcBef>
                <a:spcPct val="0"/>
              </a:spcBef>
            </a:pPr>
            <a:r>
              <a:rPr lang="en-CA" dirty="0" smtClean="0"/>
              <a:t>44% increase in prescription volume</a:t>
            </a:r>
          </a:p>
          <a:p>
            <a:pPr eaLnBrk="1" hangingPunct="1">
              <a:spcBef>
                <a:spcPct val="0"/>
              </a:spcBef>
            </a:pPr>
            <a:r>
              <a:rPr lang="en-CA" dirty="0" smtClean="0"/>
              <a:t>27% increase in number of users</a:t>
            </a:r>
          </a:p>
          <a:p>
            <a:pPr eaLnBrk="1" hangingPunct="1">
              <a:spcBef>
                <a:spcPct val="0"/>
              </a:spcBef>
            </a:pPr>
            <a:endParaRPr lang="en-CA" dirty="0" smtClean="0"/>
          </a:p>
          <a:p>
            <a:pPr eaLnBrk="1" hangingPunct="1">
              <a:spcBef>
                <a:spcPct val="0"/>
              </a:spcBef>
            </a:pPr>
            <a:r>
              <a:rPr lang="en-CA" dirty="0" smtClean="0"/>
              <a:t>Overall expenditure is growing faster than we’d expect based on patient and prescription volume</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31A38-9092-49EA-A5C9-AFDB2DD4BB65}"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299181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$206 M in 2013, up from a low of $116 M in 2007</a:t>
            </a: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37607-72DB-48CB-9456-1EAE0374AA1A}"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338974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Some smaller (less frequent) sites have shown huge growth in recent years</a:t>
            </a: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80E805-3278-4B93-A605-7EB5CCB8A69D}"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29575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 the pan-Canadian survey of decision</a:t>
            </a:r>
            <a:r>
              <a:rPr lang="en-CA" baseline="0" dirty="0" smtClean="0"/>
              <a:t> makers in cancer control, we asked, “In your opinion, what are the top 3 cancer control policy decisions that have (or would) benefit from the degree of public engagement suggested by focus groups or citizens’ juries?”  Answer was by write-in response.</a:t>
            </a:r>
            <a:endParaRPr lang="en-CA" dirty="0" smtClean="0"/>
          </a:p>
        </p:txBody>
      </p:sp>
      <p:sp>
        <p:nvSpPr>
          <p:cNvPr id="4" name="Slide Number Placeholder 3"/>
          <p:cNvSpPr>
            <a:spLocks noGrp="1"/>
          </p:cNvSpPr>
          <p:nvPr>
            <p:ph type="sldNum" sz="quarter" idx="10"/>
          </p:nvPr>
        </p:nvSpPr>
        <p:spPr/>
        <p:txBody>
          <a:bodyPr/>
          <a:lstStyle/>
          <a:p>
            <a:fld id="{B4236BAE-95D7-4903-84EF-E1398999887E}" type="slidenum">
              <a:rPr lang="en-US" smtClean="0"/>
              <a:pPr/>
              <a:t>24</a:t>
            </a:fld>
            <a:endParaRPr lang="en-US" dirty="0"/>
          </a:p>
        </p:txBody>
      </p:sp>
    </p:spTree>
    <p:extLst>
      <p:ext uri="{BB962C8B-B14F-4D97-AF65-F5344CB8AC3E}">
        <p14:creationId xmlns:p14="http://schemas.microsoft.com/office/powerpoint/2010/main" val="28711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0" rtl="0" eaLnBrk="0" fontAlgn="base" latinLnBrk="0" hangingPunct="0">
              <a:lnSpc>
                <a:spcPct val="100000"/>
              </a:lnSpc>
              <a:spcBef>
                <a:spcPct val="30000"/>
              </a:spcBef>
              <a:spcAft>
                <a:spcPct val="0"/>
              </a:spcAft>
              <a:buClrTx/>
              <a:buSzTx/>
              <a:buFontTx/>
              <a:buNone/>
              <a:tabLst/>
              <a:defRPr/>
            </a:pPr>
            <a:r>
              <a:rPr lang="en-US" baseline="0" dirty="0" smtClean="0"/>
              <a:t>“Public engagement”: refers to the way members of the public are involved in a policy initiative. This can include </a:t>
            </a:r>
            <a:r>
              <a:rPr lang="en-US" u="sng" baseline="0" dirty="0" smtClean="0"/>
              <a:t>informing the public </a:t>
            </a:r>
            <a:r>
              <a:rPr lang="en-US" baseline="0" dirty="0" smtClean="0"/>
              <a:t>of the initiative  (“passive” involvement, or one-way communication), seeking the </a:t>
            </a:r>
            <a:r>
              <a:rPr lang="en-US" u="sng" baseline="0" dirty="0" smtClean="0"/>
              <a:t>public’s feedback or opinion </a:t>
            </a:r>
            <a:r>
              <a:rPr lang="en-US" baseline="0" dirty="0" smtClean="0"/>
              <a:t>on the initiative (consultative), and having the public </a:t>
            </a:r>
            <a:r>
              <a:rPr lang="en-US" u="sng" baseline="0" dirty="0" smtClean="0"/>
              <a:t>participate in developing </a:t>
            </a:r>
            <a:r>
              <a:rPr lang="en-US" baseline="0" dirty="0" smtClean="0"/>
              <a:t>the initiative (“active” –reciprocity ).</a:t>
            </a:r>
          </a:p>
          <a:p>
            <a:pPr marL="0" marR="0" indent="0" algn="l" defTabSz="914350" rtl="0" eaLnBrk="0" fontAlgn="base" latinLnBrk="0" hangingPunct="0">
              <a:lnSpc>
                <a:spcPct val="100000"/>
              </a:lnSpc>
              <a:spcBef>
                <a:spcPct val="30000"/>
              </a:spcBef>
              <a:spcAft>
                <a:spcPct val="0"/>
              </a:spcAft>
              <a:buClrTx/>
              <a:buSzTx/>
              <a:buFontTx/>
              <a:buNone/>
              <a:tabLst/>
              <a:defRPr/>
            </a:pPr>
            <a:r>
              <a:rPr lang="en-US" baseline="0" dirty="0" smtClean="0"/>
              <a:t>Citizens’ capacity for self revision:  people’s opinions can evolve and change through dialogic exchange with others.  This transformative feature of deliberative democracy is crucial and differentiates it from, say, public consultation.  </a:t>
            </a:r>
            <a:endParaRPr lang="en-US" dirty="0" smtClean="0"/>
          </a:p>
          <a:p>
            <a:pPr defTabSz="914350">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B4236BAE-95D7-4903-84EF-E1398999887E}" type="slidenum">
              <a:rPr lang="en-US" smtClean="0"/>
              <a:pPr/>
              <a:t>25</a:t>
            </a:fld>
            <a:endParaRPr lang="en-US" dirty="0"/>
          </a:p>
        </p:txBody>
      </p:sp>
    </p:spTree>
    <p:extLst>
      <p:ext uri="{BB962C8B-B14F-4D97-AF65-F5344CB8AC3E}">
        <p14:creationId xmlns:p14="http://schemas.microsoft.com/office/powerpoint/2010/main" val="1842488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4600" y="0"/>
            <a:ext cx="6629400" cy="6858000"/>
          </a:xfrm>
          <a:prstGeom prst="rect">
            <a:avLst/>
          </a:prstGeom>
          <a:solidFill>
            <a:srgbClr val="693A77"/>
          </a:solidFill>
          <a:ln w="9525">
            <a:noFill/>
            <a:miter lim="800000"/>
            <a:headEnd/>
            <a:tailEnd/>
          </a:ln>
          <a:effectLst>
            <a:innerShdw blurRad="635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pic>
        <p:nvPicPr>
          <p:cNvPr id="5" name="Picture 7" descr="Logo - vert.jpg"/>
          <p:cNvPicPr>
            <a:picLocks noChangeAspect="1"/>
          </p:cNvPicPr>
          <p:nvPr userDrawn="1"/>
        </p:nvPicPr>
        <p:blipFill>
          <a:blip r:embed="rId2" cstate="print"/>
          <a:srcRect l="26111" t="16667" r="25278" b="12500"/>
          <a:stretch>
            <a:fillRect/>
          </a:stretch>
        </p:blipFill>
        <p:spPr bwMode="auto">
          <a:xfrm>
            <a:off x="152400" y="33338"/>
            <a:ext cx="1905000" cy="3700462"/>
          </a:xfrm>
          <a:prstGeom prst="rect">
            <a:avLst/>
          </a:prstGeom>
          <a:noFill/>
          <a:ln w="9525">
            <a:noFill/>
            <a:miter lim="800000"/>
            <a:headEnd/>
            <a:tailEnd/>
          </a:ln>
        </p:spPr>
      </p:pic>
      <p:sp>
        <p:nvSpPr>
          <p:cNvPr id="6" name="Rectangle 5"/>
          <p:cNvSpPr/>
          <p:nvPr userDrawn="1"/>
        </p:nvSpPr>
        <p:spPr>
          <a:xfrm>
            <a:off x="2209800" y="0"/>
            <a:ext cx="30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9" descr="BCCAlogo2colour.gif"/>
          <p:cNvPicPr>
            <a:picLocks noChangeAspect="1"/>
          </p:cNvPicPr>
          <p:nvPr userDrawn="1"/>
        </p:nvPicPr>
        <p:blipFill>
          <a:blip r:embed="rId3" cstate="print"/>
          <a:srcRect/>
          <a:stretch>
            <a:fillRect/>
          </a:stretch>
        </p:blipFill>
        <p:spPr bwMode="auto">
          <a:xfrm>
            <a:off x="419100" y="4156075"/>
            <a:ext cx="1371600" cy="295275"/>
          </a:xfrm>
          <a:prstGeom prst="rect">
            <a:avLst/>
          </a:prstGeom>
          <a:noFill/>
          <a:ln w="9525">
            <a:noFill/>
            <a:miter lim="800000"/>
            <a:headEnd/>
            <a:tailEnd/>
          </a:ln>
        </p:spPr>
      </p:pic>
      <p:pic>
        <p:nvPicPr>
          <p:cNvPr id="8" name="Picture 10" descr="CCS_En_72dpi_JPG.jpg"/>
          <p:cNvPicPr>
            <a:picLocks noChangeAspect="1"/>
          </p:cNvPicPr>
          <p:nvPr userDrawn="1"/>
        </p:nvPicPr>
        <p:blipFill>
          <a:blip r:embed="rId4" cstate="print"/>
          <a:srcRect/>
          <a:stretch>
            <a:fillRect/>
          </a:stretch>
        </p:blipFill>
        <p:spPr bwMode="auto">
          <a:xfrm>
            <a:off x="419100" y="5864225"/>
            <a:ext cx="1371600" cy="384175"/>
          </a:xfrm>
          <a:prstGeom prst="rect">
            <a:avLst/>
          </a:prstGeom>
          <a:noFill/>
          <a:ln w="9525">
            <a:noFill/>
            <a:miter lim="800000"/>
            <a:headEnd/>
            <a:tailEnd/>
          </a:ln>
        </p:spPr>
      </p:pic>
      <p:pic>
        <p:nvPicPr>
          <p:cNvPr id="9" name="Picture 11" descr="rgb_cco_bilingual_wordmark.jpg"/>
          <p:cNvPicPr>
            <a:picLocks noChangeAspect="1"/>
          </p:cNvPicPr>
          <p:nvPr userDrawn="1"/>
        </p:nvPicPr>
        <p:blipFill>
          <a:blip r:embed="rId5" cstate="print"/>
          <a:srcRect/>
          <a:stretch>
            <a:fillRect/>
          </a:stretch>
        </p:blipFill>
        <p:spPr bwMode="auto">
          <a:xfrm>
            <a:off x="555625" y="4672013"/>
            <a:ext cx="1098550" cy="280987"/>
          </a:xfrm>
          <a:prstGeom prst="rect">
            <a:avLst/>
          </a:prstGeom>
          <a:noFill/>
          <a:ln w="9525">
            <a:noFill/>
            <a:miter lim="800000"/>
            <a:headEnd/>
            <a:tailEnd/>
          </a:ln>
        </p:spPr>
      </p:pic>
      <p:grpSp>
        <p:nvGrpSpPr>
          <p:cNvPr id="10" name="Group 18"/>
          <p:cNvGrpSpPr>
            <a:grpSpLocks/>
          </p:cNvGrpSpPr>
          <p:nvPr userDrawn="1"/>
        </p:nvGrpSpPr>
        <p:grpSpPr bwMode="auto">
          <a:xfrm>
            <a:off x="495300" y="5173663"/>
            <a:ext cx="1219200" cy="519112"/>
            <a:chOff x="438150" y="5485632"/>
            <a:chExt cx="1219200" cy="517821"/>
          </a:xfrm>
        </p:grpSpPr>
        <p:pic>
          <p:nvPicPr>
            <p:cNvPr id="11" name="Picture 13" descr="s4u_b.gif"/>
            <p:cNvPicPr>
              <a:picLocks noChangeAspect="1"/>
            </p:cNvPicPr>
            <p:nvPr userDrawn="1"/>
          </p:nvPicPr>
          <p:blipFill>
            <a:blip r:embed="rId6" cstate="print"/>
            <a:srcRect/>
            <a:stretch>
              <a:fillRect/>
            </a:stretch>
          </p:blipFill>
          <p:spPr bwMode="auto">
            <a:xfrm>
              <a:off x="438150" y="5527206"/>
              <a:ext cx="274320" cy="434672"/>
            </a:xfrm>
            <a:prstGeom prst="rect">
              <a:avLst/>
            </a:prstGeom>
            <a:noFill/>
            <a:ln w="9525">
              <a:noFill/>
              <a:miter lim="800000"/>
              <a:headEnd/>
              <a:tailEnd/>
            </a:ln>
          </p:spPr>
        </p:pic>
        <p:pic>
          <p:nvPicPr>
            <p:cNvPr id="12" name="Picture 14" descr="UofT.jpg"/>
            <p:cNvPicPr>
              <a:picLocks noChangeAspect="1"/>
            </p:cNvPicPr>
            <p:nvPr userDrawn="1"/>
          </p:nvPicPr>
          <p:blipFill>
            <a:blip r:embed="rId7" cstate="print"/>
            <a:srcRect/>
            <a:stretch>
              <a:fillRect/>
            </a:stretch>
          </p:blipFill>
          <p:spPr bwMode="auto">
            <a:xfrm>
              <a:off x="971550" y="5485632"/>
              <a:ext cx="685800" cy="517821"/>
            </a:xfrm>
            <a:prstGeom prst="rect">
              <a:avLst/>
            </a:prstGeom>
            <a:noFill/>
            <a:ln w="9525">
              <a:noFill/>
              <a:miter lim="800000"/>
              <a:headEnd/>
              <a:tailEnd/>
            </a:ln>
          </p:spPr>
        </p:pic>
      </p:grpSp>
      <p:sp>
        <p:nvSpPr>
          <p:cNvPr id="13" name="TextBox 12"/>
          <p:cNvSpPr txBox="1"/>
          <p:nvPr userDrawn="1"/>
        </p:nvSpPr>
        <p:spPr>
          <a:xfrm>
            <a:off x="152400" y="6365875"/>
            <a:ext cx="1905000" cy="415925"/>
          </a:xfrm>
          <a:prstGeom prst="rect">
            <a:avLst/>
          </a:prstGeom>
          <a:noFill/>
        </p:spPr>
        <p:txBody>
          <a:bodyPr>
            <a:spAutoFit/>
          </a:bodyPr>
          <a:lstStyle/>
          <a:p>
            <a:pPr algn="ctr">
              <a:defRPr/>
            </a:pPr>
            <a:r>
              <a:rPr lang="en-US" sz="1050" i="1" dirty="0">
                <a:solidFill>
                  <a:schemeClr val="bg2"/>
                </a:solidFill>
                <a:latin typeface="+mn-lt"/>
                <a:cs typeface="Arial" pitchFamily="34" charset="0"/>
              </a:rPr>
              <a:t>Advancing Health Economics, Services, Policy and Ethics</a:t>
            </a:r>
          </a:p>
        </p:txBody>
      </p:sp>
      <p:sp>
        <p:nvSpPr>
          <p:cNvPr id="2" name="Title 1"/>
          <p:cNvSpPr>
            <a:spLocks noGrp="1"/>
          </p:cNvSpPr>
          <p:nvPr>
            <p:ph type="ctrTitle"/>
          </p:nvPr>
        </p:nvSpPr>
        <p:spPr>
          <a:xfrm>
            <a:off x="2819400" y="1143001"/>
            <a:ext cx="5638800" cy="2457450"/>
          </a:xfrm>
        </p:spPr>
        <p:txBody>
          <a:bodyPr anchor="b">
            <a:scene3d>
              <a:camera prst="orthographicFront"/>
              <a:lightRig rig="soft" dir="t">
                <a:rot lat="0" lon="0" rev="10800000"/>
              </a:lightRig>
            </a:scene3d>
            <a:sp3d>
              <a:bevelT w="27940" h="12700"/>
              <a:contourClr>
                <a:srgbClr val="DDDDDD"/>
              </a:contourClr>
            </a:sp3d>
          </a:bodyPr>
          <a:lstStyle>
            <a:lvl1pPr algn="l">
              <a:defRPr b="1" cap="all" spc="150" baseline="0">
                <a:ln w="11430"/>
                <a:gradFill flip="none" rotWithShape="1">
                  <a:gsLst>
                    <a:gs pos="0">
                      <a:srgbClr val="F8F8F8">
                        <a:shade val="30000"/>
                        <a:satMod val="115000"/>
                      </a:srgbClr>
                    </a:gs>
                    <a:gs pos="50000">
                      <a:srgbClr val="F8F8F8">
                        <a:shade val="67500"/>
                        <a:satMod val="115000"/>
                      </a:srgbClr>
                    </a:gs>
                    <a:gs pos="100000">
                      <a:srgbClr val="F8F8F8">
                        <a:shade val="100000"/>
                        <a:satMod val="115000"/>
                      </a:srgbClr>
                    </a:gs>
                  </a:gsLst>
                  <a:lin ang="16200000" scaled="1"/>
                  <a:tileRect/>
                </a:gradFill>
                <a:effectLst>
                  <a:outerShdw blurRad="25400" algn="tl" rotWithShape="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19400" y="3886200"/>
            <a:ext cx="5638800" cy="1219200"/>
          </a:xfrm>
        </p:spPr>
        <p:txBody>
          <a:bodyPr/>
          <a:lstStyle>
            <a:lvl1pPr marL="0" indent="0" algn="l">
              <a:buNone/>
              <a:defRPr sz="28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73D690-E4E9-4E59-B75B-E8A5832A0C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57DC9A-02DA-468A-8DFB-B3FD5DADC7A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5BA38B-BA40-4C13-963B-74D2BF1EF40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AEB3CC6-B820-46C5-8165-0F6AD76E9CDF}"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RCC_Watermark.jpg"/>
          <p:cNvPicPr>
            <a:picLocks noChangeAspect="1"/>
          </p:cNvPicPr>
          <p:nvPr userDrawn="1"/>
        </p:nvPicPr>
        <p:blipFill>
          <a:blip r:embed="rId2" cstate="print"/>
          <a:srcRect r="5641" b="7146"/>
          <a:stretch>
            <a:fillRect/>
          </a:stretch>
        </p:blipFill>
        <p:spPr bwMode="auto">
          <a:xfrm>
            <a:off x="4068763" y="1914525"/>
            <a:ext cx="5075237" cy="4943475"/>
          </a:xfrm>
          <a:prstGeom prst="rect">
            <a:avLst/>
          </a:prstGeom>
          <a:noFill/>
          <a:ln w="9525">
            <a:noFill/>
            <a:miter lim="800000"/>
            <a:headEnd/>
            <a:tailEnd/>
          </a:ln>
        </p:spPr>
      </p:pic>
      <p:sp>
        <p:nvSpPr>
          <p:cNvPr id="5" name="Rectangle 4"/>
          <p:cNvSpPr/>
          <p:nvPr userDrawn="1"/>
        </p:nvSpPr>
        <p:spPr>
          <a:xfrm>
            <a:off x="14288" y="6248400"/>
            <a:ext cx="9144000" cy="609600"/>
          </a:xfrm>
          <a:prstGeom prst="rect">
            <a:avLst/>
          </a:prstGeom>
          <a:solidFill>
            <a:schemeClr val="bg2"/>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i="1" spc="150" dirty="0">
              <a:solidFill>
                <a:schemeClr val="tx2"/>
              </a:solidFill>
            </a:endParaRPr>
          </a:p>
        </p:txBody>
      </p:sp>
      <p:sp>
        <p:nvSpPr>
          <p:cNvPr id="6" name="Rectangle 5"/>
          <p:cNvSpPr/>
          <p:nvPr userDrawn="1"/>
        </p:nvSpPr>
        <p:spPr>
          <a:xfrm>
            <a:off x="0" y="0"/>
            <a:ext cx="9144000" cy="1447800"/>
          </a:xfrm>
          <a:prstGeom prst="rect">
            <a:avLst/>
          </a:prstGeom>
          <a:solidFill>
            <a:srgbClr val="693A77"/>
          </a:solidFill>
          <a:ln w="9525">
            <a:noFill/>
            <a:miter lim="800000"/>
            <a:headEnd/>
            <a:tailEnd/>
          </a:ln>
          <a:effectLst>
            <a:innerShdw blurRad="254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dirty="0"/>
          </a:p>
        </p:txBody>
      </p:sp>
      <p:sp>
        <p:nvSpPr>
          <p:cNvPr id="7" name="Rectangle 4"/>
          <p:cNvSpPr>
            <a:spLocks noGrp="1" noChangeArrowheads="1"/>
          </p:cNvSpPr>
          <p:nvPr>
            <p:ph type="dt" sz="half" idx="10"/>
          </p:nvPr>
        </p:nvSpPr>
        <p:spPr>
          <a:xfrm>
            <a:off x="457200" y="6305550"/>
            <a:ext cx="2133600" cy="476250"/>
          </a:xfrm>
        </p:spPr>
        <p:txBody>
          <a:bodyPr anchor="ctr"/>
          <a:lstStyle>
            <a:lvl1pPr>
              <a:defRPr sz="1400" dirty="0">
                <a:solidFill>
                  <a:schemeClr val="tx2"/>
                </a:solidFill>
              </a:defRPr>
            </a:lvl1pPr>
          </a:lstStyle>
          <a:p>
            <a:pPr>
              <a:defRPr/>
            </a:pPr>
            <a:endParaRPr lang="en-US" dirty="0"/>
          </a:p>
        </p:txBody>
      </p:sp>
      <p:sp>
        <p:nvSpPr>
          <p:cNvPr id="8" name="Rectangle 5"/>
          <p:cNvSpPr>
            <a:spLocks noGrp="1" noChangeArrowheads="1"/>
          </p:cNvSpPr>
          <p:nvPr>
            <p:ph type="ftr" sz="quarter" idx="11"/>
          </p:nvPr>
        </p:nvSpPr>
        <p:spPr>
          <a:xfrm>
            <a:off x="3124200" y="6305550"/>
            <a:ext cx="2895600" cy="476250"/>
          </a:xfrm>
        </p:spPr>
        <p:txBody>
          <a:bodyPr anchor="ctr"/>
          <a:lstStyle>
            <a:lvl1pPr>
              <a:defRPr sz="1400">
                <a:solidFill>
                  <a:schemeClr val="tx2"/>
                </a:solidFill>
              </a:defRPr>
            </a:lvl1pPr>
          </a:lstStyle>
          <a:p>
            <a:pPr>
              <a:defRPr/>
            </a:pPr>
            <a:endParaRPr lang="en-US" dirty="0"/>
          </a:p>
        </p:txBody>
      </p:sp>
      <p:sp>
        <p:nvSpPr>
          <p:cNvPr id="9" name="Rectangle 6"/>
          <p:cNvSpPr>
            <a:spLocks noGrp="1" noChangeArrowheads="1"/>
          </p:cNvSpPr>
          <p:nvPr>
            <p:ph type="sldNum" sz="quarter" idx="12"/>
          </p:nvPr>
        </p:nvSpPr>
        <p:spPr>
          <a:xfrm>
            <a:off x="6553200" y="6305550"/>
            <a:ext cx="2133600" cy="476250"/>
          </a:xfrm>
        </p:spPr>
        <p:txBody>
          <a:bodyPr anchor="ctr"/>
          <a:lstStyle>
            <a:lvl1pPr>
              <a:defRPr sz="1400" smtClean="0">
                <a:solidFill>
                  <a:schemeClr val="tx2"/>
                </a:solidFill>
              </a:defRPr>
            </a:lvl1pPr>
          </a:lstStyle>
          <a:p>
            <a:pPr>
              <a:defRPr/>
            </a:pPr>
            <a:fld id="{52F2E96E-3F0F-4BFC-9541-C7B7CC4C64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ARCC_Watermark.jpg"/>
          <p:cNvPicPr>
            <a:picLocks noChangeAspect="1"/>
          </p:cNvPicPr>
          <p:nvPr userDrawn="1"/>
        </p:nvPicPr>
        <p:blipFill>
          <a:blip r:embed="rId2" cstate="print"/>
          <a:srcRect r="5641" b="7146"/>
          <a:stretch>
            <a:fillRect/>
          </a:stretch>
        </p:blipFill>
        <p:spPr bwMode="auto">
          <a:xfrm>
            <a:off x="4068763" y="1914525"/>
            <a:ext cx="5075237" cy="4943475"/>
          </a:xfrm>
          <a:prstGeom prst="rect">
            <a:avLst/>
          </a:prstGeom>
          <a:noFill/>
          <a:ln w="9525">
            <a:noFill/>
            <a:miter lim="800000"/>
            <a:headEnd/>
            <a:tailEnd/>
          </a:ln>
        </p:spPr>
      </p:pic>
      <p:sp>
        <p:nvSpPr>
          <p:cNvPr id="5" name="Rectangle 4"/>
          <p:cNvSpPr/>
          <p:nvPr userDrawn="1"/>
        </p:nvSpPr>
        <p:spPr>
          <a:xfrm>
            <a:off x="14288" y="6248400"/>
            <a:ext cx="9144000" cy="609600"/>
          </a:xfrm>
          <a:prstGeom prst="rect">
            <a:avLst/>
          </a:prstGeom>
          <a:solidFill>
            <a:schemeClr val="bg2"/>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i="1" spc="150" dirty="0">
              <a:solidFill>
                <a:schemeClr val="tx2"/>
              </a:solidFill>
            </a:endParaRPr>
          </a:p>
        </p:txBody>
      </p:sp>
      <p:sp>
        <p:nvSpPr>
          <p:cNvPr id="6" name="Rectangle 5"/>
          <p:cNvSpPr/>
          <p:nvPr userDrawn="1"/>
        </p:nvSpPr>
        <p:spPr>
          <a:xfrm>
            <a:off x="0" y="0"/>
            <a:ext cx="9144000" cy="1447800"/>
          </a:xfrm>
          <a:prstGeom prst="rect">
            <a:avLst/>
          </a:prstGeom>
          <a:solidFill>
            <a:srgbClr val="693A77"/>
          </a:solidFill>
          <a:ln w="9525">
            <a:noFill/>
            <a:miter lim="800000"/>
            <a:headEnd/>
            <a:tailEnd/>
          </a:ln>
          <a:effectLst>
            <a:innerShdw blurRad="254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sp>
        <p:nvSpPr>
          <p:cNvPr id="2" name="Title 1"/>
          <p:cNvSpPr>
            <a:spLocks noGrp="1"/>
          </p:cNvSpPr>
          <p:nvPr>
            <p:ph type="title"/>
          </p:nvPr>
        </p:nvSpPr>
        <p:spPr>
          <a:xfrm>
            <a:off x="722313" y="4406900"/>
            <a:ext cx="7772400" cy="1362075"/>
          </a:xfrm>
        </p:spPr>
        <p:txBody>
          <a:bodyPr anchor="t"/>
          <a:lstStyle>
            <a:lvl1pPr algn="l">
              <a:defRPr sz="4000" b="1" cap="all">
                <a:gradFill flip="none" rotWithShape="1">
                  <a:gsLst>
                    <a:gs pos="0">
                      <a:schemeClr val="tx1">
                        <a:lumMod val="85000"/>
                        <a:lumOff val="15000"/>
                      </a:schemeClr>
                    </a:gs>
                    <a:gs pos="50000">
                      <a:schemeClr val="tx1">
                        <a:lumMod val="50000"/>
                        <a:lumOff val="50000"/>
                      </a:schemeClr>
                    </a:gs>
                    <a:gs pos="100000">
                      <a:schemeClr val="tx1">
                        <a:lumMod val="85000"/>
                        <a:lumOff val="15000"/>
                      </a:schemeClr>
                    </a:gs>
                  </a:gsLst>
                  <a:lin ang="16200000" scaled="1"/>
                  <a:tileRect/>
                </a:gra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4"/>
          <p:cNvSpPr>
            <a:spLocks noGrp="1" noChangeArrowheads="1"/>
          </p:cNvSpPr>
          <p:nvPr>
            <p:ph type="dt" sz="half" idx="10"/>
          </p:nvPr>
        </p:nvSpPr>
        <p:spPr>
          <a:xfrm>
            <a:off x="457200" y="6305550"/>
            <a:ext cx="2133600" cy="476250"/>
          </a:xfrm>
        </p:spPr>
        <p:txBody>
          <a:bodyPr anchor="ctr"/>
          <a:lstStyle>
            <a:lvl1pPr>
              <a:defRPr sz="1400">
                <a:solidFill>
                  <a:schemeClr val="tx2"/>
                </a:solidFill>
              </a:defRPr>
            </a:lvl1pPr>
          </a:lstStyle>
          <a:p>
            <a:pPr>
              <a:defRPr/>
            </a:pPr>
            <a:endParaRPr lang="en-US" dirty="0"/>
          </a:p>
        </p:txBody>
      </p:sp>
      <p:sp>
        <p:nvSpPr>
          <p:cNvPr id="8" name="Rectangle 5"/>
          <p:cNvSpPr>
            <a:spLocks noGrp="1" noChangeArrowheads="1"/>
          </p:cNvSpPr>
          <p:nvPr>
            <p:ph type="ftr" sz="quarter" idx="11"/>
          </p:nvPr>
        </p:nvSpPr>
        <p:spPr>
          <a:xfrm>
            <a:off x="3124200" y="6305550"/>
            <a:ext cx="2895600" cy="476250"/>
          </a:xfrm>
        </p:spPr>
        <p:txBody>
          <a:bodyPr anchor="ctr"/>
          <a:lstStyle>
            <a:lvl1pPr>
              <a:defRPr sz="1400">
                <a:solidFill>
                  <a:schemeClr val="tx2"/>
                </a:solidFill>
              </a:defRPr>
            </a:lvl1pPr>
          </a:lstStyle>
          <a:p>
            <a:pPr>
              <a:defRPr/>
            </a:pPr>
            <a:endParaRPr lang="en-US" dirty="0"/>
          </a:p>
        </p:txBody>
      </p:sp>
      <p:sp>
        <p:nvSpPr>
          <p:cNvPr id="9" name="Rectangle 6"/>
          <p:cNvSpPr>
            <a:spLocks noGrp="1" noChangeArrowheads="1"/>
          </p:cNvSpPr>
          <p:nvPr>
            <p:ph type="sldNum" sz="quarter" idx="12"/>
          </p:nvPr>
        </p:nvSpPr>
        <p:spPr>
          <a:xfrm>
            <a:off x="6553200" y="6305550"/>
            <a:ext cx="2133600" cy="476250"/>
          </a:xfrm>
        </p:spPr>
        <p:txBody>
          <a:bodyPr anchor="ctr"/>
          <a:lstStyle>
            <a:lvl1pPr>
              <a:defRPr sz="1400" smtClean="0">
                <a:solidFill>
                  <a:schemeClr val="tx2"/>
                </a:solidFill>
              </a:defRPr>
            </a:lvl1pPr>
          </a:lstStyle>
          <a:p>
            <a:pPr>
              <a:defRPr/>
            </a:pPr>
            <a:fld id="{78BFF2B3-4EFF-4272-9EF4-A62713A5DB0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RCC_Watermark.jpg"/>
          <p:cNvPicPr>
            <a:picLocks noChangeAspect="1"/>
          </p:cNvPicPr>
          <p:nvPr userDrawn="1"/>
        </p:nvPicPr>
        <p:blipFill>
          <a:blip r:embed="rId2" cstate="print"/>
          <a:srcRect r="5641" b="7146"/>
          <a:stretch>
            <a:fillRect/>
          </a:stretch>
        </p:blipFill>
        <p:spPr bwMode="auto">
          <a:xfrm>
            <a:off x="4068763" y="1914525"/>
            <a:ext cx="5075237" cy="4943475"/>
          </a:xfrm>
          <a:prstGeom prst="rect">
            <a:avLst/>
          </a:prstGeom>
          <a:noFill/>
          <a:ln w="9525">
            <a:noFill/>
            <a:miter lim="800000"/>
            <a:headEnd/>
            <a:tailEnd/>
          </a:ln>
        </p:spPr>
      </p:pic>
      <p:sp>
        <p:nvSpPr>
          <p:cNvPr id="6" name="Rectangle 5"/>
          <p:cNvSpPr/>
          <p:nvPr userDrawn="1"/>
        </p:nvSpPr>
        <p:spPr>
          <a:xfrm>
            <a:off x="14288" y="6248400"/>
            <a:ext cx="9144000" cy="609600"/>
          </a:xfrm>
          <a:prstGeom prst="rect">
            <a:avLst/>
          </a:prstGeom>
          <a:solidFill>
            <a:schemeClr val="bg2"/>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i="1" spc="150" dirty="0">
              <a:solidFill>
                <a:schemeClr val="tx2"/>
              </a:solidFill>
            </a:endParaRPr>
          </a:p>
        </p:txBody>
      </p:sp>
      <p:sp>
        <p:nvSpPr>
          <p:cNvPr id="7" name="Rectangle 6"/>
          <p:cNvSpPr/>
          <p:nvPr userDrawn="1"/>
        </p:nvSpPr>
        <p:spPr>
          <a:xfrm>
            <a:off x="0" y="0"/>
            <a:ext cx="9144000" cy="1447800"/>
          </a:xfrm>
          <a:prstGeom prst="rect">
            <a:avLst/>
          </a:prstGeom>
          <a:solidFill>
            <a:srgbClr val="693A77"/>
          </a:solidFill>
          <a:ln w="9525">
            <a:noFill/>
            <a:miter lim="800000"/>
            <a:headEnd/>
            <a:tailEnd/>
          </a:ln>
          <a:effectLst>
            <a:innerShdw blurRad="254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457200" y="6305550"/>
            <a:ext cx="2133600" cy="476250"/>
          </a:xfrm>
        </p:spPr>
        <p:txBody>
          <a:bodyPr anchor="ctr"/>
          <a:lstStyle>
            <a:lvl1pPr>
              <a:defRPr sz="1400">
                <a:solidFill>
                  <a:schemeClr val="tx2"/>
                </a:solidFill>
              </a:defRPr>
            </a:lvl1pPr>
          </a:lstStyle>
          <a:p>
            <a:pPr>
              <a:defRPr/>
            </a:pPr>
            <a:endParaRPr lang="en-US" dirty="0"/>
          </a:p>
        </p:txBody>
      </p:sp>
      <p:sp>
        <p:nvSpPr>
          <p:cNvPr id="9" name="Rectangle 5"/>
          <p:cNvSpPr>
            <a:spLocks noGrp="1" noChangeArrowheads="1"/>
          </p:cNvSpPr>
          <p:nvPr>
            <p:ph type="ftr" sz="quarter" idx="11"/>
          </p:nvPr>
        </p:nvSpPr>
        <p:spPr>
          <a:xfrm>
            <a:off x="3124200" y="6305550"/>
            <a:ext cx="2895600" cy="476250"/>
          </a:xfrm>
        </p:spPr>
        <p:txBody>
          <a:bodyPr anchor="ctr"/>
          <a:lstStyle>
            <a:lvl1pPr>
              <a:defRPr sz="1400">
                <a:solidFill>
                  <a:schemeClr val="tx2"/>
                </a:solidFill>
              </a:defRPr>
            </a:lvl1pPr>
          </a:lstStyle>
          <a:p>
            <a:pPr>
              <a:defRPr/>
            </a:pPr>
            <a:endParaRPr lang="en-US" dirty="0"/>
          </a:p>
        </p:txBody>
      </p:sp>
      <p:sp>
        <p:nvSpPr>
          <p:cNvPr id="10" name="Rectangle 6"/>
          <p:cNvSpPr>
            <a:spLocks noGrp="1" noChangeArrowheads="1"/>
          </p:cNvSpPr>
          <p:nvPr>
            <p:ph type="sldNum" sz="quarter" idx="12"/>
          </p:nvPr>
        </p:nvSpPr>
        <p:spPr>
          <a:xfrm>
            <a:off x="6553200" y="6305550"/>
            <a:ext cx="2133600" cy="476250"/>
          </a:xfrm>
        </p:spPr>
        <p:txBody>
          <a:bodyPr anchor="ctr"/>
          <a:lstStyle>
            <a:lvl1pPr>
              <a:defRPr sz="1400" smtClean="0">
                <a:solidFill>
                  <a:schemeClr val="tx2"/>
                </a:solidFill>
              </a:defRPr>
            </a:lvl1pPr>
          </a:lstStyle>
          <a:p>
            <a:pPr>
              <a:defRPr/>
            </a:pPr>
            <a:fld id="{37313B28-D6E4-48D3-9DCC-1E23DC8BAE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RCC_Watermark.jpg"/>
          <p:cNvPicPr>
            <a:picLocks noChangeAspect="1"/>
          </p:cNvPicPr>
          <p:nvPr userDrawn="1"/>
        </p:nvPicPr>
        <p:blipFill>
          <a:blip r:embed="rId2" cstate="print"/>
          <a:srcRect r="5641" b="7146"/>
          <a:stretch>
            <a:fillRect/>
          </a:stretch>
        </p:blipFill>
        <p:spPr bwMode="auto">
          <a:xfrm>
            <a:off x="4068763" y="1914525"/>
            <a:ext cx="5075237" cy="4943475"/>
          </a:xfrm>
          <a:prstGeom prst="rect">
            <a:avLst/>
          </a:prstGeom>
          <a:noFill/>
          <a:ln w="9525">
            <a:noFill/>
            <a:miter lim="800000"/>
            <a:headEnd/>
            <a:tailEnd/>
          </a:ln>
        </p:spPr>
      </p:pic>
      <p:sp>
        <p:nvSpPr>
          <p:cNvPr id="8" name="Rectangle 7"/>
          <p:cNvSpPr/>
          <p:nvPr userDrawn="1"/>
        </p:nvSpPr>
        <p:spPr>
          <a:xfrm>
            <a:off x="14288" y="6248400"/>
            <a:ext cx="9144000" cy="609600"/>
          </a:xfrm>
          <a:prstGeom prst="rect">
            <a:avLst/>
          </a:prstGeom>
          <a:solidFill>
            <a:schemeClr val="bg2"/>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i="1" spc="150" dirty="0">
              <a:solidFill>
                <a:schemeClr val="tx2"/>
              </a:solidFill>
            </a:endParaRPr>
          </a:p>
        </p:txBody>
      </p:sp>
      <p:sp>
        <p:nvSpPr>
          <p:cNvPr id="9" name="Rectangle 8"/>
          <p:cNvSpPr/>
          <p:nvPr userDrawn="1"/>
        </p:nvSpPr>
        <p:spPr>
          <a:xfrm>
            <a:off x="0" y="0"/>
            <a:ext cx="9144000" cy="1447800"/>
          </a:xfrm>
          <a:prstGeom prst="rect">
            <a:avLst/>
          </a:prstGeom>
          <a:solidFill>
            <a:srgbClr val="693A77"/>
          </a:solidFill>
          <a:ln w="9525">
            <a:noFill/>
            <a:miter lim="800000"/>
            <a:headEnd/>
            <a:tailEnd/>
          </a:ln>
          <a:effectLst>
            <a:innerShdw blurRad="254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4"/>
          <p:cNvSpPr>
            <a:spLocks noGrp="1" noChangeArrowheads="1"/>
          </p:cNvSpPr>
          <p:nvPr>
            <p:ph type="dt" sz="half" idx="10"/>
          </p:nvPr>
        </p:nvSpPr>
        <p:spPr>
          <a:xfrm>
            <a:off x="457200" y="6305550"/>
            <a:ext cx="2133600" cy="476250"/>
          </a:xfrm>
        </p:spPr>
        <p:txBody>
          <a:bodyPr anchor="ctr"/>
          <a:lstStyle>
            <a:lvl1pPr>
              <a:defRPr sz="1400">
                <a:solidFill>
                  <a:schemeClr val="tx2"/>
                </a:solidFill>
              </a:defRPr>
            </a:lvl1pPr>
          </a:lstStyle>
          <a:p>
            <a:pPr>
              <a:defRPr/>
            </a:pPr>
            <a:endParaRPr lang="en-US" dirty="0"/>
          </a:p>
        </p:txBody>
      </p:sp>
      <p:sp>
        <p:nvSpPr>
          <p:cNvPr id="11" name="Rectangle 5"/>
          <p:cNvSpPr>
            <a:spLocks noGrp="1" noChangeArrowheads="1"/>
          </p:cNvSpPr>
          <p:nvPr>
            <p:ph type="ftr" sz="quarter" idx="11"/>
          </p:nvPr>
        </p:nvSpPr>
        <p:spPr>
          <a:xfrm>
            <a:off x="3124200" y="6305550"/>
            <a:ext cx="2895600" cy="476250"/>
          </a:xfrm>
        </p:spPr>
        <p:txBody>
          <a:bodyPr anchor="ctr"/>
          <a:lstStyle>
            <a:lvl1pPr>
              <a:defRPr sz="1400">
                <a:solidFill>
                  <a:schemeClr val="tx2"/>
                </a:solidFill>
              </a:defRPr>
            </a:lvl1pPr>
          </a:lstStyle>
          <a:p>
            <a:pPr>
              <a:defRPr/>
            </a:pPr>
            <a:endParaRPr lang="en-US" dirty="0"/>
          </a:p>
        </p:txBody>
      </p:sp>
      <p:sp>
        <p:nvSpPr>
          <p:cNvPr id="12" name="Rectangle 6"/>
          <p:cNvSpPr>
            <a:spLocks noGrp="1" noChangeArrowheads="1"/>
          </p:cNvSpPr>
          <p:nvPr>
            <p:ph type="sldNum" sz="quarter" idx="12"/>
          </p:nvPr>
        </p:nvSpPr>
        <p:spPr>
          <a:xfrm>
            <a:off x="6553200" y="6305550"/>
            <a:ext cx="2133600" cy="476250"/>
          </a:xfrm>
        </p:spPr>
        <p:txBody>
          <a:bodyPr anchor="ctr"/>
          <a:lstStyle>
            <a:lvl1pPr>
              <a:defRPr sz="1400" smtClean="0">
                <a:solidFill>
                  <a:schemeClr val="tx2"/>
                </a:solidFill>
              </a:defRPr>
            </a:lvl1pPr>
          </a:lstStyle>
          <a:p>
            <a:pPr>
              <a:defRPr/>
            </a:pPr>
            <a:fld id="{E9B7AFFE-1168-49F6-9C4D-1B1D3D6A1DF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RCC_Watermark.jpg"/>
          <p:cNvPicPr>
            <a:picLocks noChangeAspect="1"/>
          </p:cNvPicPr>
          <p:nvPr userDrawn="1"/>
        </p:nvPicPr>
        <p:blipFill>
          <a:blip r:embed="rId2" cstate="print"/>
          <a:srcRect r="5641" b="7146"/>
          <a:stretch>
            <a:fillRect/>
          </a:stretch>
        </p:blipFill>
        <p:spPr bwMode="auto">
          <a:xfrm>
            <a:off x="4068763" y="1914525"/>
            <a:ext cx="5075237" cy="4943475"/>
          </a:xfrm>
          <a:prstGeom prst="rect">
            <a:avLst/>
          </a:prstGeom>
          <a:noFill/>
          <a:ln w="9525">
            <a:noFill/>
            <a:miter lim="800000"/>
            <a:headEnd/>
            <a:tailEnd/>
          </a:ln>
        </p:spPr>
      </p:pic>
      <p:sp>
        <p:nvSpPr>
          <p:cNvPr id="4" name="Rectangle 3"/>
          <p:cNvSpPr/>
          <p:nvPr userDrawn="1"/>
        </p:nvSpPr>
        <p:spPr>
          <a:xfrm>
            <a:off x="14288" y="6248400"/>
            <a:ext cx="9144000" cy="609600"/>
          </a:xfrm>
          <a:prstGeom prst="rect">
            <a:avLst/>
          </a:prstGeom>
          <a:solidFill>
            <a:schemeClr val="bg2"/>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i="1" spc="150" dirty="0">
              <a:solidFill>
                <a:schemeClr val="tx2"/>
              </a:solidFill>
            </a:endParaRPr>
          </a:p>
        </p:txBody>
      </p:sp>
      <p:sp>
        <p:nvSpPr>
          <p:cNvPr id="5" name="Rectangle 4"/>
          <p:cNvSpPr/>
          <p:nvPr userDrawn="1"/>
        </p:nvSpPr>
        <p:spPr>
          <a:xfrm>
            <a:off x="0" y="0"/>
            <a:ext cx="9144000" cy="1447800"/>
          </a:xfrm>
          <a:prstGeom prst="rect">
            <a:avLst/>
          </a:prstGeom>
          <a:solidFill>
            <a:srgbClr val="693A77"/>
          </a:solidFill>
          <a:ln w="9525">
            <a:noFill/>
            <a:miter lim="800000"/>
            <a:headEnd/>
            <a:tailEnd/>
          </a:ln>
          <a:effectLst>
            <a:innerShdw blurRad="254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a:xfrm>
            <a:off x="457200" y="6305550"/>
            <a:ext cx="2133600" cy="476250"/>
          </a:xfrm>
        </p:spPr>
        <p:txBody>
          <a:bodyPr anchor="ctr"/>
          <a:lstStyle>
            <a:lvl1pPr>
              <a:defRPr sz="1400">
                <a:solidFill>
                  <a:schemeClr val="tx2"/>
                </a:solidFill>
              </a:defRPr>
            </a:lvl1pPr>
          </a:lstStyle>
          <a:p>
            <a:pPr>
              <a:defRPr/>
            </a:pPr>
            <a:endParaRPr lang="en-US" dirty="0"/>
          </a:p>
        </p:txBody>
      </p:sp>
      <p:sp>
        <p:nvSpPr>
          <p:cNvPr id="7" name="Rectangle 5"/>
          <p:cNvSpPr>
            <a:spLocks noGrp="1" noChangeArrowheads="1"/>
          </p:cNvSpPr>
          <p:nvPr>
            <p:ph type="ftr" sz="quarter" idx="11"/>
          </p:nvPr>
        </p:nvSpPr>
        <p:spPr>
          <a:xfrm>
            <a:off x="3124200" y="6305550"/>
            <a:ext cx="2895600" cy="476250"/>
          </a:xfrm>
        </p:spPr>
        <p:txBody>
          <a:bodyPr anchor="ctr"/>
          <a:lstStyle>
            <a:lvl1pPr>
              <a:defRPr sz="1400">
                <a:solidFill>
                  <a:schemeClr val="tx2"/>
                </a:solidFill>
              </a:defRPr>
            </a:lvl1pPr>
          </a:lstStyle>
          <a:p>
            <a:pPr>
              <a:defRPr/>
            </a:pPr>
            <a:endParaRPr lang="en-US" dirty="0"/>
          </a:p>
        </p:txBody>
      </p:sp>
      <p:sp>
        <p:nvSpPr>
          <p:cNvPr id="8" name="Rectangle 6"/>
          <p:cNvSpPr>
            <a:spLocks noGrp="1" noChangeArrowheads="1"/>
          </p:cNvSpPr>
          <p:nvPr>
            <p:ph type="sldNum" sz="quarter" idx="12"/>
          </p:nvPr>
        </p:nvSpPr>
        <p:spPr>
          <a:xfrm>
            <a:off x="6553200" y="6305550"/>
            <a:ext cx="2133600" cy="476250"/>
          </a:xfrm>
        </p:spPr>
        <p:txBody>
          <a:bodyPr anchor="ctr"/>
          <a:lstStyle>
            <a:lvl1pPr>
              <a:defRPr sz="1400" smtClean="0">
                <a:solidFill>
                  <a:schemeClr val="tx2"/>
                </a:solidFill>
              </a:defRPr>
            </a:lvl1pPr>
          </a:lstStyle>
          <a:p>
            <a:pPr>
              <a:defRPr/>
            </a:pPr>
            <a:fld id="{D667093A-7B3C-49FC-8878-4C91DB125E9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degements (logos)">
    <p:spTree>
      <p:nvGrpSpPr>
        <p:cNvPr id="1" name=""/>
        <p:cNvGrpSpPr/>
        <p:nvPr/>
      </p:nvGrpSpPr>
      <p:grpSpPr>
        <a:xfrm>
          <a:off x="0" y="0"/>
          <a:ext cx="0" cy="0"/>
          <a:chOff x="0" y="0"/>
          <a:chExt cx="0" cy="0"/>
        </a:xfrm>
      </p:grpSpPr>
      <p:pic>
        <p:nvPicPr>
          <p:cNvPr id="4" name="Picture 6" descr="ARCC_Watermark.jpg"/>
          <p:cNvPicPr>
            <a:picLocks noChangeAspect="1"/>
          </p:cNvPicPr>
          <p:nvPr userDrawn="1"/>
        </p:nvPicPr>
        <p:blipFill>
          <a:blip r:embed="rId2" cstate="print"/>
          <a:srcRect r="5641" b="7146"/>
          <a:stretch>
            <a:fillRect/>
          </a:stretch>
        </p:blipFill>
        <p:spPr bwMode="auto">
          <a:xfrm>
            <a:off x="4068763" y="1914525"/>
            <a:ext cx="5075237" cy="4943475"/>
          </a:xfrm>
          <a:prstGeom prst="rect">
            <a:avLst/>
          </a:prstGeom>
          <a:noFill/>
          <a:ln w="9525">
            <a:noFill/>
            <a:miter lim="800000"/>
            <a:headEnd/>
            <a:tailEnd/>
          </a:ln>
        </p:spPr>
      </p:pic>
      <p:sp>
        <p:nvSpPr>
          <p:cNvPr id="5" name="Rectangle 4"/>
          <p:cNvSpPr/>
          <p:nvPr userDrawn="1"/>
        </p:nvSpPr>
        <p:spPr>
          <a:xfrm>
            <a:off x="0" y="6248400"/>
            <a:ext cx="9144000" cy="609600"/>
          </a:xfrm>
          <a:prstGeom prst="rect">
            <a:avLst/>
          </a:prstGeom>
          <a:solidFill>
            <a:schemeClr val="bg2"/>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spc="150" dirty="0">
                <a:solidFill>
                  <a:schemeClr val="tx2"/>
                </a:solidFill>
              </a:rPr>
              <a:t>Advancing Health Economics, Services, Policy and Ethics</a:t>
            </a:r>
          </a:p>
        </p:txBody>
      </p:sp>
      <p:sp>
        <p:nvSpPr>
          <p:cNvPr id="6" name="Rectangle 5"/>
          <p:cNvSpPr/>
          <p:nvPr userDrawn="1"/>
        </p:nvSpPr>
        <p:spPr>
          <a:xfrm>
            <a:off x="0" y="0"/>
            <a:ext cx="9144000" cy="1447800"/>
          </a:xfrm>
          <a:prstGeom prst="rect">
            <a:avLst/>
          </a:prstGeom>
          <a:solidFill>
            <a:srgbClr val="693A77"/>
          </a:solidFill>
          <a:ln w="9525">
            <a:noFill/>
            <a:miter lim="800000"/>
            <a:headEnd/>
            <a:tailEnd/>
          </a:ln>
          <a:effectLst>
            <a:innerShdw blurRad="254000">
              <a:prstClr val="black">
                <a:alpha val="50000"/>
              </a:prstClr>
            </a:innerShdw>
          </a:effectLst>
        </p:spPr>
        <p:txBody>
          <a:bodyPr anchor="ctr"/>
          <a:lstStyle/>
          <a:p>
            <a:pPr algn="ctr">
              <a:defRPr/>
            </a:pPr>
            <a:endParaRPr lang="en-US" sz="4400" kern="0" dirty="0">
              <a:solidFill>
                <a:schemeClr val="tx2"/>
              </a:solidFill>
              <a:latin typeface="Cambria" pitchFamily="18" charset="0"/>
              <a:ea typeface="+mj-ea"/>
              <a:cs typeface="+mj-cs"/>
            </a:endParaRPr>
          </a:p>
        </p:txBody>
      </p:sp>
      <p:grpSp>
        <p:nvGrpSpPr>
          <p:cNvPr id="7" name="Group 21"/>
          <p:cNvGrpSpPr>
            <a:grpSpLocks/>
          </p:cNvGrpSpPr>
          <p:nvPr userDrawn="1"/>
        </p:nvGrpSpPr>
        <p:grpSpPr bwMode="auto">
          <a:xfrm>
            <a:off x="457200" y="5257800"/>
            <a:ext cx="8245475" cy="782638"/>
            <a:chOff x="457200" y="5257800"/>
            <a:chExt cx="8244840" cy="781939"/>
          </a:xfrm>
        </p:grpSpPr>
        <p:pic>
          <p:nvPicPr>
            <p:cNvPr id="8" name="Picture 10" descr="CCS_En_72dpi_JPG.jpg"/>
            <p:cNvPicPr>
              <a:picLocks noChangeAspect="1"/>
            </p:cNvPicPr>
            <p:nvPr userDrawn="1"/>
          </p:nvPicPr>
          <p:blipFill>
            <a:blip r:embed="rId3" cstate="print"/>
            <a:srcRect/>
            <a:stretch>
              <a:fillRect/>
            </a:stretch>
          </p:blipFill>
          <p:spPr bwMode="auto">
            <a:xfrm>
              <a:off x="3703320" y="5470022"/>
              <a:ext cx="1737360" cy="487426"/>
            </a:xfrm>
            <a:prstGeom prst="rect">
              <a:avLst/>
            </a:prstGeom>
            <a:noFill/>
            <a:ln w="9525">
              <a:noFill/>
              <a:miter lim="800000"/>
              <a:headEnd/>
              <a:tailEnd/>
            </a:ln>
          </p:spPr>
        </p:pic>
        <p:pic>
          <p:nvPicPr>
            <p:cNvPr id="9" name="Picture 11" descr="s4u_b.gif"/>
            <p:cNvPicPr>
              <a:picLocks noChangeAspect="1"/>
            </p:cNvPicPr>
            <p:nvPr userDrawn="1"/>
          </p:nvPicPr>
          <p:blipFill>
            <a:blip r:embed="rId4" cstate="print"/>
            <a:srcRect/>
            <a:stretch>
              <a:fillRect/>
            </a:stretch>
          </p:blipFill>
          <p:spPr bwMode="auto">
            <a:xfrm>
              <a:off x="2697480" y="5387732"/>
              <a:ext cx="411480" cy="652007"/>
            </a:xfrm>
            <a:prstGeom prst="rect">
              <a:avLst/>
            </a:prstGeom>
            <a:noFill/>
            <a:ln w="9525">
              <a:noFill/>
              <a:miter lim="800000"/>
              <a:headEnd/>
              <a:tailEnd/>
            </a:ln>
          </p:spPr>
        </p:pic>
        <p:pic>
          <p:nvPicPr>
            <p:cNvPr id="10" name="Picture 12" descr="rgb_cco_bilingual_wordmark.jpg"/>
            <p:cNvPicPr>
              <a:picLocks noChangeAspect="1"/>
            </p:cNvPicPr>
            <p:nvPr userDrawn="1"/>
          </p:nvPicPr>
          <p:blipFill>
            <a:blip r:embed="rId5" cstate="print"/>
            <a:srcRect/>
            <a:stretch>
              <a:fillRect/>
            </a:stretch>
          </p:blipFill>
          <p:spPr bwMode="auto">
            <a:xfrm>
              <a:off x="7239000" y="5526450"/>
              <a:ext cx="1463040" cy="374570"/>
            </a:xfrm>
            <a:prstGeom prst="rect">
              <a:avLst/>
            </a:prstGeom>
            <a:noFill/>
            <a:ln w="9525">
              <a:noFill/>
              <a:miter lim="800000"/>
              <a:headEnd/>
              <a:tailEnd/>
            </a:ln>
          </p:spPr>
        </p:pic>
        <p:pic>
          <p:nvPicPr>
            <p:cNvPr id="11" name="Picture 13" descr="UofT.jpg"/>
            <p:cNvPicPr>
              <a:picLocks noChangeAspect="1"/>
            </p:cNvPicPr>
            <p:nvPr userDrawn="1"/>
          </p:nvPicPr>
          <p:blipFill>
            <a:blip r:embed="rId6" cstate="print"/>
            <a:srcRect/>
            <a:stretch>
              <a:fillRect/>
            </a:stretch>
          </p:blipFill>
          <p:spPr bwMode="auto">
            <a:xfrm>
              <a:off x="5836920" y="5257800"/>
              <a:ext cx="1005840" cy="759471"/>
            </a:xfrm>
            <a:prstGeom prst="rect">
              <a:avLst/>
            </a:prstGeom>
            <a:noFill/>
            <a:ln w="9525">
              <a:noFill/>
              <a:miter lim="800000"/>
              <a:headEnd/>
              <a:tailEnd/>
            </a:ln>
          </p:spPr>
        </p:pic>
        <p:pic>
          <p:nvPicPr>
            <p:cNvPr id="12" name="Picture 14" descr="BCCAlogo2colour.gif"/>
            <p:cNvPicPr>
              <a:picLocks noChangeAspect="1"/>
            </p:cNvPicPr>
            <p:nvPr userDrawn="1"/>
          </p:nvPicPr>
          <p:blipFill>
            <a:blip r:embed="rId7" cstate="print"/>
            <a:srcRect/>
            <a:stretch>
              <a:fillRect/>
            </a:stretch>
          </p:blipFill>
          <p:spPr bwMode="auto">
            <a:xfrm>
              <a:off x="457200" y="5536607"/>
              <a:ext cx="1645920" cy="354257"/>
            </a:xfrm>
            <a:prstGeom prst="rect">
              <a:avLst/>
            </a:prstGeom>
            <a:noFill/>
            <a:ln w="9525">
              <a:noFill/>
              <a:miter lim="800000"/>
              <a:headEnd/>
              <a:tailEnd/>
            </a:ln>
          </p:spPr>
        </p:pic>
      </p:grpSp>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15" name="Content Placeholder 2"/>
          <p:cNvSpPr>
            <a:spLocks noGrp="1"/>
          </p:cNvSpPr>
          <p:nvPr>
            <p:ph idx="1"/>
          </p:nvPr>
        </p:nvSpPr>
        <p:spPr>
          <a:xfrm>
            <a:off x="457200" y="1600201"/>
            <a:ext cx="8229600" cy="3505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4"/>
          <p:cNvSpPr>
            <a:spLocks noGrp="1" noChangeArrowheads="1"/>
          </p:cNvSpPr>
          <p:nvPr>
            <p:ph type="dt" sz="half" idx="10"/>
          </p:nvPr>
        </p:nvSpPr>
        <p:spPr>
          <a:xfrm>
            <a:off x="457200" y="6305550"/>
            <a:ext cx="2133600" cy="476250"/>
          </a:xfrm>
        </p:spPr>
        <p:txBody>
          <a:bodyPr anchor="ctr"/>
          <a:lstStyle>
            <a:lvl1pPr>
              <a:defRPr sz="1400">
                <a:solidFill>
                  <a:schemeClr val="tx2"/>
                </a:solidFill>
              </a:defRPr>
            </a:lvl1pPr>
          </a:lstStyle>
          <a:p>
            <a:pPr>
              <a:defRPr/>
            </a:pPr>
            <a:endParaRPr lang="en-US" dirty="0"/>
          </a:p>
        </p:txBody>
      </p:sp>
      <p:sp>
        <p:nvSpPr>
          <p:cNvPr id="14" name="Rectangle 5"/>
          <p:cNvSpPr>
            <a:spLocks noGrp="1" noChangeArrowheads="1"/>
          </p:cNvSpPr>
          <p:nvPr>
            <p:ph type="ftr" sz="quarter" idx="11"/>
          </p:nvPr>
        </p:nvSpPr>
        <p:spPr>
          <a:xfrm>
            <a:off x="3124200" y="6305550"/>
            <a:ext cx="2895600" cy="476250"/>
          </a:xfrm>
        </p:spPr>
        <p:txBody>
          <a:bodyPr anchor="ctr"/>
          <a:lstStyle>
            <a:lvl1pPr>
              <a:defRPr sz="1400">
                <a:solidFill>
                  <a:schemeClr val="tx2"/>
                </a:solidFill>
              </a:defRPr>
            </a:lvl1pPr>
          </a:lstStyle>
          <a:p>
            <a:pPr>
              <a:defRPr/>
            </a:pPr>
            <a:endParaRPr lang="en-US" dirty="0"/>
          </a:p>
        </p:txBody>
      </p:sp>
      <p:sp>
        <p:nvSpPr>
          <p:cNvPr id="16" name="Rectangle 6"/>
          <p:cNvSpPr>
            <a:spLocks noGrp="1" noChangeArrowheads="1"/>
          </p:cNvSpPr>
          <p:nvPr>
            <p:ph type="sldNum" sz="quarter" idx="12"/>
          </p:nvPr>
        </p:nvSpPr>
        <p:spPr>
          <a:xfrm>
            <a:off x="6553200" y="6305550"/>
            <a:ext cx="2133600" cy="476250"/>
          </a:xfrm>
        </p:spPr>
        <p:txBody>
          <a:bodyPr anchor="ctr"/>
          <a:lstStyle>
            <a:lvl1pPr>
              <a:defRPr sz="1400" smtClean="0">
                <a:solidFill>
                  <a:schemeClr val="tx2"/>
                </a:solidFill>
              </a:defRPr>
            </a:lvl1pPr>
          </a:lstStyle>
          <a:p>
            <a:pPr>
              <a:defRPr/>
            </a:pPr>
            <a:fld id="{339A3A4B-534C-40A0-A53A-FABAD33C879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15D308E-D281-4A62-8632-D0AB8DB1C8B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72DA97E-7B2E-49CA-B210-5B7F64E278B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tx2"/>
                </a:solidFill>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chemeClr val="tx2"/>
                </a:solidFill>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smtClean="0">
                <a:solidFill>
                  <a:schemeClr val="tx2"/>
                </a:solidFill>
                <a:latin typeface="+mn-lt"/>
              </a:defRPr>
            </a:lvl1pPr>
          </a:lstStyle>
          <a:p>
            <a:pPr>
              <a:defRPr/>
            </a:pPr>
            <a:fld id="{ED57E1C6-F73A-4826-90FA-5E9DFF7086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68" r:id="rId8"/>
    <p:sldLayoutId id="2147483669" r:id="rId9"/>
    <p:sldLayoutId id="2147483670" r:id="rId10"/>
    <p:sldLayoutId id="2147483671" r:id="rId11"/>
    <p:sldLayoutId id="2147483672" r:id="rId12"/>
    <p:sldLayoutId id="2147483680"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hyperlink" Target="http://www.bbc.co.uk/" TargetMode="External"/><Relationship Id="rId4" Type="http://schemas.openxmlformats.org/officeDocument/2006/relationships/image" Target="http://news.bbcimg.co.uk/media/images/72727000/jpg/_72727165_m4150474-radiologist_studying_mammograms-spl.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143000"/>
            <a:ext cx="5638800" cy="2457450"/>
          </a:xfrm>
        </p:spPr>
        <p:txBody>
          <a:bodyPr/>
          <a:lstStyle/>
          <a:p>
            <a:r>
              <a:rPr lang="en-CA" sz="2800" dirty="0" smtClean="0"/>
              <a:t>Public input on priority setting and the high cost of cancer drugs</a:t>
            </a:r>
            <a:br>
              <a:rPr lang="en-CA" sz="2800" dirty="0" smtClean="0"/>
            </a:br>
            <a:r>
              <a:rPr lang="en-CA" sz="2800" dirty="0" smtClean="0"/>
              <a:t/>
            </a:r>
            <a:br>
              <a:rPr lang="en-CA" sz="2800" dirty="0" smtClean="0"/>
            </a:br>
            <a:r>
              <a:rPr lang="en-CA" sz="2800" dirty="0" smtClean="0"/>
              <a:t>results from a public deliberation event in Vancouver, Canada</a:t>
            </a:r>
            <a:endParaRPr lang="en-US" sz="2800" dirty="0"/>
          </a:p>
        </p:txBody>
      </p:sp>
      <p:sp>
        <p:nvSpPr>
          <p:cNvPr id="9219" name="Subtitle 2"/>
          <p:cNvSpPr>
            <a:spLocks noGrp="1"/>
          </p:cNvSpPr>
          <p:nvPr>
            <p:ph type="subTitle" idx="1"/>
          </p:nvPr>
        </p:nvSpPr>
        <p:spPr>
          <a:xfrm>
            <a:off x="2819400" y="3886200"/>
            <a:ext cx="5929064" cy="2783160"/>
          </a:xfrm>
        </p:spPr>
        <p:txBody>
          <a:bodyPr/>
          <a:lstStyle/>
          <a:p>
            <a:r>
              <a:rPr lang="en-CA" sz="2000" dirty="0" smtClean="0">
                <a:effectLst>
                  <a:outerShdw blurRad="38100" dist="38100" dir="2700000" algn="tl">
                    <a:srgbClr val="000000">
                      <a:alpha val="43137"/>
                    </a:srgbClr>
                  </a:outerShdw>
                </a:effectLst>
              </a:rPr>
              <a:t>Stuart Peacock</a:t>
            </a:r>
            <a:r>
              <a:rPr lang="en-CA" sz="2000" baseline="30000" dirty="0" smtClean="0">
                <a:effectLst>
                  <a:outerShdw blurRad="38100" dist="38100" dir="2700000" algn="tl">
                    <a:srgbClr val="000000">
                      <a:alpha val="43137"/>
                    </a:srgbClr>
                  </a:outerShdw>
                </a:effectLst>
              </a:rPr>
              <a:t>1,2,3</a:t>
            </a:r>
            <a:r>
              <a:rPr lang="en-CA" sz="2000" dirty="0" smtClean="0">
                <a:effectLst>
                  <a:outerShdw blurRad="38100" dist="38100" dir="2700000" algn="tl">
                    <a:srgbClr val="000000">
                      <a:alpha val="43137"/>
                    </a:srgbClr>
                  </a:outerShdw>
                </a:effectLst>
              </a:rPr>
              <a:t>, Colene Bentley </a:t>
            </a:r>
            <a:r>
              <a:rPr lang="en-CA" sz="2000" baseline="30000" dirty="0" smtClean="0">
                <a:effectLst>
                  <a:outerShdw blurRad="38100" dist="38100" dir="2700000" algn="tl">
                    <a:srgbClr val="000000">
                      <a:alpha val="43137"/>
                    </a:srgbClr>
                  </a:outerShdw>
                </a:effectLst>
              </a:rPr>
              <a:t>1,2</a:t>
            </a:r>
            <a:r>
              <a:rPr lang="en-CA" sz="2000" dirty="0" smtClean="0">
                <a:effectLst>
                  <a:outerShdw blurRad="38100" dist="38100" dir="2700000" algn="tl">
                    <a:srgbClr val="000000">
                      <a:alpha val="43137"/>
                    </a:srgbClr>
                  </a:outerShdw>
                </a:effectLst>
              </a:rPr>
              <a:t>, Dean Regier</a:t>
            </a:r>
            <a:r>
              <a:rPr lang="en-CA" sz="2000" baseline="30000" dirty="0" smtClean="0">
                <a:effectLst>
                  <a:outerShdw blurRad="38100" dist="38100" dir="2700000" algn="tl">
                    <a:srgbClr val="000000">
                      <a:alpha val="43137"/>
                    </a:srgbClr>
                  </a:outerShdw>
                </a:effectLst>
              </a:rPr>
              <a:t> 1,2,3</a:t>
            </a:r>
            <a:r>
              <a:rPr lang="en-CA" sz="2000" dirty="0" smtClean="0">
                <a:effectLst>
                  <a:outerShdw blurRad="38100" dist="38100" dir="2700000" algn="tl">
                    <a:srgbClr val="000000">
                      <a:alpha val="43137"/>
                    </a:srgbClr>
                  </a:outerShdw>
                </a:effectLst>
              </a:rPr>
              <a:t>  Helen McTaggart-Cowan</a:t>
            </a:r>
            <a:r>
              <a:rPr lang="en-CA" sz="2000" baseline="30000" dirty="0" smtClean="0">
                <a:effectLst>
                  <a:outerShdw blurRad="38100" dist="38100" dir="2700000" algn="tl">
                    <a:srgbClr val="000000">
                      <a:alpha val="43137"/>
                    </a:srgbClr>
                  </a:outerShdw>
                </a:effectLst>
              </a:rPr>
              <a:t>1,2,3</a:t>
            </a:r>
            <a:r>
              <a:rPr lang="en-CA" sz="2000" dirty="0" smtClean="0">
                <a:effectLst>
                  <a:outerShdw blurRad="38100" dist="38100" dir="2700000" algn="tl">
                    <a:srgbClr val="000000">
                      <a:alpha val="43137"/>
                    </a:srgbClr>
                  </a:outerShdw>
                </a:effectLst>
              </a:rPr>
              <a:t> Sarah Costa</a:t>
            </a:r>
            <a:r>
              <a:rPr lang="en-CA" sz="2000" baseline="30000" dirty="0" smtClean="0">
                <a:effectLst>
                  <a:outerShdw blurRad="38100" dist="38100" dir="2700000" algn="tl">
                    <a:srgbClr val="000000">
                      <a:alpha val="43137"/>
                    </a:srgbClr>
                  </a:outerShdw>
                </a:effectLst>
              </a:rPr>
              <a:t>1,2,3</a:t>
            </a:r>
            <a:r>
              <a:rPr lang="en-CA" sz="2000" dirty="0" smtClean="0">
                <a:effectLst>
                  <a:outerShdw blurRad="38100" dist="38100" dir="2700000" algn="tl">
                    <a:srgbClr val="000000">
                      <a:alpha val="43137"/>
                    </a:srgbClr>
                  </a:outerShdw>
                </a:effectLst>
              </a:rPr>
              <a:t>,  </a:t>
            </a:r>
            <a:br>
              <a:rPr lang="en-CA" sz="2000" dirty="0" smtClean="0">
                <a:effectLst>
                  <a:outerShdw blurRad="38100" dist="38100" dir="2700000" algn="tl">
                    <a:srgbClr val="000000">
                      <a:alpha val="43137"/>
                    </a:srgbClr>
                  </a:outerShdw>
                </a:effectLst>
              </a:rPr>
            </a:br>
            <a:r>
              <a:rPr lang="en-CA" sz="2000" dirty="0" smtClean="0">
                <a:effectLst>
                  <a:outerShdw blurRad="38100" dist="38100" dir="2700000" algn="tl">
                    <a:srgbClr val="000000">
                      <a:alpha val="43137"/>
                    </a:srgbClr>
                  </a:outerShdw>
                </a:effectLst>
              </a:rPr>
              <a:t>Liz Wilcox</a:t>
            </a:r>
            <a:r>
              <a:rPr lang="en-CA" sz="2000" baseline="30000" dirty="0" smtClean="0">
                <a:effectLst>
                  <a:outerShdw blurRad="38100" dist="38100" dir="2700000" algn="tl">
                    <a:srgbClr val="000000">
                      <a:alpha val="43137"/>
                    </a:srgbClr>
                  </a:outerShdw>
                </a:effectLst>
              </a:rPr>
              <a:t>3</a:t>
            </a:r>
            <a:r>
              <a:rPr lang="en-CA" sz="2000" dirty="0" smtClean="0">
                <a:effectLst>
                  <a:outerShdw blurRad="38100" dist="38100" dir="2700000" algn="tl">
                    <a:srgbClr val="000000">
                      <a:alpha val="43137"/>
                    </a:srgbClr>
                  </a:outerShdw>
                </a:effectLst>
              </a:rPr>
              <a:t>, Holly Longstaff</a:t>
            </a:r>
            <a:r>
              <a:rPr lang="en-CA" sz="2000" baseline="30000" dirty="0" smtClean="0">
                <a:effectLst>
                  <a:outerShdw blurRad="38100" dist="38100" dir="2700000" algn="tl">
                    <a:srgbClr val="000000">
                      <a:alpha val="43137"/>
                    </a:srgbClr>
                  </a:outerShdw>
                </a:effectLst>
              </a:rPr>
              <a:t>4</a:t>
            </a:r>
            <a:r>
              <a:rPr lang="en-CA" sz="2000" dirty="0" smtClean="0">
                <a:effectLst>
                  <a:outerShdw blurRad="38100" dist="38100" dir="2700000" algn="tl">
                    <a:srgbClr val="000000">
                      <a:alpha val="43137"/>
                    </a:srgbClr>
                  </a:outerShdw>
                </a:effectLst>
              </a:rPr>
              <a:t>, Michael Burgess</a:t>
            </a:r>
            <a:r>
              <a:rPr lang="en-CA" sz="2000" baseline="30000" dirty="0" smtClean="0">
                <a:effectLst>
                  <a:outerShdw blurRad="38100" dist="38100" dir="2700000" algn="tl">
                    <a:srgbClr val="000000">
                      <a:alpha val="43137"/>
                    </a:srgbClr>
                  </a:outerShdw>
                </a:effectLst>
              </a:rPr>
              <a:t>3</a:t>
            </a:r>
            <a:r>
              <a:rPr lang="en-CA" sz="2000" dirty="0" smtClean="0">
                <a:effectLst>
                  <a:outerShdw blurRad="38100" dist="38100" dir="2700000" algn="tl">
                    <a:srgbClr val="000000">
                      <a:alpha val="43137"/>
                    </a:srgbClr>
                  </a:outerShdw>
                </a:effectLst>
              </a:rPr>
              <a:t> </a:t>
            </a:r>
          </a:p>
          <a:p>
            <a:endParaRPr lang="en-CA" sz="1400" dirty="0" smtClean="0">
              <a:solidFill>
                <a:schemeClr val="tx2">
                  <a:lumMod val="75000"/>
                </a:schemeClr>
              </a:solidFill>
              <a:effectLst>
                <a:outerShdw blurRad="38100" dist="38100" dir="2700000" algn="tl">
                  <a:srgbClr val="000000">
                    <a:alpha val="43137"/>
                  </a:srgbClr>
                </a:outerShdw>
              </a:effectLst>
            </a:endParaRPr>
          </a:p>
          <a:p>
            <a:r>
              <a:rPr lang="en-CA" sz="1400" i="1" dirty="0" smtClean="0">
                <a:effectLst>
                  <a:outerShdw blurRad="38100" dist="38100" dir="2700000" algn="tl">
                    <a:srgbClr val="000000">
                      <a:alpha val="43137"/>
                    </a:srgbClr>
                  </a:outerShdw>
                </a:effectLst>
              </a:rPr>
              <a:t>1Canadian Centre for Applied Research in Cancer Control (ARCC) </a:t>
            </a:r>
          </a:p>
          <a:p>
            <a:r>
              <a:rPr lang="en-CA" sz="1400" i="1" dirty="0" smtClean="0">
                <a:effectLst>
                  <a:outerShdw blurRad="38100" dist="38100" dir="2700000" algn="tl">
                    <a:srgbClr val="000000">
                      <a:alpha val="43137"/>
                    </a:srgbClr>
                  </a:outerShdw>
                </a:effectLst>
              </a:rPr>
              <a:t>2Cancer Control Research, BC Cancer Agency </a:t>
            </a:r>
          </a:p>
          <a:p>
            <a:r>
              <a:rPr lang="en-CA" sz="1400" i="1" dirty="0" smtClean="0">
                <a:effectLst>
                  <a:outerShdw blurRad="38100" dist="38100" dir="2700000" algn="tl">
                    <a:srgbClr val="000000">
                      <a:alpha val="43137"/>
                    </a:srgbClr>
                  </a:outerShdw>
                </a:effectLst>
              </a:rPr>
              <a:t>3 School of Population and Public Health, University of British Columbia </a:t>
            </a:r>
          </a:p>
          <a:p>
            <a:r>
              <a:rPr lang="en-CA" sz="1400" i="1" dirty="0" smtClean="0">
                <a:effectLst>
                  <a:outerShdw blurRad="38100" dist="38100" dir="2700000" algn="tl">
                    <a:srgbClr val="000000">
                      <a:alpha val="43137"/>
                    </a:srgbClr>
                  </a:outerShdw>
                </a:effectLst>
              </a:rPr>
              <a:t>4Engage Associates </a:t>
            </a:r>
            <a:endParaRPr lang="en-US" sz="1400" i="1" dirty="0" smtClean="0">
              <a:solidFill>
                <a:schemeClr val="tx2">
                  <a:lumMod val="75000"/>
                </a:schemeClr>
              </a:solidFill>
              <a:effectLst>
                <a:outerShdw blurRad="38100" dist="38100" dir="2700000" algn="tl">
                  <a:srgbClr val="000000">
                    <a:alpha val="43137"/>
                  </a:srgbClr>
                </a:outerShdw>
              </a:effectLst>
            </a:endParaRPr>
          </a:p>
          <a:p>
            <a:endParaRPr lang="en-US" sz="1400" i="1" dirty="0" smtClean="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0" y="620688"/>
            <a:ext cx="6038850" cy="5830326"/>
          </a:xfrm>
          <a:prstGeom prst="rect">
            <a:avLst/>
          </a:prstGeom>
        </p:spPr>
      </p:pic>
      <p:sp>
        <p:nvSpPr>
          <p:cNvPr id="3" name="Text Box 6"/>
          <p:cNvSpPr txBox="1">
            <a:spLocks noChangeArrowheads="1"/>
          </p:cNvSpPr>
          <p:nvPr/>
        </p:nvSpPr>
        <p:spPr bwMode="auto">
          <a:xfrm>
            <a:off x="6400800" y="6234113"/>
            <a:ext cx="2209800" cy="244475"/>
          </a:xfrm>
          <a:prstGeom prst="rect">
            <a:avLst/>
          </a:prstGeom>
          <a:noFill/>
          <a:ln w="9525">
            <a:noFill/>
            <a:miter lim="800000"/>
            <a:headEnd/>
            <a:tailEnd/>
          </a:ln>
        </p:spPr>
        <p:txBody>
          <a:bodyPr>
            <a:spAutoFit/>
          </a:bodyPr>
          <a:lstStyle/>
          <a:p>
            <a:pPr>
              <a:spcBef>
                <a:spcPct val="50000"/>
              </a:spcBef>
            </a:pPr>
            <a:r>
              <a:rPr lang="en-CA" sz="1000" b="1" dirty="0">
                <a:solidFill>
                  <a:srgbClr val="E97E09"/>
                </a:solidFill>
                <a:latin typeface="Century Gothic" pitchFamily="34" charset="0"/>
              </a:rPr>
              <a:t>Canadian Cancer Statistics </a:t>
            </a:r>
            <a:r>
              <a:rPr lang="en-CA" sz="1000" b="1" dirty="0" smtClean="0">
                <a:solidFill>
                  <a:srgbClr val="E97E09"/>
                </a:solidFill>
                <a:latin typeface="Century Gothic" pitchFamily="34" charset="0"/>
              </a:rPr>
              <a:t>2015</a:t>
            </a:r>
            <a:endParaRPr lang="en-CA" sz="1000" b="1" dirty="0">
              <a:solidFill>
                <a:srgbClr val="E97E09"/>
              </a:solidFill>
              <a:latin typeface="Century Gothic" pitchFamily="34" charset="0"/>
            </a:endParaRPr>
          </a:p>
        </p:txBody>
      </p:sp>
      <p:sp>
        <p:nvSpPr>
          <p:cNvPr id="4" name="TextBox 3"/>
          <p:cNvSpPr txBox="1"/>
          <p:nvPr/>
        </p:nvSpPr>
        <p:spPr>
          <a:xfrm>
            <a:off x="296416" y="116632"/>
            <a:ext cx="7731968" cy="369332"/>
          </a:xfrm>
          <a:prstGeom prst="rect">
            <a:avLst/>
          </a:prstGeom>
          <a:noFill/>
        </p:spPr>
        <p:txBody>
          <a:bodyPr wrap="square" rtlCol="0">
            <a:spAutoFit/>
          </a:bodyPr>
          <a:lstStyle/>
          <a:p>
            <a:r>
              <a:rPr lang="en-CA" dirty="0" smtClean="0">
                <a:latin typeface="+mn-lt"/>
              </a:rPr>
              <a:t>New Cancer Cases and Age-Standardized Incidence Rates 2015</a:t>
            </a:r>
            <a:endParaRPr lang="en-CA" dirty="0">
              <a:latin typeface="+mn-lt"/>
            </a:endParaRPr>
          </a:p>
        </p:txBody>
      </p:sp>
    </p:spTree>
    <p:extLst>
      <p:ext uri="{BB962C8B-B14F-4D97-AF65-F5344CB8AC3E}">
        <p14:creationId xmlns:p14="http://schemas.microsoft.com/office/powerpoint/2010/main" val="53929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58345"/>
            <a:ext cx="6048672" cy="6683023"/>
          </a:xfrm>
          <a:prstGeom prst="rect">
            <a:avLst/>
          </a:prstGeom>
        </p:spPr>
      </p:pic>
      <p:sp>
        <p:nvSpPr>
          <p:cNvPr id="3" name="TextBox 2"/>
          <p:cNvSpPr txBox="1"/>
          <p:nvPr/>
        </p:nvSpPr>
        <p:spPr>
          <a:xfrm>
            <a:off x="7488832" y="5818038"/>
            <a:ext cx="1619672" cy="923330"/>
          </a:xfrm>
          <a:prstGeom prst="rect">
            <a:avLst/>
          </a:prstGeom>
          <a:noFill/>
        </p:spPr>
        <p:txBody>
          <a:bodyPr wrap="square" rtlCol="0">
            <a:spAutoFit/>
          </a:bodyPr>
          <a:lstStyle/>
          <a:p>
            <a:r>
              <a:rPr lang="en-CA" dirty="0" smtClean="0">
                <a:latin typeface="+mn-lt"/>
              </a:rPr>
              <a:t>Canadian </a:t>
            </a:r>
          </a:p>
          <a:p>
            <a:r>
              <a:rPr lang="en-CA" dirty="0" smtClean="0">
                <a:latin typeface="+mn-lt"/>
              </a:rPr>
              <a:t>Cancer</a:t>
            </a:r>
          </a:p>
          <a:p>
            <a:r>
              <a:rPr lang="en-CA" dirty="0" smtClean="0">
                <a:latin typeface="+mn-lt"/>
              </a:rPr>
              <a:t>Statistics 2015</a:t>
            </a:r>
            <a:endParaRPr lang="en-CA"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Population projections for BC</a:t>
            </a:r>
            <a:endParaRPr lang="en-CA" dirty="0"/>
          </a:p>
        </p:txBody>
      </p:sp>
      <p:sp>
        <p:nvSpPr>
          <p:cNvPr id="6" name="Rectangle 3"/>
          <p:cNvSpPr txBox="1">
            <a:spLocks noChangeArrowheads="1"/>
          </p:cNvSpPr>
          <p:nvPr/>
        </p:nvSpPr>
        <p:spPr bwMode="auto">
          <a:xfrm>
            <a:off x="584200" y="1866900"/>
            <a:ext cx="8077200" cy="3632200"/>
          </a:xfrm>
          <a:prstGeom prst="rect">
            <a:avLst/>
          </a:prstGeom>
          <a:noFill/>
          <a:ln>
            <a:miter lim="800000"/>
            <a:headEnd/>
            <a:tailEnd/>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914400" lvl="1" indent="-457200" algn="l" eaLnBrk="1" hangingPunct="1">
              <a:lnSpc>
                <a:spcPct val="90000"/>
              </a:lnSpc>
              <a:buFont typeface="+mj-lt"/>
              <a:buAutoNum type="arabicPeriod"/>
              <a:defRPr/>
            </a:pPr>
            <a:endParaRPr lang="en-GB" sz="2400" kern="0" dirty="0" smtClean="0"/>
          </a:p>
        </p:txBody>
      </p:sp>
      <p:graphicFrame>
        <p:nvGraphicFramePr>
          <p:cNvPr id="7" name="Table 6"/>
          <p:cNvGraphicFramePr>
            <a:graphicFrameLocks noGrp="1"/>
          </p:cNvGraphicFramePr>
          <p:nvPr/>
        </p:nvGraphicFramePr>
        <p:xfrm>
          <a:off x="838200" y="3657600"/>
          <a:ext cx="7162800" cy="1905000"/>
        </p:xfrm>
        <a:graphic>
          <a:graphicData uri="http://schemas.openxmlformats.org/drawingml/2006/table">
            <a:tbl>
              <a:tblPr firstRow="1" bandRow="1">
                <a:tableStyleId>{5C22544A-7EE6-4342-B048-85BDC9FD1C3A}</a:tableStyleId>
              </a:tblPr>
              <a:tblGrid>
                <a:gridCol w="2728686"/>
                <a:gridCol w="2643414"/>
                <a:gridCol w="1790700"/>
              </a:tblGrid>
              <a:tr h="718858">
                <a:tc>
                  <a:txBody>
                    <a:bodyPr/>
                    <a:lstStyle/>
                    <a:p>
                      <a:pPr algn="ctr"/>
                      <a:endParaRPr lang="en-US" dirty="0">
                        <a:solidFill>
                          <a:schemeClr val="tx2"/>
                        </a:solidFill>
                      </a:endParaRPr>
                    </a:p>
                  </a:txBody>
                  <a:tcPr>
                    <a:lnL w="12700" cmpd="sng">
                      <a:noFill/>
                    </a:lnL>
                    <a:lnT w="12700" cmpd="sng">
                      <a:noFill/>
                    </a:lnT>
                    <a:solidFill>
                      <a:srgbClr val="0F388B"/>
                    </a:solidFill>
                  </a:tcPr>
                </a:tc>
                <a:tc>
                  <a:txBody>
                    <a:bodyPr/>
                    <a:lstStyle/>
                    <a:p>
                      <a:pPr algn="ctr"/>
                      <a:r>
                        <a:rPr lang="en-US" dirty="0" smtClean="0">
                          <a:solidFill>
                            <a:schemeClr val="tx2"/>
                          </a:solidFill>
                        </a:rPr>
                        <a:t>Population Increase</a:t>
                      </a:r>
                      <a:r>
                        <a:rPr lang="en-US" baseline="0" dirty="0" smtClean="0">
                          <a:solidFill>
                            <a:schemeClr val="tx2"/>
                          </a:solidFill>
                        </a:rPr>
                        <a:t> </a:t>
                      </a:r>
                    </a:p>
                    <a:p>
                      <a:pPr algn="ctr"/>
                      <a:r>
                        <a:rPr lang="en-US" baseline="0" dirty="0" smtClean="0">
                          <a:solidFill>
                            <a:schemeClr val="tx2"/>
                          </a:solidFill>
                        </a:rPr>
                        <a:t>2011 to 2027</a:t>
                      </a:r>
                      <a:endParaRPr lang="en-US" dirty="0">
                        <a:solidFill>
                          <a:schemeClr val="tx2"/>
                        </a:solidFill>
                      </a:endParaRPr>
                    </a:p>
                  </a:txBody>
                  <a:tcPr>
                    <a:solidFill>
                      <a:srgbClr val="0F388B"/>
                    </a:solidFill>
                  </a:tcPr>
                </a:tc>
                <a:tc>
                  <a:txBody>
                    <a:bodyPr/>
                    <a:lstStyle/>
                    <a:p>
                      <a:pPr algn="ctr"/>
                      <a:r>
                        <a:rPr lang="en-US" dirty="0" smtClean="0">
                          <a:solidFill>
                            <a:schemeClr val="tx2"/>
                          </a:solidFill>
                        </a:rPr>
                        <a:t>% Increase</a:t>
                      </a:r>
                      <a:r>
                        <a:rPr lang="en-US" baseline="0" dirty="0" smtClean="0">
                          <a:solidFill>
                            <a:schemeClr val="tx2"/>
                          </a:solidFill>
                        </a:rPr>
                        <a:t> in Population</a:t>
                      </a:r>
                      <a:endParaRPr lang="en-US" dirty="0">
                        <a:solidFill>
                          <a:schemeClr val="tx2"/>
                        </a:solidFill>
                      </a:endParaRPr>
                    </a:p>
                  </a:txBody>
                  <a:tcPr>
                    <a:solidFill>
                      <a:srgbClr val="0F388B"/>
                    </a:solidFill>
                  </a:tcPr>
                </a:tc>
              </a:tr>
              <a:tr h="593071">
                <a:tc>
                  <a:txBody>
                    <a:bodyPr/>
                    <a:lstStyle/>
                    <a:p>
                      <a:r>
                        <a:rPr lang="en-US" baseline="0" dirty="0" smtClean="0"/>
                        <a:t>Non-seniors (</a:t>
                      </a:r>
                      <a:r>
                        <a:rPr lang="en-US" dirty="0" smtClean="0"/>
                        <a:t>Age &lt; 65)</a:t>
                      </a:r>
                      <a:endParaRPr lang="en-US" dirty="0"/>
                    </a:p>
                  </a:txBody>
                  <a:tcPr>
                    <a:solidFill>
                      <a:srgbClr val="DFF0F5"/>
                    </a:solidFill>
                  </a:tcPr>
                </a:tc>
                <a:tc>
                  <a:txBody>
                    <a:bodyPr/>
                    <a:lstStyle/>
                    <a:p>
                      <a:pPr algn="ctr"/>
                      <a:r>
                        <a:rPr lang="en-US" dirty="0" smtClean="0"/>
                        <a:t>+</a:t>
                      </a:r>
                      <a:r>
                        <a:rPr lang="en-US" baseline="0" dirty="0" smtClean="0"/>
                        <a:t> ~4</a:t>
                      </a:r>
                      <a:r>
                        <a:rPr lang="en-US" dirty="0" smtClean="0"/>
                        <a:t>00,000</a:t>
                      </a:r>
                      <a:endParaRPr lang="en-US" dirty="0"/>
                    </a:p>
                  </a:txBody>
                  <a:tcPr>
                    <a:solidFill>
                      <a:srgbClr val="DFF0F5"/>
                    </a:solidFill>
                  </a:tcPr>
                </a:tc>
                <a:tc>
                  <a:txBody>
                    <a:bodyPr/>
                    <a:lstStyle/>
                    <a:p>
                      <a:pPr algn="ctr"/>
                      <a:r>
                        <a:rPr lang="en-US" dirty="0" smtClean="0"/>
                        <a:t>+10%</a:t>
                      </a:r>
                      <a:endParaRPr lang="en-US" dirty="0"/>
                    </a:p>
                  </a:txBody>
                  <a:tcPr>
                    <a:solidFill>
                      <a:srgbClr val="DFF0F5"/>
                    </a:solidFill>
                  </a:tcPr>
                </a:tc>
              </a:tr>
              <a:tr h="593071">
                <a:tc>
                  <a:txBody>
                    <a:bodyPr/>
                    <a:lstStyle/>
                    <a:p>
                      <a:r>
                        <a:rPr lang="en-US" dirty="0" smtClean="0"/>
                        <a:t>Seniors (Age ≥ 65)</a:t>
                      </a:r>
                      <a:endParaRPr lang="en-US" dirty="0"/>
                    </a:p>
                  </a:txBody>
                  <a:tcPr>
                    <a:solidFill>
                      <a:srgbClr val="DFF0F5"/>
                    </a:solidFill>
                  </a:tcPr>
                </a:tc>
                <a:tc>
                  <a:txBody>
                    <a:bodyPr/>
                    <a:lstStyle/>
                    <a:p>
                      <a:pPr algn="ctr"/>
                      <a:r>
                        <a:rPr lang="en-US" dirty="0" smtClean="0"/>
                        <a:t>+ ~500,000</a:t>
                      </a:r>
                      <a:endParaRPr lang="en-US" dirty="0"/>
                    </a:p>
                  </a:txBody>
                  <a:tcPr>
                    <a:solidFill>
                      <a:srgbClr val="DFF0F5"/>
                    </a:solidFill>
                  </a:tcPr>
                </a:tc>
                <a:tc>
                  <a:txBody>
                    <a:bodyPr/>
                    <a:lstStyle/>
                    <a:p>
                      <a:pPr algn="ctr"/>
                      <a:r>
                        <a:rPr lang="en-US" dirty="0" smtClean="0"/>
                        <a:t>+72%</a:t>
                      </a:r>
                      <a:endParaRPr lang="en-US" dirty="0"/>
                    </a:p>
                  </a:txBody>
                  <a:tcPr>
                    <a:solidFill>
                      <a:srgbClr val="DFF0F5"/>
                    </a:solidFill>
                  </a:tcPr>
                </a:tc>
              </a:tr>
            </a:tbl>
          </a:graphicData>
        </a:graphic>
      </p:graphicFrame>
      <p:sp>
        <p:nvSpPr>
          <p:cNvPr id="8" name="Oval 7"/>
          <p:cNvSpPr/>
          <p:nvPr/>
        </p:nvSpPr>
        <p:spPr>
          <a:xfrm>
            <a:off x="4267200" y="4876800"/>
            <a:ext cx="12954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p:nvSpPr>
        <p:spPr>
          <a:xfrm>
            <a:off x="6553200" y="4876800"/>
            <a:ext cx="12954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685800" y="1524000"/>
            <a:ext cx="7086600" cy="1892826"/>
          </a:xfrm>
          <a:prstGeom prst="rect">
            <a:avLst/>
          </a:prstGeom>
          <a:noFill/>
        </p:spPr>
        <p:txBody>
          <a:bodyPr wrap="square" rtlCol="0">
            <a:spAutoFit/>
          </a:bodyPr>
          <a:lstStyle/>
          <a:p>
            <a:pPr>
              <a:spcAft>
                <a:spcPts val="600"/>
              </a:spcAft>
              <a:buFont typeface="Arial" pitchFamily="34" charset="0"/>
              <a:buChar char="•"/>
            </a:pPr>
            <a:r>
              <a:rPr lang="en-US" sz="2800" dirty="0" smtClean="0">
                <a:latin typeface="+mn-lt"/>
              </a:rPr>
              <a:t>The BC population is both growing and aging</a:t>
            </a:r>
          </a:p>
          <a:p>
            <a:pPr>
              <a:spcAft>
                <a:spcPts val="600"/>
              </a:spcAft>
              <a:buFont typeface="Arial" pitchFamily="34" charset="0"/>
              <a:buChar char="•"/>
            </a:pPr>
            <a:r>
              <a:rPr lang="en-US" sz="2800" dirty="0" smtClean="0">
                <a:latin typeface="+mn-lt"/>
              </a:rPr>
              <a:t> Cancer rates are </a:t>
            </a:r>
            <a:r>
              <a:rPr lang="en-US" sz="2800" b="1" dirty="0" smtClean="0">
                <a:latin typeface="+mn-lt"/>
              </a:rPr>
              <a:t>highest</a:t>
            </a:r>
            <a:r>
              <a:rPr lang="en-US" sz="2800" dirty="0" smtClean="0">
                <a:latin typeface="+mn-lt"/>
              </a:rPr>
              <a:t> in the seniors population (Age ≥ 65) and this population is growing fast in BC</a:t>
            </a:r>
            <a:endParaRPr lang="en-US" sz="2800" dirty="0">
              <a:latin typeface="+mn-lt"/>
            </a:endParaRPr>
          </a:p>
        </p:txBody>
      </p:sp>
      <p:sp>
        <p:nvSpPr>
          <p:cNvPr id="11" name="TextBox 6"/>
          <p:cNvSpPr txBox="1">
            <a:spLocks noChangeArrowheads="1"/>
          </p:cNvSpPr>
          <p:nvPr/>
        </p:nvSpPr>
        <p:spPr bwMode="auto">
          <a:xfrm>
            <a:off x="4478450" y="6402814"/>
            <a:ext cx="4342022" cy="338554"/>
          </a:xfrm>
          <a:prstGeom prst="rect">
            <a:avLst/>
          </a:prstGeom>
          <a:noFill/>
          <a:ln w="9525">
            <a:noFill/>
            <a:miter lim="800000"/>
            <a:headEnd/>
            <a:tailEnd/>
          </a:ln>
        </p:spPr>
        <p:txBody>
          <a:bodyPr wrap="none">
            <a:spAutoFit/>
          </a:bodyPr>
          <a:lstStyle/>
          <a:p>
            <a:r>
              <a:rPr lang="en-CA" sz="1600" dirty="0" smtClean="0">
                <a:solidFill>
                  <a:schemeClr val="tx2"/>
                </a:solidFill>
                <a:latin typeface="Calibri" pitchFamily="34" charset="0"/>
              </a:rPr>
              <a:t>Ryan Wood, Scientific Director, BC Cancer Registry</a:t>
            </a:r>
            <a:endParaRPr lang="en-US" sz="1600" dirty="0">
              <a:solidFill>
                <a:schemeClr val="tx2"/>
              </a:solidFill>
              <a:latin typeface="Calibri" pitchFamily="34" charset="0"/>
            </a:endParaRPr>
          </a:p>
        </p:txBody>
      </p:sp>
      <p:sp>
        <p:nvSpPr>
          <p:cNvPr id="13" name="Slide Number Placeholder 12"/>
          <p:cNvSpPr>
            <a:spLocks noGrp="1"/>
          </p:cNvSpPr>
          <p:nvPr>
            <p:ph type="sldNum" sz="quarter" idx="12"/>
          </p:nvPr>
        </p:nvSpPr>
        <p:spPr/>
        <p:txBody>
          <a:bodyPr/>
          <a:lstStyle/>
          <a:p>
            <a:pPr>
              <a:defRPr/>
            </a:pPr>
            <a:fld id="{52F2E96E-3F0F-4BFC-9541-C7B7CC4C6473}"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t>Projected Cancer Incidence to 2027</a:t>
            </a:r>
            <a:endParaRPr lang="en-CA" sz="4000" dirty="0"/>
          </a:p>
        </p:txBody>
      </p:sp>
      <p:sp>
        <p:nvSpPr>
          <p:cNvPr id="3" name="Rectangle 3"/>
          <p:cNvSpPr txBox="1">
            <a:spLocks noChangeArrowheads="1"/>
          </p:cNvSpPr>
          <p:nvPr/>
        </p:nvSpPr>
        <p:spPr bwMode="auto">
          <a:xfrm>
            <a:off x="584200" y="1866900"/>
            <a:ext cx="8077200" cy="3632200"/>
          </a:xfrm>
          <a:prstGeom prst="rect">
            <a:avLst/>
          </a:prstGeom>
          <a:noFill/>
          <a:ln>
            <a:miter lim="800000"/>
            <a:headEnd/>
            <a:tailEnd/>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914400" lvl="1" indent="-457200" algn="l" eaLnBrk="1" hangingPunct="1">
              <a:lnSpc>
                <a:spcPct val="90000"/>
              </a:lnSpc>
              <a:buFont typeface="+mj-lt"/>
              <a:buAutoNum type="arabicPeriod"/>
              <a:defRPr/>
            </a:pPr>
            <a:endParaRPr lang="en-GB" sz="2400" kern="0" dirty="0" smtClean="0"/>
          </a:p>
        </p:txBody>
      </p:sp>
      <p:pic>
        <p:nvPicPr>
          <p:cNvPr id="5" name="Picture 4"/>
          <p:cNvPicPr>
            <a:picLocks noChangeAspect="1"/>
          </p:cNvPicPr>
          <p:nvPr/>
        </p:nvPicPr>
        <p:blipFill rotWithShape="1">
          <a:blip r:embed="rId2" cstate="print"/>
          <a:srcRect t="15278" r="4595"/>
          <a:stretch/>
        </p:blipFill>
        <p:spPr>
          <a:xfrm>
            <a:off x="990600" y="1295400"/>
            <a:ext cx="6882145" cy="5212080"/>
          </a:xfrm>
          <a:prstGeom prst="rect">
            <a:avLst/>
          </a:prstGeom>
          <a:solidFill>
            <a:schemeClr val="tx2"/>
          </a:solidFill>
        </p:spPr>
      </p:pic>
      <p:sp>
        <p:nvSpPr>
          <p:cNvPr id="7" name="Slide Number Placeholder 6"/>
          <p:cNvSpPr>
            <a:spLocks noGrp="1"/>
          </p:cNvSpPr>
          <p:nvPr>
            <p:ph type="sldNum" sz="quarter" idx="12"/>
          </p:nvPr>
        </p:nvSpPr>
        <p:spPr/>
        <p:txBody>
          <a:bodyPr/>
          <a:lstStyle/>
          <a:p>
            <a:pPr>
              <a:defRPr/>
            </a:pPr>
            <a:fld id="{52F2E96E-3F0F-4BFC-9541-C7B7CC4C6473}"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t>Projected Cancer Incidence to 2027</a:t>
            </a:r>
            <a:endParaRPr lang="en-CA" sz="4000" dirty="0"/>
          </a:p>
        </p:txBody>
      </p:sp>
      <p:graphicFrame>
        <p:nvGraphicFramePr>
          <p:cNvPr id="5" name="Table 4"/>
          <p:cNvGraphicFramePr>
            <a:graphicFrameLocks noGrp="1"/>
          </p:cNvGraphicFramePr>
          <p:nvPr/>
        </p:nvGraphicFramePr>
        <p:xfrm>
          <a:off x="533400" y="1563109"/>
          <a:ext cx="7848600" cy="4602195"/>
        </p:xfrm>
        <a:graphic>
          <a:graphicData uri="http://schemas.openxmlformats.org/drawingml/2006/table">
            <a:tbl>
              <a:tblPr firstRow="1" bandRow="1">
                <a:tableStyleId>{5C22544A-7EE6-4342-B048-85BDC9FD1C3A}</a:tableStyleId>
              </a:tblPr>
              <a:tblGrid>
                <a:gridCol w="2743200"/>
                <a:gridCol w="1905000"/>
                <a:gridCol w="1752600"/>
                <a:gridCol w="1447800"/>
              </a:tblGrid>
              <a:tr h="980212">
                <a:tc>
                  <a:txBody>
                    <a:bodyPr/>
                    <a:lstStyle/>
                    <a:p>
                      <a:r>
                        <a:rPr lang="en-US" sz="2000" dirty="0" smtClean="0">
                          <a:solidFill>
                            <a:schemeClr val="tx2"/>
                          </a:solidFill>
                          <a:latin typeface="+mj-lt"/>
                        </a:rPr>
                        <a:t>Cancer</a:t>
                      </a:r>
                      <a:r>
                        <a:rPr lang="en-US" sz="2000" baseline="0" dirty="0" smtClean="0">
                          <a:solidFill>
                            <a:schemeClr val="tx2"/>
                          </a:solidFill>
                          <a:latin typeface="+mj-lt"/>
                        </a:rPr>
                        <a:t> Site</a:t>
                      </a:r>
                      <a:endParaRPr lang="en-US" sz="2000" dirty="0">
                        <a:solidFill>
                          <a:schemeClr val="tx2"/>
                        </a:solidFill>
                        <a:latin typeface="+mj-lt"/>
                      </a:endParaRPr>
                    </a:p>
                  </a:txBody>
                  <a:tcPr>
                    <a:solidFill>
                      <a:srgbClr val="0F388B"/>
                    </a:solidFill>
                  </a:tcPr>
                </a:tc>
                <a:tc>
                  <a:txBody>
                    <a:bodyPr/>
                    <a:lstStyle/>
                    <a:p>
                      <a:pPr algn="ctr"/>
                      <a:r>
                        <a:rPr lang="en-US" sz="2000" b="1" kern="1200" dirty="0" smtClean="0">
                          <a:solidFill>
                            <a:schemeClr val="tx2"/>
                          </a:solidFill>
                          <a:latin typeface="+mn-lt"/>
                          <a:ea typeface="+mn-ea"/>
                          <a:cs typeface="+mn-cs"/>
                        </a:rPr>
                        <a:t>Observed</a:t>
                      </a:r>
                      <a:r>
                        <a:rPr lang="en-US" sz="2000" dirty="0" smtClean="0">
                          <a:solidFill>
                            <a:schemeClr val="tx2"/>
                          </a:solidFill>
                          <a:latin typeface="+mj-lt"/>
                        </a:rPr>
                        <a:t> # </a:t>
                      </a:r>
                    </a:p>
                    <a:p>
                      <a:pPr algn="ctr"/>
                      <a:r>
                        <a:rPr lang="en-US" sz="2000" dirty="0" smtClean="0">
                          <a:solidFill>
                            <a:schemeClr val="tx2"/>
                          </a:solidFill>
                          <a:latin typeface="+mj-lt"/>
                        </a:rPr>
                        <a:t>of Cases</a:t>
                      </a:r>
                    </a:p>
                    <a:p>
                      <a:pPr algn="ctr"/>
                      <a:r>
                        <a:rPr lang="en-US" sz="2000" dirty="0" smtClean="0">
                          <a:solidFill>
                            <a:schemeClr val="tx2"/>
                          </a:solidFill>
                          <a:latin typeface="+mj-lt"/>
                        </a:rPr>
                        <a:t>2011</a:t>
                      </a:r>
                      <a:endParaRPr lang="en-US" sz="2000" dirty="0">
                        <a:solidFill>
                          <a:schemeClr val="tx2"/>
                        </a:solidFill>
                        <a:latin typeface="+mj-lt"/>
                      </a:endParaRPr>
                    </a:p>
                  </a:txBody>
                  <a:tcPr>
                    <a:solidFill>
                      <a:srgbClr val="0F388B"/>
                    </a:solidFill>
                  </a:tcPr>
                </a:tc>
                <a:tc>
                  <a:txBody>
                    <a:bodyPr/>
                    <a:lstStyle/>
                    <a:p>
                      <a:pPr algn="ctr"/>
                      <a:r>
                        <a:rPr lang="en-US" sz="2000" dirty="0" smtClean="0">
                          <a:solidFill>
                            <a:schemeClr val="tx2"/>
                          </a:solidFill>
                          <a:latin typeface="+mj-lt"/>
                        </a:rPr>
                        <a:t>Projected #</a:t>
                      </a:r>
                      <a:r>
                        <a:rPr lang="en-US" sz="2000" baseline="0" dirty="0" smtClean="0">
                          <a:solidFill>
                            <a:schemeClr val="tx2"/>
                          </a:solidFill>
                          <a:latin typeface="+mj-lt"/>
                        </a:rPr>
                        <a:t> </a:t>
                      </a:r>
                    </a:p>
                    <a:p>
                      <a:pPr algn="ctr"/>
                      <a:r>
                        <a:rPr lang="en-US" sz="2000" baseline="0" dirty="0" smtClean="0">
                          <a:solidFill>
                            <a:schemeClr val="tx2"/>
                          </a:solidFill>
                          <a:latin typeface="+mj-lt"/>
                        </a:rPr>
                        <a:t>of Cases</a:t>
                      </a:r>
                    </a:p>
                    <a:p>
                      <a:pPr algn="ctr"/>
                      <a:r>
                        <a:rPr lang="en-US" sz="2000" baseline="0" dirty="0" smtClean="0">
                          <a:solidFill>
                            <a:schemeClr val="tx2"/>
                          </a:solidFill>
                          <a:latin typeface="+mj-lt"/>
                        </a:rPr>
                        <a:t>2027</a:t>
                      </a:r>
                      <a:endParaRPr lang="en-US" sz="2000" dirty="0">
                        <a:solidFill>
                          <a:schemeClr val="tx2"/>
                        </a:solidFill>
                        <a:latin typeface="+mj-lt"/>
                      </a:endParaRPr>
                    </a:p>
                  </a:txBody>
                  <a:tcPr>
                    <a:solidFill>
                      <a:srgbClr val="0F388B"/>
                    </a:solidFill>
                  </a:tcPr>
                </a:tc>
                <a:tc>
                  <a:txBody>
                    <a:bodyPr/>
                    <a:lstStyle/>
                    <a:p>
                      <a:pPr algn="ctr"/>
                      <a:r>
                        <a:rPr lang="en-US" sz="2000" dirty="0" smtClean="0">
                          <a:solidFill>
                            <a:schemeClr val="tx2"/>
                          </a:solidFill>
                          <a:latin typeface="+mj-lt"/>
                        </a:rPr>
                        <a:t>% </a:t>
                      </a:r>
                    </a:p>
                    <a:p>
                      <a:pPr algn="ctr"/>
                      <a:r>
                        <a:rPr lang="en-US" sz="2000" dirty="0" smtClean="0">
                          <a:solidFill>
                            <a:schemeClr val="tx2"/>
                          </a:solidFill>
                          <a:latin typeface="+mj-lt"/>
                        </a:rPr>
                        <a:t>Increase</a:t>
                      </a:r>
                      <a:endParaRPr lang="en-US" sz="2000" dirty="0">
                        <a:solidFill>
                          <a:schemeClr val="tx2"/>
                        </a:solidFill>
                        <a:latin typeface="+mj-lt"/>
                      </a:endParaRPr>
                    </a:p>
                  </a:txBody>
                  <a:tcPr>
                    <a:solidFill>
                      <a:srgbClr val="0F388B"/>
                    </a:solidFill>
                  </a:tcPr>
                </a:tc>
              </a:tr>
              <a:tr h="386144">
                <a:tc>
                  <a:txBody>
                    <a:bodyPr/>
                    <a:lstStyle/>
                    <a:p>
                      <a:r>
                        <a:rPr lang="en-US" sz="2000" dirty="0" smtClean="0">
                          <a:solidFill>
                            <a:srgbClr val="002060"/>
                          </a:solidFill>
                          <a:latin typeface="+mj-lt"/>
                        </a:rPr>
                        <a:t>Breast (female)</a:t>
                      </a:r>
                      <a:endParaRPr lang="en-US" sz="2000" dirty="0">
                        <a:solidFill>
                          <a:srgbClr val="002060"/>
                        </a:solidFill>
                        <a:latin typeface="+mj-lt"/>
                      </a:endParaRPr>
                    </a:p>
                  </a:txBody>
                  <a:tcPr/>
                </a:tc>
                <a:tc>
                  <a:txBody>
                    <a:bodyPr/>
                    <a:lstStyle/>
                    <a:p>
                      <a:pPr marL="0" marR="0" algn="ctr">
                        <a:spcBef>
                          <a:spcPts val="0"/>
                        </a:spcBef>
                        <a:spcAft>
                          <a:spcPts val="0"/>
                        </a:spcAft>
                      </a:pPr>
                      <a:r>
                        <a:rPr lang="en-US" sz="2000" kern="1200" dirty="0" smtClean="0">
                          <a:solidFill>
                            <a:srgbClr val="002060"/>
                          </a:solidFill>
                          <a:latin typeface="+mj-lt"/>
                          <a:ea typeface="+mn-ea"/>
                          <a:cs typeface="+mn-cs"/>
                        </a:rPr>
                        <a:t>3467</a:t>
                      </a:r>
                      <a:endParaRPr lang="en-US" sz="2000" dirty="0">
                        <a:solidFill>
                          <a:srgbClr val="002060"/>
                        </a:solidFill>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4659</a:t>
                      </a:r>
                      <a:endParaRPr lang="en-US" sz="2000" dirty="0">
                        <a:solidFill>
                          <a:srgbClr val="002060"/>
                        </a:solidFill>
                        <a:latin typeface="+mj-lt"/>
                        <a:ea typeface="Calibri"/>
                        <a:cs typeface="Times New Roman"/>
                      </a:endParaRPr>
                    </a:p>
                  </a:txBody>
                  <a:tcPr marL="68580" marR="68580" marT="0" marB="0" anchor="ctr"/>
                </a:tc>
                <a:tc>
                  <a:txBody>
                    <a:bodyPr/>
                    <a:lstStyle/>
                    <a:p>
                      <a:pPr algn="ctr" fontAlgn="b"/>
                      <a:r>
                        <a:rPr lang="en-US" sz="2000" b="0" i="0" u="none" strike="noStrike" dirty="0">
                          <a:solidFill>
                            <a:srgbClr val="002060"/>
                          </a:solidFill>
                          <a:latin typeface="Calibri"/>
                        </a:rPr>
                        <a:t>34</a:t>
                      </a:r>
                    </a:p>
                  </a:txBody>
                  <a:tcPr marL="9525" marR="9525" marT="9525" marB="0" anchor="ctr"/>
                </a:tc>
              </a:tr>
              <a:tr h="386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latin typeface="+mj-lt"/>
                        </a:rPr>
                        <a:t>Prostate</a:t>
                      </a:r>
                      <a:endParaRPr lang="en-US" sz="2000" dirty="0">
                        <a:solidFill>
                          <a:srgbClr val="002060"/>
                        </a:solidFill>
                        <a:latin typeface="+mj-lt"/>
                      </a:endParaRPr>
                    </a:p>
                  </a:txBody>
                  <a:tcPr/>
                </a:tc>
                <a:tc>
                  <a:txBody>
                    <a:bodyPr/>
                    <a:lstStyle/>
                    <a:p>
                      <a:pPr marL="0" marR="0" algn="ctr">
                        <a:spcBef>
                          <a:spcPts val="0"/>
                        </a:spcBef>
                        <a:spcAft>
                          <a:spcPts val="0"/>
                        </a:spcAft>
                      </a:pPr>
                      <a:r>
                        <a:rPr lang="en-US" sz="2000" kern="1200" dirty="0" smtClean="0">
                          <a:solidFill>
                            <a:srgbClr val="002060"/>
                          </a:solidFill>
                          <a:latin typeface="+mj-lt"/>
                          <a:ea typeface="+mn-ea"/>
                          <a:cs typeface="+mn-cs"/>
                        </a:rPr>
                        <a:t>3397</a:t>
                      </a:r>
                      <a:endParaRPr lang="en-US" sz="2000" dirty="0">
                        <a:solidFill>
                          <a:srgbClr val="002060"/>
                        </a:solidFill>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4939</a:t>
                      </a:r>
                      <a:endParaRPr lang="en-US" sz="2000" dirty="0">
                        <a:solidFill>
                          <a:srgbClr val="002060"/>
                        </a:solidFill>
                        <a:latin typeface="+mj-lt"/>
                        <a:ea typeface="Calibri"/>
                        <a:cs typeface="Times New Roman"/>
                      </a:endParaRPr>
                    </a:p>
                  </a:txBody>
                  <a:tcPr marL="68580" marR="68580" marT="0" marB="0" anchor="ctr"/>
                </a:tc>
                <a:tc>
                  <a:txBody>
                    <a:bodyPr/>
                    <a:lstStyle/>
                    <a:p>
                      <a:pPr algn="ctr" fontAlgn="b"/>
                      <a:r>
                        <a:rPr lang="en-US" sz="2000" b="0" i="0" u="none" strike="noStrike" dirty="0">
                          <a:solidFill>
                            <a:srgbClr val="002060"/>
                          </a:solidFill>
                          <a:latin typeface="Calibri"/>
                        </a:rPr>
                        <a:t>45</a:t>
                      </a:r>
                    </a:p>
                  </a:txBody>
                  <a:tcPr marL="9525" marR="9525" marT="9525" marB="0" anchor="ctr"/>
                </a:tc>
              </a:tr>
              <a:tr h="386144">
                <a:tc>
                  <a:txBody>
                    <a:bodyPr/>
                    <a:lstStyle/>
                    <a:p>
                      <a:r>
                        <a:rPr lang="en-US" sz="2000" dirty="0" smtClean="0">
                          <a:solidFill>
                            <a:srgbClr val="002060"/>
                          </a:solidFill>
                          <a:latin typeface="+mj-lt"/>
                        </a:rPr>
                        <a:t>Colorectal</a:t>
                      </a:r>
                      <a:endParaRPr lang="en-US" sz="2000" dirty="0">
                        <a:solidFill>
                          <a:srgbClr val="002060"/>
                        </a:solidFill>
                        <a:latin typeface="+mj-lt"/>
                      </a:endParaRPr>
                    </a:p>
                  </a:txBody>
                  <a:tcP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2912</a:t>
                      </a:r>
                      <a:endParaRPr lang="en-US" sz="2000" dirty="0">
                        <a:solidFill>
                          <a:srgbClr val="002060"/>
                        </a:solidFill>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3994</a:t>
                      </a:r>
                      <a:endParaRPr lang="en-US" sz="2000" dirty="0">
                        <a:solidFill>
                          <a:srgbClr val="002060"/>
                        </a:solidFill>
                        <a:latin typeface="+mj-lt"/>
                        <a:ea typeface="Calibri"/>
                        <a:cs typeface="Times New Roman"/>
                      </a:endParaRPr>
                    </a:p>
                  </a:txBody>
                  <a:tcPr marL="68580" marR="68580" marT="0" marB="0" anchor="ctr"/>
                </a:tc>
                <a:tc>
                  <a:txBody>
                    <a:bodyPr/>
                    <a:lstStyle/>
                    <a:p>
                      <a:pPr algn="ctr" fontAlgn="b"/>
                      <a:r>
                        <a:rPr lang="en-US" sz="2000" b="0" i="0" u="none" strike="noStrike" dirty="0">
                          <a:solidFill>
                            <a:srgbClr val="002060"/>
                          </a:solidFill>
                          <a:latin typeface="Calibri"/>
                        </a:rPr>
                        <a:t>37</a:t>
                      </a:r>
                    </a:p>
                  </a:txBody>
                  <a:tcPr marL="9525" marR="9525" marT="9525" marB="0" anchor="ctr"/>
                </a:tc>
              </a:tr>
              <a:tr h="386144">
                <a:tc>
                  <a:txBody>
                    <a:bodyPr/>
                    <a:lstStyle/>
                    <a:p>
                      <a:r>
                        <a:rPr lang="en-US" sz="2000" dirty="0" smtClean="0">
                          <a:solidFill>
                            <a:srgbClr val="002060"/>
                          </a:solidFill>
                          <a:latin typeface="+mj-lt"/>
                        </a:rPr>
                        <a:t>Lung</a:t>
                      </a:r>
                      <a:endParaRPr lang="en-US" sz="2000" dirty="0">
                        <a:solidFill>
                          <a:srgbClr val="002060"/>
                        </a:solidFill>
                        <a:latin typeface="+mj-lt"/>
                      </a:endParaRPr>
                    </a:p>
                  </a:txBody>
                  <a:tcP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2842</a:t>
                      </a:r>
                      <a:endParaRPr lang="en-US" sz="2000" dirty="0">
                        <a:solidFill>
                          <a:srgbClr val="002060"/>
                        </a:solidFill>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3664</a:t>
                      </a:r>
                      <a:endParaRPr lang="en-US" sz="2000" dirty="0">
                        <a:solidFill>
                          <a:srgbClr val="002060"/>
                        </a:solidFill>
                        <a:latin typeface="+mj-lt"/>
                        <a:ea typeface="Calibri"/>
                        <a:cs typeface="Times New Roman"/>
                      </a:endParaRPr>
                    </a:p>
                  </a:txBody>
                  <a:tcPr marL="68580" marR="68580" marT="0" marB="0" anchor="ctr"/>
                </a:tc>
                <a:tc>
                  <a:txBody>
                    <a:bodyPr/>
                    <a:lstStyle/>
                    <a:p>
                      <a:pPr algn="ctr" fontAlgn="b"/>
                      <a:r>
                        <a:rPr lang="en-US" sz="2000" b="0" i="0" u="none" strike="noStrike" dirty="0">
                          <a:solidFill>
                            <a:srgbClr val="002060"/>
                          </a:solidFill>
                          <a:latin typeface="Calibri"/>
                        </a:rPr>
                        <a:t>29</a:t>
                      </a:r>
                    </a:p>
                  </a:txBody>
                  <a:tcPr marL="9525" marR="9525" marT="9525" marB="0" anchor="ctr"/>
                </a:tc>
              </a:tr>
              <a:tr h="386144">
                <a:tc>
                  <a:txBody>
                    <a:bodyPr/>
                    <a:lstStyle/>
                    <a:p>
                      <a:r>
                        <a:rPr lang="en-US" sz="2000" dirty="0" smtClean="0">
                          <a:solidFill>
                            <a:srgbClr val="002060"/>
                          </a:solidFill>
                          <a:latin typeface="+mj-lt"/>
                        </a:rPr>
                        <a:t>Lymphoma/Leukemia</a:t>
                      </a:r>
                      <a:endParaRPr lang="en-US" sz="2000" dirty="0">
                        <a:solidFill>
                          <a:srgbClr val="002060"/>
                        </a:solidFill>
                        <a:latin typeface="+mj-lt"/>
                      </a:endParaRPr>
                    </a:p>
                  </a:txBody>
                  <a:tcPr/>
                </a:tc>
                <a:tc>
                  <a:txBody>
                    <a:bodyPr/>
                    <a:lstStyle/>
                    <a:p>
                      <a:pPr algn="ctr"/>
                      <a:r>
                        <a:rPr lang="en-US" sz="2000" dirty="0" smtClean="0">
                          <a:solidFill>
                            <a:srgbClr val="002060"/>
                          </a:solidFill>
                          <a:latin typeface="+mj-lt"/>
                        </a:rPr>
                        <a:t>1730</a:t>
                      </a:r>
                      <a:endParaRPr lang="en-US" sz="2000" dirty="0">
                        <a:solidFill>
                          <a:srgbClr val="002060"/>
                        </a:solidFill>
                        <a:latin typeface="+mj-lt"/>
                      </a:endParaRPr>
                    </a:p>
                  </a:txBody>
                  <a:tcPr/>
                </a:tc>
                <a:tc>
                  <a:txBody>
                    <a:bodyPr/>
                    <a:lstStyle/>
                    <a:p>
                      <a:pPr algn="ctr"/>
                      <a:r>
                        <a:rPr lang="en-US" sz="2000" dirty="0" smtClean="0">
                          <a:solidFill>
                            <a:srgbClr val="002060"/>
                          </a:solidFill>
                          <a:latin typeface="+mj-lt"/>
                        </a:rPr>
                        <a:t>2411</a:t>
                      </a:r>
                      <a:endParaRPr lang="en-US" sz="2000" dirty="0">
                        <a:solidFill>
                          <a:srgbClr val="002060"/>
                        </a:solidFill>
                        <a:latin typeface="+mj-lt"/>
                      </a:endParaRPr>
                    </a:p>
                  </a:txBody>
                  <a:tcPr/>
                </a:tc>
                <a:tc>
                  <a:txBody>
                    <a:bodyPr/>
                    <a:lstStyle/>
                    <a:p>
                      <a:pPr algn="ctr" fontAlgn="b"/>
                      <a:r>
                        <a:rPr lang="en-US" sz="2000" b="0" i="0" u="none" strike="noStrike" dirty="0">
                          <a:solidFill>
                            <a:srgbClr val="002060"/>
                          </a:solidFill>
                          <a:latin typeface="Calibri"/>
                        </a:rPr>
                        <a:t>39</a:t>
                      </a:r>
                    </a:p>
                  </a:txBody>
                  <a:tcPr marL="9525" marR="9525" marT="9525" marB="0" anchor="ctr"/>
                </a:tc>
              </a:tr>
              <a:tr h="426435">
                <a:tc>
                  <a:txBody>
                    <a:bodyPr/>
                    <a:lstStyle/>
                    <a:p>
                      <a:r>
                        <a:rPr lang="en-US" sz="2000" dirty="0" smtClean="0">
                          <a:solidFill>
                            <a:srgbClr val="002060"/>
                          </a:solidFill>
                          <a:latin typeface="+mj-lt"/>
                        </a:rPr>
                        <a:t>Melanoma</a:t>
                      </a:r>
                      <a:endParaRPr lang="en-US" sz="2000" dirty="0">
                        <a:solidFill>
                          <a:srgbClr val="002060"/>
                        </a:solidFill>
                        <a:latin typeface="+mj-lt"/>
                      </a:endParaRPr>
                    </a:p>
                  </a:txBody>
                  <a:tcP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1001</a:t>
                      </a:r>
                      <a:endParaRPr lang="en-US" sz="2000" dirty="0">
                        <a:solidFill>
                          <a:srgbClr val="002060"/>
                        </a:solidFill>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2137</a:t>
                      </a:r>
                      <a:endParaRPr lang="en-US" sz="2000" dirty="0">
                        <a:solidFill>
                          <a:srgbClr val="002060"/>
                        </a:solidFill>
                        <a:latin typeface="+mj-lt"/>
                        <a:ea typeface="Calibri"/>
                        <a:cs typeface="Times New Roman"/>
                      </a:endParaRPr>
                    </a:p>
                  </a:txBody>
                  <a:tcPr marL="68580" marR="68580" marT="0" marB="0" anchor="ctr"/>
                </a:tc>
                <a:tc>
                  <a:txBody>
                    <a:bodyPr/>
                    <a:lstStyle/>
                    <a:p>
                      <a:pPr algn="ctr" fontAlgn="b"/>
                      <a:r>
                        <a:rPr lang="en-US" sz="2000" b="0" i="0" u="none" strike="noStrike" dirty="0">
                          <a:solidFill>
                            <a:srgbClr val="002060"/>
                          </a:solidFill>
                          <a:latin typeface="Calibri"/>
                        </a:rPr>
                        <a:t>113</a:t>
                      </a:r>
                    </a:p>
                  </a:txBody>
                  <a:tcPr marL="9525" marR="9525" marT="9525" marB="0" anchor="ctr"/>
                </a:tc>
              </a:tr>
              <a:tr h="386144">
                <a:tc>
                  <a:txBody>
                    <a:bodyPr/>
                    <a:lstStyle/>
                    <a:p>
                      <a:r>
                        <a:rPr lang="en-US" sz="2000" dirty="0" smtClean="0">
                          <a:solidFill>
                            <a:srgbClr val="002060"/>
                          </a:solidFill>
                          <a:latin typeface="+mj-lt"/>
                        </a:rPr>
                        <a:t>Other GI</a:t>
                      </a:r>
                      <a:endParaRPr lang="en-US" sz="2000" dirty="0">
                        <a:solidFill>
                          <a:srgbClr val="002060"/>
                        </a:solidFill>
                        <a:latin typeface="+mj-lt"/>
                      </a:endParaRPr>
                    </a:p>
                  </a:txBody>
                  <a:tcP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1543</a:t>
                      </a:r>
                      <a:endParaRPr lang="en-US" sz="2000" dirty="0">
                        <a:solidFill>
                          <a:srgbClr val="002060"/>
                        </a:solidFill>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solidFill>
                            <a:srgbClr val="002060"/>
                          </a:solidFill>
                          <a:latin typeface="+mj-lt"/>
                          <a:ea typeface="Calibri"/>
                          <a:cs typeface="Times New Roman"/>
                        </a:rPr>
                        <a:t>2107</a:t>
                      </a:r>
                      <a:endParaRPr lang="en-US" sz="2000" dirty="0">
                        <a:solidFill>
                          <a:srgbClr val="002060"/>
                        </a:solidFill>
                        <a:latin typeface="+mj-lt"/>
                        <a:ea typeface="Calibri"/>
                        <a:cs typeface="Times New Roman"/>
                      </a:endParaRPr>
                    </a:p>
                  </a:txBody>
                  <a:tcPr marL="68580" marR="68580" marT="0" marB="0" anchor="ctr"/>
                </a:tc>
                <a:tc>
                  <a:txBody>
                    <a:bodyPr/>
                    <a:lstStyle/>
                    <a:p>
                      <a:pPr algn="ctr" fontAlgn="b"/>
                      <a:r>
                        <a:rPr lang="en-US" sz="2000" b="0" i="0" u="none" strike="noStrike" dirty="0">
                          <a:solidFill>
                            <a:srgbClr val="002060"/>
                          </a:solidFill>
                          <a:latin typeface="Calibri"/>
                        </a:rPr>
                        <a:t>37</a:t>
                      </a:r>
                    </a:p>
                  </a:txBody>
                  <a:tcPr marL="9525" marR="9525" marT="9525" marB="0" anchor="ctr"/>
                </a:tc>
              </a:tr>
              <a:tr h="305085">
                <a:tc>
                  <a:txBody>
                    <a:bodyPr/>
                    <a:lstStyle/>
                    <a:p>
                      <a:r>
                        <a:rPr lang="en-US" sz="2000" dirty="0" smtClean="0">
                          <a:solidFill>
                            <a:srgbClr val="002060"/>
                          </a:solidFill>
                          <a:latin typeface="+mj-lt"/>
                        </a:rPr>
                        <a:t>All Other Cancers</a:t>
                      </a:r>
                      <a:endParaRPr lang="en-US" sz="2000" dirty="0">
                        <a:solidFill>
                          <a:srgbClr val="002060"/>
                        </a:solidFill>
                        <a:latin typeface="+mj-lt"/>
                      </a:endParaRPr>
                    </a:p>
                  </a:txBody>
                  <a:tcPr/>
                </a:tc>
                <a:tc>
                  <a:txBody>
                    <a:bodyPr/>
                    <a:lstStyle/>
                    <a:p>
                      <a:pPr algn="ctr"/>
                      <a:r>
                        <a:rPr lang="en-US" sz="2000" dirty="0" smtClean="0">
                          <a:solidFill>
                            <a:srgbClr val="002060"/>
                          </a:solidFill>
                          <a:latin typeface="+mj-lt"/>
                        </a:rPr>
                        <a:t>6937</a:t>
                      </a:r>
                      <a:endParaRPr lang="en-US" sz="2000" dirty="0">
                        <a:solidFill>
                          <a:srgbClr val="002060"/>
                        </a:solidFill>
                        <a:latin typeface="+mj-lt"/>
                      </a:endParaRPr>
                    </a:p>
                  </a:txBody>
                  <a:tcPr/>
                </a:tc>
                <a:tc>
                  <a:txBody>
                    <a:bodyPr/>
                    <a:lstStyle/>
                    <a:p>
                      <a:pPr algn="ctr"/>
                      <a:r>
                        <a:rPr lang="en-US" sz="2000" dirty="0" smtClean="0">
                          <a:solidFill>
                            <a:srgbClr val="002060"/>
                          </a:solidFill>
                          <a:latin typeface="+mj-lt"/>
                        </a:rPr>
                        <a:t>10755</a:t>
                      </a:r>
                      <a:endParaRPr lang="en-US" sz="2000" dirty="0">
                        <a:solidFill>
                          <a:srgbClr val="002060"/>
                        </a:solidFill>
                        <a:latin typeface="+mj-lt"/>
                      </a:endParaRPr>
                    </a:p>
                  </a:txBody>
                  <a:tcPr/>
                </a:tc>
                <a:tc>
                  <a:txBody>
                    <a:bodyPr/>
                    <a:lstStyle/>
                    <a:p>
                      <a:pPr algn="ctr" fontAlgn="b"/>
                      <a:r>
                        <a:rPr lang="en-US" sz="2000" b="0" i="0" u="none" strike="noStrike" dirty="0">
                          <a:solidFill>
                            <a:srgbClr val="002060"/>
                          </a:solidFill>
                          <a:latin typeface="Calibri"/>
                        </a:rPr>
                        <a:t>55</a:t>
                      </a:r>
                    </a:p>
                  </a:txBody>
                  <a:tcPr marL="9525" marR="9525" marT="9525" marB="0" anchor="ctr"/>
                </a:tc>
              </a:tr>
              <a:tr h="386144">
                <a:tc>
                  <a:txBody>
                    <a:bodyPr/>
                    <a:lstStyle/>
                    <a:p>
                      <a:r>
                        <a:rPr lang="en-US" sz="2000" dirty="0" smtClean="0">
                          <a:solidFill>
                            <a:schemeClr val="tx2"/>
                          </a:solidFill>
                          <a:latin typeface="+mj-lt"/>
                        </a:rPr>
                        <a:t>All</a:t>
                      </a:r>
                      <a:r>
                        <a:rPr lang="en-US" sz="2000" baseline="0" dirty="0" smtClean="0">
                          <a:solidFill>
                            <a:schemeClr val="tx2"/>
                          </a:solidFill>
                          <a:latin typeface="+mj-lt"/>
                        </a:rPr>
                        <a:t> Cancers</a:t>
                      </a:r>
                      <a:endParaRPr lang="en-US" sz="2000" dirty="0">
                        <a:solidFill>
                          <a:schemeClr val="tx2"/>
                        </a:solidFill>
                        <a:latin typeface="+mj-lt"/>
                      </a:endParaRPr>
                    </a:p>
                  </a:txBody>
                  <a:tcPr>
                    <a:solidFill>
                      <a:srgbClr val="0F388B"/>
                    </a:solidFill>
                  </a:tcPr>
                </a:tc>
                <a:tc>
                  <a:txBody>
                    <a:bodyPr/>
                    <a:lstStyle/>
                    <a:p>
                      <a:pPr marL="0" marR="0" algn="ctr">
                        <a:spcBef>
                          <a:spcPts val="0"/>
                        </a:spcBef>
                        <a:spcAft>
                          <a:spcPts val="0"/>
                        </a:spcAft>
                      </a:pPr>
                      <a:r>
                        <a:rPr lang="en-US" sz="2000" kern="1200" dirty="0" smtClean="0">
                          <a:solidFill>
                            <a:schemeClr val="tx2"/>
                          </a:solidFill>
                          <a:latin typeface="+mj-lt"/>
                          <a:ea typeface="+mn-ea"/>
                          <a:cs typeface="+mn-cs"/>
                        </a:rPr>
                        <a:t>23829</a:t>
                      </a:r>
                      <a:endParaRPr lang="en-US" sz="2000" dirty="0">
                        <a:solidFill>
                          <a:schemeClr val="tx2"/>
                        </a:solidFill>
                        <a:latin typeface="+mj-lt"/>
                        <a:ea typeface="Calibri"/>
                        <a:cs typeface="Times New Roman"/>
                      </a:endParaRPr>
                    </a:p>
                  </a:txBody>
                  <a:tcPr marL="68580" marR="68580" marT="0" marB="0" anchor="ctr">
                    <a:solidFill>
                      <a:srgbClr val="0F388B"/>
                    </a:solidFill>
                  </a:tcPr>
                </a:tc>
                <a:tc>
                  <a:txBody>
                    <a:bodyPr/>
                    <a:lstStyle/>
                    <a:p>
                      <a:pPr marL="0" marR="0" algn="ctr">
                        <a:spcBef>
                          <a:spcPts val="0"/>
                        </a:spcBef>
                        <a:spcAft>
                          <a:spcPts val="0"/>
                        </a:spcAft>
                      </a:pPr>
                      <a:r>
                        <a:rPr lang="en-US" sz="2000" kern="1200" dirty="0" smtClean="0">
                          <a:solidFill>
                            <a:schemeClr val="tx2"/>
                          </a:solidFill>
                          <a:latin typeface="+mj-lt"/>
                          <a:ea typeface="+mn-ea"/>
                          <a:cs typeface="+mn-cs"/>
                        </a:rPr>
                        <a:t>34666</a:t>
                      </a:r>
                      <a:endParaRPr lang="en-US" sz="2000" dirty="0">
                        <a:solidFill>
                          <a:schemeClr val="tx2"/>
                        </a:solidFill>
                        <a:latin typeface="+mj-lt"/>
                        <a:ea typeface="Calibri"/>
                        <a:cs typeface="Times New Roman"/>
                      </a:endParaRPr>
                    </a:p>
                  </a:txBody>
                  <a:tcPr marL="68580" marR="68580" marT="0" marB="0" anchor="ctr">
                    <a:solidFill>
                      <a:srgbClr val="0F388B"/>
                    </a:solidFill>
                  </a:tcPr>
                </a:tc>
                <a:tc>
                  <a:txBody>
                    <a:bodyPr/>
                    <a:lstStyle/>
                    <a:p>
                      <a:pPr algn="ctr" fontAlgn="b"/>
                      <a:r>
                        <a:rPr lang="en-US" sz="2000" b="0" i="0" u="none" strike="noStrike" dirty="0">
                          <a:solidFill>
                            <a:schemeClr val="tx2"/>
                          </a:solidFill>
                          <a:latin typeface="+mj-lt"/>
                        </a:rPr>
                        <a:t>45</a:t>
                      </a:r>
                    </a:p>
                  </a:txBody>
                  <a:tcPr marL="9525" marR="9525" marT="9525" marB="0" anchor="ctr">
                    <a:solidFill>
                      <a:srgbClr val="0F388B"/>
                    </a:solidFill>
                  </a:tcPr>
                </a:tc>
              </a:tr>
            </a:tbl>
          </a:graphicData>
        </a:graphic>
      </p:graphicFrame>
      <p:sp>
        <p:nvSpPr>
          <p:cNvPr id="6" name="TextBox 5"/>
          <p:cNvSpPr txBox="1"/>
          <p:nvPr/>
        </p:nvSpPr>
        <p:spPr>
          <a:xfrm>
            <a:off x="3352800" y="6383069"/>
            <a:ext cx="5257800" cy="646331"/>
          </a:xfrm>
          <a:prstGeom prst="rect">
            <a:avLst/>
          </a:prstGeom>
          <a:noFill/>
        </p:spPr>
        <p:txBody>
          <a:bodyPr wrap="square" rtlCol="0">
            <a:spAutoFit/>
          </a:bodyPr>
          <a:lstStyle/>
          <a:p>
            <a:r>
              <a:rPr lang="en-US" dirty="0" smtClean="0">
                <a:solidFill>
                  <a:schemeClr val="tx2"/>
                </a:solidFill>
                <a:latin typeface="+mn-lt"/>
              </a:rPr>
              <a:t>Other GI = Liver, Pancreas, Stomach and Esophagus</a:t>
            </a:r>
          </a:p>
          <a:p>
            <a:endParaRPr lang="en-US" dirty="0">
              <a:solidFill>
                <a:schemeClr val="tx2"/>
              </a:solidFill>
              <a:latin typeface="+mn-lt"/>
            </a:endParaRPr>
          </a:p>
        </p:txBody>
      </p:sp>
      <p:sp>
        <p:nvSpPr>
          <p:cNvPr id="7" name="Oval 6"/>
          <p:cNvSpPr/>
          <p:nvPr/>
        </p:nvSpPr>
        <p:spPr>
          <a:xfrm>
            <a:off x="5410200" y="5699720"/>
            <a:ext cx="12954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Oval 7"/>
          <p:cNvSpPr/>
          <p:nvPr/>
        </p:nvSpPr>
        <p:spPr>
          <a:xfrm>
            <a:off x="6934200" y="5699720"/>
            <a:ext cx="12954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Slide Number Placeholder 9"/>
          <p:cNvSpPr>
            <a:spLocks noGrp="1"/>
          </p:cNvSpPr>
          <p:nvPr>
            <p:ph type="sldNum" sz="quarter" idx="12"/>
          </p:nvPr>
        </p:nvSpPr>
        <p:spPr/>
        <p:txBody>
          <a:bodyPr/>
          <a:lstStyle/>
          <a:p>
            <a:pPr>
              <a:defRPr/>
            </a:pPr>
            <a:fld id="{52F2E96E-3F0F-4BFC-9541-C7B7CC4C6473}"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CA" dirty="0" smtClean="0"/>
              <a:t>Mean cost after diagnosis</a:t>
            </a:r>
            <a:endParaRPr lang="en-US" dirty="0" smtClean="0"/>
          </a:p>
        </p:txBody>
      </p:sp>
      <p:grpSp>
        <p:nvGrpSpPr>
          <p:cNvPr id="2" name="Group 5"/>
          <p:cNvGrpSpPr>
            <a:grpSpLocks/>
          </p:cNvGrpSpPr>
          <p:nvPr/>
        </p:nvGrpSpPr>
        <p:grpSpPr bwMode="auto">
          <a:xfrm>
            <a:off x="900113" y="1557338"/>
            <a:ext cx="7467600" cy="4181475"/>
            <a:chOff x="899592" y="1916832"/>
            <a:chExt cx="7467600" cy="4181475"/>
          </a:xfrm>
        </p:grpSpPr>
        <p:pic>
          <p:nvPicPr>
            <p:cNvPr id="9221" name="Picture 2"/>
            <p:cNvPicPr>
              <a:picLocks noChangeAspect="1" noChangeArrowheads="1"/>
            </p:cNvPicPr>
            <p:nvPr/>
          </p:nvPicPr>
          <p:blipFill>
            <a:blip r:embed="rId3" cstate="print"/>
            <a:srcRect/>
            <a:stretch>
              <a:fillRect/>
            </a:stretch>
          </p:blipFill>
          <p:spPr bwMode="auto">
            <a:xfrm>
              <a:off x="899592" y="1916832"/>
              <a:ext cx="7467600" cy="4181475"/>
            </a:xfrm>
            <a:prstGeom prst="rect">
              <a:avLst/>
            </a:prstGeom>
            <a:noFill/>
            <a:ln w="9525">
              <a:noFill/>
              <a:miter lim="800000"/>
              <a:headEnd/>
              <a:tailEnd/>
            </a:ln>
          </p:spPr>
        </p:pic>
        <p:sp>
          <p:nvSpPr>
            <p:cNvPr id="5" name="Rectangle 4"/>
            <p:cNvSpPr/>
            <p:nvPr/>
          </p:nvSpPr>
          <p:spPr>
            <a:xfrm>
              <a:off x="1979092" y="1988269"/>
              <a:ext cx="288925" cy="2159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9220" name="TextBox 6"/>
          <p:cNvSpPr txBox="1">
            <a:spLocks noChangeArrowheads="1"/>
          </p:cNvSpPr>
          <p:nvPr/>
        </p:nvSpPr>
        <p:spPr bwMode="auto">
          <a:xfrm>
            <a:off x="6012160" y="6402814"/>
            <a:ext cx="3074688" cy="338554"/>
          </a:xfrm>
          <a:prstGeom prst="rect">
            <a:avLst/>
          </a:prstGeom>
          <a:noFill/>
          <a:ln w="9525">
            <a:noFill/>
            <a:miter lim="800000"/>
            <a:headEnd/>
            <a:tailEnd/>
          </a:ln>
        </p:spPr>
        <p:txBody>
          <a:bodyPr wrap="none">
            <a:spAutoFit/>
          </a:bodyPr>
          <a:lstStyle/>
          <a:p>
            <a:r>
              <a:rPr lang="en-CA" sz="1600" dirty="0">
                <a:solidFill>
                  <a:schemeClr val="tx2"/>
                </a:solidFill>
                <a:latin typeface="Calibri" pitchFamily="34" charset="0"/>
              </a:rPr>
              <a:t>de Oliveira</a:t>
            </a:r>
            <a:r>
              <a:rPr lang="en-CA" sz="1600" dirty="0" smtClean="0">
                <a:solidFill>
                  <a:schemeClr val="tx2"/>
                </a:solidFill>
                <a:latin typeface="Calibri" pitchFamily="34" charset="0"/>
              </a:rPr>
              <a:t>, et al </a:t>
            </a:r>
            <a:r>
              <a:rPr lang="en-CA" sz="1600" dirty="0">
                <a:solidFill>
                  <a:schemeClr val="tx2"/>
                </a:solidFill>
                <a:latin typeface="Calibri" pitchFamily="34" charset="0"/>
              </a:rPr>
              <a:t>CMAJ Open, 2013</a:t>
            </a:r>
            <a:endParaRPr lang="en-US" sz="1600" dirty="0">
              <a:solidFill>
                <a:schemeClr val="tx2"/>
              </a:solidFill>
              <a:latin typeface="Calibri" pitchFamily="34" charset="0"/>
            </a:endParaRPr>
          </a:p>
        </p:txBody>
      </p:sp>
      <p:sp>
        <p:nvSpPr>
          <p:cNvPr id="8" name="Slide Number Placeholder 7"/>
          <p:cNvSpPr>
            <a:spLocks noGrp="1"/>
          </p:cNvSpPr>
          <p:nvPr>
            <p:ph type="sldNum" sz="quarter" idx="12"/>
          </p:nvPr>
        </p:nvSpPr>
        <p:spPr/>
        <p:txBody>
          <a:bodyPr/>
          <a:lstStyle/>
          <a:p>
            <a:pPr>
              <a:defRPr/>
            </a:pPr>
            <a:fld id="{52F2E96E-3F0F-4BFC-9541-C7B7CC4C6473}"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eaLnBrk="1" hangingPunct="1"/>
            <a:r>
              <a:rPr lang="en-CA" dirty="0" smtClean="0"/>
              <a:t>Growth in BC since 2006</a:t>
            </a:r>
            <a:endParaRPr lang="en-US" dirty="0" smtClean="0"/>
          </a:p>
        </p:txBody>
      </p:sp>
      <p:pic>
        <p:nvPicPr>
          <p:cNvPr id="11267" name="Content Placeholder 7" descr="indexed growth.png"/>
          <p:cNvPicPr>
            <a:picLocks noGrp="1" noChangeAspect="1"/>
          </p:cNvPicPr>
          <p:nvPr>
            <p:ph idx="1"/>
          </p:nvPr>
        </p:nvPicPr>
        <p:blipFill>
          <a:blip r:embed="rId3" cstate="print"/>
          <a:srcRect/>
          <a:stretch>
            <a:fillRect/>
          </a:stretch>
        </p:blipFill>
        <p:spPr>
          <a:xfrm>
            <a:off x="914400" y="1668463"/>
            <a:ext cx="7315200" cy="4389437"/>
          </a:xfrm>
        </p:spPr>
      </p:pic>
      <p:sp>
        <p:nvSpPr>
          <p:cNvPr id="4" name="TextBox 3"/>
          <p:cNvSpPr txBox="1"/>
          <p:nvPr/>
        </p:nvSpPr>
        <p:spPr>
          <a:xfrm>
            <a:off x="8244408" y="1772816"/>
            <a:ext cx="864096" cy="369332"/>
          </a:xfrm>
          <a:prstGeom prst="rect">
            <a:avLst/>
          </a:prstGeom>
          <a:noFill/>
        </p:spPr>
        <p:txBody>
          <a:bodyPr wrap="square" rtlCol="0">
            <a:spAutoFit/>
          </a:bodyPr>
          <a:lstStyle/>
          <a:p>
            <a:r>
              <a:rPr lang="en-CA" dirty="0" smtClean="0">
                <a:latin typeface="+mn-lt"/>
              </a:rPr>
              <a:t>73%</a:t>
            </a:r>
            <a:endParaRPr lang="en-CA" dirty="0">
              <a:latin typeface="+mn-lt"/>
            </a:endParaRPr>
          </a:p>
        </p:txBody>
      </p:sp>
      <p:sp>
        <p:nvSpPr>
          <p:cNvPr id="5" name="TextBox 4"/>
          <p:cNvSpPr txBox="1"/>
          <p:nvPr/>
        </p:nvSpPr>
        <p:spPr>
          <a:xfrm>
            <a:off x="8244408" y="3059668"/>
            <a:ext cx="864096" cy="369332"/>
          </a:xfrm>
          <a:prstGeom prst="rect">
            <a:avLst/>
          </a:prstGeom>
          <a:noFill/>
        </p:spPr>
        <p:txBody>
          <a:bodyPr wrap="square" rtlCol="0">
            <a:spAutoFit/>
          </a:bodyPr>
          <a:lstStyle/>
          <a:p>
            <a:r>
              <a:rPr lang="en-CA" dirty="0" smtClean="0">
                <a:latin typeface="+mn-lt"/>
              </a:rPr>
              <a:t>44%</a:t>
            </a:r>
            <a:endParaRPr lang="en-CA" dirty="0">
              <a:latin typeface="+mn-lt"/>
            </a:endParaRPr>
          </a:p>
        </p:txBody>
      </p:sp>
      <p:sp>
        <p:nvSpPr>
          <p:cNvPr id="6" name="TextBox 5"/>
          <p:cNvSpPr txBox="1"/>
          <p:nvPr/>
        </p:nvSpPr>
        <p:spPr>
          <a:xfrm>
            <a:off x="8244408" y="3923764"/>
            <a:ext cx="864096" cy="369332"/>
          </a:xfrm>
          <a:prstGeom prst="rect">
            <a:avLst/>
          </a:prstGeom>
          <a:noFill/>
        </p:spPr>
        <p:txBody>
          <a:bodyPr wrap="square" rtlCol="0">
            <a:spAutoFit/>
          </a:bodyPr>
          <a:lstStyle/>
          <a:p>
            <a:r>
              <a:rPr lang="en-CA" dirty="0" smtClean="0">
                <a:latin typeface="+mn-lt"/>
              </a:rPr>
              <a:t>27%</a:t>
            </a:r>
            <a:endParaRPr lang="en-CA" dirty="0">
              <a:latin typeface="+mn-lt"/>
            </a:endParaRPr>
          </a:p>
        </p:txBody>
      </p:sp>
      <p:sp>
        <p:nvSpPr>
          <p:cNvPr id="8" name="Slide Number Placeholder 7"/>
          <p:cNvSpPr>
            <a:spLocks noGrp="1"/>
          </p:cNvSpPr>
          <p:nvPr>
            <p:ph type="sldNum" sz="quarter" idx="12"/>
          </p:nvPr>
        </p:nvSpPr>
        <p:spPr/>
        <p:txBody>
          <a:bodyPr/>
          <a:lstStyle/>
          <a:p>
            <a:pPr>
              <a:defRPr/>
            </a:pPr>
            <a:fld id="{52F2E96E-3F0F-4BFC-9541-C7B7CC4C6473}"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total expenditure.png"/>
          <p:cNvPicPr>
            <a:picLocks noGrp="1" noChangeAspect="1"/>
          </p:cNvPicPr>
          <p:nvPr>
            <p:ph idx="1"/>
          </p:nvPr>
        </p:nvPicPr>
        <p:blipFill>
          <a:blip r:embed="rId3" cstate="print"/>
          <a:srcRect/>
          <a:stretch>
            <a:fillRect/>
          </a:stretch>
        </p:blipFill>
        <p:spPr>
          <a:xfrm>
            <a:off x="1201738" y="1682750"/>
            <a:ext cx="6740525" cy="4360863"/>
          </a:xfrm>
        </p:spPr>
      </p:pic>
      <p:sp>
        <p:nvSpPr>
          <p:cNvPr id="12291" name="Title 2"/>
          <p:cNvSpPr>
            <a:spLocks noGrp="1"/>
          </p:cNvSpPr>
          <p:nvPr>
            <p:ph type="title"/>
          </p:nvPr>
        </p:nvSpPr>
        <p:spPr/>
        <p:txBody>
          <a:bodyPr/>
          <a:lstStyle/>
          <a:p>
            <a:pPr eaLnBrk="1" hangingPunct="1"/>
            <a:r>
              <a:rPr lang="en-CA" dirty="0" smtClean="0"/>
              <a:t>Growth in expenditure 2006-2013</a:t>
            </a:r>
            <a:endParaRPr lang="en-US" dirty="0" smtClean="0"/>
          </a:p>
        </p:txBody>
      </p:sp>
      <p:sp>
        <p:nvSpPr>
          <p:cNvPr id="4" name="TextBox 3"/>
          <p:cNvSpPr txBox="1"/>
          <p:nvPr/>
        </p:nvSpPr>
        <p:spPr>
          <a:xfrm>
            <a:off x="3131840" y="2987660"/>
            <a:ext cx="864096" cy="369332"/>
          </a:xfrm>
          <a:prstGeom prst="rect">
            <a:avLst/>
          </a:prstGeom>
          <a:noFill/>
        </p:spPr>
        <p:txBody>
          <a:bodyPr wrap="square" rtlCol="0">
            <a:spAutoFit/>
          </a:bodyPr>
          <a:lstStyle/>
          <a:p>
            <a:r>
              <a:rPr lang="en-CA" dirty="0" smtClean="0">
                <a:latin typeface="+mn-lt"/>
              </a:rPr>
              <a:t>$116m</a:t>
            </a:r>
            <a:endParaRPr lang="en-CA" dirty="0">
              <a:latin typeface="+mn-lt"/>
            </a:endParaRPr>
          </a:p>
        </p:txBody>
      </p:sp>
      <p:sp>
        <p:nvSpPr>
          <p:cNvPr id="5" name="TextBox 4"/>
          <p:cNvSpPr txBox="1"/>
          <p:nvPr/>
        </p:nvSpPr>
        <p:spPr>
          <a:xfrm>
            <a:off x="7092280" y="1412776"/>
            <a:ext cx="864096" cy="369332"/>
          </a:xfrm>
          <a:prstGeom prst="rect">
            <a:avLst/>
          </a:prstGeom>
          <a:noFill/>
        </p:spPr>
        <p:txBody>
          <a:bodyPr wrap="square" rtlCol="0">
            <a:spAutoFit/>
          </a:bodyPr>
          <a:lstStyle/>
          <a:p>
            <a:r>
              <a:rPr lang="en-CA" dirty="0" smtClean="0">
                <a:latin typeface="+mn-lt"/>
              </a:rPr>
              <a:t>$206m</a:t>
            </a:r>
            <a:endParaRPr lang="en-CA" dirty="0">
              <a:latin typeface="+mn-lt"/>
            </a:endParaRPr>
          </a:p>
        </p:txBody>
      </p:sp>
      <p:sp>
        <p:nvSpPr>
          <p:cNvPr id="7" name="Slide Number Placeholder 6"/>
          <p:cNvSpPr>
            <a:spLocks noGrp="1"/>
          </p:cNvSpPr>
          <p:nvPr>
            <p:ph type="sldNum" sz="quarter" idx="12"/>
          </p:nvPr>
        </p:nvSpPr>
        <p:spPr/>
        <p:txBody>
          <a:bodyPr/>
          <a:lstStyle/>
          <a:p>
            <a:pPr>
              <a:defRPr/>
            </a:pPr>
            <a:fld id="{52F2E96E-3F0F-4BFC-9541-C7B7CC4C6473}"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expenditure-other.png"/>
          <p:cNvPicPr>
            <a:picLocks noGrp="1" noChangeAspect="1"/>
          </p:cNvPicPr>
          <p:nvPr>
            <p:ph idx="1"/>
          </p:nvPr>
        </p:nvPicPr>
        <p:blipFill>
          <a:blip r:embed="rId3" cstate="print"/>
          <a:srcRect/>
          <a:stretch>
            <a:fillRect/>
          </a:stretch>
        </p:blipFill>
        <p:spPr>
          <a:xfrm>
            <a:off x="755650" y="1844675"/>
            <a:ext cx="7488238" cy="4354513"/>
          </a:xfrm>
        </p:spPr>
      </p:pic>
      <p:sp>
        <p:nvSpPr>
          <p:cNvPr id="16387" name="Title 2"/>
          <p:cNvSpPr>
            <a:spLocks noGrp="1"/>
          </p:cNvSpPr>
          <p:nvPr>
            <p:ph type="title"/>
          </p:nvPr>
        </p:nvSpPr>
        <p:spPr/>
        <p:txBody>
          <a:bodyPr/>
          <a:lstStyle/>
          <a:p>
            <a:pPr eaLnBrk="1" hangingPunct="1"/>
            <a:r>
              <a:rPr lang="en-CA" dirty="0" smtClean="0"/>
              <a:t>Total expenditure by site</a:t>
            </a:r>
            <a:endParaRPr lang="en-US" dirty="0" smtClean="0"/>
          </a:p>
        </p:txBody>
      </p:sp>
      <p:sp>
        <p:nvSpPr>
          <p:cNvPr id="5" name="Slide Number Placeholder 4"/>
          <p:cNvSpPr>
            <a:spLocks noGrp="1"/>
          </p:cNvSpPr>
          <p:nvPr>
            <p:ph type="sldNum" sz="quarter" idx="12"/>
          </p:nvPr>
        </p:nvSpPr>
        <p:spPr/>
        <p:txBody>
          <a:bodyPr/>
          <a:lstStyle/>
          <a:p>
            <a:pPr>
              <a:defRPr/>
            </a:pPr>
            <a:fld id="{52F2E96E-3F0F-4BFC-9541-C7B7CC4C6473}"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99662" y="225392"/>
            <a:ext cx="7788762" cy="6443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 name="Title 2"/>
          <p:cNvSpPr>
            <a:spLocks noGrp="1"/>
          </p:cNvSpPr>
          <p:nvPr>
            <p:ph type="title"/>
          </p:nvPr>
        </p:nvSpPr>
        <p:spPr/>
        <p:txBody>
          <a:bodyPr/>
          <a:lstStyle/>
          <a:p>
            <a:endParaRPr lang="en-CA"/>
          </a:p>
        </p:txBody>
      </p:sp>
      <p:pic>
        <p:nvPicPr>
          <p:cNvPr id="4" name="Picture 2" descr="C:\Users\speacock\Desktop\Vancouver-20140224-002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dirty="0"/>
          </a:p>
        </p:txBody>
      </p:sp>
      <p:sp>
        <p:nvSpPr>
          <p:cNvPr id="5" name="Content Placeholder 4"/>
          <p:cNvSpPr>
            <a:spLocks noGrp="1"/>
          </p:cNvSpPr>
          <p:nvPr>
            <p:ph idx="1"/>
          </p:nvPr>
        </p:nvSpPr>
        <p:spPr/>
        <p:txBody>
          <a:bodyPr/>
          <a:lstStyle/>
          <a:p>
            <a:pPr marL="0" indent="0">
              <a:buNone/>
            </a:pPr>
            <a:r>
              <a:rPr lang="en-US" sz="2400" dirty="0" smtClean="0"/>
              <a:t>Time-trend for increased efficacy (solid points, solid curve) and increased cost (white points, dashed curve) of FDA-approved oncology drug regimens, relative to pivotal trial-specific comparators.  Indications: </a:t>
            </a:r>
          </a:p>
          <a:p>
            <a:pPr marL="896938" indent="-276225">
              <a:buAutoNum type="alphaUcPeriod"/>
            </a:pPr>
            <a:r>
              <a:rPr lang="en-US" sz="2400" dirty="0" smtClean="0"/>
              <a:t>First-line metastatic breast cancer</a:t>
            </a:r>
          </a:p>
          <a:p>
            <a:pPr marL="896938" indent="-276225">
              <a:buAutoNum type="alphaUcPeriod"/>
            </a:pPr>
            <a:r>
              <a:rPr lang="en-US" sz="2400" dirty="0" smtClean="0"/>
              <a:t>Second-line metastatic breast cancer</a:t>
            </a:r>
          </a:p>
          <a:p>
            <a:pPr marL="896938" indent="-276225">
              <a:buAutoNum type="alphaUcPeriod"/>
            </a:pPr>
            <a:r>
              <a:rPr lang="en-US" sz="2400" dirty="0" smtClean="0"/>
              <a:t>First-line metastatic colorectal cancer</a:t>
            </a:r>
          </a:p>
          <a:p>
            <a:pPr marL="896938" indent="-276225">
              <a:buAutoNum type="alphaUcPeriod"/>
            </a:pPr>
            <a:r>
              <a:rPr lang="en-US" sz="2400" dirty="0" smtClean="0"/>
              <a:t>Second-line metastatic colorectal cancer</a:t>
            </a:r>
          </a:p>
          <a:p>
            <a:pPr marL="896938" indent="-276225">
              <a:buAutoNum type="alphaUcPeriod"/>
            </a:pPr>
            <a:r>
              <a:rPr lang="en-US" sz="2400" dirty="0" smtClean="0"/>
              <a:t>First-line advanced non-small cell lung cancer</a:t>
            </a:r>
          </a:p>
          <a:p>
            <a:pPr marL="896938" indent="-276225">
              <a:buAutoNum type="alphaUcPeriod"/>
            </a:pPr>
            <a:r>
              <a:rPr lang="en-US" sz="2400" dirty="0" smtClean="0"/>
              <a:t>Second-line advanced non-small cell lung cancer</a:t>
            </a:r>
            <a:endParaRPr lang="en-CA" sz="2400" dirty="0" smtClean="0"/>
          </a:p>
          <a:p>
            <a:pPr>
              <a:buNone/>
            </a:pPr>
            <a:endParaRPr lang="en-CA" sz="2400" dirty="0"/>
          </a:p>
        </p:txBody>
      </p:sp>
      <p:sp>
        <p:nvSpPr>
          <p:cNvPr id="6" name="TextBox 6"/>
          <p:cNvSpPr txBox="1">
            <a:spLocks noChangeArrowheads="1"/>
          </p:cNvSpPr>
          <p:nvPr/>
        </p:nvSpPr>
        <p:spPr bwMode="auto">
          <a:xfrm>
            <a:off x="5148064" y="6402814"/>
            <a:ext cx="3888309" cy="338554"/>
          </a:xfrm>
          <a:prstGeom prst="rect">
            <a:avLst/>
          </a:prstGeom>
          <a:noFill/>
          <a:ln w="9525">
            <a:noFill/>
            <a:miter lim="800000"/>
            <a:headEnd/>
            <a:tailEnd/>
          </a:ln>
        </p:spPr>
        <p:txBody>
          <a:bodyPr wrap="none">
            <a:spAutoFit/>
          </a:bodyPr>
          <a:lstStyle/>
          <a:p>
            <a:r>
              <a:rPr lang="en-CA" sz="1600" dirty="0" smtClean="0">
                <a:solidFill>
                  <a:schemeClr val="tx2"/>
                </a:solidFill>
                <a:latin typeface="Calibri" pitchFamily="34" charset="0"/>
              </a:rPr>
              <a:t>Cressman et al, The Oncologist 2015 in press</a:t>
            </a:r>
            <a:endParaRPr lang="en-US" sz="1600" dirty="0">
              <a:solidFill>
                <a:schemeClr val="tx2"/>
              </a:solidFill>
              <a:latin typeface="Calibri" pitchFamily="34" charset="0"/>
            </a:endParaRPr>
          </a:p>
        </p:txBody>
      </p:sp>
      <p:sp>
        <p:nvSpPr>
          <p:cNvPr id="8" name="Slide Number Placeholder 7"/>
          <p:cNvSpPr>
            <a:spLocks noGrp="1"/>
          </p:cNvSpPr>
          <p:nvPr>
            <p:ph type="sldNum" sz="quarter" idx="12"/>
          </p:nvPr>
        </p:nvSpPr>
        <p:spPr/>
        <p:txBody>
          <a:bodyPr/>
          <a:lstStyle/>
          <a:p>
            <a:pPr>
              <a:defRPr/>
            </a:pPr>
            <a:fld id="{52F2E96E-3F0F-4BFC-9541-C7B7CC4C6473}"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peacock\Desktop\community-picture.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95536" y="1062186"/>
            <a:ext cx="8077200" cy="5391150"/>
          </a:xfrm>
          <a:prstGeom prst="rect">
            <a:avLst/>
          </a:prstGeom>
          <a:noFill/>
        </p:spPr>
      </p:pic>
      <p:sp>
        <p:nvSpPr>
          <p:cNvPr id="4" name="Slide Number Placeholder 3"/>
          <p:cNvSpPr>
            <a:spLocks noGrp="1"/>
          </p:cNvSpPr>
          <p:nvPr>
            <p:ph type="sldNum" sz="quarter" idx="12"/>
          </p:nvPr>
        </p:nvSpPr>
        <p:spPr/>
        <p:txBody>
          <a:bodyPr/>
          <a:lstStyle/>
          <a:p>
            <a:pPr>
              <a:defRPr/>
            </a:pPr>
            <a:fld id="{2095988F-B409-4A10-875E-71331CD5E366}" type="slidenum">
              <a:rPr lang="en-US" smtClean="0"/>
              <a:pPr>
                <a:defRPr/>
              </a:pPr>
              <a:t>21</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51520" y="116632"/>
            <a:ext cx="3960440" cy="9519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2362200"/>
          <a:ext cx="79248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31780" y="344269"/>
            <a:ext cx="7605672" cy="646331"/>
          </a:xfrm>
          <a:prstGeom prst="rect">
            <a:avLst/>
          </a:prstGeom>
        </p:spPr>
        <p:txBody>
          <a:bodyPr wrap="none">
            <a:spAutoFit/>
          </a:bodyPr>
          <a:lstStyle/>
          <a:p>
            <a:r>
              <a:rPr lang="en-CA" dirty="0" smtClean="0">
                <a:solidFill>
                  <a:schemeClr val="bg2">
                    <a:lumMod val="75000"/>
                  </a:schemeClr>
                </a:solidFill>
              </a:rPr>
              <a:t>Q: To what extent do you agree the following inputs should be considered</a:t>
            </a:r>
          </a:p>
          <a:p>
            <a:r>
              <a:rPr lang="en-CA" dirty="0" smtClean="0">
                <a:solidFill>
                  <a:schemeClr val="bg2">
                    <a:lumMod val="75000"/>
                  </a:schemeClr>
                </a:solidFill>
              </a:rPr>
              <a:t>when setting priorities in cancer control?</a:t>
            </a:r>
            <a:endParaRPr lang="en-US" dirty="0">
              <a:solidFill>
                <a:schemeClr val="bg2">
                  <a:lumMod val="75000"/>
                </a:schemeClr>
              </a:solidFill>
            </a:endParaRPr>
          </a:p>
        </p:txBody>
      </p:sp>
      <p:grpSp>
        <p:nvGrpSpPr>
          <p:cNvPr id="4" name="Group 23"/>
          <p:cNvGrpSpPr/>
          <p:nvPr/>
        </p:nvGrpSpPr>
        <p:grpSpPr>
          <a:xfrm>
            <a:off x="2463971" y="1371600"/>
            <a:ext cx="4294826" cy="228600"/>
            <a:chOff x="2057400" y="5334000"/>
            <a:chExt cx="2743200" cy="304800"/>
          </a:xfrm>
        </p:grpSpPr>
        <p:cxnSp>
          <p:nvCxnSpPr>
            <p:cNvPr id="11" name="Straight Connector 10"/>
            <p:cNvCxnSpPr/>
            <p:nvPr/>
          </p:nvCxnSpPr>
          <p:spPr>
            <a:xfrm>
              <a:off x="4114800" y="54864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0574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7432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4290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1148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8006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29000" y="54864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743200" y="54864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057400" y="5486400"/>
              <a:ext cx="685800" cy="0"/>
            </a:xfrm>
            <a:prstGeom prst="line">
              <a:avLst/>
            </a:prstGeom>
          </p:spPr>
          <p:style>
            <a:lnRef idx="1">
              <a:schemeClr val="dk1"/>
            </a:lnRef>
            <a:fillRef idx="0">
              <a:schemeClr val="dk1"/>
            </a:fillRef>
            <a:effectRef idx="0">
              <a:schemeClr val="dk1"/>
            </a:effectRef>
            <a:fontRef idx="minor">
              <a:schemeClr val="tx1"/>
            </a:fontRef>
          </p:style>
        </p:cxnSp>
      </p:grpSp>
      <p:sp>
        <p:nvSpPr>
          <p:cNvPr id="6" name="TextBox 5"/>
          <p:cNvSpPr txBox="1"/>
          <p:nvPr/>
        </p:nvSpPr>
        <p:spPr>
          <a:xfrm>
            <a:off x="2133600" y="1600200"/>
            <a:ext cx="901209" cy="523220"/>
          </a:xfrm>
          <a:prstGeom prst="rect">
            <a:avLst/>
          </a:prstGeom>
          <a:noFill/>
        </p:spPr>
        <p:txBody>
          <a:bodyPr wrap="none" rtlCol="0">
            <a:spAutoFit/>
          </a:bodyPr>
          <a:lstStyle/>
          <a:p>
            <a:r>
              <a:rPr lang="en-CA" sz="1400" dirty="0" smtClean="0"/>
              <a:t>Strongly</a:t>
            </a:r>
          </a:p>
          <a:p>
            <a:r>
              <a:rPr lang="en-CA" sz="1400" dirty="0" smtClean="0"/>
              <a:t>Disagree</a:t>
            </a:r>
            <a:endParaRPr lang="en-US" sz="1400" dirty="0"/>
          </a:p>
        </p:txBody>
      </p:sp>
      <p:sp>
        <p:nvSpPr>
          <p:cNvPr id="7" name="TextBox 6"/>
          <p:cNvSpPr txBox="1"/>
          <p:nvPr/>
        </p:nvSpPr>
        <p:spPr>
          <a:xfrm>
            <a:off x="3124714" y="1600200"/>
            <a:ext cx="901209" cy="307777"/>
          </a:xfrm>
          <a:prstGeom prst="rect">
            <a:avLst/>
          </a:prstGeom>
          <a:noFill/>
        </p:spPr>
        <p:txBody>
          <a:bodyPr wrap="none" rtlCol="0">
            <a:spAutoFit/>
          </a:bodyPr>
          <a:lstStyle/>
          <a:p>
            <a:r>
              <a:rPr lang="en-CA" sz="1400" dirty="0" smtClean="0"/>
              <a:t>Disagree</a:t>
            </a:r>
            <a:endParaRPr lang="en-US" sz="1400" dirty="0"/>
          </a:p>
        </p:txBody>
      </p:sp>
      <p:sp>
        <p:nvSpPr>
          <p:cNvPr id="8" name="TextBox 7"/>
          <p:cNvSpPr txBox="1"/>
          <p:nvPr/>
        </p:nvSpPr>
        <p:spPr>
          <a:xfrm>
            <a:off x="4033235" y="1600200"/>
            <a:ext cx="1268296" cy="523220"/>
          </a:xfrm>
          <a:prstGeom prst="rect">
            <a:avLst/>
          </a:prstGeom>
          <a:noFill/>
        </p:spPr>
        <p:txBody>
          <a:bodyPr wrap="none" rtlCol="0">
            <a:spAutoFit/>
          </a:bodyPr>
          <a:lstStyle/>
          <a:p>
            <a:r>
              <a:rPr lang="en-CA" sz="1400" dirty="0" smtClean="0"/>
              <a:t>Neither agree</a:t>
            </a:r>
          </a:p>
          <a:p>
            <a:r>
              <a:rPr lang="en-CA" sz="1400" dirty="0" smtClean="0"/>
              <a:t>nor Disagree</a:t>
            </a:r>
            <a:endParaRPr lang="en-US" sz="1400" dirty="0"/>
          </a:p>
        </p:txBody>
      </p:sp>
      <p:sp>
        <p:nvSpPr>
          <p:cNvPr id="9" name="TextBox 8"/>
          <p:cNvSpPr txBox="1"/>
          <p:nvPr/>
        </p:nvSpPr>
        <p:spPr>
          <a:xfrm>
            <a:off x="5354720" y="1600200"/>
            <a:ext cx="662361" cy="307777"/>
          </a:xfrm>
          <a:prstGeom prst="rect">
            <a:avLst/>
          </a:prstGeom>
          <a:noFill/>
        </p:spPr>
        <p:txBody>
          <a:bodyPr wrap="none" rtlCol="0">
            <a:spAutoFit/>
          </a:bodyPr>
          <a:lstStyle/>
          <a:p>
            <a:r>
              <a:rPr lang="en-CA" sz="1400" dirty="0" smtClean="0"/>
              <a:t>Agree</a:t>
            </a:r>
            <a:endParaRPr lang="en-US" sz="1400" dirty="0"/>
          </a:p>
        </p:txBody>
      </p:sp>
      <p:sp>
        <p:nvSpPr>
          <p:cNvPr id="10" name="TextBox 9"/>
          <p:cNvSpPr txBox="1"/>
          <p:nvPr/>
        </p:nvSpPr>
        <p:spPr>
          <a:xfrm>
            <a:off x="6345834" y="1600200"/>
            <a:ext cx="891591" cy="523220"/>
          </a:xfrm>
          <a:prstGeom prst="rect">
            <a:avLst/>
          </a:prstGeom>
          <a:noFill/>
        </p:spPr>
        <p:txBody>
          <a:bodyPr wrap="none" rtlCol="0">
            <a:spAutoFit/>
          </a:bodyPr>
          <a:lstStyle/>
          <a:p>
            <a:r>
              <a:rPr lang="en-CA" sz="1400" dirty="0" smtClean="0"/>
              <a:t>Strongly </a:t>
            </a:r>
          </a:p>
          <a:p>
            <a:r>
              <a:rPr lang="en-CA" sz="1400" dirty="0" smtClean="0"/>
              <a:t>Agree</a:t>
            </a:r>
            <a:endParaRPr lang="en-US" sz="1400" dirty="0"/>
          </a:p>
        </p:txBody>
      </p:sp>
      <p:sp>
        <p:nvSpPr>
          <p:cNvPr id="20" name="TextBox 19"/>
          <p:cNvSpPr txBox="1"/>
          <p:nvPr/>
        </p:nvSpPr>
        <p:spPr>
          <a:xfrm>
            <a:off x="3505200" y="6019800"/>
            <a:ext cx="3245889" cy="307777"/>
          </a:xfrm>
          <a:prstGeom prst="rect">
            <a:avLst/>
          </a:prstGeom>
          <a:noFill/>
        </p:spPr>
        <p:txBody>
          <a:bodyPr wrap="none" rtlCol="0">
            <a:spAutoFit/>
          </a:bodyPr>
          <a:lstStyle/>
          <a:p>
            <a:r>
              <a:rPr lang="en-CA" sz="1400" dirty="0" smtClean="0"/>
              <a:t>Percentage ‘often’ or ‘always’ agreeing</a:t>
            </a:r>
            <a:endParaRPr lang="en-US" sz="1400" dirty="0"/>
          </a:p>
        </p:txBody>
      </p:sp>
      <p:sp>
        <p:nvSpPr>
          <p:cNvPr id="21" name="Slide Number Placeholder 20"/>
          <p:cNvSpPr>
            <a:spLocks noGrp="1"/>
          </p:cNvSpPr>
          <p:nvPr>
            <p:ph type="sldNum" sz="quarter" idx="12"/>
          </p:nvPr>
        </p:nvSpPr>
        <p:spPr/>
        <p:txBody>
          <a:bodyPr/>
          <a:lstStyle/>
          <a:p>
            <a:pPr>
              <a:defRPr/>
            </a:pPr>
            <a:fld id="{3FAEAFBB-B98B-4FF4-884B-268F3E51CED5}" type="slidenum">
              <a:rPr lang="en-US" smtClean="0">
                <a:solidFill>
                  <a:schemeClr val="tx1"/>
                </a:solidFill>
              </a:rPr>
              <a:pPr>
                <a:defRPr/>
              </a:pPr>
              <a:t>22</a:t>
            </a:fld>
            <a:endParaRPr lang="en-US" dirty="0">
              <a:solidFill>
                <a:schemeClr val="tx1"/>
              </a:solidFill>
            </a:endParaRPr>
          </a:p>
        </p:txBody>
      </p:sp>
      <p:sp>
        <p:nvSpPr>
          <p:cNvPr id="22" name="TextBox 21"/>
          <p:cNvSpPr txBox="1"/>
          <p:nvPr/>
        </p:nvSpPr>
        <p:spPr>
          <a:xfrm>
            <a:off x="251520" y="6381328"/>
            <a:ext cx="3012363" cy="338554"/>
          </a:xfrm>
          <a:prstGeom prst="rect">
            <a:avLst/>
          </a:prstGeom>
          <a:noFill/>
        </p:spPr>
        <p:txBody>
          <a:bodyPr wrap="none" rtlCol="0">
            <a:spAutoFit/>
          </a:bodyPr>
          <a:lstStyle/>
          <a:p>
            <a:r>
              <a:rPr lang="en-CA" sz="1600" i="1" dirty="0" smtClean="0"/>
              <a:t>Regier et al, Soc </a:t>
            </a:r>
            <a:r>
              <a:rPr lang="en-CA" sz="1600" i="1" dirty="0" err="1" smtClean="0"/>
              <a:t>Sci</a:t>
            </a:r>
            <a:r>
              <a:rPr lang="en-CA" sz="1600" i="1" dirty="0" smtClean="0"/>
              <a:t> Med 2014</a:t>
            </a:r>
            <a:endParaRPr lang="en-CA" sz="16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nvGraphicFramePr>
        <p:xfrm>
          <a:off x="762000" y="2133600"/>
          <a:ext cx="7010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31780" y="344269"/>
            <a:ext cx="5775940" cy="646331"/>
          </a:xfrm>
          <a:prstGeom prst="rect">
            <a:avLst/>
          </a:prstGeom>
        </p:spPr>
        <p:txBody>
          <a:bodyPr wrap="none">
            <a:spAutoFit/>
          </a:bodyPr>
          <a:lstStyle/>
          <a:p>
            <a:r>
              <a:rPr lang="en-CA" dirty="0" smtClean="0">
                <a:solidFill>
                  <a:schemeClr val="bg2">
                    <a:lumMod val="75000"/>
                  </a:schemeClr>
                </a:solidFill>
              </a:rPr>
              <a:t>Q: When it comes to setting priorities in cancer control,</a:t>
            </a:r>
          </a:p>
          <a:p>
            <a:r>
              <a:rPr lang="en-CA" u="sng" dirty="0" smtClean="0">
                <a:solidFill>
                  <a:schemeClr val="bg2">
                    <a:lumMod val="75000"/>
                  </a:schemeClr>
                </a:solidFill>
              </a:rPr>
              <a:t>how often </a:t>
            </a:r>
            <a:r>
              <a:rPr lang="en-CA" dirty="0" smtClean="0">
                <a:solidFill>
                  <a:schemeClr val="bg2">
                    <a:lumMod val="75000"/>
                  </a:schemeClr>
                </a:solidFill>
              </a:rPr>
              <a:t>do you use the following inputs?</a:t>
            </a:r>
            <a:endParaRPr lang="en-US" dirty="0">
              <a:solidFill>
                <a:schemeClr val="bg2">
                  <a:lumMod val="75000"/>
                </a:schemeClr>
              </a:solidFill>
            </a:endParaRPr>
          </a:p>
        </p:txBody>
      </p:sp>
      <p:grpSp>
        <p:nvGrpSpPr>
          <p:cNvPr id="2" name="Group 29"/>
          <p:cNvGrpSpPr/>
          <p:nvPr/>
        </p:nvGrpSpPr>
        <p:grpSpPr>
          <a:xfrm>
            <a:off x="2133600" y="1371600"/>
            <a:ext cx="5029200" cy="459433"/>
            <a:chOff x="3352800" y="4953000"/>
            <a:chExt cx="4639932" cy="612577"/>
          </a:xfrm>
        </p:grpSpPr>
        <p:grpSp>
          <p:nvGrpSpPr>
            <p:cNvPr id="3" name="Group 23"/>
            <p:cNvGrpSpPr/>
            <p:nvPr/>
          </p:nvGrpSpPr>
          <p:grpSpPr>
            <a:xfrm>
              <a:off x="3657600" y="4953000"/>
              <a:ext cx="3962400" cy="304800"/>
              <a:chOff x="2057400" y="5334000"/>
              <a:chExt cx="2743200" cy="304800"/>
            </a:xfrm>
          </p:grpSpPr>
          <p:cxnSp>
            <p:nvCxnSpPr>
              <p:cNvPr id="8" name="Straight Connector 7"/>
              <p:cNvCxnSpPr/>
              <p:nvPr/>
            </p:nvCxnSpPr>
            <p:spPr>
              <a:xfrm>
                <a:off x="4114800" y="54864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0574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7432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4290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1148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800600" y="5334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429000" y="54864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743200" y="54864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057400" y="5486400"/>
                <a:ext cx="685800" cy="0"/>
              </a:xfrm>
              <a:prstGeom prst="line">
                <a:avLst/>
              </a:prstGeom>
            </p:spPr>
            <p:style>
              <a:lnRef idx="1">
                <a:schemeClr val="dk1"/>
              </a:lnRef>
              <a:fillRef idx="0">
                <a:schemeClr val="dk1"/>
              </a:fillRef>
              <a:effectRef idx="0">
                <a:schemeClr val="dk1"/>
              </a:effectRef>
              <a:fontRef idx="minor">
                <a:schemeClr val="tx1"/>
              </a:fontRef>
            </p:style>
          </p:cxnSp>
        </p:grpSp>
        <p:sp>
          <p:nvSpPr>
            <p:cNvPr id="25" name="TextBox 24"/>
            <p:cNvSpPr txBox="1"/>
            <p:nvPr/>
          </p:nvSpPr>
          <p:spPr>
            <a:xfrm>
              <a:off x="3352800" y="5257800"/>
              <a:ext cx="662361" cy="307777"/>
            </a:xfrm>
            <a:prstGeom prst="rect">
              <a:avLst/>
            </a:prstGeom>
            <a:noFill/>
          </p:spPr>
          <p:txBody>
            <a:bodyPr wrap="none" rtlCol="0">
              <a:spAutoFit/>
            </a:bodyPr>
            <a:lstStyle/>
            <a:p>
              <a:r>
                <a:rPr lang="en-CA" sz="1400" dirty="0" smtClean="0"/>
                <a:t>Never</a:t>
              </a:r>
              <a:endParaRPr lang="en-US" sz="1400" dirty="0"/>
            </a:p>
          </p:txBody>
        </p:sp>
        <p:sp>
          <p:nvSpPr>
            <p:cNvPr id="26" name="TextBox 25"/>
            <p:cNvSpPr txBox="1"/>
            <p:nvPr/>
          </p:nvSpPr>
          <p:spPr>
            <a:xfrm>
              <a:off x="4267200" y="5257800"/>
              <a:ext cx="702436" cy="307777"/>
            </a:xfrm>
            <a:prstGeom prst="rect">
              <a:avLst/>
            </a:prstGeom>
            <a:noFill/>
          </p:spPr>
          <p:txBody>
            <a:bodyPr wrap="none" rtlCol="0">
              <a:spAutoFit/>
            </a:bodyPr>
            <a:lstStyle/>
            <a:p>
              <a:r>
                <a:rPr lang="en-CA" sz="1400" dirty="0" smtClean="0"/>
                <a:t>Rarely</a:t>
              </a:r>
              <a:endParaRPr lang="en-US" sz="1400" dirty="0"/>
            </a:p>
          </p:txBody>
        </p:sp>
        <p:sp>
          <p:nvSpPr>
            <p:cNvPr id="27" name="TextBox 26"/>
            <p:cNvSpPr txBox="1"/>
            <p:nvPr/>
          </p:nvSpPr>
          <p:spPr>
            <a:xfrm>
              <a:off x="5105400" y="5257800"/>
              <a:ext cx="1080745" cy="307777"/>
            </a:xfrm>
            <a:prstGeom prst="rect">
              <a:avLst/>
            </a:prstGeom>
            <a:noFill/>
          </p:spPr>
          <p:txBody>
            <a:bodyPr wrap="none" rtlCol="0">
              <a:spAutoFit/>
            </a:bodyPr>
            <a:lstStyle/>
            <a:p>
              <a:r>
                <a:rPr lang="en-CA" sz="1400" dirty="0" smtClean="0"/>
                <a:t>Sometimes</a:t>
              </a:r>
              <a:endParaRPr lang="en-US" sz="1400" dirty="0"/>
            </a:p>
          </p:txBody>
        </p:sp>
        <p:sp>
          <p:nvSpPr>
            <p:cNvPr id="28" name="TextBox 27"/>
            <p:cNvSpPr txBox="1"/>
            <p:nvPr/>
          </p:nvSpPr>
          <p:spPr>
            <a:xfrm>
              <a:off x="6324600" y="5257800"/>
              <a:ext cx="622286" cy="307777"/>
            </a:xfrm>
            <a:prstGeom prst="rect">
              <a:avLst/>
            </a:prstGeom>
            <a:noFill/>
          </p:spPr>
          <p:txBody>
            <a:bodyPr wrap="none" rtlCol="0">
              <a:spAutoFit/>
            </a:bodyPr>
            <a:lstStyle/>
            <a:p>
              <a:r>
                <a:rPr lang="en-CA" sz="1400" dirty="0" smtClean="0"/>
                <a:t>Often</a:t>
              </a:r>
              <a:endParaRPr lang="en-US" sz="1400" dirty="0"/>
            </a:p>
          </p:txBody>
        </p:sp>
        <p:sp>
          <p:nvSpPr>
            <p:cNvPr id="29" name="TextBox 28"/>
            <p:cNvSpPr txBox="1"/>
            <p:nvPr/>
          </p:nvSpPr>
          <p:spPr>
            <a:xfrm>
              <a:off x="7239000" y="5257800"/>
              <a:ext cx="753732" cy="307777"/>
            </a:xfrm>
            <a:prstGeom prst="rect">
              <a:avLst/>
            </a:prstGeom>
            <a:noFill/>
          </p:spPr>
          <p:txBody>
            <a:bodyPr wrap="none" rtlCol="0">
              <a:spAutoFit/>
            </a:bodyPr>
            <a:lstStyle/>
            <a:p>
              <a:r>
                <a:rPr lang="en-CA" sz="1400" dirty="0" smtClean="0"/>
                <a:t>Always</a:t>
              </a:r>
              <a:endParaRPr lang="en-US" sz="1400" dirty="0"/>
            </a:p>
          </p:txBody>
        </p:sp>
      </p:grpSp>
      <p:sp>
        <p:nvSpPr>
          <p:cNvPr id="20" name="Oval 19"/>
          <p:cNvSpPr/>
          <p:nvPr/>
        </p:nvSpPr>
        <p:spPr>
          <a:xfrm>
            <a:off x="1371600" y="2590800"/>
            <a:ext cx="6096000" cy="457200"/>
          </a:xfrm>
          <a:prstGeom prst="ellipse">
            <a:avLst/>
          </a:prstGeom>
          <a:noFill/>
          <a:ln>
            <a:gradFill>
              <a:gsLst>
                <a:gs pos="0">
                  <a:schemeClr val="bg1"/>
                </a:gs>
                <a:gs pos="50000">
                  <a:schemeClr val="bg1">
                    <a:lumMod val="60000"/>
                    <a:lumOff val="4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114800" y="5867400"/>
            <a:ext cx="3415807" cy="307777"/>
          </a:xfrm>
          <a:prstGeom prst="rect">
            <a:avLst/>
          </a:prstGeom>
          <a:noFill/>
        </p:spPr>
        <p:txBody>
          <a:bodyPr wrap="none" rtlCol="0">
            <a:spAutoFit/>
          </a:bodyPr>
          <a:lstStyle/>
          <a:p>
            <a:r>
              <a:rPr lang="en-CA" sz="1400" dirty="0" smtClean="0"/>
              <a:t>Percentage ‘often’ or ‘always’ using input</a:t>
            </a:r>
            <a:endParaRPr lang="en-US" sz="1400" dirty="0"/>
          </a:p>
        </p:txBody>
      </p:sp>
      <p:graphicFrame>
        <p:nvGraphicFramePr>
          <p:cNvPr id="40" name="Table 39"/>
          <p:cNvGraphicFramePr>
            <a:graphicFrameLocks noGrp="1"/>
          </p:cNvGraphicFramePr>
          <p:nvPr/>
        </p:nvGraphicFramePr>
        <p:xfrm>
          <a:off x="7848600" y="1524000"/>
          <a:ext cx="914400" cy="4038598"/>
        </p:xfrm>
        <a:graphic>
          <a:graphicData uri="http://schemas.openxmlformats.org/drawingml/2006/table">
            <a:tbl>
              <a:tblPr>
                <a:tableStyleId>{E8034E78-7F5D-4C2E-B375-FC64B27BC917}</a:tableStyleId>
              </a:tblPr>
              <a:tblGrid>
                <a:gridCol w="914400"/>
              </a:tblGrid>
              <a:tr h="475129">
                <a:tc>
                  <a:txBody>
                    <a:bodyPr/>
                    <a:lstStyle/>
                    <a:p>
                      <a:pPr algn="ctr" fontAlgn="b"/>
                      <a:r>
                        <a:rPr lang="en-CA" sz="1000" b="1" i="0" u="none" strike="noStrike" dirty="0" smtClean="0">
                          <a:solidFill>
                            <a:srgbClr val="000000"/>
                          </a:solidFill>
                          <a:latin typeface="Calibri"/>
                        </a:rPr>
                        <a:t>Agree/Strongly</a:t>
                      </a:r>
                      <a:r>
                        <a:rPr lang="en-CA" sz="1000" b="1" i="0" u="none" strike="noStrike" baseline="0" dirty="0" smtClean="0">
                          <a:solidFill>
                            <a:srgbClr val="000000"/>
                          </a:solidFill>
                          <a:latin typeface="Calibri"/>
                        </a:rPr>
                        <a:t> Agree Should be included in PS</a:t>
                      </a:r>
                      <a:endParaRPr lang="en-US" sz="10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97%</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75%</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60%</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76%</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95%</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86%</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97%</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97%</a:t>
                      </a:r>
                      <a:endParaRPr lang="en-US" sz="1600" b="1" i="0" u="none" strike="noStrike" dirty="0">
                        <a:solidFill>
                          <a:srgbClr val="000000"/>
                        </a:solidFill>
                        <a:latin typeface="Calibri"/>
                      </a:endParaRPr>
                    </a:p>
                  </a:txBody>
                  <a:tcPr marL="0" marR="0" marT="0" marB="0" anchor="b"/>
                </a:tc>
              </a:tr>
              <a:tr h="395941">
                <a:tc>
                  <a:txBody>
                    <a:bodyPr/>
                    <a:lstStyle/>
                    <a:p>
                      <a:pPr algn="ctr" fontAlgn="b"/>
                      <a:r>
                        <a:rPr lang="en-US" sz="1600" b="1" u="none" strike="noStrike" dirty="0"/>
                        <a:t>92%</a:t>
                      </a:r>
                      <a:endParaRPr lang="en-US" sz="1600" b="1" i="0" u="none" strike="noStrike" dirty="0">
                        <a:solidFill>
                          <a:srgbClr val="000000"/>
                        </a:solidFill>
                        <a:latin typeface="Calibri"/>
                      </a:endParaRPr>
                    </a:p>
                  </a:txBody>
                  <a:tcPr marL="0" marR="0" marT="0" marB="0" anchor="b"/>
                </a:tc>
              </a:tr>
            </a:tbl>
          </a:graphicData>
        </a:graphic>
      </p:graphicFrame>
      <p:sp>
        <p:nvSpPr>
          <p:cNvPr id="24" name="Oval 23"/>
          <p:cNvSpPr/>
          <p:nvPr/>
        </p:nvSpPr>
        <p:spPr>
          <a:xfrm>
            <a:off x="1676400" y="3733800"/>
            <a:ext cx="6096000" cy="381000"/>
          </a:xfrm>
          <a:prstGeom prst="ellipse">
            <a:avLst/>
          </a:prstGeom>
          <a:noFill/>
          <a:ln>
            <a:gradFill>
              <a:gsLst>
                <a:gs pos="0">
                  <a:schemeClr val="bg1"/>
                </a:gs>
                <a:gs pos="50000">
                  <a:schemeClr val="bg1">
                    <a:lumMod val="60000"/>
                    <a:lumOff val="4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29"/>
          <p:cNvSpPr>
            <a:spLocks noGrp="1"/>
          </p:cNvSpPr>
          <p:nvPr>
            <p:ph type="sldNum" sz="quarter" idx="12"/>
          </p:nvPr>
        </p:nvSpPr>
        <p:spPr/>
        <p:txBody>
          <a:bodyPr/>
          <a:lstStyle/>
          <a:p>
            <a:pPr>
              <a:defRPr/>
            </a:pPr>
            <a:fld id="{3FAEAFBB-B98B-4FF4-884B-268F3E51CED5}" type="slidenum">
              <a:rPr lang="en-US" smtClean="0">
                <a:solidFill>
                  <a:schemeClr val="tx1"/>
                </a:solidFill>
              </a:rPr>
              <a:pPr>
                <a:defRPr/>
              </a:pPr>
              <a:t>23</a:t>
            </a:fld>
            <a:endParaRPr lang="en-US" dirty="0">
              <a:solidFill>
                <a:schemeClr val="tx1"/>
              </a:solidFill>
            </a:endParaRPr>
          </a:p>
        </p:txBody>
      </p:sp>
      <p:sp>
        <p:nvSpPr>
          <p:cNvPr id="31" name="TextBox 30"/>
          <p:cNvSpPr txBox="1"/>
          <p:nvPr/>
        </p:nvSpPr>
        <p:spPr>
          <a:xfrm>
            <a:off x="251520" y="6381328"/>
            <a:ext cx="3012363" cy="338554"/>
          </a:xfrm>
          <a:prstGeom prst="rect">
            <a:avLst/>
          </a:prstGeom>
          <a:noFill/>
        </p:spPr>
        <p:txBody>
          <a:bodyPr wrap="none" rtlCol="0">
            <a:spAutoFit/>
          </a:bodyPr>
          <a:lstStyle/>
          <a:p>
            <a:r>
              <a:rPr lang="en-CA" sz="1600" i="1" dirty="0" smtClean="0"/>
              <a:t>Regier et al, Soc </a:t>
            </a:r>
            <a:r>
              <a:rPr lang="en-CA" sz="1600" i="1" dirty="0" err="1" smtClean="0"/>
              <a:t>Sci</a:t>
            </a:r>
            <a:r>
              <a:rPr lang="en-CA" sz="1600" i="1" dirty="0" smtClean="0"/>
              <a:t> Med 2014</a:t>
            </a:r>
            <a:endParaRPr lang="en-CA"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0-#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1+#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4784"/>
            <a:ext cx="8686800" cy="4680520"/>
          </a:xfrm>
        </p:spPr>
        <p:txBody>
          <a:bodyPr/>
          <a:lstStyle/>
          <a:p>
            <a:pPr>
              <a:buNone/>
            </a:pPr>
            <a:r>
              <a:rPr lang="en-CA" sz="2400" dirty="0" smtClean="0"/>
              <a:t>What cancer control decisions might be influenced by </a:t>
            </a:r>
            <a:r>
              <a:rPr lang="en-CA" sz="2400" u="sng" dirty="0" smtClean="0"/>
              <a:t>informed</a:t>
            </a:r>
            <a:r>
              <a:rPr lang="en-CA" sz="2400" dirty="0" smtClean="0"/>
              <a:t> public input?</a:t>
            </a:r>
          </a:p>
          <a:p>
            <a:pPr lvl="1"/>
            <a:r>
              <a:rPr lang="en-CA" sz="2400" dirty="0" smtClean="0"/>
              <a:t>Pan-Canadian survey: What are the top 3 cancer control policy decisions that would benefit from PE? (Fall 2012)</a:t>
            </a:r>
          </a:p>
          <a:p>
            <a:pPr lvl="2"/>
            <a:r>
              <a:rPr lang="en-CA" b="1" dirty="0" smtClean="0"/>
              <a:t>Treatment (drugs)</a:t>
            </a:r>
          </a:p>
          <a:p>
            <a:pPr lvl="2"/>
            <a:r>
              <a:rPr lang="en-CA" dirty="0" smtClean="0"/>
              <a:t>Screening</a:t>
            </a:r>
          </a:p>
          <a:p>
            <a:pPr lvl="2"/>
            <a:r>
              <a:rPr lang="en-CA" dirty="0" smtClean="0"/>
              <a:t>Equity / Access</a:t>
            </a:r>
          </a:p>
          <a:p>
            <a:pPr lvl="1"/>
            <a:r>
              <a:rPr lang="en-CA" sz="2400" dirty="0" smtClean="0"/>
              <a:t>Consult decision makers at pCODR, MoH, BCCA, CPAC, Co-Is</a:t>
            </a:r>
          </a:p>
          <a:p>
            <a:pPr>
              <a:buNone/>
            </a:pPr>
            <a:endParaRPr lang="en-CA" sz="2400" dirty="0" smtClean="0"/>
          </a:p>
          <a:p>
            <a:pPr>
              <a:buNone/>
            </a:pPr>
            <a:r>
              <a:rPr lang="en-CA" sz="2400" dirty="0" smtClean="0"/>
              <a:t>Event observers: senior decision makers from CPAC, pCODR, MoH, BCCA</a:t>
            </a:r>
          </a:p>
          <a:p>
            <a:pPr lvl="2"/>
            <a:endParaRPr lang="en-CA" dirty="0"/>
          </a:p>
        </p:txBody>
      </p:sp>
      <p:sp>
        <p:nvSpPr>
          <p:cNvPr id="3" name="Title 2"/>
          <p:cNvSpPr>
            <a:spLocks noGrp="1"/>
          </p:cNvSpPr>
          <p:nvPr>
            <p:ph type="title"/>
          </p:nvPr>
        </p:nvSpPr>
        <p:spPr/>
        <p:txBody>
          <a:bodyPr/>
          <a:lstStyle/>
          <a:p>
            <a:r>
              <a:rPr lang="en-CA" dirty="0" smtClean="0"/>
              <a:t>Identify the topic for deliberation  </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6804"/>
            <a:ext cx="9144000" cy="5060196"/>
          </a:xfrm>
        </p:spPr>
        <p:txBody>
          <a:bodyPr/>
          <a:lstStyle/>
          <a:p>
            <a:r>
              <a:rPr lang="en-US" sz="2400" dirty="0" smtClean="0"/>
              <a:t>Public engagement methods: a continuum*</a:t>
            </a:r>
          </a:p>
          <a:p>
            <a:pPr lvl="1">
              <a:buNone/>
            </a:pPr>
            <a:r>
              <a:rPr lang="en-GB" sz="2400" dirty="0" smtClean="0"/>
              <a:t>	communication          consultation         participation</a:t>
            </a:r>
          </a:p>
          <a:p>
            <a:pPr lvl="1">
              <a:buNone/>
            </a:pPr>
            <a:endParaRPr lang="en-GB" sz="2400" dirty="0" smtClean="0"/>
          </a:p>
          <a:p>
            <a:r>
              <a:rPr lang="en-US" sz="2400" dirty="0" smtClean="0"/>
              <a:t>Theoretical, practical bases for public engagement </a:t>
            </a:r>
          </a:p>
          <a:p>
            <a:pPr lvl="1"/>
            <a:r>
              <a:rPr lang="en-US" sz="2400" dirty="0" smtClean="0"/>
              <a:t>Tenets of liberal democracy</a:t>
            </a:r>
          </a:p>
          <a:p>
            <a:pPr lvl="2"/>
            <a:r>
              <a:rPr lang="en-US" dirty="0" smtClean="0"/>
              <a:t>Self governing, informed citizenry </a:t>
            </a:r>
          </a:p>
          <a:p>
            <a:pPr lvl="2"/>
            <a:r>
              <a:rPr lang="en-US" dirty="0" smtClean="0"/>
              <a:t>Citizens’ capacity for reasonableness, self revision</a:t>
            </a:r>
          </a:p>
          <a:p>
            <a:pPr lvl="1"/>
            <a:r>
              <a:rPr lang="en-US" sz="2400" dirty="0" smtClean="0"/>
              <a:t>Practical  </a:t>
            </a:r>
          </a:p>
          <a:p>
            <a:pPr lvl="2"/>
            <a:r>
              <a:rPr lang="en-US" dirty="0" smtClean="0"/>
              <a:t> Largest stakeholder; this creates an obligation to consult</a:t>
            </a:r>
          </a:p>
          <a:p>
            <a:pPr lvl="2"/>
            <a:r>
              <a:rPr lang="en-US" dirty="0" smtClean="0"/>
              <a:t> Stimulates public “buy-in,” trust, civic spirit</a:t>
            </a:r>
          </a:p>
          <a:p>
            <a:pPr lvl="2" algn="r">
              <a:buNone/>
            </a:pPr>
            <a:r>
              <a:rPr lang="en-US" sz="1800" i="1" dirty="0" smtClean="0"/>
              <a:t>*Rowe and Frewer 2005; Habermas 1962, 1996; Gutman 1996; Benhabib 1996</a:t>
            </a:r>
          </a:p>
          <a:p>
            <a:pPr lvl="2">
              <a:buNone/>
            </a:pPr>
            <a:endParaRPr lang="en-US" dirty="0" smtClean="0"/>
          </a:p>
        </p:txBody>
      </p:sp>
      <p:sp>
        <p:nvSpPr>
          <p:cNvPr id="3" name="Title 2"/>
          <p:cNvSpPr>
            <a:spLocks noGrp="1"/>
          </p:cNvSpPr>
          <p:nvPr>
            <p:ph type="title"/>
          </p:nvPr>
        </p:nvSpPr>
        <p:spPr/>
        <p:txBody>
          <a:bodyPr/>
          <a:lstStyle/>
          <a:p>
            <a:r>
              <a:rPr lang="en-US" dirty="0" smtClean="0"/>
              <a:t>What is public engagement?</a:t>
            </a:r>
            <a:endParaRPr lang="en-US" dirty="0"/>
          </a:p>
        </p:txBody>
      </p:sp>
      <p:sp>
        <p:nvSpPr>
          <p:cNvPr id="4" name="Right Arrow 3"/>
          <p:cNvSpPr/>
          <p:nvPr/>
        </p:nvSpPr>
        <p:spPr>
          <a:xfrm>
            <a:off x="2938065" y="2058850"/>
            <a:ext cx="381000" cy="12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5134841" y="2063649"/>
            <a:ext cx="381000" cy="12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pPr>
              <a:defRPr/>
            </a:pPr>
            <a:fld id="{D31D4443-3889-456E-BFBA-A7C9F315ADC3}"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2776"/>
            <a:ext cx="9144000" cy="4752527"/>
          </a:xfrm>
        </p:spPr>
        <p:txBody>
          <a:bodyPr/>
          <a:lstStyle/>
          <a:p>
            <a:pPr>
              <a:buNone/>
            </a:pPr>
            <a:r>
              <a:rPr lang="en-US" sz="2400" dirty="0" smtClean="0"/>
              <a:t>Deliberative public engagement methods*:</a:t>
            </a:r>
          </a:p>
          <a:p>
            <a:pPr lvl="1"/>
            <a:r>
              <a:rPr lang="en-CA" sz="2400" dirty="0" smtClean="0"/>
              <a:t>A specific form of civic engagement: seeks values-based collective solutions to challenging social problems</a:t>
            </a:r>
          </a:p>
          <a:p>
            <a:pPr lvl="1"/>
            <a:r>
              <a:rPr lang="en-CA" sz="2400" dirty="0" smtClean="0"/>
              <a:t>Process of learning and exchanging views (cf focus groups)</a:t>
            </a:r>
          </a:p>
          <a:p>
            <a:pPr lvl="1"/>
            <a:r>
              <a:rPr lang="en-US" sz="2400" dirty="0" smtClean="0"/>
              <a:t>“Mini public”; include marginal groups; </a:t>
            </a:r>
            <a:r>
              <a:rPr lang="en-US" sz="2400" u="sng" dirty="0" smtClean="0"/>
              <a:t>non experts</a:t>
            </a:r>
          </a:p>
          <a:p>
            <a:pPr lvl="1"/>
            <a:r>
              <a:rPr lang="en-US" sz="2400" dirty="0" smtClean="0"/>
              <a:t>Free, equal, and respectful exchange of views and reasons for them </a:t>
            </a:r>
          </a:p>
          <a:p>
            <a:pPr lvl="1"/>
            <a:r>
              <a:rPr lang="en-US" sz="2400" dirty="0" smtClean="0"/>
              <a:t>Not consensus driven; points of contention captured; ratification</a:t>
            </a:r>
          </a:p>
          <a:p>
            <a:pPr lvl="1"/>
            <a:r>
              <a:rPr lang="en-US" sz="2400" dirty="0" smtClean="0"/>
              <a:t>Answers: How can we make the best possible decisions?</a:t>
            </a:r>
          </a:p>
          <a:p>
            <a:pPr lvl="1">
              <a:buNone/>
            </a:pPr>
            <a:r>
              <a:rPr lang="en-US" sz="2000" i="1" dirty="0" smtClean="0"/>
              <a:t>	*Burgess, 2009, 2012, 2014;  O’Doherty, 2008, 2012; Longstaff, 2010; Fung, A 2003</a:t>
            </a:r>
          </a:p>
          <a:p>
            <a:pPr lvl="1">
              <a:buNone/>
            </a:pPr>
            <a:r>
              <a:rPr lang="en-US" sz="2400" dirty="0" smtClean="0"/>
              <a:t> </a:t>
            </a:r>
            <a:endParaRPr lang="en-US" sz="2400" dirty="0"/>
          </a:p>
        </p:txBody>
      </p:sp>
      <p:sp>
        <p:nvSpPr>
          <p:cNvPr id="3" name="Title 2"/>
          <p:cNvSpPr>
            <a:spLocks noGrp="1"/>
          </p:cNvSpPr>
          <p:nvPr>
            <p:ph type="title"/>
          </p:nvPr>
        </p:nvSpPr>
        <p:spPr/>
        <p:txBody>
          <a:bodyPr/>
          <a:lstStyle/>
          <a:p>
            <a:r>
              <a:rPr lang="en-US" dirty="0" smtClean="0"/>
              <a:t>What is </a:t>
            </a:r>
            <a:r>
              <a:rPr lang="en-US" u="sng" dirty="0" smtClean="0"/>
              <a:t>deliberative</a:t>
            </a:r>
            <a:r>
              <a:rPr lang="en-US" dirty="0" smtClean="0"/>
              <a:t> </a:t>
            </a:r>
            <a:br>
              <a:rPr lang="en-US" dirty="0" smtClean="0"/>
            </a:br>
            <a:r>
              <a:rPr lang="en-US" dirty="0" smtClean="0"/>
              <a:t>public engagement?</a:t>
            </a:r>
            <a:endParaRPr lang="en-US"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Deliberative events</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27</a:t>
            </a:fld>
            <a:endParaRPr lang="en-US"/>
          </a:p>
        </p:txBody>
      </p:sp>
      <p:sp>
        <p:nvSpPr>
          <p:cNvPr id="5" name="Content Placeholder 5"/>
          <p:cNvSpPr>
            <a:spLocks noGrp="1"/>
          </p:cNvSpPr>
          <p:nvPr>
            <p:ph sz="half" idx="1"/>
          </p:nvPr>
        </p:nvSpPr>
        <p:spPr>
          <a:xfrm>
            <a:off x="687760" y="1556792"/>
            <a:ext cx="3740224" cy="4483911"/>
          </a:xfrm>
        </p:spPr>
        <p:txBody>
          <a:bodyPr>
            <a:noAutofit/>
          </a:bodyPr>
          <a:lstStyle/>
          <a:p>
            <a:pPr marL="0" indent="0">
              <a:lnSpc>
                <a:spcPct val="90000"/>
              </a:lnSpc>
              <a:spcBef>
                <a:spcPts val="1000"/>
              </a:spcBef>
              <a:buClr>
                <a:srgbClr val="000090"/>
              </a:buClr>
              <a:buNone/>
              <a:defRPr/>
            </a:pPr>
            <a:r>
              <a:rPr lang="en-CA" sz="1600" b="1" kern="0" dirty="0">
                <a:latin typeface="Verdana"/>
              </a:rPr>
              <a:t>BC Biobank </a:t>
            </a:r>
            <a:r>
              <a:rPr lang="en-CA" sz="1600" b="1" kern="0" dirty="0" smtClean="0">
                <a:latin typeface="Verdana"/>
              </a:rPr>
              <a:t>deliberation</a:t>
            </a:r>
            <a:endParaRPr lang="en-CA" sz="1600" b="1" kern="0" dirty="0">
              <a:latin typeface="Verdana"/>
            </a:endParaRPr>
          </a:p>
          <a:p>
            <a:pPr lvl="1">
              <a:lnSpc>
                <a:spcPct val="90000"/>
              </a:lnSpc>
              <a:spcBef>
                <a:spcPts val="1000"/>
              </a:spcBef>
              <a:buClr>
                <a:srgbClr val="000090"/>
              </a:buClr>
              <a:buFont typeface="Wingdings" charset="2"/>
              <a:buChar char="Ø"/>
              <a:defRPr/>
            </a:pPr>
            <a:r>
              <a:rPr lang="en-CA" sz="1600" kern="0" dirty="0" smtClean="0">
                <a:solidFill>
                  <a:srgbClr val="000090"/>
                </a:solidFill>
                <a:latin typeface="Verdana"/>
              </a:rPr>
              <a:t>Vancouver April</a:t>
            </a:r>
            <a:r>
              <a:rPr lang="en-CA" sz="1600" kern="0" dirty="0">
                <a:solidFill>
                  <a:srgbClr val="000090"/>
                </a:solidFill>
                <a:latin typeface="Verdana"/>
              </a:rPr>
              <a:t>/May </a:t>
            </a:r>
            <a:r>
              <a:rPr lang="en-CA" sz="1600" kern="0" dirty="0" smtClean="0">
                <a:solidFill>
                  <a:srgbClr val="000090"/>
                </a:solidFill>
                <a:latin typeface="Verdana"/>
              </a:rPr>
              <a:t>2007</a:t>
            </a:r>
            <a:endParaRPr lang="en-US" sz="1600" dirty="0">
              <a:solidFill>
                <a:srgbClr val="000090"/>
              </a:solidFill>
            </a:endParaRPr>
          </a:p>
          <a:p>
            <a:pPr marL="0" indent="0">
              <a:lnSpc>
                <a:spcPct val="90000"/>
              </a:lnSpc>
              <a:spcBef>
                <a:spcPts val="1000"/>
              </a:spcBef>
              <a:buClr>
                <a:srgbClr val="000090"/>
              </a:buClr>
              <a:buNone/>
              <a:defRPr/>
            </a:pPr>
            <a:r>
              <a:rPr lang="en-CA" sz="1600" b="1" dirty="0" smtClean="0">
                <a:latin typeface="Verdana" charset="0"/>
              </a:rPr>
              <a:t>Mayo Clinic, Biobanks</a:t>
            </a:r>
            <a:endParaRPr lang="en-CA" sz="1600" dirty="0">
              <a:latin typeface="Verdana" charset="0"/>
            </a:endParaRPr>
          </a:p>
          <a:p>
            <a:pPr lvl="1">
              <a:lnSpc>
                <a:spcPct val="90000"/>
              </a:lnSpc>
              <a:spcBef>
                <a:spcPts val="1000"/>
              </a:spcBef>
              <a:buClr>
                <a:srgbClr val="000090"/>
              </a:buClr>
              <a:buFont typeface="Wingdings" charset="2"/>
              <a:buChar char="Ø"/>
              <a:defRPr/>
            </a:pPr>
            <a:r>
              <a:rPr lang="en-CA" sz="1600" dirty="0" smtClean="0">
                <a:solidFill>
                  <a:srgbClr val="000090"/>
                </a:solidFill>
                <a:latin typeface="Verdana" charset="0"/>
              </a:rPr>
              <a:t>September 2007</a:t>
            </a:r>
          </a:p>
          <a:p>
            <a:pPr marL="0" indent="0">
              <a:lnSpc>
                <a:spcPct val="90000"/>
              </a:lnSpc>
              <a:spcBef>
                <a:spcPts val="1000"/>
              </a:spcBef>
              <a:buClr>
                <a:srgbClr val="000090"/>
              </a:buClr>
              <a:buNone/>
              <a:defRPr/>
            </a:pPr>
            <a:r>
              <a:rPr lang="en-CA" sz="1600" b="1" dirty="0" smtClean="0">
                <a:latin typeface="Verdana" charset="0"/>
              </a:rPr>
              <a:t>Rochester Epidemiology </a:t>
            </a:r>
            <a:r>
              <a:rPr lang="en-CA" sz="1600" b="1" dirty="0" err="1" smtClean="0">
                <a:latin typeface="Verdana" charset="0"/>
              </a:rPr>
              <a:t>Proj</a:t>
            </a:r>
            <a:r>
              <a:rPr lang="en-CA" sz="1600" b="1" dirty="0" smtClean="0">
                <a:latin typeface="Verdana" charset="0"/>
              </a:rPr>
              <a:t>.</a:t>
            </a:r>
            <a:endParaRPr lang="en-CA" sz="1600" dirty="0" smtClean="0">
              <a:latin typeface="Verdana" charset="0"/>
            </a:endParaRPr>
          </a:p>
          <a:p>
            <a:pPr lvl="1">
              <a:lnSpc>
                <a:spcPct val="90000"/>
              </a:lnSpc>
              <a:spcBef>
                <a:spcPts val="1000"/>
              </a:spcBef>
              <a:buClr>
                <a:srgbClr val="000090"/>
              </a:buClr>
              <a:buFont typeface="Wingdings" charset="2"/>
              <a:buChar char="Ø"/>
              <a:defRPr/>
            </a:pPr>
            <a:r>
              <a:rPr lang="en-CA" sz="1600" dirty="0" smtClean="0">
                <a:solidFill>
                  <a:srgbClr val="000090"/>
                </a:solidFill>
                <a:latin typeface="Verdana" charset="0"/>
              </a:rPr>
              <a:t>November 2011</a:t>
            </a:r>
          </a:p>
          <a:p>
            <a:pPr marL="0" indent="0">
              <a:lnSpc>
                <a:spcPct val="90000"/>
              </a:lnSpc>
              <a:spcBef>
                <a:spcPts val="1000"/>
              </a:spcBef>
              <a:buClr>
                <a:srgbClr val="000090"/>
              </a:buClr>
              <a:buNone/>
              <a:defRPr/>
            </a:pPr>
            <a:r>
              <a:rPr lang="en-CA" sz="1600" b="1" dirty="0" smtClean="0">
                <a:latin typeface="Verdana" charset="0"/>
              </a:rPr>
              <a:t>Western Australia</a:t>
            </a:r>
            <a:endParaRPr lang="en-CA" sz="1600" dirty="0">
              <a:latin typeface="Verdana" charset="0"/>
            </a:endParaRPr>
          </a:p>
          <a:p>
            <a:pPr lvl="1">
              <a:lnSpc>
                <a:spcPct val="90000"/>
              </a:lnSpc>
              <a:spcBef>
                <a:spcPts val="1000"/>
              </a:spcBef>
              <a:buClr>
                <a:srgbClr val="000090"/>
              </a:buClr>
              <a:buFont typeface="Wingdings" charset="2"/>
              <a:buChar char="Ø"/>
              <a:defRPr/>
            </a:pPr>
            <a:r>
              <a:rPr lang="en-CA" sz="1600" dirty="0" smtClean="0">
                <a:solidFill>
                  <a:srgbClr val="000090"/>
                </a:solidFill>
                <a:latin typeface="Verdana" charset="0"/>
              </a:rPr>
              <a:t>Stakeholders</a:t>
            </a:r>
            <a:r>
              <a:rPr lang="en-CA" sz="1600" dirty="0">
                <a:solidFill>
                  <a:srgbClr val="000090"/>
                </a:solidFill>
                <a:latin typeface="Verdana" charset="0"/>
              </a:rPr>
              <a:t>: </a:t>
            </a:r>
            <a:r>
              <a:rPr lang="en-CA" sz="1600" dirty="0" smtClean="0">
                <a:solidFill>
                  <a:srgbClr val="000090"/>
                </a:solidFill>
                <a:latin typeface="Verdana" charset="0"/>
              </a:rPr>
              <a:t>Aug 2008 </a:t>
            </a:r>
          </a:p>
          <a:p>
            <a:pPr lvl="1">
              <a:lnSpc>
                <a:spcPct val="90000"/>
              </a:lnSpc>
              <a:spcBef>
                <a:spcPts val="1000"/>
              </a:spcBef>
              <a:buClr>
                <a:srgbClr val="000090"/>
              </a:buClr>
              <a:buFont typeface="Wingdings" charset="2"/>
              <a:buChar char="Ø"/>
              <a:defRPr/>
            </a:pPr>
            <a:r>
              <a:rPr lang="en-CA" sz="1600" dirty="0" smtClean="0">
                <a:solidFill>
                  <a:srgbClr val="000090"/>
                </a:solidFill>
                <a:latin typeface="Verdana" charset="0"/>
              </a:rPr>
              <a:t>Public</a:t>
            </a:r>
            <a:r>
              <a:rPr lang="en-CA" sz="1600" dirty="0">
                <a:solidFill>
                  <a:srgbClr val="000090"/>
                </a:solidFill>
                <a:latin typeface="Verdana" charset="0"/>
              </a:rPr>
              <a:t>: November </a:t>
            </a:r>
            <a:r>
              <a:rPr lang="en-CA" sz="1600" dirty="0" smtClean="0">
                <a:solidFill>
                  <a:srgbClr val="000090"/>
                </a:solidFill>
                <a:latin typeface="Verdana" charset="0"/>
              </a:rPr>
              <a:t>2008</a:t>
            </a:r>
          </a:p>
          <a:p>
            <a:pPr marL="0" indent="0">
              <a:lnSpc>
                <a:spcPct val="90000"/>
              </a:lnSpc>
              <a:spcBef>
                <a:spcPts val="1000"/>
              </a:spcBef>
              <a:buClr>
                <a:srgbClr val="000090"/>
              </a:buClr>
              <a:buNone/>
              <a:defRPr/>
            </a:pPr>
            <a:r>
              <a:rPr lang="en-CA" sz="1600" b="1" dirty="0" smtClean="0">
                <a:latin typeface="Verdana" charset="0"/>
              </a:rPr>
              <a:t>Salmon Genomics</a:t>
            </a:r>
            <a:endParaRPr lang="en-CA" sz="1600" dirty="0">
              <a:latin typeface="Verdana" charset="0"/>
            </a:endParaRPr>
          </a:p>
          <a:p>
            <a:pPr lvl="1">
              <a:lnSpc>
                <a:spcPct val="90000"/>
              </a:lnSpc>
              <a:spcBef>
                <a:spcPts val="1000"/>
              </a:spcBef>
              <a:buClr>
                <a:srgbClr val="000090"/>
              </a:buClr>
              <a:buFont typeface="Wingdings" charset="2"/>
              <a:buChar char="Ø"/>
              <a:defRPr/>
            </a:pPr>
            <a:r>
              <a:rPr lang="en-CA" sz="1600" dirty="0" smtClean="0">
                <a:solidFill>
                  <a:srgbClr val="000090"/>
                </a:solidFill>
                <a:effectLst>
                  <a:outerShdw blurRad="38100" dist="38100" dir="2700000" algn="tl">
                    <a:srgbClr val="DDDDDD"/>
                  </a:outerShdw>
                </a:effectLst>
                <a:latin typeface="Verdana" charset="0"/>
              </a:rPr>
              <a:t>Vancouver </a:t>
            </a:r>
            <a:r>
              <a:rPr lang="en-US" sz="1600" dirty="0" smtClean="0">
                <a:solidFill>
                  <a:srgbClr val="000090"/>
                </a:solidFill>
                <a:latin typeface="Verdana" charset="0"/>
              </a:rPr>
              <a:t>November 2008</a:t>
            </a:r>
          </a:p>
          <a:p>
            <a:pPr marL="0" indent="0">
              <a:lnSpc>
                <a:spcPct val="90000"/>
              </a:lnSpc>
              <a:spcBef>
                <a:spcPts val="1000"/>
              </a:spcBef>
              <a:buClr>
                <a:srgbClr val="000090"/>
              </a:buClr>
              <a:buNone/>
              <a:defRPr/>
            </a:pPr>
            <a:r>
              <a:rPr lang="en-CA" sz="1600" b="1" dirty="0" smtClean="0">
                <a:latin typeface="Verdana" charset="0"/>
              </a:rPr>
              <a:t>BC </a:t>
            </a:r>
            <a:r>
              <a:rPr lang="en-CA" sz="1600" b="1" dirty="0" err="1" smtClean="0">
                <a:latin typeface="Verdana" charset="0"/>
              </a:rPr>
              <a:t>BioLibrary</a:t>
            </a:r>
            <a:endParaRPr lang="en-CA" sz="1600" dirty="0">
              <a:latin typeface="Verdana" charset="0"/>
            </a:endParaRPr>
          </a:p>
          <a:p>
            <a:pPr lvl="1">
              <a:lnSpc>
                <a:spcPct val="90000"/>
              </a:lnSpc>
              <a:spcBef>
                <a:spcPts val="1000"/>
              </a:spcBef>
              <a:buClr>
                <a:srgbClr val="000090"/>
              </a:buClr>
              <a:buFont typeface="Wingdings" charset="2"/>
              <a:buChar char="Ø"/>
              <a:defRPr/>
            </a:pPr>
            <a:r>
              <a:rPr lang="en-CA" sz="1600" dirty="0" smtClean="0">
                <a:solidFill>
                  <a:srgbClr val="000090"/>
                </a:solidFill>
                <a:latin typeface="Verdana" charset="0"/>
              </a:rPr>
              <a:t>Vancouver March 2009</a:t>
            </a:r>
            <a:endParaRPr lang="en-CA" sz="1600" dirty="0">
              <a:latin typeface="Verdana" charset="0"/>
            </a:endParaRPr>
          </a:p>
        </p:txBody>
      </p:sp>
      <p:sp>
        <p:nvSpPr>
          <p:cNvPr id="6" name="Content Placeholder 7"/>
          <p:cNvSpPr txBox="1">
            <a:spLocks/>
          </p:cNvSpPr>
          <p:nvPr/>
        </p:nvSpPr>
        <p:spPr>
          <a:xfrm>
            <a:off x="4648200" y="1430352"/>
            <a:ext cx="4038600" cy="4878968"/>
          </a:xfrm>
          <a:prstGeom prst="rect">
            <a:avLst/>
          </a:prstGeom>
        </p:spPr>
        <p:txBody>
          <a:bodyPr>
            <a:noAutofit/>
          </a:bodyPr>
          <a:lstStyle/>
          <a:p>
            <a:pPr marL="0" marR="0" lvl="0" indent="0" algn="l" defTabSz="914400" rtl="0" eaLnBrk="0" fontAlgn="base" latinLnBrk="0" hangingPunct="0">
              <a:lnSpc>
                <a:spcPct val="100000"/>
              </a:lnSpc>
              <a:spcBef>
                <a:spcPts val="1000"/>
              </a:spcBef>
              <a:spcAft>
                <a:spcPct val="0"/>
              </a:spcAft>
              <a:buClr>
                <a:srgbClr val="000090"/>
              </a:buClr>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charset="0"/>
                <a:ea typeface="+mn-ea"/>
                <a:cs typeface="+mn-cs"/>
              </a:rPr>
              <a:t>RDX Bioremediation</a:t>
            </a:r>
            <a:endParaRPr kumimoji="0" lang="en-US" sz="1600" b="1" i="0" u="none" strike="noStrike" kern="0" cap="none" spc="0" normalizeH="0" baseline="0" noProof="0" dirty="0" smtClean="0">
              <a:ln>
                <a:noFill/>
              </a:ln>
              <a:solidFill>
                <a:srgbClr val="000000"/>
              </a:solidFill>
              <a:effectLst>
                <a:outerShdw blurRad="38100" dist="38100" dir="2700000" algn="tl">
                  <a:srgbClr val="DDDDDD"/>
                </a:outerShdw>
              </a:effectLst>
              <a:uLnTx/>
              <a:uFillTx/>
              <a:latin typeface="Verdana" charset="0"/>
              <a:ea typeface="+mn-ea"/>
              <a:cs typeface="+mn-cs"/>
            </a:endParaRPr>
          </a:p>
          <a:p>
            <a:pPr marL="742950" marR="0" lvl="1" indent="-28575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Verdana" charset="0"/>
              </a:rPr>
              <a:t>Vancouver </a:t>
            </a:r>
            <a:r>
              <a:rPr kumimoji="0" lang="en-CA" sz="1600" b="0" i="0" u="none" strike="noStrike" kern="0" cap="none" spc="0" normalizeH="0" baseline="0" noProof="0" dirty="0" smtClean="0">
                <a:ln>
                  <a:noFill/>
                </a:ln>
                <a:solidFill>
                  <a:srgbClr val="000090"/>
                </a:solidFill>
                <a:effectLst/>
                <a:uLnTx/>
                <a:uFillTx/>
                <a:latin typeface="Verdana" charset="0"/>
              </a:rPr>
              <a:t>April 2010</a:t>
            </a:r>
          </a:p>
          <a:p>
            <a:pPr marL="0" marR="0" lvl="0" indent="0" algn="l" defTabSz="914400" rtl="0" eaLnBrk="0" fontAlgn="base" latinLnBrk="0" hangingPunct="0">
              <a:lnSpc>
                <a:spcPct val="100000"/>
              </a:lnSpc>
              <a:spcBef>
                <a:spcPts val="1000"/>
              </a:spcBef>
              <a:spcAft>
                <a:spcPct val="0"/>
              </a:spcAft>
              <a:buClr>
                <a:srgbClr val="000090"/>
              </a:buClr>
              <a:buSzTx/>
              <a:buFontTx/>
              <a:buNone/>
              <a:tabLst/>
              <a:defRPr/>
            </a:pPr>
            <a:r>
              <a:rPr kumimoji="0" lang="en-US" sz="1600" b="1" i="0" u="none" strike="noStrike" kern="0" cap="none" spc="0" normalizeH="0" baseline="0" noProof="0" dirty="0" err="1" smtClean="0">
                <a:ln>
                  <a:noFill/>
                </a:ln>
                <a:solidFill>
                  <a:srgbClr val="000000"/>
                </a:solidFill>
                <a:effectLst/>
                <a:uLnTx/>
                <a:uFillTx/>
                <a:latin typeface="Verdana"/>
                <a:ea typeface="+mn-ea"/>
                <a:cs typeface="Verdana"/>
              </a:rPr>
              <a:t>Biofuels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rgbClr val="000090"/>
                </a:solidFill>
                <a:effectLst/>
                <a:uLnTx/>
                <a:uFillTx/>
                <a:latin typeface="Verdana"/>
                <a:cs typeface="Verdana"/>
              </a:rPr>
              <a:t>Montreal Sept/Oct 2012</a:t>
            </a:r>
          </a:p>
          <a:p>
            <a:pPr marL="0" marR="0" lvl="0" indent="0" algn="l" defTabSz="914400" rtl="0" eaLnBrk="0" fontAlgn="base" latinLnBrk="0" hangingPunct="0">
              <a:lnSpc>
                <a:spcPct val="100000"/>
              </a:lnSpc>
              <a:spcBef>
                <a:spcPts val="1000"/>
              </a:spcBef>
              <a:spcAft>
                <a:spcPct val="0"/>
              </a:spcAft>
              <a:buClr>
                <a:srgbClr val="000090"/>
              </a:buClr>
              <a:buSzTx/>
              <a:buFontTx/>
              <a:buNone/>
              <a:tabLst/>
              <a:defRPr/>
            </a:pPr>
            <a:r>
              <a:rPr kumimoji="0" lang="en-US" sz="1600" b="1" i="0" u="none" strike="noStrike" kern="0" cap="none" spc="0" normalizeH="0" baseline="0" noProof="0" dirty="0" err="1" smtClean="0">
                <a:ln>
                  <a:noFill/>
                </a:ln>
                <a:solidFill>
                  <a:schemeClr val="tx1"/>
                </a:solidFill>
                <a:effectLst/>
                <a:uLnTx/>
                <a:uFillTx/>
                <a:latin typeface="Verdana"/>
                <a:ea typeface="+mn-ea"/>
                <a:cs typeface="Verdana"/>
              </a:rPr>
              <a:t>Biobank</a:t>
            </a:r>
            <a:r>
              <a:rPr kumimoji="0" lang="en-US" sz="1600" b="1" i="0" u="none" strike="noStrike" kern="0" cap="none" spc="0" normalizeH="0" baseline="0" noProof="0" dirty="0" smtClean="0">
                <a:ln>
                  <a:noFill/>
                </a:ln>
                <a:solidFill>
                  <a:schemeClr val="tx1"/>
                </a:solidFill>
                <a:effectLst/>
                <a:uLnTx/>
                <a:uFillTx/>
                <a:latin typeface="Verdana"/>
                <a:ea typeface="+mn-ea"/>
                <a:cs typeface="Verdana"/>
              </a:rPr>
              <a:t> Project Tasmania</a:t>
            </a:r>
          </a:p>
          <a:p>
            <a:pPr marL="742950" marR="0" lvl="1" indent="-28575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rgbClr val="000090"/>
                </a:solidFill>
                <a:effectLst/>
                <a:uLnTx/>
                <a:uFillTx/>
                <a:latin typeface="Verdana"/>
                <a:cs typeface="Verdana"/>
              </a:rPr>
              <a:t>April 2013</a:t>
            </a:r>
          </a:p>
          <a:p>
            <a:pPr marL="0" marR="0" lvl="0" indent="0" algn="l" defTabSz="914400" rtl="0" eaLnBrk="0" fontAlgn="base" latinLnBrk="0" hangingPunct="0">
              <a:lnSpc>
                <a:spcPct val="100000"/>
              </a:lnSpc>
              <a:spcBef>
                <a:spcPts val="1000"/>
              </a:spcBef>
              <a:spcAft>
                <a:spcPct val="0"/>
              </a:spcAft>
              <a:buClr>
                <a:srgbClr val="000090"/>
              </a:buClr>
              <a:buSzTx/>
              <a:buFontTx/>
              <a:buNone/>
              <a:tabLst/>
              <a:defRPr/>
            </a:pPr>
            <a:r>
              <a:rPr kumimoji="0" lang="en-US" sz="1600" b="1" i="0" u="none" strike="noStrike" kern="0" cap="none" spc="0" normalizeH="0" baseline="0" noProof="0" dirty="0" smtClean="0">
                <a:ln>
                  <a:noFill/>
                </a:ln>
                <a:solidFill>
                  <a:schemeClr val="tx1"/>
                </a:solidFill>
                <a:effectLst/>
                <a:uLnTx/>
                <a:uFillTx/>
                <a:latin typeface="Verdana"/>
                <a:ea typeface="+mn-ea"/>
                <a:cs typeface="Verdana"/>
              </a:rPr>
              <a:t>California </a:t>
            </a:r>
            <a:r>
              <a:rPr kumimoji="0" lang="en-US" sz="1600" b="1" i="0" u="none" strike="noStrike" kern="0" cap="none" spc="0" normalizeH="0" baseline="0" noProof="0" dirty="0" err="1" smtClean="0">
                <a:ln>
                  <a:noFill/>
                </a:ln>
                <a:solidFill>
                  <a:schemeClr val="tx1"/>
                </a:solidFill>
                <a:effectLst/>
                <a:uLnTx/>
                <a:uFillTx/>
                <a:latin typeface="Verdana"/>
                <a:ea typeface="+mn-ea"/>
                <a:cs typeface="Verdana"/>
              </a:rPr>
              <a:t>Biobanks</a:t>
            </a:r>
            <a:endParaRPr kumimoji="0" lang="en-US" sz="1600" b="1" i="0" u="none" strike="noStrike" kern="0" cap="none" spc="0" normalizeH="0" baseline="0" noProof="0" dirty="0" smtClean="0">
              <a:ln>
                <a:noFill/>
              </a:ln>
              <a:solidFill>
                <a:schemeClr val="tx1"/>
              </a:solidFill>
              <a:effectLst/>
              <a:uLnTx/>
              <a:uFillTx/>
              <a:latin typeface="Verdana"/>
              <a:ea typeface="+mn-ea"/>
              <a:cs typeface="Verdana"/>
            </a:endParaRPr>
          </a:p>
          <a:p>
            <a:pPr marL="742950" marR="0" lvl="1" indent="-28575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rgbClr val="000090"/>
                </a:solidFill>
                <a:effectLst/>
                <a:uLnTx/>
                <a:uFillTx/>
                <a:latin typeface="Verdana"/>
                <a:cs typeface="Verdana"/>
              </a:rPr>
              <a:t>LA: May 2013</a:t>
            </a:r>
          </a:p>
          <a:p>
            <a:pPr marL="742950" marR="0" lvl="1" indent="-28575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rgbClr val="000090"/>
                </a:solidFill>
                <a:effectLst/>
                <a:uLnTx/>
                <a:uFillTx/>
                <a:latin typeface="Verdana"/>
                <a:cs typeface="Verdana"/>
              </a:rPr>
              <a:t>SF: Sept/Oct 2013</a:t>
            </a:r>
          </a:p>
          <a:p>
            <a:pPr marL="0" marR="0" lvl="0" indent="0" algn="l" defTabSz="914400" rtl="0" eaLnBrk="0" fontAlgn="base" latinLnBrk="0" hangingPunct="0">
              <a:lnSpc>
                <a:spcPct val="100000"/>
              </a:lnSpc>
              <a:spcBef>
                <a:spcPts val="1000"/>
              </a:spcBef>
              <a:spcAft>
                <a:spcPct val="0"/>
              </a:spcAft>
              <a:buClr>
                <a:srgbClr val="000090"/>
              </a:buClr>
              <a:buSzTx/>
              <a:buFontTx/>
              <a:buNone/>
              <a:tabLst/>
              <a:defRPr/>
            </a:pPr>
            <a:r>
              <a:rPr kumimoji="0" lang="en-US" sz="1600" b="1" i="0" u="none" strike="noStrike" kern="0" cap="none" spc="0" normalizeH="0" baseline="0" noProof="0" dirty="0" smtClean="0">
                <a:ln>
                  <a:noFill/>
                </a:ln>
                <a:solidFill>
                  <a:schemeClr val="tx1"/>
                </a:solidFill>
                <a:effectLst/>
                <a:uLnTx/>
                <a:uFillTx/>
                <a:latin typeface="Verdana"/>
                <a:ea typeface="+mn-ea"/>
                <a:cs typeface="Verdana"/>
              </a:rPr>
              <a:t>Priority setting in Cancer Control</a:t>
            </a:r>
          </a:p>
          <a:p>
            <a:pPr marL="741600" marR="0" lvl="1" indent="-34290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chemeClr val="tx1"/>
                </a:solidFill>
                <a:effectLst/>
                <a:uLnTx/>
                <a:uFillTx/>
                <a:latin typeface="Verdana"/>
                <a:cs typeface="Verdana"/>
              </a:rPr>
              <a:t>Vancouver June, 2014</a:t>
            </a:r>
            <a:endParaRPr kumimoji="0" lang="en-US" sz="1600" b="1" i="0" u="none" strike="noStrike" kern="0" cap="none" spc="0" normalizeH="0" baseline="0" noProof="0" dirty="0" smtClean="0">
              <a:ln>
                <a:noFill/>
              </a:ln>
              <a:solidFill>
                <a:schemeClr val="tx1"/>
              </a:solidFill>
              <a:effectLst/>
              <a:uLnTx/>
              <a:uFillTx/>
              <a:latin typeface="Verdana"/>
              <a:cs typeface="Verdana"/>
            </a:endParaRPr>
          </a:p>
          <a:p>
            <a:pPr marL="0" marR="0" lvl="0" indent="0" algn="l" defTabSz="914400" rtl="0" eaLnBrk="0" fontAlgn="base" latinLnBrk="0" hangingPunct="0">
              <a:lnSpc>
                <a:spcPct val="100000"/>
              </a:lnSpc>
              <a:spcBef>
                <a:spcPts val="1000"/>
              </a:spcBef>
              <a:spcAft>
                <a:spcPct val="0"/>
              </a:spcAft>
              <a:buClr>
                <a:srgbClr val="000090"/>
              </a:buClr>
              <a:buSzTx/>
              <a:buFontTx/>
              <a:buNone/>
              <a:tabLst/>
              <a:defRPr/>
            </a:pPr>
            <a:r>
              <a:rPr kumimoji="0" lang="en-US" sz="1600" b="1" i="0" u="none" strike="noStrike" kern="0" cap="none" spc="0" normalizeH="0" baseline="0" noProof="0" dirty="0" smtClean="0">
                <a:ln>
                  <a:noFill/>
                </a:ln>
                <a:solidFill>
                  <a:schemeClr val="tx1"/>
                </a:solidFill>
                <a:effectLst/>
                <a:uLnTx/>
                <a:uFillTx/>
                <a:latin typeface="Verdana"/>
                <a:ea typeface="+mn-ea"/>
                <a:cs typeface="Verdana"/>
              </a:rPr>
              <a:t>Newborn Screening</a:t>
            </a:r>
          </a:p>
          <a:p>
            <a:pPr marL="742950" marR="0" lvl="1" indent="-285750" algn="l" defTabSz="914400" rtl="0" eaLnBrk="0" fontAlgn="base" latinLnBrk="0" hangingPunct="0">
              <a:lnSpc>
                <a:spcPct val="100000"/>
              </a:lnSpc>
              <a:spcBef>
                <a:spcPts val="1000"/>
              </a:spcBef>
              <a:spcAft>
                <a:spcPct val="0"/>
              </a:spcAft>
              <a:buClr>
                <a:srgbClr val="000090"/>
              </a:buClr>
              <a:buSzTx/>
              <a:buFont typeface="Wingdings" charset="2"/>
              <a:buChar char="Ø"/>
              <a:tabLst/>
              <a:defRPr/>
            </a:pPr>
            <a:r>
              <a:rPr kumimoji="0" lang="en-US" sz="1600" b="0" i="0" u="none" strike="noStrike" kern="0" cap="none" spc="0" normalizeH="0" baseline="0" noProof="0" dirty="0" smtClean="0">
                <a:ln>
                  <a:noFill/>
                </a:ln>
                <a:solidFill>
                  <a:schemeClr val="tx1"/>
                </a:solidFill>
                <a:effectLst/>
                <a:uLnTx/>
                <a:uFillTx/>
                <a:latin typeface="Verdana"/>
                <a:cs typeface="Verdana"/>
              </a:rPr>
              <a:t>California Sept/Oct 2015</a:t>
            </a:r>
            <a:endParaRPr kumimoji="0" lang="en-US" sz="1600" b="0" i="0" u="none" strike="noStrike" kern="0" cap="none" spc="0" normalizeH="0" baseline="0" noProof="0" dirty="0">
              <a:ln>
                <a:noFill/>
              </a:ln>
              <a:solidFill>
                <a:schemeClr val="tx1"/>
              </a:solidFill>
              <a:effectLst/>
              <a:uLnTx/>
              <a:uFillTx/>
              <a:latin typeface="Verdana"/>
              <a:cs typeface="Verdana"/>
            </a:endParaRPr>
          </a:p>
        </p:txBody>
      </p:sp>
      <p:pic>
        <p:nvPicPr>
          <p:cNvPr id="1026" name="Picture 2"/>
          <p:cNvPicPr>
            <a:picLocks noChangeAspect="1" noChangeArrowheads="1"/>
          </p:cNvPicPr>
          <p:nvPr/>
        </p:nvPicPr>
        <p:blipFill>
          <a:blip r:embed="rId2" cstate="print"/>
          <a:srcRect/>
          <a:stretch>
            <a:fillRect/>
          </a:stretch>
        </p:blipFill>
        <p:spPr bwMode="auto">
          <a:xfrm>
            <a:off x="6990096" y="0"/>
            <a:ext cx="2153904" cy="1412776"/>
          </a:xfrm>
          <a:prstGeom prst="rect">
            <a:avLst/>
          </a:prstGeom>
          <a:noFill/>
          <a:ln w="9525">
            <a:noFill/>
            <a:miter lim="800000"/>
            <a:headEnd/>
            <a:tailEnd/>
          </a:ln>
        </p:spPr>
      </p:pic>
      <p:sp>
        <p:nvSpPr>
          <p:cNvPr id="10" name="TextBox 9"/>
          <p:cNvSpPr txBox="1"/>
          <p:nvPr/>
        </p:nvSpPr>
        <p:spPr>
          <a:xfrm>
            <a:off x="107504" y="6381328"/>
            <a:ext cx="2448272" cy="369332"/>
          </a:xfrm>
          <a:prstGeom prst="rect">
            <a:avLst/>
          </a:prstGeom>
          <a:noFill/>
        </p:spPr>
        <p:txBody>
          <a:bodyPr wrap="square" rtlCol="0">
            <a:spAutoFit/>
          </a:bodyPr>
          <a:lstStyle/>
          <a:p>
            <a:r>
              <a:rPr lang="en-US" dirty="0" smtClean="0">
                <a:solidFill>
                  <a:schemeClr val="tx2"/>
                </a:solidFill>
              </a:rPr>
              <a:t>Burgess et al. 2015 </a:t>
            </a:r>
            <a:endParaRPr lang="en-CA" dirty="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8507288" cy="4569371"/>
          </a:xfrm>
        </p:spPr>
        <p:txBody>
          <a:bodyPr/>
          <a:lstStyle/>
          <a:p>
            <a:r>
              <a:rPr lang="en-CA" sz="2400" dirty="0" smtClean="0"/>
              <a:t>Recruitment (n=24): based on 2006 Census data for BC general population</a:t>
            </a:r>
          </a:p>
          <a:p>
            <a:r>
              <a:rPr lang="en-CA" sz="2400" dirty="0" smtClean="0"/>
              <a:t>Informing participants:</a:t>
            </a:r>
          </a:p>
          <a:p>
            <a:pPr lvl="1"/>
            <a:r>
              <a:rPr lang="en-CA" sz="2400" dirty="0" smtClean="0"/>
              <a:t>Event website: CanEngage.ca</a:t>
            </a:r>
          </a:p>
          <a:p>
            <a:pPr lvl="1"/>
            <a:r>
              <a:rPr lang="en-CA" sz="2400" dirty="0" smtClean="0"/>
              <a:t>Information booklet</a:t>
            </a:r>
          </a:p>
          <a:p>
            <a:pPr lvl="1"/>
            <a:r>
              <a:rPr lang="en-CA" sz="2400" dirty="0" smtClean="0"/>
              <a:t>Expert speakers</a:t>
            </a:r>
          </a:p>
          <a:p>
            <a:r>
              <a:rPr lang="en-US" sz="2400" dirty="0" smtClean="0"/>
              <a:t>Event audience: </a:t>
            </a:r>
          </a:p>
          <a:p>
            <a:pPr lvl="1">
              <a:buFont typeface="Arial" pitchFamily="34" charset="0"/>
              <a:buChar char="•"/>
            </a:pPr>
            <a:r>
              <a:rPr lang="en-CA" sz="2400" dirty="0" smtClean="0"/>
              <a:t>BC general public (n=24)</a:t>
            </a:r>
          </a:p>
          <a:p>
            <a:pPr lvl="1">
              <a:buFont typeface="Arial" pitchFamily="34" charset="0"/>
              <a:buChar char="•"/>
            </a:pPr>
            <a:r>
              <a:rPr lang="en-CA" sz="2400" dirty="0" smtClean="0"/>
              <a:t>Observers: end users from BCCA, MoH, pCODR, CPAC</a:t>
            </a:r>
          </a:p>
          <a:p>
            <a:pPr lvl="1">
              <a:buFont typeface="Arial" pitchFamily="34" charset="0"/>
              <a:buChar char="•"/>
            </a:pPr>
            <a:r>
              <a:rPr lang="en-CA" sz="2400" dirty="0" smtClean="0"/>
              <a:t>Research team</a:t>
            </a:r>
          </a:p>
          <a:p>
            <a:endParaRPr lang="en-CA" sz="2400" dirty="0"/>
          </a:p>
        </p:txBody>
      </p:sp>
      <p:sp>
        <p:nvSpPr>
          <p:cNvPr id="3" name="Title 2"/>
          <p:cNvSpPr>
            <a:spLocks noGrp="1"/>
          </p:cNvSpPr>
          <p:nvPr>
            <p:ph type="title"/>
          </p:nvPr>
        </p:nvSpPr>
        <p:spPr/>
        <p:txBody>
          <a:bodyPr/>
          <a:lstStyle/>
          <a:p>
            <a:r>
              <a:rPr lang="en-CA" sz="2800" dirty="0" smtClean="0"/>
              <a:t>“Making Decisions About Funding for Cancer Drugs:</a:t>
            </a:r>
            <a:br>
              <a:rPr lang="en-CA" sz="2800" dirty="0" smtClean="0"/>
            </a:br>
            <a:r>
              <a:rPr lang="en-CA" sz="2800" dirty="0" smtClean="0"/>
              <a:t> a Deliberative Public Engagement”</a:t>
            </a:r>
            <a:endParaRPr lang="en-CA" sz="2800"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939801" y="1219202"/>
            <a:ext cx="1882775" cy="930275"/>
          </a:xfrm>
          <a:prstGeom prst="rect">
            <a:avLst/>
          </a:prstGeom>
          <a:solidFill>
            <a:srgbClr val="800080"/>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smtClean="0">
                <a:solidFill>
                  <a:schemeClr val="tx2"/>
                </a:solidFill>
              </a:rPr>
              <a:t>24 </a:t>
            </a:r>
            <a:r>
              <a:rPr lang="en-US" sz="1200" b="1" dirty="0">
                <a:solidFill>
                  <a:schemeClr val="tx2"/>
                </a:solidFill>
              </a:rPr>
              <a:t>Demographically </a:t>
            </a:r>
          </a:p>
          <a:p>
            <a:pPr algn="ctr"/>
            <a:r>
              <a:rPr lang="en-US" sz="1200" b="1" dirty="0">
                <a:solidFill>
                  <a:schemeClr val="tx2"/>
                </a:solidFill>
              </a:rPr>
              <a:t>Stratified Participants</a:t>
            </a:r>
          </a:p>
        </p:txBody>
      </p:sp>
      <p:sp>
        <p:nvSpPr>
          <p:cNvPr id="38916" name="Line 3"/>
          <p:cNvSpPr>
            <a:spLocks noChangeShapeType="1"/>
          </p:cNvSpPr>
          <p:nvPr/>
        </p:nvSpPr>
        <p:spPr bwMode="auto">
          <a:xfrm flipH="1">
            <a:off x="7267576" y="3614738"/>
            <a:ext cx="1588" cy="646112"/>
          </a:xfrm>
          <a:prstGeom prst="line">
            <a:avLst/>
          </a:prstGeom>
          <a:noFill/>
          <a:ln w="76200">
            <a:solidFill>
              <a:srgbClr val="000000"/>
            </a:solidFill>
            <a:round/>
            <a:headEnd/>
            <a:tailEnd type="triangle" w="med" len="sm"/>
          </a:ln>
        </p:spPr>
        <p:txBody>
          <a:bodyPr>
            <a:prstTxWarp prst="textNoShape">
              <a:avLst/>
            </a:prstTxWarp>
          </a:bodyPr>
          <a:lstStyle/>
          <a:p>
            <a:endParaRPr lang="en-US" dirty="0">
              <a:solidFill>
                <a:schemeClr val="tx2"/>
              </a:solidFill>
            </a:endParaRPr>
          </a:p>
        </p:txBody>
      </p:sp>
      <p:sp>
        <p:nvSpPr>
          <p:cNvPr id="38917" name="Rectangle 4"/>
          <p:cNvSpPr>
            <a:spLocks noChangeArrowheads="1"/>
          </p:cNvSpPr>
          <p:nvPr/>
        </p:nvSpPr>
        <p:spPr bwMode="auto">
          <a:xfrm>
            <a:off x="3686176" y="1239838"/>
            <a:ext cx="1266825" cy="969962"/>
          </a:xfrm>
          <a:prstGeom prst="rect">
            <a:avLst/>
          </a:prstGeom>
          <a:solidFill>
            <a:srgbClr val="0000FF"/>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a:solidFill>
                  <a:schemeClr val="tx2"/>
                </a:solidFill>
              </a:rPr>
              <a:t>Pre-circulated</a:t>
            </a:r>
          </a:p>
          <a:p>
            <a:pPr algn="ctr"/>
            <a:r>
              <a:rPr lang="en-US" sz="1200" b="1" dirty="0">
                <a:solidFill>
                  <a:schemeClr val="tx2"/>
                </a:solidFill>
              </a:rPr>
              <a:t>website &amp;</a:t>
            </a:r>
          </a:p>
          <a:p>
            <a:pPr algn="ctr"/>
            <a:r>
              <a:rPr lang="en-US" sz="1200" b="1" dirty="0">
                <a:solidFill>
                  <a:schemeClr val="tx2"/>
                </a:solidFill>
              </a:rPr>
              <a:t>materials</a:t>
            </a:r>
          </a:p>
        </p:txBody>
      </p:sp>
      <p:sp>
        <p:nvSpPr>
          <p:cNvPr id="38918" name="Rectangle 5"/>
          <p:cNvSpPr>
            <a:spLocks noChangeArrowheads="1"/>
          </p:cNvSpPr>
          <p:nvPr/>
        </p:nvSpPr>
        <p:spPr bwMode="auto">
          <a:xfrm>
            <a:off x="1198563" y="3059113"/>
            <a:ext cx="889000" cy="461962"/>
          </a:xfrm>
          <a:prstGeom prst="rect">
            <a:avLst/>
          </a:prstGeom>
          <a:solidFill>
            <a:srgbClr val="FF0000"/>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a:solidFill>
                  <a:schemeClr val="tx2"/>
                </a:solidFill>
              </a:rPr>
              <a:t>Policy</a:t>
            </a:r>
          </a:p>
          <a:p>
            <a:pPr algn="ctr"/>
            <a:r>
              <a:rPr lang="en-US" sz="1200" b="1" dirty="0">
                <a:solidFill>
                  <a:schemeClr val="tx2"/>
                </a:solidFill>
              </a:rPr>
              <a:t>Uptake</a:t>
            </a:r>
          </a:p>
        </p:txBody>
      </p:sp>
      <p:sp>
        <p:nvSpPr>
          <p:cNvPr id="38919" name="Line 6"/>
          <p:cNvSpPr>
            <a:spLocks noChangeShapeType="1"/>
          </p:cNvSpPr>
          <p:nvPr/>
        </p:nvSpPr>
        <p:spPr bwMode="auto">
          <a:xfrm>
            <a:off x="2906713" y="1666875"/>
            <a:ext cx="628650" cy="1588"/>
          </a:xfrm>
          <a:prstGeom prst="line">
            <a:avLst/>
          </a:prstGeom>
          <a:noFill/>
          <a:ln w="76200">
            <a:solidFill>
              <a:srgbClr val="000000"/>
            </a:solidFill>
            <a:round/>
            <a:headEnd/>
            <a:tailEnd type="triangle" w="med" len="sm"/>
          </a:ln>
        </p:spPr>
        <p:txBody>
          <a:bodyPr>
            <a:prstTxWarp prst="textNoShape">
              <a:avLst/>
            </a:prstTxWarp>
          </a:bodyPr>
          <a:lstStyle/>
          <a:p>
            <a:endParaRPr lang="en-US" dirty="0">
              <a:solidFill>
                <a:schemeClr val="tx2"/>
              </a:solidFill>
            </a:endParaRPr>
          </a:p>
        </p:txBody>
      </p:sp>
      <p:sp>
        <p:nvSpPr>
          <p:cNvPr id="38924" name="Rectangle 11"/>
          <p:cNvSpPr>
            <a:spLocks noChangeArrowheads="1"/>
          </p:cNvSpPr>
          <p:nvPr/>
        </p:nvSpPr>
        <p:spPr bwMode="auto">
          <a:xfrm>
            <a:off x="6705600" y="4343400"/>
            <a:ext cx="1524000" cy="990600"/>
          </a:xfrm>
          <a:prstGeom prst="rect">
            <a:avLst/>
          </a:prstGeom>
          <a:solidFill>
            <a:srgbClr val="0000FF"/>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smtClean="0">
                <a:solidFill>
                  <a:schemeClr val="tx2"/>
                </a:solidFill>
              </a:rPr>
              <a:t>12 day break</a:t>
            </a:r>
          </a:p>
          <a:p>
            <a:pPr algn="ctr"/>
            <a:endParaRPr lang="en-US" sz="1200" b="1" dirty="0" smtClean="0">
              <a:solidFill>
                <a:schemeClr val="tx2"/>
              </a:solidFill>
            </a:endParaRPr>
          </a:p>
          <a:p>
            <a:pPr algn="ctr"/>
            <a:r>
              <a:rPr lang="en-US" sz="1200" b="1" dirty="0">
                <a:solidFill>
                  <a:schemeClr val="tx2"/>
                </a:solidFill>
              </a:rPr>
              <a:t>dialogue &amp;</a:t>
            </a:r>
          </a:p>
          <a:p>
            <a:pPr algn="ctr"/>
            <a:r>
              <a:rPr lang="en-US" sz="1200" b="1" dirty="0">
                <a:solidFill>
                  <a:schemeClr val="tx2"/>
                </a:solidFill>
              </a:rPr>
              <a:t>information</a:t>
            </a:r>
          </a:p>
        </p:txBody>
      </p:sp>
      <p:sp>
        <p:nvSpPr>
          <p:cNvPr id="38925" name="Line 12"/>
          <p:cNvSpPr>
            <a:spLocks noChangeShapeType="1"/>
          </p:cNvSpPr>
          <p:nvPr/>
        </p:nvSpPr>
        <p:spPr bwMode="auto">
          <a:xfrm flipH="1" flipV="1">
            <a:off x="5715000" y="4724402"/>
            <a:ext cx="838200" cy="3175"/>
          </a:xfrm>
          <a:prstGeom prst="line">
            <a:avLst/>
          </a:prstGeom>
          <a:noFill/>
          <a:ln w="76200">
            <a:solidFill>
              <a:srgbClr val="000000"/>
            </a:solidFill>
            <a:round/>
            <a:headEnd/>
            <a:tailEnd type="triangle" w="med" len="sm"/>
          </a:ln>
        </p:spPr>
        <p:txBody>
          <a:bodyPr>
            <a:prstTxWarp prst="textNoShape">
              <a:avLst/>
            </a:prstTxWarp>
          </a:bodyPr>
          <a:lstStyle/>
          <a:p>
            <a:endParaRPr lang="en-US" dirty="0">
              <a:solidFill>
                <a:schemeClr val="tx2"/>
              </a:solidFill>
            </a:endParaRPr>
          </a:p>
        </p:txBody>
      </p:sp>
      <p:sp>
        <p:nvSpPr>
          <p:cNvPr id="38926" name="Rectangle 13"/>
          <p:cNvSpPr>
            <a:spLocks noChangeArrowheads="1"/>
          </p:cNvSpPr>
          <p:nvPr/>
        </p:nvSpPr>
        <p:spPr bwMode="auto">
          <a:xfrm>
            <a:off x="1203326" y="4973640"/>
            <a:ext cx="942975" cy="661987"/>
          </a:xfrm>
          <a:prstGeom prst="rect">
            <a:avLst/>
          </a:prstGeom>
          <a:solidFill>
            <a:srgbClr val="FF0000"/>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a:solidFill>
                  <a:schemeClr val="tx2"/>
                </a:solidFill>
              </a:rPr>
              <a:t>Media and </a:t>
            </a:r>
          </a:p>
          <a:p>
            <a:pPr algn="ctr"/>
            <a:r>
              <a:rPr lang="en-US" sz="1200" b="1" dirty="0">
                <a:solidFill>
                  <a:schemeClr val="tx2"/>
                </a:solidFill>
              </a:rPr>
              <a:t>Public </a:t>
            </a:r>
          </a:p>
          <a:p>
            <a:pPr algn="ctr"/>
            <a:r>
              <a:rPr lang="en-US" sz="1200" b="1" dirty="0">
                <a:solidFill>
                  <a:schemeClr val="tx2"/>
                </a:solidFill>
              </a:rPr>
              <a:t>Uptake</a:t>
            </a:r>
          </a:p>
        </p:txBody>
      </p:sp>
      <p:sp>
        <p:nvSpPr>
          <p:cNvPr id="38927" name="Rectangle 14"/>
          <p:cNvSpPr>
            <a:spLocks noChangeArrowheads="1"/>
          </p:cNvSpPr>
          <p:nvPr/>
        </p:nvSpPr>
        <p:spPr bwMode="auto">
          <a:xfrm>
            <a:off x="977900" y="3922713"/>
            <a:ext cx="1281113" cy="639762"/>
          </a:xfrm>
          <a:prstGeom prst="rect">
            <a:avLst/>
          </a:prstGeom>
          <a:solidFill>
            <a:srgbClr val="FF0000"/>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a:solidFill>
                  <a:schemeClr val="tx2"/>
                </a:solidFill>
              </a:rPr>
              <a:t>Reports,</a:t>
            </a:r>
            <a:endParaRPr lang="en-US" sz="1200" b="1" dirty="0" smtClean="0">
              <a:solidFill>
                <a:schemeClr val="tx2"/>
              </a:solidFill>
            </a:endParaRPr>
          </a:p>
          <a:p>
            <a:pPr algn="ctr"/>
            <a:r>
              <a:rPr lang="en-US" sz="1200" b="1" dirty="0" smtClean="0">
                <a:solidFill>
                  <a:schemeClr val="tx2"/>
                </a:solidFill>
              </a:rPr>
              <a:t>articles </a:t>
            </a:r>
            <a:r>
              <a:rPr lang="en-US" sz="1200" b="1" dirty="0">
                <a:solidFill>
                  <a:schemeClr val="tx2"/>
                </a:solidFill>
              </a:rPr>
              <a:t>&amp; online</a:t>
            </a:r>
          </a:p>
          <a:p>
            <a:pPr algn="ctr"/>
            <a:r>
              <a:rPr lang="en-US" sz="1200" b="1" dirty="0">
                <a:solidFill>
                  <a:schemeClr val="tx2"/>
                </a:solidFill>
              </a:rPr>
              <a:t>materials</a:t>
            </a:r>
          </a:p>
        </p:txBody>
      </p:sp>
      <p:sp>
        <p:nvSpPr>
          <p:cNvPr id="38929" name="Text Box 16"/>
          <p:cNvSpPr txBox="1">
            <a:spLocks noChangeArrowheads="1"/>
          </p:cNvSpPr>
          <p:nvPr/>
        </p:nvSpPr>
        <p:spPr bwMode="auto">
          <a:xfrm>
            <a:off x="0" y="3165476"/>
            <a:ext cx="2616200" cy="369318"/>
          </a:xfrm>
          <a:prstGeom prst="rect">
            <a:avLst/>
          </a:prstGeom>
          <a:noFill/>
          <a:ln w="9525">
            <a:noFill/>
            <a:miter lim="800000"/>
            <a:headEnd/>
            <a:tailEnd/>
          </a:ln>
        </p:spPr>
        <p:txBody>
          <a:bodyPr lIns="91425" tIns="45713" rIns="91425" bIns="45713">
            <a:prstTxWarp prst="textNoShape">
              <a:avLst/>
            </a:prstTxWarp>
            <a:spAutoFit/>
          </a:bodyPr>
          <a:lstStyle/>
          <a:p>
            <a:pPr>
              <a:spcBef>
                <a:spcPct val="50000"/>
              </a:spcBef>
            </a:pPr>
            <a:endParaRPr lang="en-CA" dirty="0"/>
          </a:p>
        </p:txBody>
      </p:sp>
      <p:sp>
        <p:nvSpPr>
          <p:cNvPr id="38930" name="Rectangle 17"/>
          <p:cNvSpPr>
            <a:spLocks noChangeArrowheads="1"/>
          </p:cNvSpPr>
          <p:nvPr/>
        </p:nvSpPr>
        <p:spPr bwMode="auto">
          <a:xfrm>
            <a:off x="3276600" y="3733800"/>
            <a:ext cx="2362200" cy="2286000"/>
          </a:xfrm>
          <a:prstGeom prst="rect">
            <a:avLst/>
          </a:prstGeom>
          <a:solidFill>
            <a:srgbClr val="008000"/>
          </a:solidFill>
          <a:ln w="25400" cmpd="thinThick">
            <a:solidFill>
              <a:srgbClr val="000000"/>
            </a:solidFill>
            <a:miter lim="800000"/>
            <a:headEnd/>
            <a:tailEnd/>
          </a:ln>
        </p:spPr>
        <p:txBody>
          <a:bodyPr lIns="91410" tIns="45706" rIns="91410" bIns="45706" anchor="ctr">
            <a:prstTxWarp prst="textNoShape">
              <a:avLst/>
            </a:prstTxWarp>
          </a:bodyPr>
          <a:lstStyle/>
          <a:p>
            <a:pPr algn="ctr">
              <a:spcBef>
                <a:spcPct val="30000"/>
              </a:spcBef>
            </a:pPr>
            <a:r>
              <a:rPr lang="en-US" sz="1600" b="1" dirty="0">
                <a:solidFill>
                  <a:schemeClr val="tx2"/>
                </a:solidFill>
              </a:rPr>
              <a:t>Second Weekend</a:t>
            </a:r>
          </a:p>
          <a:p>
            <a:pPr algn="ctr">
              <a:spcBef>
                <a:spcPct val="30000"/>
              </a:spcBef>
            </a:pPr>
            <a:endParaRPr lang="en-US" sz="1300" b="1" i="1" dirty="0" smtClean="0">
              <a:solidFill>
                <a:schemeClr val="tx2"/>
              </a:solidFill>
            </a:endParaRPr>
          </a:p>
          <a:p>
            <a:pPr algn="ctr">
              <a:spcBef>
                <a:spcPct val="30000"/>
              </a:spcBef>
            </a:pPr>
            <a:r>
              <a:rPr lang="en-US" sz="1300" b="1" i="1" dirty="0" smtClean="0">
                <a:solidFill>
                  <a:schemeClr val="tx2"/>
                </a:solidFill>
              </a:rPr>
              <a:t>Deliberation</a:t>
            </a:r>
          </a:p>
          <a:p>
            <a:pPr algn="ctr">
              <a:spcBef>
                <a:spcPct val="30000"/>
              </a:spcBef>
            </a:pPr>
            <a:endParaRPr lang="en-US" sz="1300" b="1" i="1" dirty="0">
              <a:solidFill>
                <a:schemeClr val="tx2"/>
              </a:solidFill>
            </a:endParaRPr>
          </a:p>
          <a:p>
            <a:pPr algn="ctr">
              <a:spcBef>
                <a:spcPct val="30000"/>
              </a:spcBef>
            </a:pPr>
            <a:r>
              <a:rPr lang="en-US" sz="1300" b="1" i="1" dirty="0" smtClean="0">
                <a:solidFill>
                  <a:schemeClr val="tx2"/>
                </a:solidFill>
              </a:rPr>
              <a:t>Provide policy advice, noting areas of consensus and persistent disagreement</a:t>
            </a:r>
            <a:endParaRPr lang="en-US" sz="1300" b="1" dirty="0">
              <a:solidFill>
                <a:schemeClr val="tx2"/>
              </a:solidFill>
            </a:endParaRPr>
          </a:p>
          <a:p>
            <a:pPr>
              <a:spcBef>
                <a:spcPct val="30000"/>
              </a:spcBef>
            </a:pPr>
            <a:endParaRPr lang="en-US" sz="1200" b="1" dirty="0">
              <a:solidFill>
                <a:schemeClr val="tx2"/>
              </a:solidFill>
            </a:endParaRPr>
          </a:p>
        </p:txBody>
      </p:sp>
      <p:sp>
        <p:nvSpPr>
          <p:cNvPr id="38931" name="Rectangle 18"/>
          <p:cNvSpPr>
            <a:spLocks noChangeArrowheads="1"/>
          </p:cNvSpPr>
          <p:nvPr/>
        </p:nvSpPr>
        <p:spPr bwMode="auto">
          <a:xfrm>
            <a:off x="6096000" y="1143002"/>
            <a:ext cx="2193925" cy="2276475"/>
          </a:xfrm>
          <a:prstGeom prst="rect">
            <a:avLst/>
          </a:prstGeom>
          <a:solidFill>
            <a:srgbClr val="008000"/>
          </a:solidFill>
          <a:ln w="25400" cmpd="thinThick">
            <a:solidFill>
              <a:schemeClr val="tx1"/>
            </a:solidFill>
            <a:miter lim="800000"/>
            <a:headEnd/>
            <a:tailEnd/>
          </a:ln>
        </p:spPr>
        <p:txBody>
          <a:bodyPr lIns="91410" tIns="45706" rIns="91410" bIns="45706" anchor="ctr">
            <a:prstTxWarp prst="textNoShape">
              <a:avLst/>
            </a:prstTxWarp>
          </a:bodyPr>
          <a:lstStyle/>
          <a:p>
            <a:pPr algn="ctr">
              <a:spcBef>
                <a:spcPct val="30000"/>
              </a:spcBef>
            </a:pPr>
            <a:r>
              <a:rPr lang="en-US" sz="1600" b="1" dirty="0">
                <a:solidFill>
                  <a:schemeClr val="tx2"/>
                </a:solidFill>
              </a:rPr>
              <a:t>First Weekend</a:t>
            </a:r>
          </a:p>
          <a:p>
            <a:pPr algn="ctr">
              <a:spcBef>
                <a:spcPct val="30000"/>
              </a:spcBef>
            </a:pPr>
            <a:r>
              <a:rPr lang="en-US" sz="1300" b="1" i="1" dirty="0">
                <a:solidFill>
                  <a:schemeClr val="tx2"/>
                </a:solidFill>
              </a:rPr>
              <a:t>Information</a:t>
            </a:r>
          </a:p>
          <a:p>
            <a:pPr algn="ctr">
              <a:spcBef>
                <a:spcPct val="30000"/>
              </a:spcBef>
            </a:pPr>
            <a:endParaRPr lang="en-US" sz="1300" b="1" dirty="0" smtClean="0">
              <a:solidFill>
                <a:schemeClr val="tx2"/>
              </a:solidFill>
            </a:endParaRPr>
          </a:p>
          <a:p>
            <a:pPr algn="ctr">
              <a:spcBef>
                <a:spcPct val="30000"/>
              </a:spcBef>
            </a:pPr>
            <a:r>
              <a:rPr lang="en-US" sz="1200" b="1" dirty="0" smtClean="0">
                <a:solidFill>
                  <a:schemeClr val="tx2"/>
                </a:solidFill>
              </a:rPr>
              <a:t>Expert &amp; Stakeholder</a:t>
            </a:r>
          </a:p>
          <a:p>
            <a:pPr algn="ctr">
              <a:spcBef>
                <a:spcPct val="30000"/>
              </a:spcBef>
            </a:pPr>
            <a:r>
              <a:rPr lang="en-US" sz="1200" b="1" dirty="0" smtClean="0">
                <a:solidFill>
                  <a:schemeClr val="tx2"/>
                </a:solidFill>
              </a:rPr>
              <a:t>Q&amp;A</a:t>
            </a:r>
          </a:p>
          <a:p>
            <a:pPr algn="ctr">
              <a:spcBef>
                <a:spcPct val="30000"/>
              </a:spcBef>
            </a:pPr>
            <a:endParaRPr lang="en-US" sz="1200" dirty="0" smtClean="0">
              <a:solidFill>
                <a:schemeClr val="tx2"/>
              </a:solidFill>
            </a:endParaRPr>
          </a:p>
          <a:p>
            <a:pPr algn="ctr">
              <a:spcBef>
                <a:spcPct val="30000"/>
              </a:spcBef>
            </a:pPr>
            <a:r>
              <a:rPr lang="en-US" sz="1200" b="1" dirty="0" smtClean="0">
                <a:solidFill>
                  <a:schemeClr val="tx2"/>
                </a:solidFill>
              </a:rPr>
              <a:t>Identify </a:t>
            </a:r>
            <a:r>
              <a:rPr lang="en-US" sz="1200" b="1" dirty="0">
                <a:solidFill>
                  <a:schemeClr val="tx2"/>
                </a:solidFill>
              </a:rPr>
              <a:t>hopes and </a:t>
            </a:r>
            <a:r>
              <a:rPr lang="en-US" sz="1200" b="1" dirty="0" smtClean="0">
                <a:solidFill>
                  <a:schemeClr val="tx2"/>
                </a:solidFill>
              </a:rPr>
              <a:t>concerns</a:t>
            </a:r>
            <a:endParaRPr lang="en-US" sz="1200" b="1" dirty="0">
              <a:solidFill>
                <a:schemeClr val="tx2"/>
              </a:solidFill>
            </a:endParaRPr>
          </a:p>
        </p:txBody>
      </p:sp>
      <p:sp>
        <p:nvSpPr>
          <p:cNvPr id="38933" name="Line 20"/>
          <p:cNvSpPr>
            <a:spLocks noChangeShapeType="1"/>
          </p:cNvSpPr>
          <p:nvPr/>
        </p:nvSpPr>
        <p:spPr bwMode="auto">
          <a:xfrm>
            <a:off x="5013326" y="1651000"/>
            <a:ext cx="946150" cy="1588"/>
          </a:xfrm>
          <a:prstGeom prst="line">
            <a:avLst/>
          </a:prstGeom>
          <a:noFill/>
          <a:ln w="76200">
            <a:solidFill>
              <a:srgbClr val="000000"/>
            </a:solidFill>
            <a:round/>
            <a:headEnd/>
            <a:tailEnd type="triangle" w="med" len="sm"/>
          </a:ln>
        </p:spPr>
        <p:txBody>
          <a:bodyPr>
            <a:prstTxWarp prst="textNoShape">
              <a:avLst/>
            </a:prstTxWarp>
          </a:bodyPr>
          <a:lstStyle/>
          <a:p>
            <a:endParaRPr lang="en-US" dirty="0">
              <a:solidFill>
                <a:schemeClr val="tx2"/>
              </a:solidFill>
            </a:endParaRPr>
          </a:p>
        </p:txBody>
      </p:sp>
      <p:sp>
        <p:nvSpPr>
          <p:cNvPr id="38934" name="AutoShape 21"/>
          <p:cNvSpPr>
            <a:spLocks noChangeArrowheads="1"/>
          </p:cNvSpPr>
          <p:nvPr/>
        </p:nvSpPr>
        <p:spPr bwMode="auto">
          <a:xfrm>
            <a:off x="1536700" y="3584575"/>
            <a:ext cx="261938" cy="261938"/>
          </a:xfrm>
          <a:prstGeom prst="upArrow">
            <a:avLst>
              <a:gd name="adj1" fmla="val 57407"/>
              <a:gd name="adj2" fmla="val 42241"/>
            </a:avLst>
          </a:prstGeom>
          <a:solidFill>
            <a:schemeClr val="bg1"/>
          </a:solidFill>
          <a:ln w="25400">
            <a:solidFill>
              <a:schemeClr val="tx1"/>
            </a:solidFill>
            <a:miter lim="800000"/>
            <a:headEnd/>
            <a:tailEnd/>
          </a:ln>
        </p:spPr>
        <p:txBody>
          <a:bodyPr vert="eaVert" wrap="none" anchor="ctr">
            <a:prstTxWarp prst="textNoShape">
              <a:avLst/>
            </a:prstTxWarp>
          </a:bodyPr>
          <a:lstStyle/>
          <a:p>
            <a:endParaRPr lang="en-US" dirty="0">
              <a:solidFill>
                <a:schemeClr val="tx2"/>
              </a:solidFill>
            </a:endParaRPr>
          </a:p>
        </p:txBody>
      </p:sp>
      <p:sp>
        <p:nvSpPr>
          <p:cNvPr id="38935" name="AutoShape 22"/>
          <p:cNvSpPr>
            <a:spLocks noChangeArrowheads="1"/>
          </p:cNvSpPr>
          <p:nvPr/>
        </p:nvSpPr>
        <p:spPr bwMode="auto">
          <a:xfrm rot="10800000">
            <a:off x="1533525" y="4629150"/>
            <a:ext cx="261938" cy="261938"/>
          </a:xfrm>
          <a:prstGeom prst="upArrow">
            <a:avLst>
              <a:gd name="adj1" fmla="val 57407"/>
              <a:gd name="adj2" fmla="val 42241"/>
            </a:avLst>
          </a:prstGeom>
          <a:solidFill>
            <a:schemeClr val="bg1"/>
          </a:solidFill>
          <a:ln w="25400">
            <a:solidFill>
              <a:schemeClr val="tx1"/>
            </a:solidFill>
            <a:miter lim="800000"/>
            <a:headEnd/>
            <a:tailEnd/>
          </a:ln>
        </p:spPr>
        <p:txBody>
          <a:bodyPr vert="eaVert" wrap="none" anchor="ctr">
            <a:prstTxWarp prst="textNoShape">
              <a:avLst/>
            </a:prstTxWarp>
          </a:bodyPr>
          <a:lstStyle/>
          <a:p>
            <a:endParaRPr lang="en-US" dirty="0">
              <a:solidFill>
                <a:schemeClr val="tx2"/>
              </a:solidFill>
            </a:endParaRPr>
          </a:p>
        </p:txBody>
      </p:sp>
      <p:sp>
        <p:nvSpPr>
          <p:cNvPr id="38937" name="Line 25"/>
          <p:cNvSpPr>
            <a:spLocks noChangeShapeType="1"/>
          </p:cNvSpPr>
          <p:nvPr/>
        </p:nvSpPr>
        <p:spPr bwMode="auto">
          <a:xfrm flipH="1" flipV="1">
            <a:off x="2336800" y="4292602"/>
            <a:ext cx="838200" cy="3175"/>
          </a:xfrm>
          <a:prstGeom prst="line">
            <a:avLst/>
          </a:prstGeom>
          <a:noFill/>
          <a:ln w="76200">
            <a:solidFill>
              <a:srgbClr val="000000"/>
            </a:solidFill>
            <a:round/>
            <a:headEnd/>
            <a:tailEnd type="triangle" w="med" len="sm"/>
          </a:ln>
        </p:spPr>
        <p:txBody>
          <a:bodyPr>
            <a:prstTxWarp prst="textNoShape">
              <a:avLst/>
            </a:prstTxWarp>
          </a:bodyPr>
          <a:lstStyle/>
          <a:p>
            <a:endParaRPr lang="en-US" dirty="0">
              <a:solidFill>
                <a:schemeClr val="tx2"/>
              </a:solidFill>
            </a:endParaRPr>
          </a:p>
        </p:txBody>
      </p:sp>
      <p:sp>
        <p:nvSpPr>
          <p:cNvPr id="473114" name="Text Box 26"/>
          <p:cNvSpPr txBox="1">
            <a:spLocks noChangeArrowheads="1"/>
          </p:cNvSpPr>
          <p:nvPr/>
        </p:nvSpPr>
        <p:spPr bwMode="auto">
          <a:xfrm>
            <a:off x="196850" y="165101"/>
            <a:ext cx="8947150" cy="963121"/>
          </a:xfrm>
          <a:prstGeom prst="rect">
            <a:avLst/>
          </a:prstGeom>
          <a:noFill/>
          <a:ln w="9525">
            <a:noFill/>
            <a:miter lim="800000"/>
            <a:headEnd/>
            <a:tailEnd/>
          </a:ln>
          <a:effectLst/>
        </p:spPr>
        <p:txBody>
          <a:bodyPr lIns="91410" tIns="45706" rIns="91410" bIns="45706">
            <a:prstTxWarp prst="textNoShape">
              <a:avLst/>
            </a:prstTxWarp>
            <a:spAutoFit/>
          </a:bodyPr>
          <a:lstStyle/>
          <a:p>
            <a:pPr algn="ctr">
              <a:defRPr/>
            </a:pPr>
            <a:r>
              <a:rPr lang="en-US" sz="4000" b="1" dirty="0">
                <a:solidFill>
                  <a:schemeClr val="bg1"/>
                </a:solidFill>
                <a:effectLst>
                  <a:outerShdw blurRad="38100" dist="38100" dir="2700000" algn="tl">
                    <a:srgbClr val="DDDDDD"/>
                  </a:outerShdw>
                </a:effectLst>
              </a:rPr>
              <a:t>Structuring a Deliberative Process</a:t>
            </a:r>
            <a:endParaRPr lang="en-US" sz="4000" b="1" dirty="0" smtClean="0">
              <a:solidFill>
                <a:schemeClr val="bg1"/>
              </a:solidFill>
              <a:effectLst>
                <a:outerShdw blurRad="38100" dist="38100" dir="2700000" algn="tl">
                  <a:srgbClr val="DDDDDD"/>
                </a:outerShdw>
              </a:effectLst>
            </a:endParaRPr>
          </a:p>
          <a:p>
            <a:pPr algn="ctr">
              <a:lnSpc>
                <a:spcPct val="30000"/>
              </a:lnSpc>
              <a:defRPr/>
            </a:pPr>
            <a:endParaRPr lang="en-US" sz="4000" b="1" dirty="0">
              <a:solidFill>
                <a:schemeClr val="bg1"/>
              </a:solidFill>
              <a:effectLst>
                <a:outerShdw blurRad="38100" dist="38100" dir="2700000" algn="tl">
                  <a:srgbClr val="DDDDDD"/>
                </a:outerShdw>
              </a:effectLst>
            </a:endParaRPr>
          </a:p>
        </p:txBody>
      </p:sp>
      <p:sp>
        <p:nvSpPr>
          <p:cNvPr id="23" name="Rectangle 4"/>
          <p:cNvSpPr>
            <a:spLocks noChangeArrowheads="1"/>
          </p:cNvSpPr>
          <p:nvPr/>
        </p:nvSpPr>
        <p:spPr bwMode="auto">
          <a:xfrm>
            <a:off x="3686176" y="2675634"/>
            <a:ext cx="1327150" cy="1041398"/>
          </a:xfrm>
          <a:prstGeom prst="rect">
            <a:avLst/>
          </a:prstGeom>
          <a:solidFill>
            <a:schemeClr val="accent6">
              <a:lumMod val="75000"/>
            </a:schemeClr>
          </a:solidFill>
          <a:ln w="25400" cmpd="thinThick">
            <a:solidFill>
              <a:srgbClr val="000000"/>
            </a:solidFill>
            <a:miter lim="800000"/>
            <a:headEnd/>
            <a:tailEnd/>
          </a:ln>
        </p:spPr>
        <p:txBody>
          <a:bodyPr wrap="none" lIns="91410" tIns="45706" rIns="91410" bIns="45706" anchor="ctr">
            <a:prstTxWarp prst="textNoShape">
              <a:avLst/>
            </a:prstTxWarp>
          </a:bodyPr>
          <a:lstStyle/>
          <a:p>
            <a:pPr algn="ctr"/>
            <a:r>
              <a:rPr lang="en-US" sz="1200" b="1" dirty="0" smtClean="0">
                <a:solidFill>
                  <a:schemeClr val="tx2"/>
                </a:solidFill>
              </a:rPr>
              <a:t>Emergent</a:t>
            </a:r>
            <a:endParaRPr lang="en-US" sz="1200" b="1" dirty="0">
              <a:solidFill>
                <a:schemeClr val="tx2"/>
              </a:solidFill>
            </a:endParaRPr>
          </a:p>
          <a:p>
            <a:pPr algn="ctr"/>
            <a:r>
              <a:rPr lang="en-US" sz="1200" b="1" dirty="0" smtClean="0">
                <a:solidFill>
                  <a:schemeClr val="tx2"/>
                </a:solidFill>
              </a:rPr>
              <a:t>Policy, practice</a:t>
            </a:r>
          </a:p>
          <a:p>
            <a:pPr algn="ctr"/>
            <a:r>
              <a:rPr lang="en-US" sz="1200" b="1" dirty="0" smtClean="0">
                <a:solidFill>
                  <a:schemeClr val="tx2"/>
                </a:solidFill>
              </a:rPr>
              <a:t> &amp;</a:t>
            </a:r>
            <a:r>
              <a:rPr lang="en-US" sz="1200" b="1" dirty="0">
                <a:solidFill>
                  <a:schemeClr val="tx2"/>
                </a:solidFill>
              </a:rPr>
              <a:t> </a:t>
            </a:r>
            <a:r>
              <a:rPr lang="en-US" sz="1200" b="1" dirty="0" smtClean="0">
                <a:solidFill>
                  <a:schemeClr val="tx2"/>
                </a:solidFill>
              </a:rPr>
              <a:t>governance</a:t>
            </a:r>
            <a:endParaRPr lang="en-US" sz="1200" b="1" dirty="0">
              <a:solidFill>
                <a:schemeClr val="tx2"/>
              </a:solidFill>
            </a:endParaRPr>
          </a:p>
        </p:txBody>
      </p:sp>
      <p:sp>
        <p:nvSpPr>
          <p:cNvPr id="20" name="TextBox 19"/>
          <p:cNvSpPr txBox="1"/>
          <p:nvPr/>
        </p:nvSpPr>
        <p:spPr>
          <a:xfrm>
            <a:off x="107504" y="6381328"/>
            <a:ext cx="2664296" cy="369332"/>
          </a:xfrm>
          <a:prstGeom prst="rect">
            <a:avLst/>
          </a:prstGeom>
          <a:noFill/>
        </p:spPr>
        <p:txBody>
          <a:bodyPr wrap="square" rtlCol="0">
            <a:spAutoFit/>
          </a:bodyPr>
          <a:lstStyle/>
          <a:p>
            <a:r>
              <a:rPr lang="en-US" dirty="0" smtClean="0">
                <a:solidFill>
                  <a:schemeClr val="bg1"/>
                </a:solidFill>
              </a:rPr>
              <a:t>Burgess et al. 2015 </a:t>
            </a:r>
            <a:endParaRPr lang="en-CA" dirty="0">
              <a:solidFill>
                <a:schemeClr val="bg1"/>
              </a:solidFill>
            </a:endParaRPr>
          </a:p>
        </p:txBody>
      </p:sp>
      <p:sp>
        <p:nvSpPr>
          <p:cNvPr id="21" name="Slide Number Placeholder 20"/>
          <p:cNvSpPr>
            <a:spLocks noGrp="1"/>
          </p:cNvSpPr>
          <p:nvPr>
            <p:ph type="sldNum" sz="quarter" idx="12"/>
          </p:nvPr>
        </p:nvSpPr>
        <p:spPr/>
        <p:txBody>
          <a:bodyPr/>
          <a:lstStyle/>
          <a:p>
            <a:pPr>
              <a:defRPr/>
            </a:pPr>
            <a:fld id="{2095988F-B409-4A10-875E-71331CD5E366}" type="slidenum">
              <a:rPr lang="en-US" smtClean="0"/>
              <a:pPr>
                <a:defRPr/>
              </a:pPr>
              <a:t>29</a:t>
            </a:fld>
            <a:endParaRPr lang="en-US" dirty="0"/>
          </a:p>
        </p:txBody>
      </p:sp>
    </p:spTree>
    <p:extLst>
      <p:ext uri="{BB962C8B-B14F-4D97-AF65-F5344CB8AC3E}">
        <p14:creationId xmlns:p14="http://schemas.microsoft.com/office/powerpoint/2010/main" val="161456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wipe(left)">
                                      <p:cBhvr>
                                        <p:cTn id="7" dur="500"/>
                                        <p:tgtEl>
                                          <p:spTgt spid="389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wipe(left)">
                                      <p:cBhvr>
                                        <p:cTn id="11" dur="500"/>
                                        <p:tgtEl>
                                          <p:spTgt spid="389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933"/>
                                        </p:tgtEl>
                                        <p:attrNameLst>
                                          <p:attrName>style.visibility</p:attrName>
                                        </p:attrNameLst>
                                      </p:cBhvr>
                                      <p:to>
                                        <p:strVal val="visible"/>
                                      </p:to>
                                    </p:set>
                                    <p:animEffect transition="in" filter="wipe(left)">
                                      <p:cBhvr>
                                        <p:cTn id="15" dur="500"/>
                                        <p:tgtEl>
                                          <p:spTgt spid="3893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8931"/>
                                        </p:tgtEl>
                                        <p:attrNameLst>
                                          <p:attrName>style.visibility</p:attrName>
                                        </p:attrNameLst>
                                      </p:cBhvr>
                                      <p:to>
                                        <p:strVal val="visible"/>
                                      </p:to>
                                    </p:set>
                                    <p:animEffect transition="in" filter="wipe(up)">
                                      <p:cBhvr>
                                        <p:cTn id="19" dur="500"/>
                                        <p:tgtEl>
                                          <p:spTgt spid="389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8916"/>
                                        </p:tgtEl>
                                        <p:attrNameLst>
                                          <p:attrName>style.visibility</p:attrName>
                                        </p:attrNameLst>
                                      </p:cBhvr>
                                      <p:to>
                                        <p:strVal val="visible"/>
                                      </p:to>
                                    </p:set>
                                    <p:animEffect transition="in" filter="wipe(up)">
                                      <p:cBhvr>
                                        <p:cTn id="23" dur="500"/>
                                        <p:tgtEl>
                                          <p:spTgt spid="389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8924"/>
                                        </p:tgtEl>
                                        <p:attrNameLst>
                                          <p:attrName>style.visibility</p:attrName>
                                        </p:attrNameLst>
                                      </p:cBhvr>
                                      <p:to>
                                        <p:strVal val="visible"/>
                                      </p:to>
                                    </p:set>
                                    <p:animEffect transition="in" filter="wipe(up)">
                                      <p:cBhvr>
                                        <p:cTn id="27" dur="500"/>
                                        <p:tgtEl>
                                          <p:spTgt spid="3892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8925"/>
                                        </p:tgtEl>
                                        <p:attrNameLst>
                                          <p:attrName>style.visibility</p:attrName>
                                        </p:attrNameLst>
                                      </p:cBhvr>
                                      <p:to>
                                        <p:strVal val="visible"/>
                                      </p:to>
                                    </p:set>
                                    <p:animEffect transition="in" filter="wipe(right)">
                                      <p:cBhvr>
                                        <p:cTn id="31" dur="500"/>
                                        <p:tgtEl>
                                          <p:spTgt spid="38925"/>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8930"/>
                                        </p:tgtEl>
                                        <p:attrNameLst>
                                          <p:attrName>style.visibility</p:attrName>
                                        </p:attrNameLst>
                                      </p:cBhvr>
                                      <p:to>
                                        <p:strVal val="visible"/>
                                      </p:to>
                                    </p:set>
                                    <p:animEffect transition="in" filter="wipe(right)">
                                      <p:cBhvr>
                                        <p:cTn id="35" dur="500"/>
                                        <p:tgtEl>
                                          <p:spTgt spid="38930"/>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8937"/>
                                        </p:tgtEl>
                                        <p:attrNameLst>
                                          <p:attrName>style.visibility</p:attrName>
                                        </p:attrNameLst>
                                      </p:cBhvr>
                                      <p:to>
                                        <p:strVal val="visible"/>
                                      </p:to>
                                    </p:set>
                                    <p:animEffect transition="in" filter="wipe(right)">
                                      <p:cBhvr>
                                        <p:cTn id="39" dur="500"/>
                                        <p:tgtEl>
                                          <p:spTgt spid="38937"/>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8927"/>
                                        </p:tgtEl>
                                        <p:attrNameLst>
                                          <p:attrName>style.visibility</p:attrName>
                                        </p:attrNameLst>
                                      </p:cBhvr>
                                      <p:to>
                                        <p:strVal val="visible"/>
                                      </p:to>
                                    </p:set>
                                    <p:animEffect transition="in" filter="wipe(right)">
                                      <p:cBhvr>
                                        <p:cTn id="43" dur="500"/>
                                        <p:tgtEl>
                                          <p:spTgt spid="3892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8934"/>
                                        </p:tgtEl>
                                        <p:attrNameLst>
                                          <p:attrName>style.visibility</p:attrName>
                                        </p:attrNameLst>
                                      </p:cBhvr>
                                      <p:to>
                                        <p:strVal val="visible"/>
                                      </p:to>
                                    </p:set>
                                    <p:animEffect transition="in" filter="wipe(down)">
                                      <p:cBhvr>
                                        <p:cTn id="47" dur="500"/>
                                        <p:tgtEl>
                                          <p:spTgt spid="3893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8935"/>
                                        </p:tgtEl>
                                        <p:attrNameLst>
                                          <p:attrName>style.visibility</p:attrName>
                                        </p:attrNameLst>
                                      </p:cBhvr>
                                      <p:to>
                                        <p:strVal val="visible"/>
                                      </p:to>
                                    </p:set>
                                    <p:animEffect transition="in" filter="wipe(up)">
                                      <p:cBhvr>
                                        <p:cTn id="50" dur="500"/>
                                        <p:tgtEl>
                                          <p:spTgt spid="38935"/>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8918"/>
                                        </p:tgtEl>
                                        <p:attrNameLst>
                                          <p:attrName>style.visibility</p:attrName>
                                        </p:attrNameLst>
                                      </p:cBhvr>
                                      <p:to>
                                        <p:strVal val="visible"/>
                                      </p:to>
                                    </p:set>
                                    <p:animEffect transition="in" filter="wipe(down)">
                                      <p:cBhvr>
                                        <p:cTn id="54" dur="500"/>
                                        <p:tgtEl>
                                          <p:spTgt spid="3891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8926"/>
                                        </p:tgtEl>
                                        <p:attrNameLst>
                                          <p:attrName>style.visibility</p:attrName>
                                        </p:attrNameLst>
                                      </p:cBhvr>
                                      <p:to>
                                        <p:strVal val="visible"/>
                                      </p:to>
                                    </p:set>
                                    <p:animEffect transition="in" filter="wipe(up)">
                                      <p:cBhvr>
                                        <p:cTn id="57" dur="500"/>
                                        <p:tgtEl>
                                          <p:spTgt spid="389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18" grpId="0" animBg="1"/>
      <p:bldP spid="38919" grpId="0" animBg="1"/>
      <p:bldP spid="38924" grpId="0" animBg="1"/>
      <p:bldP spid="38925" grpId="0" animBg="1"/>
      <p:bldP spid="38926" grpId="0" animBg="1"/>
      <p:bldP spid="38927" grpId="0" animBg="1"/>
      <p:bldP spid="38930" grpId="0" animBg="1"/>
      <p:bldP spid="38931" grpId="0" animBg="1"/>
      <p:bldP spid="38933" grpId="0" animBg="1"/>
      <p:bldP spid="38934" grpId="0" animBg="1"/>
      <p:bldP spid="38935" grpId="0" animBg="1"/>
      <p:bldP spid="38937"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sz="2800" dirty="0"/>
          </a:p>
        </p:txBody>
      </p:sp>
      <p:sp>
        <p:nvSpPr>
          <p:cNvPr id="8" name="Content Placeholder 7"/>
          <p:cNvSpPr>
            <a:spLocks noGrp="1"/>
          </p:cNvSpPr>
          <p:nvPr>
            <p:ph idx="1"/>
          </p:nvPr>
        </p:nvSpPr>
        <p:spPr>
          <a:xfrm>
            <a:off x="1043608" y="1476216"/>
            <a:ext cx="8024192" cy="4924584"/>
          </a:xfrm>
        </p:spPr>
        <p:txBody>
          <a:bodyPr/>
          <a:lstStyle/>
          <a:p>
            <a:pPr>
              <a:buNone/>
            </a:pPr>
            <a:endParaRPr lang="en-CA" sz="1800" dirty="0" smtClean="0"/>
          </a:p>
          <a:p>
            <a:pPr>
              <a:buNone/>
            </a:pPr>
            <a:r>
              <a:rPr lang="en-CA" sz="2000" b="1" dirty="0" smtClean="0"/>
              <a:t>Event Team</a:t>
            </a:r>
          </a:p>
          <a:p>
            <a:pPr>
              <a:buNone/>
            </a:pPr>
            <a:r>
              <a:rPr lang="en-CA" sz="1800" dirty="0" err="1" smtClean="0"/>
              <a:t>Reka</a:t>
            </a:r>
            <a:r>
              <a:rPr lang="en-CA" sz="1800" dirty="0" smtClean="0"/>
              <a:t> Pataky, Sonya Cressman, Emily McPherson,  Lisa Scott, Kim van der Hoek</a:t>
            </a:r>
          </a:p>
          <a:p>
            <a:pPr>
              <a:buNone/>
            </a:pPr>
            <a:endParaRPr lang="en-CA" sz="2000" b="1" dirty="0" smtClean="0"/>
          </a:p>
          <a:p>
            <a:pPr>
              <a:buNone/>
            </a:pPr>
            <a:r>
              <a:rPr lang="en-CA" sz="2000" b="1" dirty="0" smtClean="0"/>
              <a:t>Funders</a:t>
            </a:r>
          </a:p>
          <a:p>
            <a:pPr>
              <a:buNone/>
            </a:pPr>
            <a:endParaRPr lang="en-CA" sz="2000" dirty="0" smtClean="0"/>
          </a:p>
        </p:txBody>
      </p:sp>
      <p:pic>
        <p:nvPicPr>
          <p:cNvPr id="70659" name="Picture 3" descr="E:\PHSI Public Engagement Event\Website\Funders logos\Funder logos for website\CIHR_Logo.png"/>
          <p:cNvPicPr>
            <a:picLocks noChangeAspect="1" noChangeArrowheads="1"/>
          </p:cNvPicPr>
          <p:nvPr/>
        </p:nvPicPr>
        <p:blipFill>
          <a:blip r:embed="rId3" cstate="print"/>
          <a:srcRect/>
          <a:stretch>
            <a:fillRect/>
          </a:stretch>
        </p:blipFill>
        <p:spPr bwMode="auto">
          <a:xfrm>
            <a:off x="1043608" y="4153518"/>
            <a:ext cx="1754126" cy="1088667"/>
          </a:xfrm>
          <a:prstGeom prst="rect">
            <a:avLst/>
          </a:prstGeom>
          <a:noFill/>
        </p:spPr>
      </p:pic>
      <p:pic>
        <p:nvPicPr>
          <p:cNvPr id="70660" name="Picture 4" descr="E:\PHSI Public Engagement Event\Website\Funders logos\Funder logos for website\MSFHR.png"/>
          <p:cNvPicPr>
            <a:picLocks noChangeAspect="1" noChangeArrowheads="1"/>
          </p:cNvPicPr>
          <p:nvPr/>
        </p:nvPicPr>
        <p:blipFill>
          <a:blip r:embed="rId4" cstate="print"/>
          <a:srcRect/>
          <a:stretch>
            <a:fillRect/>
          </a:stretch>
        </p:blipFill>
        <p:spPr bwMode="auto">
          <a:xfrm>
            <a:off x="4067944" y="4443802"/>
            <a:ext cx="1828800" cy="870391"/>
          </a:xfrm>
          <a:prstGeom prst="rect">
            <a:avLst/>
          </a:prstGeom>
          <a:noFill/>
        </p:spPr>
      </p:pic>
      <p:pic>
        <p:nvPicPr>
          <p:cNvPr id="70661" name="Picture 5" descr="E:\PHSI Public Engagement Event\Website\Funders logos\Funder logos for website\CCS_En_4C v8 Converted.png"/>
          <p:cNvPicPr>
            <a:picLocks noChangeAspect="1" noChangeArrowheads="1"/>
          </p:cNvPicPr>
          <p:nvPr/>
        </p:nvPicPr>
        <p:blipFill>
          <a:blip r:embed="rId5" cstate="print"/>
          <a:srcRect/>
          <a:stretch>
            <a:fillRect/>
          </a:stretch>
        </p:blipFill>
        <p:spPr bwMode="auto">
          <a:xfrm>
            <a:off x="1187624" y="3338629"/>
            <a:ext cx="2340869" cy="603505"/>
          </a:xfrm>
          <a:prstGeom prst="rect">
            <a:avLst/>
          </a:prstGeom>
          <a:noFill/>
        </p:spPr>
      </p:pic>
      <p:pic>
        <p:nvPicPr>
          <p:cNvPr id="70662" name="Picture 6" descr="E:\PHSI Public Engagement Event\Website\Funders logos\Funder logos for website\ARCC_Logo_Horizontal.png"/>
          <p:cNvPicPr>
            <a:picLocks noChangeAspect="1" noChangeArrowheads="1"/>
          </p:cNvPicPr>
          <p:nvPr/>
        </p:nvPicPr>
        <p:blipFill>
          <a:blip r:embed="rId6" cstate="print"/>
          <a:srcRect/>
          <a:stretch>
            <a:fillRect/>
          </a:stretch>
        </p:blipFill>
        <p:spPr bwMode="auto">
          <a:xfrm>
            <a:off x="4139952" y="3140968"/>
            <a:ext cx="2002540" cy="1021097"/>
          </a:xfrm>
          <a:prstGeom prst="rect">
            <a:avLst/>
          </a:prstGeom>
          <a:noFill/>
        </p:spPr>
      </p:pic>
      <p:sp>
        <p:nvSpPr>
          <p:cNvPr id="9" name="Slide Number Placeholder 8"/>
          <p:cNvSpPr>
            <a:spLocks noGrp="1"/>
          </p:cNvSpPr>
          <p:nvPr>
            <p:ph type="sldNum" sz="quarter" idx="12"/>
          </p:nvPr>
        </p:nvSpPr>
        <p:spPr/>
        <p:txBody>
          <a:bodyPr/>
          <a:lstStyle/>
          <a:p>
            <a:pPr>
              <a:defRPr/>
            </a:pPr>
            <a:fld id="{D31D4443-3889-456E-BFBA-A7C9F315ADC3}" type="slidenum">
              <a:rPr lang="en-US" smtClean="0"/>
              <a:pPr>
                <a:defRPr/>
              </a:pPr>
              <a:t>3</a:t>
            </a:fld>
            <a:endParaRPr lang="en-US"/>
          </a:p>
        </p:txBody>
      </p:sp>
      <p:sp>
        <p:nvSpPr>
          <p:cNvPr id="10" name="Rectangle 9"/>
          <p:cNvSpPr/>
          <p:nvPr/>
        </p:nvSpPr>
        <p:spPr>
          <a:xfrm>
            <a:off x="1115616" y="5723964"/>
            <a:ext cx="2862258" cy="400110"/>
          </a:xfrm>
          <a:prstGeom prst="rect">
            <a:avLst/>
          </a:prstGeom>
        </p:spPr>
        <p:txBody>
          <a:bodyPr wrap="none">
            <a:spAutoFit/>
          </a:bodyPr>
          <a:lstStyle/>
          <a:p>
            <a:pPr>
              <a:buNone/>
            </a:pPr>
            <a:r>
              <a:rPr lang="en-CA" sz="2000" b="1" dirty="0" smtClean="0"/>
              <a:t>No </a:t>
            </a:r>
            <a:r>
              <a:rPr lang="en-CA" sz="2000" b="1" dirty="0" smtClean="0">
                <a:latin typeface="+mn-lt"/>
              </a:rPr>
              <a:t>conflicts</a:t>
            </a:r>
            <a:r>
              <a:rPr lang="en-CA" sz="2000" b="1" dirty="0" smtClean="0"/>
              <a:t> of interest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435280" cy="4569371"/>
          </a:xfrm>
        </p:spPr>
        <p:txBody>
          <a:bodyPr/>
          <a:lstStyle/>
          <a:p>
            <a:pPr>
              <a:buNone/>
            </a:pPr>
            <a:r>
              <a:rPr lang="en-CA" sz="2400" dirty="0" smtClean="0"/>
              <a:t>Under what circumstances is there an obligation to continue to fund a cancer drug? (disinvestment)</a:t>
            </a:r>
          </a:p>
          <a:p>
            <a:pPr>
              <a:buNone/>
            </a:pPr>
            <a:endParaRPr lang="en-CA" sz="2400" dirty="0" smtClean="0"/>
          </a:p>
          <a:p>
            <a:pPr>
              <a:buNone/>
            </a:pPr>
            <a:r>
              <a:rPr lang="en-CA" sz="2400" dirty="0" smtClean="0"/>
              <a:t>How much additional duration of life is needed to justify doubling the budget?  (explicit trade-off b/w cost and duration of life)</a:t>
            </a:r>
            <a:endParaRPr lang="en-CA" sz="2200" dirty="0" smtClean="0"/>
          </a:p>
          <a:p>
            <a:pPr>
              <a:buNone/>
            </a:pPr>
            <a:endParaRPr lang="en-CA" sz="2400" dirty="0" smtClean="0"/>
          </a:p>
          <a:p>
            <a:pPr>
              <a:buNone/>
            </a:pPr>
            <a:r>
              <a:rPr lang="en-CA" sz="2400" dirty="0" smtClean="0"/>
              <a:t>How much additional quality of life is needed to justify doubling the budget? (explicit trade-off b/w cost and quality of life)</a:t>
            </a:r>
          </a:p>
          <a:p>
            <a:pPr>
              <a:buNone/>
            </a:pPr>
            <a:endParaRPr lang="en-CA" sz="2400" dirty="0" smtClean="0"/>
          </a:p>
          <a:p>
            <a:pPr>
              <a:buNone/>
            </a:pPr>
            <a:r>
              <a:rPr lang="en-CA" sz="2400" dirty="0" smtClean="0"/>
              <a:t>What would make drug funding decisions trustworthy?</a:t>
            </a:r>
            <a:endParaRPr lang="en-CA" sz="2200" dirty="0" smtClean="0"/>
          </a:p>
          <a:p>
            <a:pPr lvl="1">
              <a:buNone/>
            </a:pPr>
            <a:endParaRPr lang="en-CA" sz="2200" dirty="0" smtClean="0"/>
          </a:p>
          <a:p>
            <a:pPr>
              <a:buNone/>
            </a:pPr>
            <a:endParaRPr lang="en-CA" dirty="0"/>
          </a:p>
        </p:txBody>
      </p:sp>
      <p:sp>
        <p:nvSpPr>
          <p:cNvPr id="3" name="Title 2"/>
          <p:cNvSpPr>
            <a:spLocks noGrp="1"/>
          </p:cNvSpPr>
          <p:nvPr>
            <p:ph type="title"/>
          </p:nvPr>
        </p:nvSpPr>
        <p:spPr/>
        <p:txBody>
          <a:bodyPr/>
          <a:lstStyle/>
          <a:p>
            <a:r>
              <a:rPr lang="en-CA" dirty="0" smtClean="0"/>
              <a:t>Key deliberative questions </a:t>
            </a:r>
            <a:br>
              <a:rPr lang="en-CA" dirty="0" smtClean="0"/>
            </a:br>
            <a:r>
              <a:rPr lang="en-CA" dirty="0" smtClean="0"/>
              <a:t>posed to participants</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435280" cy="4569371"/>
          </a:xfrm>
        </p:spPr>
        <p:txBody>
          <a:bodyPr/>
          <a:lstStyle/>
          <a:p>
            <a:pPr>
              <a:buNone/>
            </a:pPr>
            <a:r>
              <a:rPr lang="en-CA" sz="2400" dirty="0" smtClean="0"/>
              <a:t>	- Participants made 30 recommendations and ratified them</a:t>
            </a:r>
          </a:p>
          <a:p>
            <a:pPr>
              <a:buNone/>
            </a:pPr>
            <a:endParaRPr lang="en-CA" sz="2400" dirty="0" smtClean="0"/>
          </a:p>
          <a:p>
            <a:pPr>
              <a:buNone/>
            </a:pPr>
            <a:r>
              <a:rPr lang="en-CA" sz="2400" dirty="0" smtClean="0"/>
              <a:t>For each recommendation we captured:</a:t>
            </a:r>
          </a:p>
          <a:p>
            <a:pPr>
              <a:buNone/>
            </a:pPr>
            <a:r>
              <a:rPr lang="en-CA" sz="2400" dirty="0" smtClean="0"/>
              <a:t>	- Reasoning behind participants’ collective statements</a:t>
            </a:r>
          </a:p>
          <a:p>
            <a:pPr>
              <a:buNone/>
            </a:pPr>
            <a:r>
              <a:rPr lang="en-CA" sz="2400" dirty="0" smtClean="0"/>
              <a:t>	- Persistent disagreements and reasons for them </a:t>
            </a:r>
          </a:p>
          <a:p>
            <a:pPr>
              <a:buNone/>
            </a:pPr>
            <a:endParaRPr lang="en-CA" sz="2400" dirty="0"/>
          </a:p>
          <a:p>
            <a:pPr>
              <a:buNone/>
            </a:pPr>
            <a:r>
              <a:rPr lang="en-CA" sz="2400" dirty="0" smtClean="0"/>
              <a:t>Ratification and capturing disagreement: to understand how much strength to read into a recommendation</a:t>
            </a:r>
          </a:p>
        </p:txBody>
      </p:sp>
      <p:sp>
        <p:nvSpPr>
          <p:cNvPr id="3" name="Title 2"/>
          <p:cNvSpPr>
            <a:spLocks noGrp="1"/>
          </p:cNvSpPr>
          <p:nvPr>
            <p:ph type="title"/>
          </p:nvPr>
        </p:nvSpPr>
        <p:spPr/>
        <p:txBody>
          <a:bodyPr/>
          <a:lstStyle/>
          <a:p>
            <a:r>
              <a:rPr lang="en-CA" dirty="0" smtClean="0"/>
              <a:t>Key deliberative questions </a:t>
            </a:r>
            <a:br>
              <a:rPr lang="en-CA" dirty="0" smtClean="0"/>
            </a:br>
            <a:r>
              <a:rPr lang="en-CA" dirty="0" smtClean="0"/>
              <a:t>posed to participants</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Two recommendations on disinvestment</a:t>
            </a:r>
          </a:p>
        </p:txBody>
      </p:sp>
      <p:sp>
        <p:nvSpPr>
          <p:cNvPr id="5123" name="Content Placeholder 2"/>
          <p:cNvSpPr>
            <a:spLocks noGrp="1"/>
          </p:cNvSpPr>
          <p:nvPr>
            <p:ph idx="1"/>
          </p:nvPr>
        </p:nvSpPr>
        <p:spPr>
          <a:xfrm>
            <a:off x="107504" y="1484784"/>
            <a:ext cx="9036496" cy="4824536"/>
          </a:xfrm>
        </p:spPr>
        <p:txBody>
          <a:bodyPr/>
          <a:lstStyle/>
          <a:p>
            <a:pPr>
              <a:buNone/>
            </a:pPr>
            <a:r>
              <a:rPr lang="en-US" sz="2400" dirty="0" smtClean="0"/>
              <a:t>There is an obligation to continue to fund a cancer drug… </a:t>
            </a:r>
          </a:p>
          <a:p>
            <a:pPr>
              <a:buNone/>
            </a:pPr>
            <a:endParaRPr lang="en-US" sz="2400" dirty="0" smtClean="0"/>
          </a:p>
          <a:p>
            <a:pPr>
              <a:buNone/>
            </a:pPr>
            <a:r>
              <a:rPr lang="en-US" sz="2400" b="1" dirty="0" smtClean="0"/>
              <a:t>If discontinued funding would have a negative impact on populations in rural communities and </a:t>
            </a:r>
            <a:r>
              <a:rPr lang="en-US" sz="2400" b="1" u="sng" dirty="0" smtClean="0"/>
              <a:t>others with limited access</a:t>
            </a:r>
            <a:r>
              <a:rPr lang="en-US" sz="2400" b="1" dirty="0" smtClean="0"/>
              <a:t> (e.g. vulnerable populations) </a:t>
            </a:r>
            <a:r>
              <a:rPr lang="en-US" sz="2400" dirty="0" smtClean="0"/>
              <a:t>YES = All</a:t>
            </a:r>
          </a:p>
          <a:p>
            <a:pPr>
              <a:buNone/>
            </a:pPr>
            <a:endParaRPr lang="en-CA" sz="2400" dirty="0" smtClean="0"/>
          </a:p>
          <a:p>
            <a:pPr eaLnBrk="1" hangingPunct="1">
              <a:buNone/>
            </a:pPr>
            <a:r>
              <a:rPr lang="en-US" sz="2400" b="1" dirty="0" smtClean="0"/>
              <a:t>If it is </a:t>
            </a:r>
            <a:r>
              <a:rPr lang="en-US" sz="2400" b="1" u="sng" dirty="0" smtClean="0"/>
              <a:t>significantly easier to use </a:t>
            </a:r>
            <a:r>
              <a:rPr lang="en-US" sz="2400" b="1" dirty="0" smtClean="0"/>
              <a:t>compared to other drugs or treatments (e.g. oral vs. intravenous drugs, tolerance</a:t>
            </a:r>
            <a:r>
              <a:rPr lang="en-US" sz="2400" dirty="0" smtClean="0"/>
              <a:t>) YES = Most</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
            </a:r>
            <a:br>
              <a:rPr lang="en-US" dirty="0" smtClean="0"/>
            </a:br>
            <a:r>
              <a:rPr lang="en-US" dirty="0" smtClean="0"/>
              <a:t>  </a:t>
            </a:r>
            <a:br>
              <a:rPr lang="en-US" dirty="0" smtClean="0"/>
            </a:br>
            <a:r>
              <a:rPr lang="en-US" dirty="0" smtClean="0"/>
              <a:t>There is an obligation to continue to fund a cancer drug… </a:t>
            </a:r>
            <a:br>
              <a:rPr lang="en-US" dirty="0" smtClean="0"/>
            </a:br>
            <a:r>
              <a:rPr lang="en-US" dirty="0" smtClean="0"/>
              <a:t/>
            </a:r>
            <a:br>
              <a:rPr lang="en-US" dirty="0" smtClean="0"/>
            </a:br>
            <a:endParaRPr lang="en-US" dirty="0" smtClean="0"/>
          </a:p>
        </p:txBody>
      </p:sp>
      <p:sp>
        <p:nvSpPr>
          <p:cNvPr id="5123" name="Content Placeholder 2"/>
          <p:cNvSpPr>
            <a:spLocks noGrp="1"/>
          </p:cNvSpPr>
          <p:nvPr>
            <p:ph idx="1"/>
          </p:nvPr>
        </p:nvSpPr>
        <p:spPr>
          <a:xfrm>
            <a:off x="179512" y="1484784"/>
            <a:ext cx="8784976" cy="4680519"/>
          </a:xfrm>
        </p:spPr>
        <p:txBody>
          <a:bodyPr/>
          <a:lstStyle/>
          <a:p>
            <a:pPr algn="ctr">
              <a:buNone/>
            </a:pPr>
            <a:endParaRPr lang="en-US" sz="2400" dirty="0" smtClean="0"/>
          </a:p>
          <a:p>
            <a:pPr algn="ctr">
              <a:buNone/>
            </a:pPr>
            <a:r>
              <a:rPr lang="en-US" sz="2400" b="1" dirty="0" smtClean="0"/>
              <a:t>…if disinvestment has a negative impact on populations in rural communities and </a:t>
            </a:r>
            <a:r>
              <a:rPr lang="en-US" sz="2400" b="1" u="sng" dirty="0" smtClean="0"/>
              <a:t>others with limited access</a:t>
            </a:r>
            <a:r>
              <a:rPr lang="en-US" sz="2400" b="1" dirty="0" smtClean="0"/>
              <a:t>.</a:t>
            </a:r>
          </a:p>
          <a:p>
            <a:pPr>
              <a:buNone/>
            </a:pPr>
            <a:r>
              <a:rPr lang="en-US" sz="2400" dirty="0" smtClean="0"/>
              <a:t>			YES = All</a:t>
            </a:r>
          </a:p>
          <a:p>
            <a:pPr eaLnBrk="1" hangingPunct="1">
              <a:buNone/>
            </a:pPr>
            <a:endParaRPr lang="en-CA" sz="2400" dirty="0" smtClean="0"/>
          </a:p>
          <a:p>
            <a:pPr eaLnBrk="1" hangingPunct="1">
              <a:buNone/>
            </a:pPr>
            <a:r>
              <a:rPr lang="en-CA" sz="2400" dirty="0" smtClean="0"/>
              <a:t>	</a:t>
            </a:r>
            <a:r>
              <a:rPr lang="en-CA" sz="2200" dirty="0" smtClean="0"/>
              <a:t>DEBBIE</a:t>
            </a:r>
            <a:r>
              <a:rPr lang="en-US" sz="2200" i="1" dirty="0" smtClean="0"/>
              <a:t>:  I am thinking about other sub-groups, like maybe people with limited mental capacity, or street people, other vulnerable populations like that.  [Day 2, Large group]</a:t>
            </a:r>
          </a:p>
          <a:p>
            <a:pPr eaLnBrk="1" hangingPunct="1">
              <a:buNone/>
            </a:pPr>
            <a:endParaRPr lang="en-US" sz="2400" dirty="0" smtClean="0"/>
          </a:p>
          <a:p>
            <a:pPr algn="ctr" eaLnBrk="1" hangingPunct="1">
              <a:buNone/>
            </a:pPr>
            <a:r>
              <a:rPr lang="en-US" sz="2400" b="1" u="sng" dirty="0" smtClean="0"/>
              <a:t>Equity of access apart from geographic location </a:t>
            </a:r>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
            </a:r>
            <a:br>
              <a:rPr lang="en-US" dirty="0" smtClean="0"/>
            </a:br>
            <a:r>
              <a:rPr lang="en-US" dirty="0" smtClean="0"/>
              <a:t>  </a:t>
            </a:r>
            <a:br>
              <a:rPr lang="en-US" dirty="0" smtClean="0"/>
            </a:br>
            <a:r>
              <a:rPr lang="en-US" dirty="0" smtClean="0"/>
              <a:t>There is an obligation to continue to fund a cancer drug… </a:t>
            </a:r>
            <a:br>
              <a:rPr lang="en-US" dirty="0" smtClean="0"/>
            </a:br>
            <a:r>
              <a:rPr lang="en-US" dirty="0" smtClean="0"/>
              <a:t/>
            </a:r>
            <a:br>
              <a:rPr lang="en-US" dirty="0" smtClean="0"/>
            </a:br>
            <a:endParaRPr lang="en-US" dirty="0" smtClean="0"/>
          </a:p>
        </p:txBody>
      </p:sp>
      <p:sp>
        <p:nvSpPr>
          <p:cNvPr id="5123" name="Content Placeholder 2"/>
          <p:cNvSpPr>
            <a:spLocks noGrp="1"/>
          </p:cNvSpPr>
          <p:nvPr>
            <p:ph idx="1"/>
          </p:nvPr>
        </p:nvSpPr>
        <p:spPr>
          <a:xfrm>
            <a:off x="179512" y="1484784"/>
            <a:ext cx="8964488" cy="4680519"/>
          </a:xfrm>
        </p:spPr>
        <p:txBody>
          <a:bodyPr/>
          <a:lstStyle/>
          <a:p>
            <a:pPr>
              <a:buNone/>
            </a:pPr>
            <a:endParaRPr lang="en-CA" sz="2400" dirty="0" smtClean="0"/>
          </a:p>
          <a:p>
            <a:pPr>
              <a:buNone/>
            </a:pPr>
            <a:r>
              <a:rPr lang="en-US" sz="2400" b="1" dirty="0" smtClean="0"/>
              <a:t>…if it is </a:t>
            </a:r>
            <a:r>
              <a:rPr lang="en-US" sz="2400" b="1" u="sng" dirty="0" smtClean="0"/>
              <a:t>significantly easier to use </a:t>
            </a:r>
            <a:r>
              <a:rPr lang="en-US" sz="2400" b="1" dirty="0" smtClean="0"/>
              <a:t>compared to other drugs or treatments (for example, oral vs. intravenous drugs). </a:t>
            </a:r>
            <a:endParaRPr lang="en-CA" sz="2400" b="1" dirty="0" smtClean="0"/>
          </a:p>
          <a:p>
            <a:pPr>
              <a:buNone/>
            </a:pPr>
            <a:r>
              <a:rPr lang="en-US" sz="2400" b="1" dirty="0" smtClean="0"/>
              <a:t>			</a:t>
            </a:r>
            <a:r>
              <a:rPr lang="en-US" sz="2400" dirty="0" smtClean="0"/>
              <a:t>YES = Most</a:t>
            </a:r>
          </a:p>
          <a:p>
            <a:pPr>
              <a:buNone/>
            </a:pPr>
            <a:r>
              <a:rPr lang="en-CA" sz="2400" dirty="0" smtClean="0"/>
              <a:t>	</a:t>
            </a:r>
          </a:p>
          <a:p>
            <a:pPr>
              <a:buNone/>
            </a:pPr>
            <a:r>
              <a:rPr lang="en-CA" sz="2200" dirty="0" smtClean="0"/>
              <a:t>	ABBEY: </a:t>
            </a:r>
            <a:r>
              <a:rPr lang="en-CA" sz="2200" i="1" dirty="0" smtClean="0"/>
              <a:t>What if...the new drug [is] take[n] with milk, and all the people who are lactose intolerant cannot take that new drug.  So, we are not talking oral versus IV, we are talking about a pill that now needs to be taken with milk... [Day 2, Large group]</a:t>
            </a:r>
          </a:p>
          <a:p>
            <a:pPr algn="ctr" eaLnBrk="1" hangingPunct="1">
              <a:buNone/>
            </a:pPr>
            <a:r>
              <a:rPr lang="en-US" dirty="0" smtClean="0"/>
              <a:t>	</a:t>
            </a:r>
            <a:r>
              <a:rPr lang="en-US" sz="2400" b="1" u="sng" dirty="0" smtClean="0"/>
              <a:t>“Easier to use” = ability to tolerate new drug,</a:t>
            </a:r>
          </a:p>
          <a:p>
            <a:pPr algn="ctr" eaLnBrk="1" hangingPunct="1">
              <a:buNone/>
            </a:pPr>
            <a:r>
              <a:rPr lang="en-US" sz="2400" b="1" u="sng" dirty="0" smtClean="0"/>
              <a:t>not simply more convenient</a:t>
            </a:r>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
            </a:r>
            <a:br>
              <a:rPr lang="en-US" dirty="0" smtClean="0"/>
            </a:br>
            <a:r>
              <a:rPr lang="en-US" dirty="0" smtClean="0"/>
              <a:t>Public guidance on disinvestment</a:t>
            </a:r>
            <a:br>
              <a:rPr lang="en-US" dirty="0" smtClean="0"/>
            </a:br>
            <a:endParaRPr lang="en-US" dirty="0" smtClean="0"/>
          </a:p>
        </p:txBody>
      </p:sp>
      <p:sp>
        <p:nvSpPr>
          <p:cNvPr id="5123" name="Content Placeholder 2"/>
          <p:cNvSpPr>
            <a:spLocks noGrp="1"/>
          </p:cNvSpPr>
          <p:nvPr>
            <p:ph idx="1"/>
          </p:nvPr>
        </p:nvSpPr>
        <p:spPr>
          <a:xfrm>
            <a:off x="179512" y="1484784"/>
            <a:ext cx="8784976" cy="4680519"/>
          </a:xfrm>
        </p:spPr>
        <p:txBody>
          <a:bodyPr/>
          <a:lstStyle/>
          <a:p>
            <a:pPr eaLnBrk="1" hangingPunct="1">
              <a:buNone/>
            </a:pPr>
            <a:r>
              <a:rPr lang="en-US" sz="2400" u="sng" dirty="0" smtClean="0"/>
              <a:t>When disinvesting, priority consideration should be given to: </a:t>
            </a:r>
            <a:r>
              <a:rPr lang="en-US" sz="2400" dirty="0" smtClean="0"/>
              <a:t> </a:t>
            </a:r>
          </a:p>
          <a:p>
            <a:pPr eaLnBrk="1" hangingPunct="1">
              <a:buNone/>
            </a:pPr>
            <a:endParaRPr lang="en-US" sz="2400" dirty="0" smtClean="0"/>
          </a:p>
          <a:p>
            <a:pPr eaLnBrk="1" hangingPunct="1"/>
            <a:r>
              <a:rPr lang="en-US" sz="2400" dirty="0" smtClean="0"/>
              <a:t>“Vulnerable populations” - rural, housebound, First Nations, mobility limitations </a:t>
            </a:r>
          </a:p>
          <a:p>
            <a:pPr eaLnBrk="1" hangingPunct="1">
              <a:buNone/>
            </a:pPr>
            <a:endParaRPr lang="en-US" sz="2400" dirty="0" smtClean="0"/>
          </a:p>
          <a:p>
            <a:pPr eaLnBrk="1" hangingPunct="1"/>
            <a:r>
              <a:rPr lang="en-US" sz="2400" dirty="0" smtClean="0"/>
              <a:t>Patients who cannot tolerate the new drug  </a:t>
            </a:r>
          </a:p>
          <a:p>
            <a:pPr eaLnBrk="1" hangingPunct="1">
              <a:buNone/>
            </a:pPr>
            <a:r>
              <a:rPr lang="en-US" sz="2400" dirty="0" smtClean="0"/>
              <a:t> </a:t>
            </a:r>
            <a:r>
              <a:rPr lang="en-CA" sz="2400" dirty="0" smtClean="0"/>
              <a:t>	</a:t>
            </a:r>
            <a:endParaRPr lang="en-CA" sz="2200" i="1" dirty="0" smtClean="0"/>
          </a:p>
          <a:p>
            <a:pPr eaLnBrk="1" hangingPunct="1">
              <a:buNone/>
            </a:pPr>
            <a:endParaRPr lang="en-US" sz="2400" dirty="0" smtClean="0"/>
          </a:p>
          <a:p>
            <a:pPr eaLnBrk="1" hangingPunct="1">
              <a:buNone/>
            </a:pPr>
            <a:r>
              <a:rPr lang="en-CA" sz="2400" dirty="0" smtClean="0"/>
              <a:t>	ABBEY</a:t>
            </a:r>
            <a:r>
              <a:rPr lang="en-CA" sz="2400" i="1" dirty="0" smtClean="0"/>
              <a:t>: “We were really concerned about fairness around the availability of drugs. ” [Day 2, Large group]</a:t>
            </a:r>
            <a:endParaRPr lang="en-US" sz="2400" u="sng" dirty="0" smtClean="0"/>
          </a:p>
          <a:p>
            <a:pPr eaLnBrk="1" hangingPunct="1">
              <a:buNone/>
            </a:pPr>
            <a:endParaRPr lang="en-US" dirty="0" smtClean="0"/>
          </a:p>
          <a:p>
            <a:pPr eaLnBrk="1" hangingPunct="1">
              <a:buNone/>
            </a:pPr>
            <a:r>
              <a:rPr lang="en-US" dirty="0" smtClean="0"/>
              <a:t> </a:t>
            </a:r>
          </a:p>
          <a:p>
            <a:pPr eaLnBrk="1" hangingPunct="1">
              <a:buNone/>
            </a:pPr>
            <a:endParaRPr lang="en-US" dirty="0" smtClean="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56792"/>
            <a:ext cx="8820472" cy="4569371"/>
          </a:xfrm>
        </p:spPr>
        <p:txBody>
          <a:bodyPr/>
          <a:lstStyle/>
          <a:p>
            <a:pPr lvl="0">
              <a:buNone/>
            </a:pPr>
            <a:endParaRPr lang="en-CA" sz="2400" dirty="0" smtClean="0"/>
          </a:p>
          <a:p>
            <a:pPr lvl="0">
              <a:buNone/>
            </a:pPr>
            <a:r>
              <a:rPr lang="en-CA" sz="2400" dirty="0" smtClean="0"/>
              <a:t>To justify doubling the cost of the treatment, we recommend that:</a:t>
            </a:r>
          </a:p>
          <a:p>
            <a:pPr lvl="0">
              <a:buNone/>
            </a:pPr>
            <a:endParaRPr lang="en-CA" sz="2400" dirty="0" smtClean="0"/>
          </a:p>
          <a:p>
            <a:pPr lvl="0">
              <a:buNone/>
            </a:pPr>
            <a:r>
              <a:rPr lang="en-CA" sz="2400" b="1" dirty="0" smtClean="0"/>
              <a:t>There needs to be a minimum of 12 months of additional duration of life </a:t>
            </a:r>
            <a:r>
              <a:rPr lang="en-CA" sz="2400" dirty="0" smtClean="0"/>
              <a:t>YES = Most</a:t>
            </a:r>
          </a:p>
          <a:p>
            <a:pPr lvl="0">
              <a:buNone/>
            </a:pPr>
            <a:endParaRPr lang="en-CA" sz="2400" dirty="0" smtClean="0"/>
          </a:p>
          <a:p>
            <a:pPr lvl="0">
              <a:buNone/>
            </a:pPr>
            <a:r>
              <a:rPr lang="en-CA" sz="2400" dirty="0" smtClean="0"/>
              <a:t>	</a:t>
            </a:r>
          </a:p>
          <a:p>
            <a:pPr>
              <a:buNone/>
            </a:pPr>
            <a:r>
              <a:rPr lang="en-CA" sz="2400" dirty="0" smtClean="0"/>
              <a:t>	</a:t>
            </a:r>
          </a:p>
          <a:p>
            <a:endParaRPr lang="en-CA" sz="2000" dirty="0"/>
          </a:p>
        </p:txBody>
      </p:sp>
      <p:sp>
        <p:nvSpPr>
          <p:cNvPr id="3" name="Title 2"/>
          <p:cNvSpPr>
            <a:spLocks noGrp="1"/>
          </p:cNvSpPr>
          <p:nvPr>
            <p:ph type="title"/>
          </p:nvPr>
        </p:nvSpPr>
        <p:spPr/>
        <p:txBody>
          <a:bodyPr/>
          <a:lstStyle/>
          <a:p>
            <a:r>
              <a:rPr lang="en-CA" dirty="0" smtClean="0"/>
              <a:t>Trade-offs between cost and additional duration of life</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56792"/>
            <a:ext cx="9144000" cy="4569371"/>
          </a:xfrm>
        </p:spPr>
        <p:txBody>
          <a:bodyPr/>
          <a:lstStyle/>
          <a:p>
            <a:pPr>
              <a:buNone/>
            </a:pPr>
            <a:r>
              <a:rPr lang="en-CA" sz="2400" b="1" dirty="0" smtClean="0"/>
              <a:t>Needs to be a minimum of 12 months of additional duration of life</a:t>
            </a:r>
            <a:r>
              <a:rPr lang="en-CA" sz="2400" dirty="0" smtClean="0"/>
              <a:t>.</a:t>
            </a:r>
          </a:p>
          <a:p>
            <a:pPr>
              <a:buNone/>
            </a:pPr>
            <a:endParaRPr lang="en-CA" sz="2400" dirty="0" smtClean="0"/>
          </a:p>
          <a:p>
            <a:pPr>
              <a:buNone/>
            </a:pPr>
            <a:r>
              <a:rPr lang="en-CA" sz="2200" u="sng" dirty="0" smtClean="0"/>
              <a:t>Day 3, Small group</a:t>
            </a:r>
            <a:r>
              <a:rPr lang="en-CA" sz="2200" dirty="0" smtClean="0"/>
              <a:t>:</a:t>
            </a:r>
          </a:p>
          <a:p>
            <a:pPr>
              <a:buNone/>
            </a:pPr>
            <a:r>
              <a:rPr lang="en-CA" sz="2200" dirty="0" smtClean="0"/>
              <a:t>	JODY</a:t>
            </a:r>
            <a:r>
              <a:rPr lang="en-CA" sz="2200" i="1" dirty="0" smtClean="0"/>
              <a:t>:   I will say the one thing I have noticed as a group, none of us ha[s] picked the minimum option.</a:t>
            </a:r>
          </a:p>
          <a:p>
            <a:pPr>
              <a:buNone/>
            </a:pPr>
            <a:r>
              <a:rPr lang="en-CA" sz="2200" i="1" dirty="0" smtClean="0"/>
              <a:t>	</a:t>
            </a:r>
            <a:r>
              <a:rPr lang="en-CA" sz="2200" dirty="0" smtClean="0"/>
              <a:t>JANET</a:t>
            </a:r>
            <a:r>
              <a:rPr lang="en-CA" sz="2200" i="1" dirty="0" smtClean="0"/>
              <a:t>:   Yeah.</a:t>
            </a:r>
          </a:p>
          <a:p>
            <a:pPr>
              <a:buNone/>
            </a:pPr>
            <a:r>
              <a:rPr lang="en-CA" sz="2200" i="1" dirty="0" smtClean="0"/>
              <a:t>	</a:t>
            </a:r>
            <a:r>
              <a:rPr lang="en-CA" sz="2200" dirty="0" smtClean="0"/>
              <a:t>JODY</a:t>
            </a:r>
            <a:r>
              <a:rPr lang="en-CA" sz="2200" i="1" dirty="0" smtClean="0"/>
              <a:t>:   We’ve all expected a little bit more.</a:t>
            </a:r>
          </a:p>
          <a:p>
            <a:pPr>
              <a:buNone/>
            </a:pPr>
            <a:r>
              <a:rPr lang="en-CA" sz="2200" i="1" dirty="0" smtClean="0"/>
              <a:t>	</a:t>
            </a:r>
            <a:r>
              <a:rPr lang="en-CA" sz="2200" dirty="0" smtClean="0"/>
              <a:t>PETER</a:t>
            </a:r>
            <a:r>
              <a:rPr lang="en-CA" sz="2200" i="1" dirty="0" smtClean="0"/>
              <a:t>:   Yeah, significant, yes.</a:t>
            </a:r>
          </a:p>
          <a:p>
            <a:pPr>
              <a:buNone/>
            </a:pPr>
            <a:r>
              <a:rPr lang="en-CA" sz="2200" i="1" dirty="0" smtClean="0"/>
              <a:t>	</a:t>
            </a:r>
            <a:r>
              <a:rPr lang="en-CA" sz="2200" dirty="0" smtClean="0"/>
              <a:t>JODY</a:t>
            </a:r>
            <a:r>
              <a:rPr lang="en-CA" sz="2200" i="1" dirty="0" smtClean="0"/>
              <a:t>:  -- significant improvement if we’re going to spend twice as much.</a:t>
            </a:r>
          </a:p>
          <a:p>
            <a:pPr>
              <a:buNone/>
            </a:pPr>
            <a:endParaRPr lang="en-CA" sz="2000" dirty="0"/>
          </a:p>
        </p:txBody>
      </p:sp>
      <p:sp>
        <p:nvSpPr>
          <p:cNvPr id="3" name="Title 2"/>
          <p:cNvSpPr>
            <a:spLocks noGrp="1"/>
          </p:cNvSpPr>
          <p:nvPr>
            <p:ph type="title"/>
          </p:nvPr>
        </p:nvSpPr>
        <p:spPr/>
        <p:txBody>
          <a:bodyPr/>
          <a:lstStyle/>
          <a:p>
            <a:r>
              <a:rPr lang="en-CA" dirty="0" smtClean="0"/>
              <a:t>Trade-offs between cost and additional duration of life</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932040" y="1979548"/>
            <a:ext cx="0" cy="360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16016" y="197954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16016" y="233958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16016" y="269962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16016" y="485986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6016" y="449982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6016" y="341970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6016" y="377974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6016" y="557994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16016" y="521990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6016" y="413978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16016" y="305966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48064" y="1835532"/>
            <a:ext cx="504056" cy="276999"/>
          </a:xfrm>
          <a:prstGeom prst="rect">
            <a:avLst/>
          </a:prstGeom>
          <a:noFill/>
        </p:spPr>
        <p:txBody>
          <a:bodyPr wrap="square" rtlCol="0">
            <a:spAutoFit/>
          </a:bodyPr>
          <a:lstStyle/>
          <a:p>
            <a:r>
              <a:rPr lang="en-US" sz="1200" b="1" dirty="0" smtClean="0">
                <a:solidFill>
                  <a:schemeClr val="tx2">
                    <a:lumMod val="65000"/>
                  </a:schemeClr>
                </a:solidFill>
              </a:rPr>
              <a:t>100</a:t>
            </a:r>
            <a:endParaRPr lang="en-CA" sz="1200" b="1" dirty="0">
              <a:solidFill>
                <a:schemeClr val="tx2">
                  <a:lumMod val="65000"/>
                </a:schemeClr>
              </a:solidFill>
            </a:endParaRPr>
          </a:p>
        </p:txBody>
      </p:sp>
      <p:sp>
        <p:nvSpPr>
          <p:cNvPr id="27" name="TextBox 26"/>
          <p:cNvSpPr txBox="1"/>
          <p:nvPr/>
        </p:nvSpPr>
        <p:spPr>
          <a:xfrm>
            <a:off x="5148064" y="2885455"/>
            <a:ext cx="504056" cy="276999"/>
          </a:xfrm>
          <a:prstGeom prst="rect">
            <a:avLst/>
          </a:prstGeom>
          <a:noFill/>
        </p:spPr>
        <p:txBody>
          <a:bodyPr wrap="square" rtlCol="0">
            <a:spAutoFit/>
          </a:bodyPr>
          <a:lstStyle/>
          <a:p>
            <a:r>
              <a:rPr lang="en-US" sz="1200" b="1" dirty="0" smtClean="0">
                <a:solidFill>
                  <a:schemeClr val="tx2">
                    <a:lumMod val="65000"/>
                  </a:schemeClr>
                </a:solidFill>
              </a:rPr>
              <a:t>70</a:t>
            </a:r>
            <a:endParaRPr lang="en-CA" sz="1200" b="1" dirty="0">
              <a:solidFill>
                <a:schemeClr val="tx2">
                  <a:lumMod val="65000"/>
                </a:schemeClr>
              </a:solidFill>
            </a:endParaRPr>
          </a:p>
        </p:txBody>
      </p:sp>
      <p:sp>
        <p:nvSpPr>
          <p:cNvPr id="28" name="TextBox 27"/>
          <p:cNvSpPr txBox="1"/>
          <p:nvPr/>
        </p:nvSpPr>
        <p:spPr>
          <a:xfrm>
            <a:off x="5148064" y="3275692"/>
            <a:ext cx="504056" cy="276999"/>
          </a:xfrm>
          <a:prstGeom prst="rect">
            <a:avLst/>
          </a:prstGeom>
          <a:noFill/>
        </p:spPr>
        <p:txBody>
          <a:bodyPr wrap="square" rtlCol="0">
            <a:spAutoFit/>
          </a:bodyPr>
          <a:lstStyle/>
          <a:p>
            <a:r>
              <a:rPr lang="en-US" sz="1200" b="1" dirty="0" smtClean="0">
                <a:solidFill>
                  <a:schemeClr val="tx2">
                    <a:lumMod val="65000"/>
                  </a:schemeClr>
                </a:solidFill>
              </a:rPr>
              <a:t>60</a:t>
            </a:r>
            <a:endParaRPr lang="en-CA" sz="1200" b="1" dirty="0">
              <a:solidFill>
                <a:schemeClr val="tx2">
                  <a:lumMod val="65000"/>
                </a:schemeClr>
              </a:solidFill>
            </a:endParaRPr>
          </a:p>
        </p:txBody>
      </p:sp>
      <p:sp>
        <p:nvSpPr>
          <p:cNvPr id="29" name="TextBox 28"/>
          <p:cNvSpPr txBox="1"/>
          <p:nvPr/>
        </p:nvSpPr>
        <p:spPr>
          <a:xfrm>
            <a:off x="5148064" y="3605535"/>
            <a:ext cx="504056" cy="276999"/>
          </a:xfrm>
          <a:prstGeom prst="rect">
            <a:avLst/>
          </a:prstGeom>
          <a:noFill/>
        </p:spPr>
        <p:txBody>
          <a:bodyPr wrap="square" rtlCol="0">
            <a:spAutoFit/>
          </a:bodyPr>
          <a:lstStyle/>
          <a:p>
            <a:r>
              <a:rPr lang="en-US" sz="1200" b="1" dirty="0" smtClean="0">
                <a:solidFill>
                  <a:schemeClr val="tx2">
                    <a:lumMod val="65000"/>
                  </a:schemeClr>
                </a:solidFill>
              </a:rPr>
              <a:t>50</a:t>
            </a:r>
            <a:endParaRPr lang="en-CA" sz="1200" b="1" dirty="0">
              <a:solidFill>
                <a:schemeClr val="tx2">
                  <a:lumMod val="65000"/>
                </a:schemeClr>
              </a:solidFill>
            </a:endParaRPr>
          </a:p>
        </p:txBody>
      </p:sp>
      <p:sp>
        <p:nvSpPr>
          <p:cNvPr id="30" name="TextBox 29"/>
          <p:cNvSpPr txBox="1"/>
          <p:nvPr/>
        </p:nvSpPr>
        <p:spPr>
          <a:xfrm>
            <a:off x="5148064" y="3995772"/>
            <a:ext cx="504056" cy="276999"/>
          </a:xfrm>
          <a:prstGeom prst="rect">
            <a:avLst/>
          </a:prstGeom>
          <a:noFill/>
        </p:spPr>
        <p:txBody>
          <a:bodyPr wrap="square" rtlCol="0">
            <a:spAutoFit/>
          </a:bodyPr>
          <a:lstStyle/>
          <a:p>
            <a:r>
              <a:rPr lang="en-US" sz="1200" b="1" dirty="0" smtClean="0">
                <a:solidFill>
                  <a:schemeClr val="tx2">
                    <a:lumMod val="65000"/>
                  </a:schemeClr>
                </a:solidFill>
              </a:rPr>
              <a:t>40</a:t>
            </a:r>
            <a:endParaRPr lang="en-CA" sz="1200" b="1" dirty="0">
              <a:solidFill>
                <a:schemeClr val="tx2">
                  <a:lumMod val="65000"/>
                </a:schemeClr>
              </a:solidFill>
            </a:endParaRPr>
          </a:p>
        </p:txBody>
      </p:sp>
      <p:sp>
        <p:nvSpPr>
          <p:cNvPr id="31" name="TextBox 30"/>
          <p:cNvSpPr txBox="1"/>
          <p:nvPr/>
        </p:nvSpPr>
        <p:spPr>
          <a:xfrm>
            <a:off x="5148064" y="4355812"/>
            <a:ext cx="504056" cy="276999"/>
          </a:xfrm>
          <a:prstGeom prst="rect">
            <a:avLst/>
          </a:prstGeom>
          <a:noFill/>
        </p:spPr>
        <p:txBody>
          <a:bodyPr wrap="square" rtlCol="0">
            <a:spAutoFit/>
          </a:bodyPr>
          <a:lstStyle/>
          <a:p>
            <a:r>
              <a:rPr lang="en-US" sz="1200" b="1" dirty="0" smtClean="0">
                <a:solidFill>
                  <a:schemeClr val="tx2">
                    <a:lumMod val="65000"/>
                  </a:schemeClr>
                </a:solidFill>
              </a:rPr>
              <a:t>30</a:t>
            </a:r>
            <a:endParaRPr lang="en-CA" sz="1200" b="1" dirty="0">
              <a:solidFill>
                <a:schemeClr val="tx2">
                  <a:lumMod val="65000"/>
                </a:schemeClr>
              </a:solidFill>
            </a:endParaRPr>
          </a:p>
        </p:txBody>
      </p:sp>
      <p:sp>
        <p:nvSpPr>
          <p:cNvPr id="32" name="TextBox 31"/>
          <p:cNvSpPr txBox="1"/>
          <p:nvPr/>
        </p:nvSpPr>
        <p:spPr>
          <a:xfrm>
            <a:off x="5148064" y="4715852"/>
            <a:ext cx="504056" cy="276999"/>
          </a:xfrm>
          <a:prstGeom prst="rect">
            <a:avLst/>
          </a:prstGeom>
          <a:noFill/>
        </p:spPr>
        <p:txBody>
          <a:bodyPr wrap="square" rtlCol="0">
            <a:spAutoFit/>
          </a:bodyPr>
          <a:lstStyle/>
          <a:p>
            <a:r>
              <a:rPr lang="en-US" sz="1200" b="1" dirty="0" smtClean="0">
                <a:solidFill>
                  <a:schemeClr val="tx2">
                    <a:lumMod val="65000"/>
                  </a:schemeClr>
                </a:solidFill>
              </a:rPr>
              <a:t>20</a:t>
            </a:r>
            <a:endParaRPr lang="en-CA" sz="1200" b="1" dirty="0">
              <a:solidFill>
                <a:schemeClr val="tx2">
                  <a:lumMod val="65000"/>
                </a:schemeClr>
              </a:solidFill>
            </a:endParaRPr>
          </a:p>
        </p:txBody>
      </p:sp>
      <p:sp>
        <p:nvSpPr>
          <p:cNvPr id="33" name="TextBox 32"/>
          <p:cNvSpPr txBox="1"/>
          <p:nvPr/>
        </p:nvSpPr>
        <p:spPr>
          <a:xfrm>
            <a:off x="5148064" y="5075892"/>
            <a:ext cx="504056" cy="276999"/>
          </a:xfrm>
          <a:prstGeom prst="rect">
            <a:avLst/>
          </a:prstGeom>
          <a:noFill/>
        </p:spPr>
        <p:txBody>
          <a:bodyPr wrap="square" rtlCol="0">
            <a:spAutoFit/>
          </a:bodyPr>
          <a:lstStyle/>
          <a:p>
            <a:r>
              <a:rPr lang="en-US" sz="1200" b="1" dirty="0" smtClean="0">
                <a:solidFill>
                  <a:schemeClr val="tx2">
                    <a:lumMod val="65000"/>
                  </a:schemeClr>
                </a:solidFill>
              </a:rPr>
              <a:t>10</a:t>
            </a:r>
            <a:endParaRPr lang="en-CA" sz="1200" b="1" dirty="0">
              <a:solidFill>
                <a:schemeClr val="tx2">
                  <a:lumMod val="65000"/>
                </a:schemeClr>
              </a:solidFill>
            </a:endParaRPr>
          </a:p>
        </p:txBody>
      </p:sp>
      <p:sp>
        <p:nvSpPr>
          <p:cNvPr id="34" name="TextBox 33"/>
          <p:cNvSpPr txBox="1"/>
          <p:nvPr/>
        </p:nvSpPr>
        <p:spPr>
          <a:xfrm>
            <a:off x="5148064" y="5435932"/>
            <a:ext cx="504056" cy="276999"/>
          </a:xfrm>
          <a:prstGeom prst="rect">
            <a:avLst/>
          </a:prstGeom>
          <a:noFill/>
        </p:spPr>
        <p:txBody>
          <a:bodyPr wrap="square" rtlCol="0">
            <a:spAutoFit/>
          </a:bodyPr>
          <a:lstStyle/>
          <a:p>
            <a:r>
              <a:rPr lang="en-US" sz="1200" b="1" dirty="0" smtClean="0">
                <a:solidFill>
                  <a:schemeClr val="tx2">
                    <a:lumMod val="65000"/>
                  </a:schemeClr>
                </a:solidFill>
              </a:rPr>
              <a:t>0</a:t>
            </a:r>
            <a:endParaRPr lang="en-CA" sz="1200" b="1" dirty="0">
              <a:solidFill>
                <a:schemeClr val="tx2">
                  <a:lumMod val="65000"/>
                </a:schemeClr>
              </a:solidFill>
            </a:endParaRPr>
          </a:p>
        </p:txBody>
      </p:sp>
      <p:sp>
        <p:nvSpPr>
          <p:cNvPr id="41" name="TextBox 40"/>
          <p:cNvSpPr txBox="1"/>
          <p:nvPr/>
        </p:nvSpPr>
        <p:spPr>
          <a:xfrm>
            <a:off x="1115616" y="404664"/>
            <a:ext cx="6912768" cy="584775"/>
          </a:xfrm>
          <a:prstGeom prst="rect">
            <a:avLst/>
          </a:prstGeom>
          <a:noFill/>
        </p:spPr>
        <p:txBody>
          <a:bodyPr wrap="square" rtlCol="0">
            <a:spAutoFit/>
          </a:bodyPr>
          <a:lstStyle/>
          <a:p>
            <a:pPr algn="ctr"/>
            <a:r>
              <a:rPr lang="en-US" sz="3200" b="1" dirty="0" smtClean="0">
                <a:latin typeface="+mn-lt"/>
              </a:rPr>
              <a:t>Measuring quality of life</a:t>
            </a:r>
            <a:endParaRPr lang="en-CA" sz="3200" b="1" dirty="0">
              <a:latin typeface="+mn-lt"/>
            </a:endParaRPr>
          </a:p>
        </p:txBody>
      </p:sp>
      <p:sp>
        <p:nvSpPr>
          <p:cNvPr id="42" name="TextBox 41"/>
          <p:cNvSpPr txBox="1"/>
          <p:nvPr/>
        </p:nvSpPr>
        <p:spPr>
          <a:xfrm>
            <a:off x="1043608" y="1875820"/>
            <a:ext cx="2232248" cy="369332"/>
          </a:xfrm>
          <a:prstGeom prst="rect">
            <a:avLst/>
          </a:prstGeom>
          <a:noFill/>
        </p:spPr>
        <p:txBody>
          <a:bodyPr wrap="square" rtlCol="0">
            <a:spAutoFit/>
          </a:bodyPr>
          <a:lstStyle/>
          <a:p>
            <a:r>
              <a:rPr lang="en-US" dirty="0" smtClean="0"/>
              <a:t>Tests and diagnosis</a:t>
            </a:r>
            <a:endParaRPr lang="en-CA" dirty="0"/>
          </a:p>
        </p:txBody>
      </p:sp>
      <p:sp>
        <p:nvSpPr>
          <p:cNvPr id="43" name="TextBox 42"/>
          <p:cNvSpPr txBox="1"/>
          <p:nvPr/>
        </p:nvSpPr>
        <p:spPr>
          <a:xfrm>
            <a:off x="1115616" y="2564904"/>
            <a:ext cx="2016224" cy="369332"/>
          </a:xfrm>
          <a:prstGeom prst="rect">
            <a:avLst/>
          </a:prstGeom>
          <a:noFill/>
        </p:spPr>
        <p:txBody>
          <a:bodyPr wrap="square" rtlCol="0">
            <a:spAutoFit/>
          </a:bodyPr>
          <a:lstStyle/>
          <a:p>
            <a:r>
              <a:rPr lang="en-US" dirty="0" smtClean="0"/>
              <a:t>Stage I localized</a:t>
            </a:r>
            <a:endParaRPr lang="en-CA" dirty="0"/>
          </a:p>
        </p:txBody>
      </p:sp>
      <p:cxnSp>
        <p:nvCxnSpPr>
          <p:cNvPr id="47" name="Straight Arrow Connector 46"/>
          <p:cNvCxnSpPr/>
          <p:nvPr/>
        </p:nvCxnSpPr>
        <p:spPr>
          <a:xfrm>
            <a:off x="3347864" y="2053099"/>
            <a:ext cx="936104" cy="0"/>
          </a:xfrm>
          <a:prstGeom prst="straightConnector1">
            <a:avLst/>
          </a:prstGeom>
          <a:ln w="1905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83968" y="1875820"/>
            <a:ext cx="504056" cy="369332"/>
          </a:xfrm>
          <a:prstGeom prst="rect">
            <a:avLst/>
          </a:prstGeom>
          <a:noFill/>
        </p:spPr>
        <p:txBody>
          <a:bodyPr wrap="square" rtlCol="0">
            <a:spAutoFit/>
          </a:bodyPr>
          <a:lstStyle/>
          <a:p>
            <a:r>
              <a:rPr lang="en-US" b="1" dirty="0" smtClean="0">
                <a:solidFill>
                  <a:srgbClr val="74387A"/>
                </a:solidFill>
              </a:rPr>
              <a:t>98</a:t>
            </a:r>
            <a:endParaRPr lang="en-CA" b="1" dirty="0">
              <a:solidFill>
                <a:srgbClr val="74387A"/>
              </a:solidFill>
            </a:endParaRPr>
          </a:p>
        </p:txBody>
      </p:sp>
      <p:sp>
        <p:nvSpPr>
          <p:cNvPr id="35" name="TextBox 34"/>
          <p:cNvSpPr txBox="1"/>
          <p:nvPr/>
        </p:nvSpPr>
        <p:spPr>
          <a:xfrm>
            <a:off x="5148064" y="2492896"/>
            <a:ext cx="504056" cy="276999"/>
          </a:xfrm>
          <a:prstGeom prst="rect">
            <a:avLst/>
          </a:prstGeom>
          <a:noFill/>
        </p:spPr>
        <p:txBody>
          <a:bodyPr wrap="square" rtlCol="0">
            <a:spAutoFit/>
          </a:bodyPr>
          <a:lstStyle/>
          <a:p>
            <a:r>
              <a:rPr lang="en-US" sz="1200" b="1" dirty="0" smtClean="0">
                <a:solidFill>
                  <a:schemeClr val="tx2">
                    <a:lumMod val="65000"/>
                  </a:schemeClr>
                </a:solidFill>
              </a:rPr>
              <a:t>80</a:t>
            </a:r>
            <a:endParaRPr lang="en-CA" sz="1200" b="1" dirty="0">
              <a:solidFill>
                <a:schemeClr val="tx2">
                  <a:lumMod val="65000"/>
                </a:schemeClr>
              </a:solidFill>
            </a:endParaRPr>
          </a:p>
        </p:txBody>
      </p:sp>
      <p:sp>
        <p:nvSpPr>
          <p:cNvPr id="36" name="TextBox 35"/>
          <p:cNvSpPr txBox="1"/>
          <p:nvPr/>
        </p:nvSpPr>
        <p:spPr>
          <a:xfrm>
            <a:off x="5148064" y="2143889"/>
            <a:ext cx="504056" cy="276999"/>
          </a:xfrm>
          <a:prstGeom prst="rect">
            <a:avLst/>
          </a:prstGeom>
          <a:noFill/>
        </p:spPr>
        <p:txBody>
          <a:bodyPr wrap="square" rtlCol="0">
            <a:spAutoFit/>
          </a:bodyPr>
          <a:lstStyle/>
          <a:p>
            <a:r>
              <a:rPr lang="en-US" sz="1200" b="1" dirty="0">
                <a:solidFill>
                  <a:schemeClr val="tx2">
                    <a:lumMod val="65000"/>
                  </a:schemeClr>
                </a:solidFill>
              </a:rPr>
              <a:t>9</a:t>
            </a:r>
            <a:r>
              <a:rPr lang="en-US" sz="1200" b="1" dirty="0" smtClean="0">
                <a:solidFill>
                  <a:schemeClr val="tx2">
                    <a:lumMod val="65000"/>
                  </a:schemeClr>
                </a:solidFill>
              </a:rPr>
              <a:t>0</a:t>
            </a:r>
            <a:endParaRPr lang="en-CA" sz="1200" b="1" dirty="0">
              <a:solidFill>
                <a:schemeClr val="tx2">
                  <a:lumMod val="65000"/>
                </a:schemeClr>
              </a:solidFill>
            </a:endParaRPr>
          </a:p>
        </p:txBody>
      </p:sp>
      <p:cxnSp>
        <p:nvCxnSpPr>
          <p:cNvPr id="45" name="Straight Arrow Connector 44"/>
          <p:cNvCxnSpPr>
            <a:endCxn id="46" idx="1"/>
          </p:cNvCxnSpPr>
          <p:nvPr/>
        </p:nvCxnSpPr>
        <p:spPr>
          <a:xfrm flipV="1">
            <a:off x="3347864" y="2524254"/>
            <a:ext cx="936104" cy="256674"/>
          </a:xfrm>
          <a:prstGeom prst="straightConnector1">
            <a:avLst/>
          </a:prstGeom>
          <a:ln w="1905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83968" y="2339588"/>
            <a:ext cx="504056" cy="369332"/>
          </a:xfrm>
          <a:prstGeom prst="rect">
            <a:avLst/>
          </a:prstGeom>
          <a:noFill/>
        </p:spPr>
        <p:txBody>
          <a:bodyPr wrap="square" rtlCol="0">
            <a:spAutoFit/>
          </a:bodyPr>
          <a:lstStyle/>
          <a:p>
            <a:r>
              <a:rPr lang="en-US" b="1" dirty="0" smtClean="0">
                <a:solidFill>
                  <a:srgbClr val="74387A"/>
                </a:solidFill>
              </a:rPr>
              <a:t>86</a:t>
            </a:r>
            <a:endParaRPr lang="en-CA" b="1" dirty="0">
              <a:solidFill>
                <a:srgbClr val="74387A"/>
              </a:solidFill>
            </a:endParaRPr>
          </a:p>
        </p:txBody>
      </p:sp>
      <p:sp>
        <p:nvSpPr>
          <p:cNvPr id="48" name="TextBox 47"/>
          <p:cNvSpPr txBox="1"/>
          <p:nvPr/>
        </p:nvSpPr>
        <p:spPr>
          <a:xfrm>
            <a:off x="1115616" y="3286725"/>
            <a:ext cx="2016224" cy="923330"/>
          </a:xfrm>
          <a:prstGeom prst="rect">
            <a:avLst/>
          </a:prstGeom>
          <a:noFill/>
        </p:spPr>
        <p:txBody>
          <a:bodyPr wrap="square" rtlCol="0">
            <a:spAutoFit/>
          </a:bodyPr>
          <a:lstStyle/>
          <a:p>
            <a:r>
              <a:rPr lang="en-US" dirty="0" smtClean="0"/>
              <a:t>Stage II/III early/late locally advanced </a:t>
            </a:r>
            <a:endParaRPr lang="en-CA" dirty="0"/>
          </a:p>
        </p:txBody>
      </p:sp>
      <p:cxnSp>
        <p:nvCxnSpPr>
          <p:cNvPr id="49" name="Straight Arrow Connector 48"/>
          <p:cNvCxnSpPr>
            <a:endCxn id="51" idx="1"/>
          </p:cNvCxnSpPr>
          <p:nvPr/>
        </p:nvCxnSpPr>
        <p:spPr>
          <a:xfrm flipV="1">
            <a:off x="3347864" y="3172326"/>
            <a:ext cx="936104" cy="544706"/>
          </a:xfrm>
          <a:prstGeom prst="straightConnector1">
            <a:avLst/>
          </a:prstGeom>
          <a:ln w="1905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83968" y="2987660"/>
            <a:ext cx="504056" cy="369332"/>
          </a:xfrm>
          <a:prstGeom prst="rect">
            <a:avLst/>
          </a:prstGeom>
          <a:noFill/>
        </p:spPr>
        <p:txBody>
          <a:bodyPr wrap="square" rtlCol="0">
            <a:spAutoFit/>
          </a:bodyPr>
          <a:lstStyle/>
          <a:p>
            <a:r>
              <a:rPr lang="en-US" b="1" dirty="0" smtClean="0">
                <a:solidFill>
                  <a:srgbClr val="74387A"/>
                </a:solidFill>
              </a:rPr>
              <a:t>68</a:t>
            </a:r>
            <a:endParaRPr lang="en-CA" b="1" dirty="0">
              <a:solidFill>
                <a:srgbClr val="74387A"/>
              </a:solidFill>
            </a:endParaRPr>
          </a:p>
        </p:txBody>
      </p:sp>
      <p:sp>
        <p:nvSpPr>
          <p:cNvPr id="52" name="TextBox 51"/>
          <p:cNvSpPr txBox="1"/>
          <p:nvPr/>
        </p:nvSpPr>
        <p:spPr>
          <a:xfrm>
            <a:off x="1115616" y="4427820"/>
            <a:ext cx="2016224" cy="646331"/>
          </a:xfrm>
          <a:prstGeom prst="rect">
            <a:avLst/>
          </a:prstGeom>
          <a:noFill/>
        </p:spPr>
        <p:txBody>
          <a:bodyPr wrap="square" rtlCol="0">
            <a:spAutoFit/>
          </a:bodyPr>
          <a:lstStyle/>
          <a:p>
            <a:r>
              <a:rPr lang="en-US" dirty="0" smtClean="0"/>
              <a:t>Stage IV metastasized </a:t>
            </a:r>
            <a:endParaRPr lang="en-CA" dirty="0"/>
          </a:p>
        </p:txBody>
      </p:sp>
      <p:sp>
        <p:nvSpPr>
          <p:cNvPr id="53" name="TextBox 52"/>
          <p:cNvSpPr txBox="1"/>
          <p:nvPr/>
        </p:nvSpPr>
        <p:spPr>
          <a:xfrm>
            <a:off x="4283968" y="4077072"/>
            <a:ext cx="504056" cy="369332"/>
          </a:xfrm>
          <a:prstGeom prst="rect">
            <a:avLst/>
          </a:prstGeom>
          <a:noFill/>
        </p:spPr>
        <p:txBody>
          <a:bodyPr wrap="square" rtlCol="0">
            <a:spAutoFit/>
          </a:bodyPr>
          <a:lstStyle/>
          <a:p>
            <a:r>
              <a:rPr lang="en-US" b="1" dirty="0">
                <a:solidFill>
                  <a:srgbClr val="74387A"/>
                </a:solidFill>
              </a:rPr>
              <a:t>3</a:t>
            </a:r>
            <a:r>
              <a:rPr lang="en-US" b="1" dirty="0" smtClean="0">
                <a:solidFill>
                  <a:srgbClr val="74387A"/>
                </a:solidFill>
              </a:rPr>
              <a:t>8</a:t>
            </a:r>
            <a:endParaRPr lang="en-CA" b="1" dirty="0">
              <a:solidFill>
                <a:srgbClr val="74387A"/>
              </a:solidFill>
            </a:endParaRPr>
          </a:p>
        </p:txBody>
      </p:sp>
      <p:cxnSp>
        <p:nvCxnSpPr>
          <p:cNvPr id="54" name="Straight Arrow Connector 53"/>
          <p:cNvCxnSpPr/>
          <p:nvPr/>
        </p:nvCxnSpPr>
        <p:spPr>
          <a:xfrm flipV="1">
            <a:off x="3275856" y="4324454"/>
            <a:ext cx="1008112" cy="391398"/>
          </a:xfrm>
          <a:prstGeom prst="straightConnector1">
            <a:avLst/>
          </a:prstGeom>
          <a:ln w="1905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079845" y="1423319"/>
            <a:ext cx="1608133" cy="369332"/>
          </a:xfrm>
          <a:prstGeom prst="rect">
            <a:avLst/>
          </a:prstGeom>
        </p:spPr>
        <p:txBody>
          <a:bodyPr wrap="none">
            <a:spAutoFit/>
          </a:bodyPr>
          <a:lstStyle/>
          <a:p>
            <a:r>
              <a:rPr lang="en-US" dirty="0" smtClean="0"/>
              <a:t>Perfect health</a:t>
            </a:r>
            <a:endParaRPr lang="en-CA" dirty="0"/>
          </a:p>
        </p:txBody>
      </p:sp>
      <p:cxnSp>
        <p:nvCxnSpPr>
          <p:cNvPr id="39" name="Straight Arrow Connector 38"/>
          <p:cNvCxnSpPr/>
          <p:nvPr/>
        </p:nvCxnSpPr>
        <p:spPr>
          <a:xfrm>
            <a:off x="3360782" y="1632073"/>
            <a:ext cx="906418" cy="249680"/>
          </a:xfrm>
          <a:prstGeom prst="bentConnector3">
            <a:avLst>
              <a:gd name="adj1" fmla="val 50000"/>
            </a:avLst>
          </a:prstGeom>
          <a:ln w="1905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05287" y="5347371"/>
            <a:ext cx="2016224" cy="369332"/>
          </a:xfrm>
          <a:prstGeom prst="rect">
            <a:avLst/>
          </a:prstGeom>
          <a:noFill/>
        </p:spPr>
        <p:txBody>
          <a:bodyPr wrap="square" rtlCol="0">
            <a:spAutoFit/>
          </a:bodyPr>
          <a:lstStyle/>
          <a:p>
            <a:r>
              <a:rPr lang="en-US" dirty="0" smtClean="0"/>
              <a:t>Death</a:t>
            </a:r>
            <a:endParaRPr lang="en-CA" dirty="0"/>
          </a:p>
        </p:txBody>
      </p:sp>
      <p:cxnSp>
        <p:nvCxnSpPr>
          <p:cNvPr id="50" name="Straight Arrow Connector 49"/>
          <p:cNvCxnSpPr/>
          <p:nvPr/>
        </p:nvCxnSpPr>
        <p:spPr>
          <a:xfrm>
            <a:off x="3353033" y="5545318"/>
            <a:ext cx="936104" cy="0"/>
          </a:xfrm>
          <a:prstGeom prst="straightConnector1">
            <a:avLst/>
          </a:prstGeom>
          <a:ln w="19050">
            <a:solidFill>
              <a:srgbClr val="80008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296886" y="5337579"/>
            <a:ext cx="504056" cy="369332"/>
          </a:xfrm>
          <a:prstGeom prst="rect">
            <a:avLst/>
          </a:prstGeom>
          <a:noFill/>
        </p:spPr>
        <p:txBody>
          <a:bodyPr wrap="square" rtlCol="0">
            <a:spAutoFit/>
          </a:bodyPr>
          <a:lstStyle/>
          <a:p>
            <a:r>
              <a:rPr lang="en-US" b="1" dirty="0" smtClean="0">
                <a:solidFill>
                  <a:srgbClr val="74387A"/>
                </a:solidFill>
              </a:rPr>
              <a:t> 0</a:t>
            </a:r>
            <a:endParaRPr lang="en-CA" b="1" dirty="0">
              <a:solidFill>
                <a:srgbClr val="74387A"/>
              </a:solidFill>
            </a:endParaRPr>
          </a:p>
        </p:txBody>
      </p:sp>
      <p:sp>
        <p:nvSpPr>
          <p:cNvPr id="56" name="TextBox 55"/>
          <p:cNvSpPr txBox="1"/>
          <p:nvPr/>
        </p:nvSpPr>
        <p:spPr>
          <a:xfrm>
            <a:off x="4191000" y="1676401"/>
            <a:ext cx="656456" cy="369332"/>
          </a:xfrm>
          <a:prstGeom prst="rect">
            <a:avLst/>
          </a:prstGeom>
          <a:noFill/>
        </p:spPr>
        <p:txBody>
          <a:bodyPr wrap="square" rtlCol="0">
            <a:spAutoFit/>
          </a:bodyPr>
          <a:lstStyle/>
          <a:p>
            <a:r>
              <a:rPr lang="en-CA" b="1" dirty="0" smtClean="0">
                <a:solidFill>
                  <a:srgbClr val="74387A"/>
                </a:solidFill>
              </a:rPr>
              <a:t>100</a:t>
            </a:r>
            <a:endParaRPr lang="en-CA" b="1" dirty="0">
              <a:solidFill>
                <a:srgbClr val="74387A"/>
              </a:solidFill>
            </a:endParaRPr>
          </a:p>
        </p:txBody>
      </p:sp>
      <p:sp>
        <p:nvSpPr>
          <p:cNvPr id="57" name="Slide Number Placeholder 56"/>
          <p:cNvSpPr>
            <a:spLocks noGrp="1"/>
          </p:cNvSpPr>
          <p:nvPr>
            <p:ph type="sldNum" sz="quarter" idx="12"/>
          </p:nvPr>
        </p:nvSpPr>
        <p:spPr/>
        <p:txBody>
          <a:bodyPr/>
          <a:lstStyle/>
          <a:p>
            <a:fld id="{EAEB3CC6-B820-46C5-8165-0F6AD76E9CDF}" type="slidenum">
              <a:rPr lang="en-US" smtClean="0"/>
              <a:pPr/>
              <a:t>38</a:t>
            </a:fld>
            <a:endParaRPr lang="en-US" dirty="0"/>
          </a:p>
        </p:txBody>
      </p:sp>
    </p:spTree>
    <p:extLst>
      <p:ext uri="{BB962C8B-B14F-4D97-AF65-F5344CB8AC3E}">
        <p14:creationId xmlns:p14="http://schemas.microsoft.com/office/powerpoint/2010/main" val="4144357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 grpId="0"/>
      <p:bldP spid="46" grpId="0"/>
      <p:bldP spid="48" grpId="0"/>
      <p:bldP spid="51" grpId="0"/>
      <p:bldP spid="52" grpId="0"/>
      <p:bldP spid="53" grpId="0"/>
      <p:bldP spid="44" grpId="0"/>
      <p:bldP spid="55" grpId="0"/>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892480" cy="4569371"/>
          </a:xfrm>
        </p:spPr>
        <p:txBody>
          <a:bodyPr/>
          <a:lstStyle/>
          <a:p>
            <a:pPr lvl="0">
              <a:buNone/>
            </a:pPr>
            <a:r>
              <a:rPr lang="en-CA" sz="2400" dirty="0" smtClean="0"/>
              <a:t>To justify doubling the cost of the treatment, we recommend that:</a:t>
            </a:r>
          </a:p>
          <a:p>
            <a:pPr lvl="0">
              <a:buNone/>
            </a:pPr>
            <a:endParaRPr lang="en-CA" sz="2400" dirty="0" smtClean="0"/>
          </a:p>
          <a:p>
            <a:pPr lvl="0">
              <a:buNone/>
            </a:pPr>
            <a:r>
              <a:rPr lang="en-CA" sz="2400" b="1" dirty="0" smtClean="0"/>
              <a:t>There needs to be a minimum of 20 points improvement in quality of life [e.g. from 50 to 70 on the quality of life scale] </a:t>
            </a:r>
            <a:r>
              <a:rPr lang="en-CA" sz="2400" dirty="0" smtClean="0"/>
              <a:t>YES = Most </a:t>
            </a:r>
          </a:p>
          <a:p>
            <a:pPr lvl="0">
              <a:buNone/>
            </a:pPr>
            <a:endParaRPr lang="en-CA" sz="2400" dirty="0" smtClean="0"/>
          </a:p>
          <a:p>
            <a:pPr lvl="0">
              <a:buNone/>
            </a:pPr>
            <a:r>
              <a:rPr lang="en-CA" sz="2400" dirty="0" smtClean="0"/>
              <a:t>		</a:t>
            </a:r>
          </a:p>
          <a:p>
            <a:endParaRPr lang="en-CA" sz="2000" dirty="0"/>
          </a:p>
        </p:txBody>
      </p:sp>
      <p:sp>
        <p:nvSpPr>
          <p:cNvPr id="3" name="Title 2"/>
          <p:cNvSpPr>
            <a:spLocks noGrp="1"/>
          </p:cNvSpPr>
          <p:nvPr>
            <p:ph type="title"/>
          </p:nvPr>
        </p:nvSpPr>
        <p:spPr/>
        <p:txBody>
          <a:bodyPr/>
          <a:lstStyle/>
          <a:p>
            <a:r>
              <a:rPr lang="en-CA" dirty="0" smtClean="0"/>
              <a:t>Trade-offs between cost and improved quality of life</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Sustainability of cancer control systems</a:t>
            </a:r>
          </a:p>
          <a:p>
            <a:r>
              <a:rPr lang="en-CA" dirty="0" smtClean="0"/>
              <a:t>Some results from a public deliberation event in Vancouver, Canada</a:t>
            </a:r>
            <a:endParaRPr lang="en-CA" dirty="0"/>
          </a:p>
        </p:txBody>
      </p:sp>
      <p:sp>
        <p:nvSpPr>
          <p:cNvPr id="3" name="Title 2"/>
          <p:cNvSpPr>
            <a:spLocks noGrp="1"/>
          </p:cNvSpPr>
          <p:nvPr>
            <p:ph type="title"/>
          </p:nvPr>
        </p:nvSpPr>
        <p:spPr/>
        <p:txBody>
          <a:bodyPr/>
          <a:lstStyle/>
          <a:p>
            <a:r>
              <a:rPr lang="en-US" dirty="0" smtClean="0"/>
              <a:t>Overview</a:t>
            </a:r>
            <a:endParaRPr lang="en-CA" dirty="0"/>
          </a:p>
        </p:txBody>
      </p:sp>
      <p:sp>
        <p:nvSpPr>
          <p:cNvPr id="4" name="Slide Number Placeholder 3"/>
          <p:cNvSpPr>
            <a:spLocks noGrp="1"/>
          </p:cNvSpPr>
          <p:nvPr>
            <p:ph type="sldNum" sz="quarter" idx="12"/>
          </p:nvPr>
        </p:nvSpPr>
        <p:spPr/>
        <p:txBody>
          <a:bodyPr/>
          <a:lstStyle/>
          <a:p>
            <a:pPr>
              <a:defRPr/>
            </a:pPr>
            <a:fld id="{52F2E96E-3F0F-4BFC-9541-C7B7CC4C6473}"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8507288" cy="4569371"/>
          </a:xfrm>
        </p:spPr>
        <p:txBody>
          <a:bodyPr/>
          <a:lstStyle/>
          <a:p>
            <a:pPr>
              <a:buNone/>
            </a:pPr>
            <a:r>
              <a:rPr lang="en-US" sz="2400" dirty="0" smtClean="0"/>
              <a:t>What would make drug funding decisions trustworthy?</a:t>
            </a:r>
          </a:p>
          <a:p>
            <a:pPr>
              <a:buNone/>
            </a:pPr>
            <a:endParaRPr lang="en-CA" sz="2400" dirty="0" smtClean="0"/>
          </a:p>
          <a:p>
            <a:pPr>
              <a:buNone/>
            </a:pPr>
            <a:r>
              <a:rPr lang="en-CA" sz="2400" b="1" dirty="0" smtClean="0"/>
              <a:t>There is a need for </a:t>
            </a:r>
            <a:r>
              <a:rPr lang="en-CA" sz="2400" b="1" u="sng" dirty="0" smtClean="0"/>
              <a:t>an independent body</a:t>
            </a:r>
            <a:r>
              <a:rPr lang="en-CA" sz="2400" b="1" dirty="0" smtClean="0"/>
              <a:t> that would </a:t>
            </a:r>
            <a:r>
              <a:rPr lang="en-CA" sz="2400" b="1" u="sng" dirty="0" smtClean="0"/>
              <a:t>oversee and review drug funding decisions </a:t>
            </a:r>
            <a:r>
              <a:rPr lang="en-CA" sz="2400" b="1" dirty="0" smtClean="0"/>
              <a:t>that </a:t>
            </a:r>
            <a:r>
              <a:rPr lang="en-CA" sz="2400" b="1" u="sng" dirty="0" smtClean="0"/>
              <a:t>involves a variety of people </a:t>
            </a:r>
            <a:r>
              <a:rPr lang="en-CA" sz="2400" b="1" dirty="0" smtClean="0"/>
              <a:t>without political motivation (participants were concerned about patronage) </a:t>
            </a:r>
            <a:r>
              <a:rPr lang="en-CA" sz="2400" dirty="0" smtClean="0"/>
              <a:t>YES = Most</a:t>
            </a:r>
          </a:p>
          <a:p>
            <a:pPr>
              <a:buNone/>
            </a:pPr>
            <a:endParaRPr lang="en-CA" sz="2400" dirty="0" smtClean="0"/>
          </a:p>
          <a:p>
            <a:pPr algn="ctr">
              <a:buNone/>
            </a:pPr>
            <a:r>
              <a:rPr lang="en-US" sz="2400" dirty="0" smtClean="0"/>
              <a:t>An “independent body” = a body that reviews drug funding decisions transparently and without bias </a:t>
            </a:r>
          </a:p>
          <a:p>
            <a:pPr>
              <a:buNone/>
            </a:pPr>
            <a:endParaRPr lang="en-CA" dirty="0"/>
          </a:p>
        </p:txBody>
      </p:sp>
      <p:sp>
        <p:nvSpPr>
          <p:cNvPr id="3" name="Title 2"/>
          <p:cNvSpPr>
            <a:spLocks noGrp="1"/>
          </p:cNvSpPr>
          <p:nvPr>
            <p:ph type="title"/>
          </p:nvPr>
        </p:nvSpPr>
        <p:spPr/>
        <p:txBody>
          <a:bodyPr/>
          <a:lstStyle/>
          <a:p>
            <a:r>
              <a:rPr lang="en-CA" dirty="0" smtClean="0"/>
              <a:t>Governance and trustworthiness</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8784976" cy="4680520"/>
          </a:xfrm>
        </p:spPr>
        <p:txBody>
          <a:bodyPr/>
          <a:lstStyle/>
          <a:p>
            <a:pPr>
              <a:buNone/>
            </a:pPr>
            <a:r>
              <a:rPr lang="en-CA" sz="2400" b="1" dirty="0" smtClean="0"/>
              <a:t>There is a need for an independent body that…</a:t>
            </a:r>
            <a:r>
              <a:rPr lang="en-CA" sz="2400" b="1" u="sng" dirty="0" smtClean="0"/>
              <a:t>involves a variety of people</a:t>
            </a:r>
          </a:p>
          <a:p>
            <a:pPr>
              <a:buNone/>
            </a:pPr>
            <a:endParaRPr lang="en-CA" sz="2400" b="1" u="sng" dirty="0" smtClean="0"/>
          </a:p>
          <a:p>
            <a:pPr>
              <a:buNone/>
            </a:pPr>
            <a:r>
              <a:rPr lang="en-US" sz="2000" dirty="0" smtClean="0"/>
              <a:t>	</a:t>
            </a:r>
            <a:r>
              <a:rPr lang="en-US" sz="2200" dirty="0" smtClean="0"/>
              <a:t>ANNE-MARIE</a:t>
            </a:r>
            <a:r>
              <a:rPr lang="en-US" sz="2200" i="1" dirty="0" smtClean="0"/>
              <a:t>:  [W]e are talking…about the independent body that we want to be actually independent.  We want them to be a variety of people who are educated and who are not appointed.</a:t>
            </a:r>
            <a:endParaRPr lang="en-CA" sz="2200" i="1" dirty="0" smtClean="0"/>
          </a:p>
          <a:p>
            <a:pPr>
              <a:buNone/>
            </a:pPr>
            <a:r>
              <a:rPr lang="en-US" sz="2200" dirty="0" smtClean="0"/>
              <a:t>	SARAH:   </a:t>
            </a:r>
            <a:r>
              <a:rPr lang="en-US" sz="2200" i="1" dirty="0" smtClean="0"/>
              <a:t>Non-political motive</a:t>
            </a:r>
            <a:r>
              <a:rPr lang="en-US" sz="2200" dirty="0" smtClean="0"/>
              <a:t>.</a:t>
            </a:r>
            <a:endParaRPr lang="en-CA" sz="2200" dirty="0" smtClean="0"/>
          </a:p>
          <a:p>
            <a:pPr>
              <a:buNone/>
            </a:pPr>
            <a:r>
              <a:rPr lang="en-US" sz="2200" dirty="0" smtClean="0"/>
              <a:t>	ANNE-MARIE:   </a:t>
            </a:r>
            <a:r>
              <a:rPr lang="en-US" sz="2200" i="1" dirty="0" smtClean="0"/>
              <a:t>They’re hired, not appointed</a:t>
            </a:r>
            <a:r>
              <a:rPr lang="en-US" sz="2000" i="1" dirty="0" smtClean="0"/>
              <a:t>.</a:t>
            </a:r>
          </a:p>
          <a:p>
            <a:pPr>
              <a:buNone/>
            </a:pPr>
            <a:endParaRPr lang="en-US" sz="2000" b="1" dirty="0" smtClean="0"/>
          </a:p>
          <a:p>
            <a:pPr algn="ctr">
              <a:buNone/>
            </a:pPr>
            <a:r>
              <a:rPr lang="en-CA" sz="2400" b="1" dirty="0" smtClean="0"/>
              <a:t>Concern about hidden agendas of pharmaceutical companies </a:t>
            </a:r>
          </a:p>
          <a:p>
            <a:pPr algn="ctr">
              <a:buNone/>
            </a:pPr>
            <a:r>
              <a:rPr lang="en-CA" sz="2400" b="1" dirty="0" smtClean="0"/>
              <a:t>and patronage appointments.</a:t>
            </a:r>
            <a:endParaRPr lang="en-US" sz="2400" b="1" dirty="0" smtClean="0"/>
          </a:p>
          <a:p>
            <a:pPr>
              <a:buNone/>
            </a:pPr>
            <a:endParaRPr lang="en-US" sz="2000" dirty="0" smtClean="0"/>
          </a:p>
          <a:p>
            <a:pPr>
              <a:buNone/>
            </a:pPr>
            <a:endParaRPr lang="en-US" sz="1000" dirty="0" smtClean="0"/>
          </a:p>
          <a:p>
            <a:pPr>
              <a:buNone/>
            </a:pPr>
            <a:endParaRPr lang="en-CA" sz="2000" dirty="0" smtClean="0"/>
          </a:p>
          <a:p>
            <a:pPr>
              <a:buNone/>
            </a:pPr>
            <a:endParaRPr lang="en-CA" sz="2000" dirty="0" smtClean="0"/>
          </a:p>
          <a:p>
            <a:pPr>
              <a:buNone/>
            </a:pPr>
            <a:endParaRPr lang="en-CA" sz="2000" dirty="0" smtClean="0"/>
          </a:p>
        </p:txBody>
      </p:sp>
      <p:sp>
        <p:nvSpPr>
          <p:cNvPr id="3" name="Title 2"/>
          <p:cNvSpPr>
            <a:spLocks noGrp="1"/>
          </p:cNvSpPr>
          <p:nvPr>
            <p:ph type="title"/>
          </p:nvPr>
        </p:nvSpPr>
        <p:spPr/>
        <p:txBody>
          <a:bodyPr/>
          <a:lstStyle/>
          <a:p>
            <a:r>
              <a:rPr lang="en-CA" dirty="0" smtClean="0"/>
              <a:t>Governance and trustworthiness</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556792"/>
            <a:ext cx="8579296" cy="4569371"/>
          </a:xfrm>
        </p:spPr>
        <p:txBody>
          <a:bodyPr/>
          <a:lstStyle/>
          <a:p>
            <a:pPr>
              <a:buNone/>
            </a:pPr>
            <a:r>
              <a:rPr lang="en-US" sz="2400" b="1" dirty="0" smtClean="0"/>
              <a:t>“…an independent body that </a:t>
            </a:r>
            <a:r>
              <a:rPr lang="en-US" sz="2400" b="1" u="sng" dirty="0" smtClean="0"/>
              <a:t>oversees and reviews </a:t>
            </a:r>
            <a:r>
              <a:rPr lang="en-US" sz="2400" b="1" dirty="0" smtClean="0"/>
              <a:t>the drug funding decision-making process”</a:t>
            </a:r>
          </a:p>
          <a:p>
            <a:pPr>
              <a:buNone/>
            </a:pPr>
            <a:endParaRPr lang="en-US" sz="2200" dirty="0" smtClean="0"/>
          </a:p>
          <a:p>
            <a:pPr>
              <a:buNone/>
            </a:pPr>
            <a:r>
              <a:rPr lang="en-CA" sz="2200" dirty="0" smtClean="0"/>
              <a:t>	</a:t>
            </a:r>
            <a:r>
              <a:rPr lang="en-CA" sz="2200" i="1" dirty="0" smtClean="0"/>
              <a:t>KYLE:   Oversee and review.</a:t>
            </a:r>
          </a:p>
          <a:p>
            <a:pPr>
              <a:buNone/>
            </a:pPr>
            <a:r>
              <a:rPr lang="en-CA" sz="2200" i="1" dirty="0" smtClean="0"/>
              <a:t>	JODY:   [O]</a:t>
            </a:r>
            <a:r>
              <a:rPr lang="en-CA" sz="2200" i="1" dirty="0" err="1" smtClean="0"/>
              <a:t>versee</a:t>
            </a:r>
            <a:r>
              <a:rPr lang="en-CA" sz="2200" i="1" dirty="0" smtClean="0"/>
              <a:t> kind of means they have the right to kind of step in and change things, I think.  Whereas if they are just reviewing it and looking for conflicts then they can point those out.</a:t>
            </a:r>
            <a:r>
              <a:rPr lang="en-US" sz="2200" i="1" dirty="0" smtClean="0"/>
              <a:t> </a:t>
            </a:r>
          </a:p>
          <a:p>
            <a:pPr>
              <a:buNone/>
            </a:pPr>
            <a:endParaRPr lang="en-US" sz="2200" i="1" dirty="0" smtClean="0"/>
          </a:p>
          <a:p>
            <a:pPr algn="ctr">
              <a:buNone/>
            </a:pPr>
            <a:r>
              <a:rPr lang="en-US" sz="2200" b="1" dirty="0" smtClean="0"/>
              <a:t>An independent body that </a:t>
            </a:r>
            <a:r>
              <a:rPr lang="en-US" sz="2200" b="1" u="sng" dirty="0" smtClean="0"/>
              <a:t>reviews and challenges</a:t>
            </a:r>
            <a:r>
              <a:rPr lang="en-US" sz="2200" b="1" dirty="0" smtClean="0"/>
              <a:t> drug funding decisions. </a:t>
            </a:r>
          </a:p>
          <a:p>
            <a:endParaRPr lang="en-CA" sz="2400" dirty="0" smtClean="0"/>
          </a:p>
          <a:p>
            <a:pPr>
              <a:buNone/>
            </a:pPr>
            <a:endParaRPr lang="en-CA" sz="2200" dirty="0"/>
          </a:p>
        </p:txBody>
      </p:sp>
      <p:sp>
        <p:nvSpPr>
          <p:cNvPr id="3" name="Title 2"/>
          <p:cNvSpPr>
            <a:spLocks noGrp="1"/>
          </p:cNvSpPr>
          <p:nvPr>
            <p:ph type="title"/>
          </p:nvPr>
        </p:nvSpPr>
        <p:spPr/>
        <p:txBody>
          <a:bodyPr/>
          <a:lstStyle/>
          <a:p>
            <a:r>
              <a:rPr lang="en-CA" dirty="0" smtClean="0"/>
              <a:t>Governance and trustworthiness</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856984" cy="4680520"/>
          </a:xfrm>
        </p:spPr>
        <p:txBody>
          <a:bodyPr/>
          <a:lstStyle/>
          <a:p>
            <a:pPr>
              <a:buNone/>
            </a:pPr>
            <a:r>
              <a:rPr lang="en-US" sz="2400" b="1" dirty="0" smtClean="0"/>
              <a:t>What is an appropriate way to engage Canadians in shared decision-making around drug funding? </a:t>
            </a:r>
            <a:endParaRPr lang="en-CA" sz="2400" dirty="0" smtClean="0"/>
          </a:p>
          <a:p>
            <a:pPr>
              <a:buNone/>
            </a:pPr>
            <a:endParaRPr lang="en-US" sz="2000" dirty="0" smtClean="0"/>
          </a:p>
          <a:p>
            <a:pPr>
              <a:buNone/>
            </a:pPr>
            <a:r>
              <a:rPr lang="en-US" sz="2000" dirty="0" smtClean="0"/>
              <a:t>	ABBEY:  </a:t>
            </a:r>
            <a:r>
              <a:rPr lang="en-US" sz="2000" i="1" dirty="0" smtClean="0"/>
              <a:t>Offer an incentive….We’re lab rats looking for the cheese</a:t>
            </a:r>
            <a:r>
              <a:rPr lang="en-US" sz="2000" dirty="0" smtClean="0"/>
              <a:t>.  </a:t>
            </a:r>
          </a:p>
          <a:p>
            <a:pPr>
              <a:buNone/>
            </a:pPr>
            <a:r>
              <a:rPr lang="en-US" sz="2000" dirty="0" smtClean="0"/>
              <a:t>	VICTOR</a:t>
            </a:r>
            <a:r>
              <a:rPr lang="en-US" sz="2000" i="1" dirty="0" smtClean="0"/>
              <a:t>:   I would actually second [her] on that….But after coming here…I get interested, into it.  But initially there has to be some kind of incentive…</a:t>
            </a:r>
          </a:p>
          <a:p>
            <a:pPr>
              <a:buNone/>
            </a:pPr>
            <a:r>
              <a:rPr lang="en-US" sz="2000" dirty="0" smtClean="0"/>
              <a:t>	JODY:  </a:t>
            </a:r>
            <a:r>
              <a:rPr lang="en-US" sz="2000" i="1" dirty="0" smtClean="0"/>
              <a:t>[W]hat do I know about cancer drugs?  And I came here and I was educated.  And I learned, and I was really able to contribute.  </a:t>
            </a:r>
          </a:p>
          <a:p>
            <a:pPr>
              <a:buNone/>
            </a:pPr>
            <a:r>
              <a:rPr lang="en-US" sz="2000" dirty="0" smtClean="0"/>
              <a:t>	PETER:   </a:t>
            </a:r>
            <a:r>
              <a:rPr lang="en-US" sz="2000" i="1" dirty="0" smtClean="0"/>
              <a:t>I think we’ve all been touched by [cancer] in some way.  And that’s the reason I came.  </a:t>
            </a:r>
            <a:endParaRPr lang="en-CA" sz="2000" i="1" dirty="0" smtClean="0"/>
          </a:p>
          <a:p>
            <a:pPr>
              <a:buNone/>
            </a:pPr>
            <a:endParaRPr lang="en-CA" sz="2000" b="1" dirty="0" smtClean="0"/>
          </a:p>
          <a:p>
            <a:pPr algn="ctr">
              <a:buNone/>
            </a:pPr>
            <a:r>
              <a:rPr lang="en-CA" sz="2400" b="1" dirty="0" smtClean="0"/>
              <a:t>Monetary incentives and non-monetary benefits of participation</a:t>
            </a:r>
          </a:p>
          <a:p>
            <a:pPr>
              <a:buNone/>
            </a:pPr>
            <a:endParaRPr lang="en-CA" sz="2000" dirty="0" smtClean="0"/>
          </a:p>
          <a:p>
            <a:pPr>
              <a:buNone/>
            </a:pPr>
            <a:endParaRPr lang="en-CA" sz="2000" dirty="0" smtClean="0"/>
          </a:p>
          <a:p>
            <a:endParaRPr lang="en-CA" sz="2000" b="1" dirty="0" smtClean="0"/>
          </a:p>
          <a:p>
            <a:endParaRPr lang="en-CA" dirty="0"/>
          </a:p>
        </p:txBody>
      </p:sp>
      <p:sp>
        <p:nvSpPr>
          <p:cNvPr id="3" name="Title 2"/>
          <p:cNvSpPr>
            <a:spLocks noGrp="1"/>
          </p:cNvSpPr>
          <p:nvPr>
            <p:ph type="title"/>
          </p:nvPr>
        </p:nvSpPr>
        <p:spPr/>
        <p:txBody>
          <a:bodyPr/>
          <a:lstStyle/>
          <a:p>
            <a:r>
              <a:rPr lang="en-CA" dirty="0" smtClean="0"/>
              <a:t>Governance and trustworthiness:</a:t>
            </a:r>
            <a:br>
              <a:rPr lang="en-CA" dirty="0" smtClean="0"/>
            </a:br>
            <a:r>
              <a:rPr lang="en-CA" dirty="0" smtClean="0"/>
              <a:t>question from the panel</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5D308E-D281-4A62-8632-D0AB8DB1C8BE}" type="slidenum">
              <a:rPr lang="en-US" smtClean="0"/>
              <a:pPr>
                <a:defRPr/>
              </a:pPr>
              <a:t>44</a:t>
            </a:fld>
            <a:endParaRPr lang="en-US" dirty="0"/>
          </a:p>
        </p:txBody>
      </p:sp>
      <p:pic>
        <p:nvPicPr>
          <p:cNvPr id="3" name="Picture 2" descr="C:\Users\speacock\Desktop\cats and birds.jpg"/>
          <p:cNvPicPr>
            <a:picLocks noChangeAspect="1" noChangeArrowheads="1"/>
          </p:cNvPicPr>
          <p:nvPr/>
        </p:nvPicPr>
        <p:blipFill>
          <a:blip r:embed="rId2" cstate="print"/>
          <a:srcRect/>
          <a:stretch>
            <a:fillRect/>
          </a:stretch>
        </p:blipFill>
        <p:spPr bwMode="auto">
          <a:xfrm>
            <a:off x="1607753" y="1124744"/>
            <a:ext cx="5988583" cy="446449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8712968" cy="4569371"/>
          </a:xfrm>
        </p:spPr>
        <p:txBody>
          <a:bodyPr/>
          <a:lstStyle/>
          <a:p>
            <a:pPr lvl="0"/>
            <a:r>
              <a:rPr lang="en-CA" sz="2200" dirty="0" smtClean="0"/>
              <a:t>Strong buy-in from policy makers</a:t>
            </a:r>
          </a:p>
          <a:p>
            <a:pPr lvl="0"/>
            <a:r>
              <a:rPr lang="en-CA" sz="2200" dirty="0" smtClean="0"/>
              <a:t>Successful recruitment: participants are BC </a:t>
            </a:r>
            <a:r>
              <a:rPr lang="en-CA" sz="2200" u="sng" dirty="0" smtClean="0"/>
              <a:t>public and patients</a:t>
            </a:r>
          </a:p>
          <a:p>
            <a:r>
              <a:rPr lang="en-CA" sz="2200" dirty="0" smtClean="0"/>
              <a:t>Participants’ recommendations represent informed, values-based solutions to current policy challenges</a:t>
            </a:r>
          </a:p>
          <a:p>
            <a:pPr lvl="0"/>
            <a:r>
              <a:rPr lang="en-CA" sz="2200" dirty="0" smtClean="0"/>
              <a:t>Participants accepted the need for trade-offs – no one said ‘fund everything’ </a:t>
            </a:r>
          </a:p>
          <a:p>
            <a:r>
              <a:rPr lang="en-CA" sz="2200" dirty="0" smtClean="0"/>
              <a:t>Trustworthiness in funding decisions - patients should be part of a  transparent and unbiased (independent) review process.</a:t>
            </a:r>
          </a:p>
          <a:p>
            <a:r>
              <a:rPr lang="en-CA" sz="2200" dirty="0" smtClean="0"/>
              <a:t>Building trust: participants would trust the outcomes of similar deliberative engagement processes </a:t>
            </a:r>
            <a:endParaRPr lang="en-CA" sz="2200" dirty="0"/>
          </a:p>
        </p:txBody>
      </p:sp>
      <p:sp>
        <p:nvSpPr>
          <p:cNvPr id="3" name="Title 2"/>
          <p:cNvSpPr>
            <a:spLocks noGrp="1"/>
          </p:cNvSpPr>
          <p:nvPr>
            <p:ph type="title"/>
          </p:nvPr>
        </p:nvSpPr>
        <p:spPr/>
        <p:txBody>
          <a:bodyPr/>
          <a:lstStyle/>
          <a:p>
            <a:r>
              <a:rPr lang="en-US" dirty="0" smtClean="0"/>
              <a:t>Summary</a:t>
            </a:r>
            <a:endParaRPr lang="en-CA" dirty="0"/>
          </a:p>
        </p:txBody>
      </p:sp>
      <p:sp>
        <p:nvSpPr>
          <p:cNvPr id="4" name="Slide Number Placeholder 3"/>
          <p:cNvSpPr>
            <a:spLocks noGrp="1"/>
          </p:cNvSpPr>
          <p:nvPr>
            <p:ph type="sldNum" sz="quarter" idx="12"/>
          </p:nvPr>
        </p:nvSpPr>
        <p:spPr/>
        <p:txBody>
          <a:bodyPr/>
          <a:lstStyle/>
          <a:p>
            <a:pPr>
              <a:defRPr/>
            </a:pPr>
            <a:fld id="{D31D4443-3889-456E-BFBA-A7C9F315ADC3}" type="slidenum">
              <a:rPr lang="en-US" smtClean="0"/>
              <a:pPr>
                <a:defRPr/>
              </a:pPr>
              <a:t>45</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292080" y="5245155"/>
            <a:ext cx="3528392" cy="848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83768" y="0"/>
            <a:ext cx="6696744" cy="6858000"/>
          </a:xfrm>
          <a:prstGeom prst="rect">
            <a:avLst/>
          </a:prstGeom>
          <a:solidFill>
            <a:srgbClr val="743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p:nvPr/>
        </p:nvPicPr>
        <p:blipFill>
          <a:blip r:embed="rId2" cstate="print"/>
          <a:srcRect/>
          <a:stretch>
            <a:fillRect/>
          </a:stretch>
        </p:blipFill>
        <p:spPr bwMode="auto">
          <a:xfrm>
            <a:off x="3275856" y="523648"/>
            <a:ext cx="5112568" cy="5137600"/>
          </a:xfrm>
          <a:prstGeom prst="rect">
            <a:avLst/>
          </a:prstGeom>
          <a:noFill/>
          <a:ln w="9525">
            <a:noFill/>
            <a:miter lim="800000"/>
            <a:headEnd/>
            <a:tailEnd/>
          </a:ln>
        </p:spPr>
      </p:pic>
      <p:sp>
        <p:nvSpPr>
          <p:cNvPr id="7" name="TextBox 6"/>
          <p:cNvSpPr txBox="1"/>
          <p:nvPr/>
        </p:nvSpPr>
        <p:spPr>
          <a:xfrm>
            <a:off x="4067944" y="5981218"/>
            <a:ext cx="3456384" cy="400110"/>
          </a:xfrm>
          <a:prstGeom prst="rect">
            <a:avLst/>
          </a:prstGeom>
          <a:noFill/>
        </p:spPr>
        <p:txBody>
          <a:bodyPr wrap="square" rtlCol="0">
            <a:spAutoFit/>
          </a:bodyPr>
          <a:lstStyle/>
          <a:p>
            <a:pPr algn="ctr"/>
            <a:r>
              <a:rPr lang="en-CA" sz="2000" b="1" dirty="0" smtClean="0">
                <a:solidFill>
                  <a:schemeClr val="tx2"/>
                </a:solidFill>
                <a:effectLst>
                  <a:outerShdw blurRad="38100" dist="38100" dir="2700000" algn="tl">
                    <a:srgbClr val="000000">
                      <a:alpha val="43137"/>
                    </a:srgbClr>
                  </a:outerShdw>
                </a:effectLst>
              </a:rPr>
              <a:t>www.cc-arcc.ca</a:t>
            </a:r>
            <a:endParaRPr lang="en-CA" sz="2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95536" y="90872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Cancer 'tidal wave' on horizon, warns WHO</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Mammograms"/>
          <p:cNvPicPr>
            <a:picLocks noChangeAspect="1" noChangeArrowheads="1"/>
          </p:cNvPicPr>
          <p:nvPr/>
        </p:nvPicPr>
        <p:blipFill>
          <a:blip r:embed="rId3" r:link="rId4" cstate="print"/>
          <a:srcRect/>
          <a:stretch>
            <a:fillRect/>
          </a:stretch>
        </p:blipFill>
        <p:spPr bwMode="auto">
          <a:xfrm>
            <a:off x="467544" y="1484784"/>
            <a:ext cx="5943600" cy="3528392"/>
          </a:xfrm>
          <a:prstGeom prst="rect">
            <a:avLst/>
          </a:prstGeom>
          <a:noFill/>
        </p:spPr>
      </p:pic>
      <p:sp>
        <p:nvSpPr>
          <p:cNvPr id="2051" name="Rectangle 3"/>
          <p:cNvSpPr>
            <a:spLocks noChangeArrowheads="1"/>
          </p:cNvSpPr>
          <p:nvPr/>
        </p:nvSpPr>
        <p:spPr bwMode="auto">
          <a:xfrm>
            <a:off x="0" y="349966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588224" y="1412776"/>
            <a:ext cx="2411760" cy="3693319"/>
          </a:xfrm>
          <a:prstGeom prst="rect">
            <a:avLst/>
          </a:prstGeom>
        </p:spPr>
        <p:txBody>
          <a:bodyPr wrap="square">
            <a:spAutoFit/>
          </a:bodyPr>
          <a:lstStyle/>
          <a:p>
            <a:r>
              <a:rPr lang="en-CA" dirty="0" smtClean="0">
                <a:latin typeface="+mn-lt"/>
              </a:rPr>
              <a:t>Cancer is the leading cause of economic loss through premature death and disability worldwide - because of the vast sums spent on treatment, but also in lost economic and social activity. In 2010, WHO says the total annual economic cost of cancer was $1.16 trillion (£700bn).</a:t>
            </a:r>
            <a:endParaRPr lang="en-CA" dirty="0">
              <a:latin typeface="+mn-lt"/>
            </a:endParaRPr>
          </a:p>
        </p:txBody>
      </p:sp>
      <p:pic>
        <p:nvPicPr>
          <p:cNvPr id="2053" name="Picture 5" descr="BBC">
            <a:hlinkClick r:id="rId5"/>
          </p:cNvPr>
          <p:cNvPicPr>
            <a:picLocks noChangeAspect="1" noChangeArrowheads="1"/>
          </p:cNvPicPr>
          <p:nvPr/>
        </p:nvPicPr>
        <p:blipFill>
          <a:blip r:embed="rId6" cstate="print"/>
          <a:srcRect/>
          <a:stretch>
            <a:fillRect/>
          </a:stretch>
        </p:blipFill>
        <p:spPr bwMode="auto">
          <a:xfrm>
            <a:off x="251520" y="260648"/>
            <a:ext cx="2016224" cy="576064"/>
          </a:xfrm>
          <a:prstGeom prst="rect">
            <a:avLst/>
          </a:prstGeom>
          <a:noFill/>
        </p:spPr>
      </p:pic>
      <p:sp>
        <p:nvSpPr>
          <p:cNvPr id="8" name="Content Placeholder 3"/>
          <p:cNvSpPr txBox="1">
            <a:spLocks/>
          </p:cNvSpPr>
          <p:nvPr/>
        </p:nvSpPr>
        <p:spPr>
          <a:xfrm>
            <a:off x="457200" y="5373216"/>
            <a:ext cx="8229600" cy="120032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b="0" i="1" u="none" strike="noStrike" kern="0" cap="none" spc="0" normalizeH="0" baseline="0" noProof="0" dirty="0" smtClean="0">
                <a:ln>
                  <a:noFill/>
                </a:ln>
                <a:solidFill>
                  <a:schemeClr val="tx1"/>
                </a:solidFill>
                <a:effectLst/>
                <a:uLnTx/>
                <a:uFillTx/>
                <a:latin typeface="+mn-lt"/>
                <a:ea typeface="+mn-ea"/>
                <a:cs typeface="+mn-cs"/>
              </a:rPr>
              <a:t>"The global cancer burden is increasing and quite markedly ... If we look at the cost of treatment of cancers, it is spiralling out of control, even for the high-income countries ... Despite advances in the field of cancer research, treatments alone will not be enough to tackle the larger problem.” Dr Chris Wild, Director IARC</a:t>
            </a:r>
            <a:endParaRPr kumimoji="0" lang="en-CA" b="0" i="1" u="none" strike="noStrike" kern="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pPr>
              <a:defRPr/>
            </a:pPr>
            <a:fld id="{915D308E-D281-4A62-8632-D0AB8DB1C8BE}" type="slidenum">
              <a:rPr lang="en-US" smtClean="0"/>
              <a:pPr>
                <a:defRPr/>
              </a:pPr>
              <a:t>5</a:t>
            </a:fld>
            <a:endParaRPr lang="en-US" dirty="0"/>
          </a:p>
        </p:txBody>
      </p:sp>
    </p:spTree>
    <p:extLst>
      <p:ext uri="{BB962C8B-B14F-4D97-AF65-F5344CB8AC3E}">
        <p14:creationId xmlns:p14="http://schemas.microsoft.com/office/powerpoint/2010/main" val="158334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05705" y="1072158"/>
            <a:ext cx="8486775" cy="6286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95536" y="1733550"/>
            <a:ext cx="6010275" cy="3390900"/>
          </a:xfrm>
          <a:prstGeom prst="rect">
            <a:avLst/>
          </a:prstGeom>
          <a:noFill/>
          <a:ln w="9525">
            <a:noFill/>
            <a:miter lim="800000"/>
            <a:headEnd/>
            <a:tailEnd/>
          </a:ln>
        </p:spPr>
      </p:pic>
      <p:sp>
        <p:nvSpPr>
          <p:cNvPr id="5" name="Rectangle 4"/>
          <p:cNvSpPr/>
          <p:nvPr/>
        </p:nvSpPr>
        <p:spPr>
          <a:xfrm>
            <a:off x="395536" y="5448126"/>
            <a:ext cx="8280920" cy="923330"/>
          </a:xfrm>
          <a:prstGeom prst="rect">
            <a:avLst/>
          </a:prstGeom>
        </p:spPr>
        <p:txBody>
          <a:bodyPr wrap="square">
            <a:spAutoFit/>
          </a:bodyPr>
          <a:lstStyle/>
          <a:p>
            <a:r>
              <a:rPr lang="en-CA" dirty="0" smtClean="0">
                <a:latin typeface="+mn-lt"/>
              </a:rPr>
              <a:t>The group CanCertainty, led by Kidney Cancer Canada, launched a campaign Monday calling for "equal and fair" cancer treatment for all Canadians, no matter what type of medication they're on.</a:t>
            </a:r>
            <a:endParaRPr lang="en-CA" dirty="0">
              <a:latin typeface="+mn-lt"/>
            </a:endParaRPr>
          </a:p>
        </p:txBody>
      </p:sp>
      <p:pic>
        <p:nvPicPr>
          <p:cNvPr id="1029" name="Picture 5"/>
          <p:cNvPicPr>
            <a:picLocks noChangeAspect="1" noChangeArrowheads="1"/>
          </p:cNvPicPr>
          <p:nvPr/>
        </p:nvPicPr>
        <p:blipFill>
          <a:blip r:embed="rId4" cstate="print"/>
          <a:srcRect/>
          <a:stretch>
            <a:fillRect/>
          </a:stretch>
        </p:blipFill>
        <p:spPr bwMode="auto">
          <a:xfrm>
            <a:off x="755576" y="245021"/>
            <a:ext cx="2174673" cy="663699"/>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51520" y="249213"/>
            <a:ext cx="527243" cy="587499"/>
          </a:xfrm>
          <a:prstGeom prst="rect">
            <a:avLst/>
          </a:prstGeom>
          <a:noFill/>
          <a:ln w="9525">
            <a:noFill/>
            <a:miter lim="800000"/>
            <a:headEnd/>
            <a:tailEnd/>
          </a:ln>
        </p:spPr>
      </p:pic>
      <p:sp>
        <p:nvSpPr>
          <p:cNvPr id="8" name="TextBox 7"/>
          <p:cNvSpPr txBox="1"/>
          <p:nvPr/>
        </p:nvSpPr>
        <p:spPr>
          <a:xfrm>
            <a:off x="6660232" y="1700808"/>
            <a:ext cx="2232248" cy="3139321"/>
          </a:xfrm>
          <a:prstGeom prst="rect">
            <a:avLst/>
          </a:prstGeom>
          <a:noFill/>
        </p:spPr>
        <p:txBody>
          <a:bodyPr wrap="square" rtlCol="0">
            <a:spAutoFit/>
          </a:bodyPr>
          <a:lstStyle/>
          <a:p>
            <a:r>
              <a:rPr lang="en-CA" dirty="0" smtClean="0">
                <a:latin typeface="+mn-lt"/>
              </a:rPr>
              <a:t>People in Ontario and Atlantic Canada face financial hardship that other Canadians don't when it comes to accessing cancer treatments taken orally, a coalition of more than 30 cancer organizations says. </a:t>
            </a:r>
          </a:p>
          <a:p>
            <a:endParaRPr lang="en-CA" dirty="0">
              <a:latin typeface="+mn-lt"/>
            </a:endParaRPr>
          </a:p>
        </p:txBody>
      </p:sp>
      <p:sp>
        <p:nvSpPr>
          <p:cNvPr id="10" name="Slide Number Placeholder 9"/>
          <p:cNvSpPr>
            <a:spLocks noGrp="1"/>
          </p:cNvSpPr>
          <p:nvPr>
            <p:ph type="sldNum" sz="quarter" idx="12"/>
          </p:nvPr>
        </p:nvSpPr>
        <p:spPr/>
        <p:txBody>
          <a:bodyPr/>
          <a:lstStyle/>
          <a:p>
            <a:pPr>
              <a:defRPr/>
            </a:pPr>
            <a:fld id="{915D308E-D281-4A62-8632-D0AB8DB1C8BE}"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42875" y="233363"/>
            <a:ext cx="2556917" cy="52777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a:xfrm>
            <a:off x="2197423" y="980728"/>
            <a:ext cx="4750841" cy="5336741"/>
          </a:xfrm>
          <a:prstGeom prst="rect">
            <a:avLst/>
          </a:prstGeom>
        </p:spPr>
      </p:pic>
      <p:sp>
        <p:nvSpPr>
          <p:cNvPr id="5" name="Slide Number Placeholder 4"/>
          <p:cNvSpPr>
            <a:spLocks noGrp="1"/>
          </p:cNvSpPr>
          <p:nvPr>
            <p:ph type="sldNum" sz="quarter" idx="12"/>
          </p:nvPr>
        </p:nvSpPr>
        <p:spPr/>
        <p:txBody>
          <a:bodyPr/>
          <a:lstStyle/>
          <a:p>
            <a:pPr>
              <a:defRPr/>
            </a:pPr>
            <a:fld id="{915D308E-D281-4A62-8632-D0AB8DB1C8BE}"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sz="2600" dirty="0" smtClean="0"/>
              <a:t>At the February 1, 2012 data cut-off, median follow-up was 12.5 months for vemurafenib and 9.5 months for dacarbazine. In patients not censored at crossover, median OS was 13.6 months for vemurafenib vs. 10.3 months for dacarbazine (HR 0.76; </a:t>
            </a:r>
            <a:r>
              <a:rPr lang="en-CA" sz="2600" i="1" dirty="0" smtClean="0"/>
              <a:t>P</a:t>
            </a:r>
            <a:r>
              <a:rPr lang="en-CA" sz="2600" dirty="0" smtClean="0"/>
              <a:t>&lt;0.01 post-hoc). In those censored at crossover, OS was 13.6 months for vemurafenib and 9.7 months for dacarbazine (HR 0.76; </a:t>
            </a:r>
            <a:r>
              <a:rPr lang="en-CA" sz="2600" i="1" dirty="0" smtClean="0"/>
              <a:t>P</a:t>
            </a:r>
            <a:r>
              <a:rPr lang="en-CA" sz="2600" dirty="0" smtClean="0"/>
              <a:t>&lt;0.001 post-hoc). </a:t>
            </a:r>
            <a:r>
              <a:rPr lang="en-CA" sz="2600" i="1" dirty="0" smtClean="0"/>
              <a:t>(BRIM3 Trial presentation at ASCO 2012)</a:t>
            </a:r>
          </a:p>
          <a:p>
            <a:endParaRPr lang="en-CA" sz="2600" dirty="0"/>
          </a:p>
        </p:txBody>
      </p:sp>
      <p:sp>
        <p:nvSpPr>
          <p:cNvPr id="3" name="Title 2"/>
          <p:cNvSpPr>
            <a:spLocks noGrp="1"/>
          </p:cNvSpPr>
          <p:nvPr>
            <p:ph type="title"/>
          </p:nvPr>
        </p:nvSpPr>
        <p:spPr/>
        <p:txBody>
          <a:bodyPr/>
          <a:lstStyle/>
          <a:p>
            <a:r>
              <a:rPr lang="en-CA" sz="3600" b="1" dirty="0" smtClean="0">
                <a:effectLst>
                  <a:outerShdw blurRad="38100" dist="38100" dir="2700000" algn="tl">
                    <a:srgbClr val="000000">
                      <a:alpha val="43137"/>
                    </a:srgbClr>
                  </a:outerShdw>
                </a:effectLst>
              </a:rPr>
              <a:t>Rising community expectations</a:t>
            </a:r>
            <a:endParaRPr lang="en-CA" sz="3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D3F141B6-A297-43B8-A60B-FC4E0EE0593B}"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85308" y="422548"/>
            <a:ext cx="7503116" cy="2430388"/>
          </a:xfrm>
          <a:prstGeom prst="rect">
            <a:avLst/>
          </a:prstGeom>
          <a:noFill/>
          <a:ln w="9525">
            <a:noFill/>
            <a:miter lim="800000"/>
            <a:headEnd/>
            <a:tailEnd/>
          </a:ln>
        </p:spPr>
      </p:pic>
      <p:sp>
        <p:nvSpPr>
          <p:cNvPr id="4" name="Rectangle 3"/>
          <p:cNvSpPr/>
          <p:nvPr/>
        </p:nvSpPr>
        <p:spPr>
          <a:xfrm>
            <a:off x="1043608" y="2780928"/>
            <a:ext cx="6840760" cy="3077766"/>
          </a:xfrm>
          <a:prstGeom prst="rect">
            <a:avLst/>
          </a:prstGeom>
          <a:solidFill>
            <a:schemeClr val="tx2"/>
          </a:solidFill>
        </p:spPr>
        <p:txBody>
          <a:bodyPr wrap="square">
            <a:spAutoFit/>
          </a:bodyPr>
          <a:lstStyle/>
          <a:p>
            <a:endParaRPr lang="en-CA" dirty="0" smtClean="0">
              <a:latin typeface="Baskerville Old Face" pitchFamily="18" charset="0"/>
            </a:endParaRPr>
          </a:p>
          <a:p>
            <a:endParaRPr lang="en-CA" dirty="0" smtClean="0">
              <a:latin typeface="Baskerville Old Face" pitchFamily="18" charset="0"/>
            </a:endParaRPr>
          </a:p>
          <a:p>
            <a:r>
              <a:rPr lang="en-CA" sz="2000" dirty="0" smtClean="0">
                <a:latin typeface="Baskerville Old Face" pitchFamily="18" charset="0"/>
              </a:rPr>
              <a:t>“Dr. Leonard </a:t>
            </a:r>
            <a:r>
              <a:rPr lang="en-CA" sz="2000" dirty="0" err="1" smtClean="0">
                <a:latin typeface="Baskerville Old Face" pitchFamily="18" charset="0"/>
              </a:rPr>
              <a:t>Saltz’s</a:t>
            </a:r>
            <a:r>
              <a:rPr lang="en-CA" sz="2000" dirty="0" smtClean="0">
                <a:latin typeface="Baskerville Old Face" pitchFamily="18" charset="0"/>
              </a:rPr>
              <a:t> remarks cited statistics showing that the median monthly price for new cancer drugs in the U.S. had more than doubled in inflation-adjusted dollars from $4,716 in the period from 2000 through 2004 to roughly $9,900 from 2010 through 2014. Dr. </a:t>
            </a:r>
            <a:r>
              <a:rPr lang="en-CA" sz="2000" dirty="0" err="1" smtClean="0">
                <a:latin typeface="Baskerville Old Face" pitchFamily="18" charset="0"/>
              </a:rPr>
              <a:t>Saltz</a:t>
            </a:r>
            <a:r>
              <a:rPr lang="en-CA" sz="2000" dirty="0" smtClean="0">
                <a:latin typeface="Baskerville Old Face" pitchFamily="18" charset="0"/>
              </a:rPr>
              <a:t> cited studies showing that the price increases haven’t corresponded to increases in the drugs’ effectiveness.”</a:t>
            </a:r>
            <a:endParaRPr lang="en-US" sz="2000" dirty="0" smtClean="0"/>
          </a:p>
          <a:p>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CC Slide Template v1">
  <a:themeElements>
    <a:clrScheme name="Custom 3">
      <a:dk1>
        <a:srgbClr val="000000"/>
      </a:dk1>
      <a:lt1>
        <a:srgbClr val="693A77"/>
      </a:lt1>
      <a:dk2>
        <a:srgbClr val="FFFFFF"/>
      </a:dk2>
      <a:lt2>
        <a:srgbClr val="5F5F5F"/>
      </a:lt2>
      <a:accent1>
        <a:srgbClr val="3D7EDB"/>
      </a:accent1>
      <a:accent2>
        <a:srgbClr val="1F55A5"/>
      </a:accent2>
      <a:accent3>
        <a:srgbClr val="AD78BD"/>
      </a:accent3>
      <a:accent4>
        <a:srgbClr val="FCEA04"/>
      </a:accent4>
      <a:accent5>
        <a:srgbClr val="99CC00"/>
      </a:accent5>
      <a:accent6>
        <a:srgbClr val="002060"/>
      </a:accent6>
      <a:hlink>
        <a:srgbClr val="3D7EDB"/>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7C2B83"/>
        </a:lt1>
        <a:dk2>
          <a:srgbClr val="000000"/>
        </a:dk2>
        <a:lt2>
          <a:srgbClr val="808080"/>
        </a:lt2>
        <a:accent1>
          <a:srgbClr val="BBE0E3"/>
        </a:accent1>
        <a:accent2>
          <a:srgbClr val="333399"/>
        </a:accent2>
        <a:accent3>
          <a:srgbClr val="BFAC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7C2B83"/>
        </a:lt1>
        <a:dk2>
          <a:srgbClr val="FFFFFF"/>
        </a:dk2>
        <a:lt2>
          <a:srgbClr val="808080"/>
        </a:lt2>
        <a:accent1>
          <a:srgbClr val="BBE0E3"/>
        </a:accent1>
        <a:accent2>
          <a:srgbClr val="333399"/>
        </a:accent2>
        <a:accent3>
          <a:srgbClr val="BFAC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ARCC Slide Template v1</Template>
  <TotalTime>2518</TotalTime>
  <Words>2935</Words>
  <Application>Microsoft Office PowerPoint</Application>
  <PresentationFormat>On-screen Show (4:3)</PresentationFormat>
  <Paragraphs>497</Paragraphs>
  <Slides>46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Baskerville Old Face</vt:lpstr>
      <vt:lpstr>Calibri</vt:lpstr>
      <vt:lpstr>Cambria</vt:lpstr>
      <vt:lpstr>Century Gothic</vt:lpstr>
      <vt:lpstr>Times New Roman</vt:lpstr>
      <vt:lpstr>Verdana</vt:lpstr>
      <vt:lpstr>Wingdings</vt:lpstr>
      <vt:lpstr>ARCC Slide Template v1</vt:lpstr>
      <vt:lpstr>Public input on priority setting and the high cost of cancer drugs  results from a public deliberation event in Vancouver, Canada</vt:lpstr>
      <vt:lpstr>PowerPoint Presentation</vt:lpstr>
      <vt:lpstr>PowerPoint Presentation</vt:lpstr>
      <vt:lpstr>Overview</vt:lpstr>
      <vt:lpstr>PowerPoint Presentation</vt:lpstr>
      <vt:lpstr>PowerPoint Presentation</vt:lpstr>
      <vt:lpstr>PowerPoint Presentation</vt:lpstr>
      <vt:lpstr>Rising community expectations</vt:lpstr>
      <vt:lpstr>PowerPoint Presentation</vt:lpstr>
      <vt:lpstr>PowerPoint Presentation</vt:lpstr>
      <vt:lpstr>PowerPoint Presentation</vt:lpstr>
      <vt:lpstr>Population projections for BC</vt:lpstr>
      <vt:lpstr>Projected Cancer Incidence to 2027</vt:lpstr>
      <vt:lpstr>Projected Cancer Incidence to 2027</vt:lpstr>
      <vt:lpstr>Mean cost after diagnosis</vt:lpstr>
      <vt:lpstr>Growth in BC since 2006</vt:lpstr>
      <vt:lpstr>Growth in expenditure 2006-2013</vt:lpstr>
      <vt:lpstr>Total expenditure by site</vt:lpstr>
      <vt:lpstr>PowerPoint Presentation</vt:lpstr>
      <vt:lpstr>PowerPoint Presentation</vt:lpstr>
      <vt:lpstr>PowerPoint Presentation</vt:lpstr>
      <vt:lpstr>PowerPoint Presentation</vt:lpstr>
      <vt:lpstr>PowerPoint Presentation</vt:lpstr>
      <vt:lpstr>Identify the topic for deliberation  </vt:lpstr>
      <vt:lpstr>What is public engagement?</vt:lpstr>
      <vt:lpstr>What is deliberative  public engagement?</vt:lpstr>
      <vt:lpstr>Deliberative events</vt:lpstr>
      <vt:lpstr>“Making Decisions About Funding for Cancer Drugs:  a Deliberative Public Engagement”</vt:lpstr>
      <vt:lpstr>PowerPoint Presentation</vt:lpstr>
      <vt:lpstr>Key deliberative questions  posed to participants</vt:lpstr>
      <vt:lpstr>Key deliberative questions  posed to participants</vt:lpstr>
      <vt:lpstr>Two recommendations on disinvestment</vt:lpstr>
      <vt:lpstr>    There is an obligation to continue to fund a cancer drug…   </vt:lpstr>
      <vt:lpstr>    There is an obligation to continue to fund a cancer drug…   </vt:lpstr>
      <vt:lpstr> Public guidance on disinvestment </vt:lpstr>
      <vt:lpstr>Trade-offs between cost and additional duration of life</vt:lpstr>
      <vt:lpstr>Trade-offs between cost and additional duration of life</vt:lpstr>
      <vt:lpstr>PowerPoint Presentation</vt:lpstr>
      <vt:lpstr>Trade-offs between cost and improved quality of life</vt:lpstr>
      <vt:lpstr>Governance and trustworthiness</vt:lpstr>
      <vt:lpstr>Governance and trustworthiness</vt:lpstr>
      <vt:lpstr>Governance and trustworthiness</vt:lpstr>
      <vt:lpstr>Governance and trustworthiness: question from the panel</vt:lpstr>
      <vt:lpstr>PowerPoint Presentation</vt:lpstr>
      <vt:lpstr>Summary</vt:lpstr>
      <vt:lpstr>PowerPoint Presentation</vt:lpstr>
    </vt:vector>
  </TitlesOfParts>
  <Company>BC Cancer Research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Stuart Peacock</dc:creator>
  <cp:lastModifiedBy>Hazel Halton</cp:lastModifiedBy>
  <cp:revision>171</cp:revision>
  <dcterms:created xsi:type="dcterms:W3CDTF">2011-11-17T22:06:07Z</dcterms:created>
  <dcterms:modified xsi:type="dcterms:W3CDTF">2015-06-24T15:09:11Z</dcterms:modified>
</cp:coreProperties>
</file>