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0" r:id="rId3"/>
    <p:sldId id="257" r:id="rId4"/>
    <p:sldId id="258" r:id="rId5"/>
    <p:sldId id="259" r:id="rId6"/>
    <p:sldId id="261" r:id="rId7"/>
    <p:sldId id="279" r:id="rId8"/>
    <p:sldId id="280" r:id="rId9"/>
    <p:sldId id="281" r:id="rId10"/>
    <p:sldId id="282" r:id="rId11"/>
    <p:sldId id="263" r:id="rId12"/>
    <p:sldId id="264" r:id="rId13"/>
    <p:sldId id="265" r:id="rId14"/>
    <p:sldId id="266" r:id="rId15"/>
    <p:sldId id="272" r:id="rId16"/>
    <p:sldId id="267" r:id="rId17"/>
    <p:sldId id="268" r:id="rId18"/>
    <p:sldId id="278" r:id="rId19"/>
    <p:sldId id="275" r:id="rId20"/>
    <p:sldId id="276" r:id="rId21"/>
    <p:sldId id="271" r:id="rId22"/>
    <p:sldId id="269" r:id="rId23"/>
    <p:sldId id="273"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84818-D46D-4E38-8FF5-910A448DA2C0}"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EE83C-47A6-4E6D-8659-5D40E795F7B4}" type="slidenum">
              <a:rPr lang="en-US" smtClean="0"/>
              <a:t>‹#›</a:t>
            </a:fld>
            <a:endParaRPr lang="en-US"/>
          </a:p>
        </p:txBody>
      </p:sp>
    </p:spTree>
    <p:extLst>
      <p:ext uri="{BB962C8B-B14F-4D97-AF65-F5344CB8AC3E}">
        <p14:creationId xmlns:p14="http://schemas.microsoft.com/office/powerpoint/2010/main" val="168830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849B84-F81F-462A-83E0-DBF96CD903E8}"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94C02-D3B4-446C-ACE6-DFE583A20FC4}"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035CA9-5465-4F77-AE64-0367C84AE470}"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581E0-4C45-418A-A682-C0149A808C32}"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3B992-77BD-4B6B-92E0-5150A20393CD}" type="datetime1">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1E9BAF-C3CC-4F8D-8A20-6A65C771AC1B}" type="datetime1">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68203-29DA-40DC-90D9-B94CC0F544B3}" type="datetime1">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1022A-5C37-420D-A466-0213D3D4DD1D}" type="datetime1">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FE62D-2D2A-4D06-A215-E24DBC0C61C2}" type="datetime1">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03B91-42AE-4412-A93D-6004AAC8525E}" type="datetime1">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A106A71-6FA2-4DC4-9E33-25EF53D4F36B}" type="datetime1">
              <a:rPr lang="en-US" smtClean="0"/>
              <a:t>6/24/2015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CF1CCCE-9E1A-4A5F-9FB6-D51D4793B6EA}" type="datetime1">
              <a:rPr lang="en-US" smtClean="0"/>
              <a:t>6/24/2015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375"/>
            <a:ext cx="7772400" cy="1470025"/>
          </a:xfrm>
        </p:spPr>
        <p:txBody>
          <a:bodyPr>
            <a:normAutofit fontScale="90000"/>
          </a:bodyPr>
          <a:lstStyle/>
          <a:p>
            <a:r>
              <a:rPr lang="en-US" dirty="0"/>
              <a:t>Unintended Uses of Health Data: The Need for Robust Democratic Governance</a:t>
            </a:r>
          </a:p>
        </p:txBody>
      </p:sp>
      <p:sp>
        <p:nvSpPr>
          <p:cNvPr id="3" name="Subtitle 2"/>
          <p:cNvSpPr>
            <a:spLocks noGrp="1"/>
          </p:cNvSpPr>
          <p:nvPr>
            <p:ph type="subTitle" idx="1"/>
          </p:nvPr>
        </p:nvSpPr>
        <p:spPr>
          <a:xfrm>
            <a:off x="1371600" y="2819400"/>
            <a:ext cx="6400800" cy="1752600"/>
          </a:xfrm>
        </p:spPr>
        <p:txBody>
          <a:bodyPr>
            <a:normAutofit/>
          </a:bodyPr>
          <a:lstStyle/>
          <a:p>
            <a:r>
              <a:rPr lang="en-US" dirty="0"/>
              <a:t>Kieran O’Doherty, </a:t>
            </a:r>
            <a:r>
              <a:rPr lang="en-US" dirty="0" smtClean="0"/>
              <a:t>Emily Christofides, Jeffery </a:t>
            </a:r>
            <a:r>
              <a:rPr lang="en-US" dirty="0"/>
              <a:t>Yen, </a:t>
            </a:r>
            <a:r>
              <a:rPr lang="en-US" dirty="0" smtClean="0"/>
              <a:t>Wylie </a:t>
            </a:r>
            <a:r>
              <a:rPr lang="en-US" dirty="0"/>
              <a:t>Burke, Nina Hallowell, Barbara Koenig, Don Willison</a:t>
            </a:r>
          </a:p>
        </p:txBody>
      </p:sp>
      <p:sp>
        <p:nvSpPr>
          <p:cNvPr id="4" name="TextBox 3"/>
          <p:cNvSpPr txBox="1"/>
          <p:nvPr/>
        </p:nvSpPr>
        <p:spPr>
          <a:xfrm>
            <a:off x="2362200" y="4648200"/>
            <a:ext cx="3810000" cy="1477328"/>
          </a:xfrm>
          <a:prstGeom prst="rect">
            <a:avLst/>
          </a:prstGeom>
          <a:noFill/>
        </p:spPr>
        <p:txBody>
          <a:bodyPr wrap="square" rtlCol="0">
            <a:spAutoFit/>
          </a:bodyPr>
          <a:lstStyle/>
          <a:p>
            <a:r>
              <a:rPr lang="en-US" dirty="0"/>
              <a:t>Translation in Healthcare – Exploring the Impact of New </a:t>
            </a:r>
            <a:r>
              <a:rPr lang="en-US" dirty="0" smtClean="0"/>
              <a:t>Technologies</a:t>
            </a:r>
          </a:p>
          <a:p>
            <a:r>
              <a:rPr lang="en-US" dirty="0" smtClean="0"/>
              <a:t>University </a:t>
            </a:r>
            <a:r>
              <a:rPr lang="en-US" dirty="0"/>
              <a:t>of Oxford  </a:t>
            </a:r>
            <a:endParaRPr lang="en-US" dirty="0" smtClean="0"/>
          </a:p>
          <a:p>
            <a:r>
              <a:rPr lang="en-US" dirty="0" smtClean="0"/>
              <a:t>23-25 </a:t>
            </a:r>
            <a:r>
              <a:rPr lang="en-US" dirty="0"/>
              <a:t>June 2015</a:t>
            </a:r>
          </a:p>
          <a:p>
            <a:endParaRPr lang="en-US" dirty="0"/>
          </a:p>
        </p:txBody>
      </p:sp>
      <p:pic>
        <p:nvPicPr>
          <p:cNvPr id="5" name="Picture 2" descr="C:\Users\Kieran\AppData\Local\Temp\UGlogo_CMYKred.tif"/>
          <p:cNvPicPr>
            <a:picLocks noChangeAspect="1" noChangeArrowheads="1"/>
          </p:cNvPicPr>
          <p:nvPr/>
        </p:nvPicPr>
        <p:blipFill>
          <a:blip r:embed="rId2" cstate="print"/>
          <a:srcRect/>
          <a:stretch>
            <a:fillRect/>
          </a:stretch>
        </p:blipFill>
        <p:spPr bwMode="auto">
          <a:xfrm>
            <a:off x="685800" y="4260850"/>
            <a:ext cx="1469099" cy="2209800"/>
          </a:xfrm>
          <a:prstGeom prst="rect">
            <a:avLst/>
          </a:prstGeom>
          <a:noFill/>
        </p:spPr>
      </p:pic>
      <p:pic>
        <p:nvPicPr>
          <p:cNvPr id="6" name="Picture 172"/>
          <p:cNvPicPr>
            <a:picLocks noChangeAspect="1" noChangeArrowheads="1"/>
          </p:cNvPicPr>
          <p:nvPr/>
        </p:nvPicPr>
        <p:blipFill>
          <a:blip r:embed="rId3" cstate="print"/>
          <a:srcRect/>
          <a:stretch>
            <a:fillRect/>
          </a:stretch>
        </p:blipFill>
        <p:spPr bwMode="auto">
          <a:xfrm>
            <a:off x="5867400" y="4568825"/>
            <a:ext cx="2544523" cy="15938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47596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data collections </a:t>
            </a:r>
            <a:endParaRPr lang="en-US" dirty="0"/>
          </a:p>
        </p:txBody>
      </p:sp>
      <p:sp>
        <p:nvSpPr>
          <p:cNvPr id="3" name="Content Placeholder 2"/>
          <p:cNvSpPr>
            <a:spLocks noGrp="1"/>
          </p:cNvSpPr>
          <p:nvPr>
            <p:ph idx="1"/>
          </p:nvPr>
        </p:nvSpPr>
        <p:spPr/>
        <p:txBody>
          <a:bodyPr>
            <a:normAutofit/>
          </a:bodyPr>
          <a:lstStyle/>
          <a:p>
            <a:r>
              <a:rPr lang="en-US" dirty="0" smtClean="0"/>
              <a:t>Arguably, collected for good reasons</a:t>
            </a:r>
          </a:p>
          <a:p>
            <a:r>
              <a:rPr lang="en-US" dirty="0" smtClean="0"/>
              <a:t>Purposes:</a:t>
            </a:r>
          </a:p>
          <a:p>
            <a:pPr lvl="1"/>
            <a:r>
              <a:rPr lang="en-US" dirty="0"/>
              <a:t>C</a:t>
            </a:r>
            <a:r>
              <a:rPr lang="en-US" dirty="0" smtClean="0"/>
              <a:t>linical </a:t>
            </a:r>
            <a:r>
              <a:rPr lang="en-US" dirty="0"/>
              <a:t>care, public health, research, commercial activities, and social networking</a:t>
            </a:r>
            <a:endParaRPr lang="en-US" dirty="0"/>
          </a:p>
          <a:p>
            <a:r>
              <a:rPr lang="en-US" dirty="0" smtClean="0"/>
              <a:t>Exist </a:t>
            </a:r>
            <a:r>
              <a:rPr lang="en-US" dirty="0"/>
              <a:t>under different governance mandates: </a:t>
            </a:r>
            <a:endParaRPr lang="en-US" dirty="0" smtClean="0"/>
          </a:p>
          <a:p>
            <a:pPr lvl="1"/>
            <a:r>
              <a:rPr lang="en-US" dirty="0" smtClean="0"/>
              <a:t>Ethics </a:t>
            </a:r>
            <a:r>
              <a:rPr lang="en-US" dirty="0"/>
              <a:t>of clinical care, public health ethics, research ethics protocols, </a:t>
            </a:r>
            <a:r>
              <a:rPr lang="en-US" dirty="0" smtClean="0"/>
              <a:t>commercial contracts</a:t>
            </a:r>
          </a:p>
          <a:p>
            <a:r>
              <a:rPr lang="en-US" dirty="0" smtClean="0"/>
              <a:t>Different time horizons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267200"/>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22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Unintended </a:t>
            </a:r>
            <a:r>
              <a:rPr lang="en-US" dirty="0"/>
              <a:t>and Unforeseen Uses of Health Data Collections</a:t>
            </a:r>
          </a:p>
        </p:txBody>
      </p:sp>
      <p:sp>
        <p:nvSpPr>
          <p:cNvPr id="3" name="Content Placeholder 2"/>
          <p:cNvSpPr>
            <a:spLocks noGrp="1"/>
          </p:cNvSpPr>
          <p:nvPr>
            <p:ph idx="1"/>
          </p:nvPr>
        </p:nvSpPr>
        <p:spPr/>
        <p:txBody>
          <a:bodyPr/>
          <a:lstStyle/>
          <a:p>
            <a:pPr marL="571500" indent="-571500">
              <a:buFont typeface="+mj-lt"/>
              <a:buAutoNum type="romanLcPeriod"/>
            </a:pPr>
            <a:r>
              <a:rPr lang="en-US" dirty="0"/>
              <a:t>Law enforcement and forensic (</a:t>
            </a:r>
            <a:r>
              <a:rPr lang="en-US" dirty="0" err="1" smtClean="0"/>
              <a:t>mis</a:t>
            </a:r>
            <a:r>
              <a:rPr lang="en-US" dirty="0" smtClean="0"/>
              <a:t>)uses</a:t>
            </a:r>
          </a:p>
          <a:p>
            <a:pPr marL="571500" indent="-571500">
              <a:buFont typeface="+mj-lt"/>
              <a:buAutoNum type="romanLcPeriod"/>
            </a:pPr>
            <a:r>
              <a:rPr lang="en-US" dirty="0"/>
              <a:t>Border security and </a:t>
            </a:r>
            <a:r>
              <a:rPr lang="en-US" dirty="0" smtClean="0"/>
              <a:t>immigration</a:t>
            </a:r>
          </a:p>
          <a:p>
            <a:pPr marL="571500" indent="-571500">
              <a:buFont typeface="+mj-lt"/>
              <a:buAutoNum type="romanLcPeriod"/>
            </a:pPr>
            <a:r>
              <a:rPr lang="en-US" dirty="0"/>
              <a:t>Health resource allocations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05200"/>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941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build it, they will come</a:t>
            </a:r>
            <a:endParaRPr lang="en-US" dirty="0"/>
          </a:p>
        </p:txBody>
      </p:sp>
      <p:sp>
        <p:nvSpPr>
          <p:cNvPr id="3" name="Content Placeholder 2"/>
          <p:cNvSpPr>
            <a:spLocks noGrp="1"/>
          </p:cNvSpPr>
          <p:nvPr>
            <p:ph idx="1"/>
          </p:nvPr>
        </p:nvSpPr>
        <p:spPr/>
        <p:txBody>
          <a:bodyPr/>
          <a:lstStyle/>
          <a:p>
            <a:r>
              <a:rPr lang="en-US" dirty="0" smtClean="0"/>
              <a:t>Thinking in terms of </a:t>
            </a:r>
            <a:r>
              <a:rPr lang="en-US" b="1" u="sng" dirty="0" smtClean="0"/>
              <a:t>affordances</a:t>
            </a:r>
          </a:p>
          <a:p>
            <a:r>
              <a:rPr lang="en-US" dirty="0" smtClean="0"/>
              <a:t>The data structures built for research create possibilities that are of inherent interest to parties other than health researchers</a:t>
            </a:r>
          </a:p>
          <a:p>
            <a:pPr lvl="1"/>
            <a:r>
              <a:rPr lang="en-US" dirty="0" smtClean="0"/>
              <a:t>Domestic government departments</a:t>
            </a:r>
          </a:p>
          <a:p>
            <a:pPr lvl="1"/>
            <a:r>
              <a:rPr lang="en-US" dirty="0" smtClean="0"/>
              <a:t>Foreign governments</a:t>
            </a:r>
          </a:p>
          <a:p>
            <a:pPr lvl="1"/>
            <a:r>
              <a:rPr lang="en-US" dirty="0" smtClean="0"/>
              <a:t>Financial institutions </a:t>
            </a:r>
          </a:p>
          <a:p>
            <a:pPr marL="411480" lvl="1" indent="0">
              <a:buNone/>
            </a:pPr>
            <a:r>
              <a:rPr lang="en-US" dirty="0"/>
              <a:t> </a:t>
            </a:r>
            <a:r>
              <a:rPr lang="en-US" dirty="0" smtClean="0"/>
              <a:t>   (incl. insurance)</a:t>
            </a:r>
          </a:p>
          <a:p>
            <a:pPr lvl="1"/>
            <a:r>
              <a:rPr lang="en-US" dirty="0" smtClean="0"/>
              <a:t>Other corporate </a:t>
            </a:r>
          </a:p>
          <a:p>
            <a:pPr marL="411480" lvl="1" indent="0">
              <a:buNone/>
            </a:pPr>
            <a:r>
              <a:rPr lang="en-US" dirty="0"/>
              <a:t> </a:t>
            </a:r>
            <a:r>
              <a:rPr lang="en-US" dirty="0" smtClean="0"/>
              <a:t>   for-profit institutions</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028986"/>
            <a:ext cx="49053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61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229600" cy="5016758"/>
          </a:xfrm>
          <a:prstGeom prst="rect">
            <a:avLst/>
          </a:prstGeom>
          <a:noFill/>
        </p:spPr>
        <p:txBody>
          <a:bodyPr wrap="square" rtlCol="0">
            <a:spAutoFit/>
          </a:bodyPr>
          <a:lstStyle/>
          <a:p>
            <a:r>
              <a:rPr lang="en-CA" sz="2000" dirty="0" smtClean="0"/>
              <a:t>“Given </a:t>
            </a:r>
            <a:r>
              <a:rPr lang="en-CA" sz="2000" dirty="0"/>
              <a:t>our security design and likely attackers, our situation is something like this. It is as if we had each taken the valuable contents of our homes and deposited them, carefully indexed, in a huge warehouse somewhere in the country. We then give the warehouse owner and his employees careful instructions about who may access and use these valuables. Thoughtfully, the warehouse owner creates a special passage into the warehouse—a “portal”—by which we may access a few of our own possessions if we wish. The builder of the warehouse has equipped it with a very fancy lock (AES with 128- to 256-bit keys) that the owner may choose to use if he thinks he’s in a bad neighborhood. Meanwhile, there are four different large, well-trained, well-equipped, and materiel-hungry armies in easy marching distance. Will the warehouse owner and his employees lay down their lives, or will they open the lock? Or will they discover their warehouse is riddled with secret back doors, or that the armies have really big bolt cutters (secret supercomputers that can do a brute force attack on AES), or that the lock has an equally fancy secret master key</a:t>
            </a:r>
            <a:r>
              <a:rPr lang="en-CA" sz="2000" dirty="0" smtClean="0"/>
              <a:t>?”</a:t>
            </a:r>
            <a:endParaRPr lang="en-US" sz="2000" dirty="0"/>
          </a:p>
        </p:txBody>
      </p:sp>
      <p:sp>
        <p:nvSpPr>
          <p:cNvPr id="5" name="TextBox 4"/>
          <p:cNvSpPr txBox="1"/>
          <p:nvPr/>
        </p:nvSpPr>
        <p:spPr>
          <a:xfrm>
            <a:off x="5334000" y="5879068"/>
            <a:ext cx="3200400" cy="369332"/>
          </a:xfrm>
          <a:prstGeom prst="rect">
            <a:avLst/>
          </a:prstGeom>
          <a:noFill/>
        </p:spPr>
        <p:txBody>
          <a:bodyPr wrap="square" rtlCol="0">
            <a:spAutoFit/>
          </a:bodyPr>
          <a:lstStyle/>
          <a:p>
            <a:r>
              <a:rPr lang="en-US" dirty="0" smtClean="0"/>
              <a:t>Graves, 2013, p. 113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97495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a:t>
            </a:r>
            <a:r>
              <a:rPr lang="en-US" dirty="0" smtClean="0"/>
              <a:t>. Law </a:t>
            </a:r>
            <a:r>
              <a:rPr lang="en-US" dirty="0"/>
              <a:t>enforcement and forensic (</a:t>
            </a:r>
            <a:r>
              <a:rPr lang="en-US" dirty="0" err="1"/>
              <a:t>mis</a:t>
            </a:r>
            <a:r>
              <a:rPr lang="en-US" dirty="0"/>
              <a:t>)uses</a:t>
            </a:r>
          </a:p>
        </p:txBody>
      </p:sp>
      <p:sp>
        <p:nvSpPr>
          <p:cNvPr id="3" name="Content Placeholder 2"/>
          <p:cNvSpPr>
            <a:spLocks noGrp="1"/>
          </p:cNvSpPr>
          <p:nvPr>
            <p:ph idx="1"/>
          </p:nvPr>
        </p:nvSpPr>
        <p:spPr/>
        <p:txBody>
          <a:bodyPr>
            <a:normAutofit/>
          </a:bodyPr>
          <a:lstStyle/>
          <a:p>
            <a:r>
              <a:rPr lang="en-US" dirty="0" smtClean="0"/>
              <a:t>Storage of NBS</a:t>
            </a:r>
          </a:p>
          <a:p>
            <a:pPr lvl="1"/>
            <a:r>
              <a:rPr lang="en-US" dirty="0"/>
              <a:t>8350 de-identified samples </a:t>
            </a:r>
            <a:r>
              <a:rPr lang="en-US" dirty="0" smtClean="0"/>
              <a:t>given to </a:t>
            </a:r>
            <a:r>
              <a:rPr lang="en-US" dirty="0"/>
              <a:t>researchers without parental knowledge or consent (Waldo, 2010). </a:t>
            </a:r>
            <a:endParaRPr lang="en-US" dirty="0" smtClean="0"/>
          </a:p>
          <a:p>
            <a:pPr lvl="1"/>
            <a:r>
              <a:rPr lang="en-US" dirty="0"/>
              <a:t>800 samples </a:t>
            </a:r>
            <a:r>
              <a:rPr lang="en-US" dirty="0" smtClean="0"/>
              <a:t>given to </a:t>
            </a:r>
            <a:r>
              <a:rPr lang="en-US" dirty="0"/>
              <a:t>the Armed Forces DNA Identification Laboratory (AFDIL) to help create a national mitochondrial DNA database for use in forensic investigation of missing persons and cold cases (Ramshaw, </a:t>
            </a:r>
            <a:r>
              <a:rPr lang="en-US" dirty="0" smtClean="0"/>
              <a:t>2010)</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267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66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creep in use of “Big Data”</a:t>
            </a:r>
            <a:endParaRPr lang="en-US" dirty="0"/>
          </a:p>
        </p:txBody>
      </p:sp>
      <p:sp>
        <p:nvSpPr>
          <p:cNvPr id="3" name="Content Placeholder 2"/>
          <p:cNvSpPr>
            <a:spLocks noGrp="1"/>
          </p:cNvSpPr>
          <p:nvPr>
            <p:ph idx="1"/>
          </p:nvPr>
        </p:nvSpPr>
        <p:spPr/>
        <p:txBody>
          <a:bodyPr>
            <a:normAutofit/>
          </a:bodyPr>
          <a:lstStyle/>
          <a:p>
            <a:r>
              <a:rPr lang="en-US" dirty="0" smtClean="0"/>
              <a:t>In law enforcement, </a:t>
            </a:r>
            <a:r>
              <a:rPr lang="en-US" dirty="0"/>
              <a:t>o</a:t>
            </a:r>
            <a:r>
              <a:rPr lang="en-US" dirty="0" smtClean="0"/>
              <a:t>nce </a:t>
            </a:r>
            <a:r>
              <a:rPr lang="en-US" dirty="0"/>
              <a:t>DNA samples have been legally obtained for a specific purpose, it is </a:t>
            </a:r>
            <a:r>
              <a:rPr lang="en-US" dirty="0" smtClean="0"/>
              <a:t>often unclear </a:t>
            </a:r>
            <a:r>
              <a:rPr lang="en-US" dirty="0"/>
              <a:t>whether or not these samples can be reanalyzed and reused for additional investigations unrelated to the original purpose for which the samples were taken. </a:t>
            </a:r>
            <a:endParaRPr lang="en-US" dirty="0" smtClean="0"/>
          </a:p>
          <a:p>
            <a:r>
              <a:rPr lang="en-US" dirty="0" smtClean="0"/>
              <a:t>In </a:t>
            </a:r>
            <a:r>
              <a:rPr lang="en-US" dirty="0"/>
              <a:t>the U.S</a:t>
            </a:r>
            <a:r>
              <a:rPr lang="en-US" dirty="0" smtClean="0"/>
              <a:t>., </a:t>
            </a:r>
            <a:r>
              <a:rPr lang="en-US" dirty="0"/>
              <a:t>many states </a:t>
            </a:r>
            <a:r>
              <a:rPr lang="en-US" dirty="0" smtClean="0"/>
              <a:t>allow </a:t>
            </a:r>
            <a:r>
              <a:rPr lang="en-US" dirty="0"/>
              <a:t>for the reuse of DNA obtained in the course of an arrest for one crime, to be used to investigate other crimes or to look for familial matches (Joh, 2014</a:t>
            </a:r>
            <a:r>
              <a:rPr lang="en-US" dirty="0" smtClean="0"/>
              <a:t>).</a:t>
            </a:r>
          </a:p>
          <a:p>
            <a:r>
              <a:rPr lang="en-US" dirty="0" smtClean="0"/>
              <a:t>The </a:t>
            </a:r>
            <a:r>
              <a:rPr lang="en-US" dirty="0"/>
              <a:t>United Kingdom’s National DNA Database (NDNAD) has evolved from a focus on the identification of </a:t>
            </a:r>
            <a:r>
              <a:rPr lang="en-US" i="1" dirty="0"/>
              <a:t>offenders</a:t>
            </a:r>
            <a:r>
              <a:rPr lang="en-US" dirty="0"/>
              <a:t>, to the identification of </a:t>
            </a:r>
            <a:r>
              <a:rPr lang="en-US" i="1" dirty="0"/>
              <a:t>suspects</a:t>
            </a:r>
            <a:r>
              <a:rPr lang="en-US" dirty="0"/>
              <a:t> for unsolved or future crimes (Human Genetics Commission, 2009).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286423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Border </a:t>
            </a:r>
            <a:r>
              <a:rPr lang="en-US" dirty="0"/>
              <a:t>security and immigration</a:t>
            </a:r>
          </a:p>
        </p:txBody>
      </p:sp>
      <p:sp>
        <p:nvSpPr>
          <p:cNvPr id="3" name="Content Placeholder 2"/>
          <p:cNvSpPr>
            <a:spLocks noGrp="1"/>
          </p:cNvSpPr>
          <p:nvPr>
            <p:ph idx="1"/>
          </p:nvPr>
        </p:nvSpPr>
        <p:spPr/>
        <p:txBody>
          <a:bodyPr>
            <a:normAutofit fontScale="85000" lnSpcReduction="20000"/>
          </a:bodyPr>
          <a:lstStyle/>
          <a:p>
            <a:r>
              <a:rPr lang="en-US" dirty="0"/>
              <a:t>In 2013 </a:t>
            </a:r>
            <a:r>
              <a:rPr lang="en-US" dirty="0" smtClean="0"/>
              <a:t>Toronto author </a:t>
            </a:r>
            <a:r>
              <a:rPr lang="en-US" dirty="0"/>
              <a:t>Ellen </a:t>
            </a:r>
            <a:r>
              <a:rPr lang="en-US" dirty="0" smtClean="0"/>
              <a:t>Richardson, was </a:t>
            </a:r>
            <a:r>
              <a:rPr lang="en-US" dirty="0"/>
              <a:t>denied entry </a:t>
            </a:r>
            <a:r>
              <a:rPr lang="en-US" dirty="0"/>
              <a:t>to the United States </a:t>
            </a:r>
            <a:r>
              <a:rPr lang="en-US" dirty="0" smtClean="0"/>
              <a:t>on </a:t>
            </a:r>
            <a:r>
              <a:rPr lang="en-US" dirty="0"/>
              <a:t>the basis of a medical history of depression and attempted </a:t>
            </a:r>
            <a:r>
              <a:rPr lang="en-US" dirty="0" smtClean="0"/>
              <a:t>suicide </a:t>
            </a:r>
            <a:r>
              <a:rPr lang="en-US" dirty="0"/>
              <a:t>(CBC, </a:t>
            </a:r>
            <a:r>
              <a:rPr lang="en-US" dirty="0" smtClean="0"/>
              <a:t>2013)</a:t>
            </a:r>
          </a:p>
          <a:p>
            <a:r>
              <a:rPr lang="en-US" dirty="0" smtClean="0"/>
              <a:t>She had </a:t>
            </a:r>
            <a:r>
              <a:rPr lang="en-US" dirty="0"/>
              <a:t>written openly about her struggles with depression and suicide, but reported to the Canadian Broadcasting Corporation (CBC) that border officials cited her hospitalization for depression in June 2012 as the reason for the denial of </a:t>
            </a:r>
            <a:r>
              <a:rPr lang="en-US" dirty="0" smtClean="0"/>
              <a:t>entry</a:t>
            </a:r>
          </a:p>
          <a:p>
            <a:r>
              <a:rPr lang="en-US" dirty="0" smtClean="0"/>
              <a:t>Not clear how </a:t>
            </a:r>
            <a:r>
              <a:rPr lang="en-US" dirty="0"/>
              <a:t>U.S. border officials gained access to Richardson’s medical </a:t>
            </a:r>
            <a:r>
              <a:rPr lang="en-US" dirty="0" smtClean="0"/>
              <a:t>history</a:t>
            </a:r>
          </a:p>
          <a:p>
            <a:r>
              <a:rPr lang="en-US" dirty="0" smtClean="0"/>
              <a:t>But </a:t>
            </a:r>
            <a:r>
              <a:rPr lang="en-US" dirty="0"/>
              <a:t>revealed that contact with the police through 911 calls is routinely recorded in the database of the Canadian Police Information </a:t>
            </a:r>
            <a:r>
              <a:rPr lang="en-US" dirty="0" smtClean="0"/>
              <a:t>Centre </a:t>
            </a:r>
          </a:p>
          <a:p>
            <a:r>
              <a:rPr lang="en-US" dirty="0" smtClean="0"/>
              <a:t>Sometimes </a:t>
            </a:r>
            <a:r>
              <a:rPr lang="en-US" dirty="0"/>
              <a:t>these encounter reports include information about mental health (Bridge, 2011). </a:t>
            </a:r>
            <a:endParaRPr lang="en-US" dirty="0" smtClean="0"/>
          </a:p>
          <a:p>
            <a:r>
              <a:rPr lang="en-US" dirty="0" smtClean="0"/>
              <a:t>This </a:t>
            </a:r>
            <a:r>
              <a:rPr lang="en-US" dirty="0"/>
              <a:t>database is shared with the U.S. Federal Bureau of Investigation and other U.S. security agencies (</a:t>
            </a:r>
            <a:r>
              <a:rPr lang="en-US" dirty="0" err="1"/>
              <a:t>Hauch</a:t>
            </a:r>
            <a:r>
              <a:rPr lang="en-US" dirty="0"/>
              <a:t>, 2013</a:t>
            </a:r>
            <a:r>
              <a:rPr lang="en-US" dirty="0" smtClean="0"/>
              <a:t>)</a:t>
            </a:r>
          </a:p>
          <a:p>
            <a:r>
              <a:rPr lang="en-US" dirty="0" smtClean="0"/>
              <a:t>Richardson</a:t>
            </a:r>
            <a:r>
              <a:rPr lang="en-US" dirty="0"/>
              <a:t>, however, reported that her 2012 hospitalization only involved contact with medical personnel in an ambulance, and not the </a:t>
            </a:r>
            <a:r>
              <a:rPr lang="en-US" dirty="0" smtClean="0"/>
              <a:t>police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01697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Health </a:t>
            </a:r>
            <a:r>
              <a:rPr lang="en-US" dirty="0"/>
              <a:t>resource allocations</a:t>
            </a:r>
          </a:p>
        </p:txBody>
      </p:sp>
      <p:sp>
        <p:nvSpPr>
          <p:cNvPr id="3" name="Content Placeholder 2"/>
          <p:cNvSpPr>
            <a:spLocks noGrp="1"/>
          </p:cNvSpPr>
          <p:nvPr>
            <p:ph idx="1"/>
          </p:nvPr>
        </p:nvSpPr>
        <p:spPr/>
        <p:txBody>
          <a:bodyPr>
            <a:normAutofit/>
          </a:bodyPr>
          <a:lstStyle/>
          <a:p>
            <a:r>
              <a:rPr lang="en-US" dirty="0" smtClean="0"/>
              <a:t>Health care resources are finite</a:t>
            </a:r>
          </a:p>
          <a:p>
            <a:r>
              <a:rPr lang="en-US" dirty="0" smtClean="0"/>
              <a:t>Therefore, all health care systems involve rationing</a:t>
            </a:r>
          </a:p>
          <a:p>
            <a:r>
              <a:rPr lang="en-US" dirty="0" smtClean="0"/>
              <a:t>Evidence that pressure on health care systems is increasing</a:t>
            </a:r>
          </a:p>
          <a:p>
            <a:pPr lvl="1"/>
            <a:r>
              <a:rPr lang="en-US" dirty="0" smtClean="0"/>
              <a:t>Increasing </a:t>
            </a:r>
            <a:r>
              <a:rPr lang="en-US" dirty="0"/>
              <a:t>supply of medical and health treatments (Barker, </a:t>
            </a:r>
            <a:r>
              <a:rPr lang="en-US" dirty="0" smtClean="0"/>
              <a:t>2011)</a:t>
            </a:r>
          </a:p>
          <a:p>
            <a:pPr lvl="1"/>
            <a:r>
              <a:rPr lang="en-US" dirty="0" smtClean="0"/>
              <a:t>Increasing demand, mainly owing to shift in age demographic</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410200"/>
            <a:ext cx="45148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226" y="3694053"/>
            <a:ext cx="31242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6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Rationing </a:t>
            </a:r>
            <a:r>
              <a:rPr lang="en-US" dirty="0" smtClean="0"/>
              <a:t>decisions (genetics)</a:t>
            </a:r>
            <a:endParaRPr lang="en-US" dirty="0"/>
          </a:p>
        </p:txBody>
      </p:sp>
      <p:sp>
        <p:nvSpPr>
          <p:cNvPr id="3" name="Content Placeholder 2"/>
          <p:cNvSpPr>
            <a:spLocks noGrp="1"/>
          </p:cNvSpPr>
          <p:nvPr>
            <p:ph idx="1"/>
          </p:nvPr>
        </p:nvSpPr>
        <p:spPr/>
        <p:txBody>
          <a:bodyPr/>
          <a:lstStyle/>
          <a:p>
            <a:r>
              <a:rPr lang="en-US" dirty="0" smtClean="0"/>
              <a:t>Genetic data uses for</a:t>
            </a:r>
          </a:p>
          <a:p>
            <a:pPr lvl="1"/>
            <a:r>
              <a:rPr lang="en-US" dirty="0" smtClean="0"/>
              <a:t>Setting insurance premiums</a:t>
            </a:r>
          </a:p>
          <a:p>
            <a:pPr lvl="1"/>
            <a:r>
              <a:rPr lang="en-US" dirty="0" smtClean="0"/>
              <a:t>Denial of coverage (Joly et al., 2010)</a:t>
            </a:r>
            <a:endParaRPr lang="en-US" dirty="0"/>
          </a:p>
          <a:p>
            <a:r>
              <a:rPr lang="en-US" dirty="0" smtClean="0"/>
              <a:t>Some countries do have genetic non-discrimination laws</a:t>
            </a:r>
          </a:p>
          <a:p>
            <a:r>
              <a:rPr lang="en-US" dirty="0" smtClean="0"/>
              <a:t>In some instances, have been </a:t>
            </a:r>
            <a:r>
              <a:rPr lang="en-US" dirty="0" err="1" smtClean="0"/>
              <a:t>criticised</a:t>
            </a:r>
            <a:r>
              <a:rPr lang="en-US" dirty="0" smtClean="0"/>
              <a:t> as too narrow </a:t>
            </a:r>
            <a:r>
              <a:rPr lang="en-US" dirty="0"/>
              <a:t>(Van </a:t>
            </a:r>
            <a:r>
              <a:rPr lang="en-US" dirty="0" err="1"/>
              <a:t>Hoyweghen</a:t>
            </a:r>
            <a:r>
              <a:rPr lang="en-US" dirty="0"/>
              <a:t> &amp; </a:t>
            </a:r>
            <a:r>
              <a:rPr lang="en-US" dirty="0" err="1"/>
              <a:t>Horstman</a:t>
            </a:r>
            <a:r>
              <a:rPr lang="en-US" dirty="0"/>
              <a:t>, 2008)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139" y="3657600"/>
            <a:ext cx="17335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139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Rationing decisions (microbiome)</a:t>
            </a:r>
            <a:endParaRPr lang="en-US" dirty="0"/>
          </a:p>
        </p:txBody>
      </p:sp>
      <p:sp>
        <p:nvSpPr>
          <p:cNvPr id="3" name="Content Placeholder 2"/>
          <p:cNvSpPr>
            <a:spLocks noGrp="1"/>
          </p:cNvSpPr>
          <p:nvPr>
            <p:ph idx="1"/>
          </p:nvPr>
        </p:nvSpPr>
        <p:spPr/>
        <p:txBody>
          <a:bodyPr>
            <a:normAutofit/>
          </a:bodyPr>
          <a:lstStyle/>
          <a:p>
            <a:r>
              <a:rPr lang="en-US" dirty="0" smtClean="0"/>
              <a:t>Lung </a:t>
            </a:r>
            <a:r>
              <a:rPr lang="en-US" dirty="0"/>
              <a:t>transplants for Cystic Fibrosis </a:t>
            </a:r>
            <a:r>
              <a:rPr lang="en-US" dirty="0" smtClean="0"/>
              <a:t>patients</a:t>
            </a:r>
          </a:p>
          <a:p>
            <a:r>
              <a:rPr lang="en-US" i="1" dirty="0" err="1"/>
              <a:t>Burkholderia</a:t>
            </a:r>
            <a:r>
              <a:rPr lang="en-US" i="1" dirty="0"/>
              <a:t> </a:t>
            </a:r>
            <a:r>
              <a:rPr lang="en-US" i="1" dirty="0" err="1"/>
              <a:t>cepacia</a:t>
            </a:r>
            <a:r>
              <a:rPr lang="en-US" dirty="0"/>
              <a:t> complex (BCC) infection </a:t>
            </a:r>
            <a:r>
              <a:rPr lang="en-US" dirty="0" smtClean="0"/>
              <a:t>associated </a:t>
            </a:r>
            <a:r>
              <a:rPr lang="en-US" dirty="0"/>
              <a:t>with </a:t>
            </a:r>
            <a:r>
              <a:rPr lang="en-CA" dirty="0"/>
              <a:t>adverse outcomes both before and after lung transplantation (de Perrot, et al</a:t>
            </a:r>
            <a:r>
              <a:rPr lang="en-CA" i="1" dirty="0"/>
              <a:t>.,</a:t>
            </a:r>
            <a:r>
              <a:rPr lang="en-CA" dirty="0"/>
              <a:t> </a:t>
            </a:r>
            <a:r>
              <a:rPr lang="en-CA" dirty="0" smtClean="0"/>
              <a:t>2004)</a:t>
            </a:r>
          </a:p>
          <a:p>
            <a:r>
              <a:rPr lang="en-US" dirty="0"/>
              <a:t>M</a:t>
            </a:r>
            <a:r>
              <a:rPr lang="en-US" dirty="0" smtClean="0"/>
              <a:t>any </a:t>
            </a:r>
            <a:r>
              <a:rPr lang="en-US" dirty="0"/>
              <a:t>hospitals will not give lung transplants to </a:t>
            </a:r>
            <a:r>
              <a:rPr lang="en-CA" dirty="0"/>
              <a:t>CF patients infected with </a:t>
            </a:r>
            <a:r>
              <a:rPr lang="en-CA" dirty="0" smtClean="0"/>
              <a:t>BCC</a:t>
            </a:r>
          </a:p>
          <a:p>
            <a:r>
              <a:rPr lang="en-CA" dirty="0" smtClean="0"/>
              <a:t>Molecular testing may detect BCC in patients who are clinically free of BCC</a:t>
            </a:r>
          </a:p>
          <a:p>
            <a:r>
              <a:rPr lang="en-CA" dirty="0" smtClean="0"/>
              <a:t>Such </a:t>
            </a:r>
            <a:r>
              <a:rPr lang="en-CA" dirty="0" err="1"/>
              <a:t>metagenomic</a:t>
            </a:r>
            <a:r>
              <a:rPr lang="en-CA" dirty="0"/>
              <a:t> profiling is currently not a part of clinical services, though may be conducted on sputum from CF patients as a part of research</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08858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nut shell</a:t>
            </a:r>
            <a:endParaRPr lang="en-US" dirty="0"/>
          </a:p>
        </p:txBody>
      </p:sp>
      <p:sp>
        <p:nvSpPr>
          <p:cNvPr id="3" name="Content Placeholder 2"/>
          <p:cNvSpPr>
            <a:spLocks noGrp="1"/>
          </p:cNvSpPr>
          <p:nvPr>
            <p:ph idx="1"/>
          </p:nvPr>
        </p:nvSpPr>
        <p:spPr/>
        <p:txBody>
          <a:bodyPr/>
          <a:lstStyle/>
          <a:p>
            <a:r>
              <a:rPr lang="en-US" dirty="0"/>
              <a:t>Translational </a:t>
            </a:r>
            <a:r>
              <a:rPr lang="en-US" dirty="0" err="1"/>
              <a:t>personalised</a:t>
            </a:r>
            <a:r>
              <a:rPr lang="en-US" dirty="0"/>
              <a:t> medicine requires large amounts of personal health data</a:t>
            </a:r>
          </a:p>
          <a:p>
            <a:r>
              <a:rPr lang="en-US" dirty="0"/>
              <a:t>To this end, much effort is directed to building platforms to support </a:t>
            </a:r>
            <a:r>
              <a:rPr lang="en-US" dirty="0" err="1"/>
              <a:t>organised</a:t>
            </a:r>
            <a:r>
              <a:rPr lang="en-US" dirty="0"/>
              <a:t> collections of biological samples and personal health data </a:t>
            </a:r>
          </a:p>
          <a:p>
            <a:r>
              <a:rPr lang="en-US" dirty="0"/>
              <a:t>There is genuine concern and attention on research ethics and protection of human </a:t>
            </a:r>
            <a:r>
              <a:rPr lang="en-US" dirty="0" smtClean="0"/>
              <a:t>subjects, … however …</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33047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Rationing decisions (</a:t>
            </a:r>
            <a:r>
              <a:rPr lang="en-US" dirty="0" err="1" smtClean="0"/>
              <a:t>behavioural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Health </a:t>
            </a:r>
            <a:r>
              <a:rPr lang="en-US" dirty="0" err="1" smtClean="0"/>
              <a:t>behaviours</a:t>
            </a:r>
            <a:r>
              <a:rPr lang="en-US" dirty="0" smtClean="0"/>
              <a:t> (smoking, drinking, exercise, diet) extremely good predictors of health outcomes</a:t>
            </a:r>
          </a:p>
          <a:p>
            <a:r>
              <a:rPr lang="en-US" dirty="0" smtClean="0"/>
              <a:t>Critical health researchers have pointed to increasing tendency to hold individuals responsible for their health </a:t>
            </a:r>
            <a:r>
              <a:rPr lang="en-US" dirty="0" err="1" smtClean="0"/>
              <a:t>behaviours</a:t>
            </a:r>
            <a:endParaRPr lang="en-US" dirty="0" smtClean="0"/>
          </a:p>
          <a:p>
            <a:pPr lvl="1"/>
            <a:r>
              <a:rPr lang="en-US" dirty="0" smtClean="0"/>
              <a:t>Bell et al. (2010), </a:t>
            </a:r>
            <a:r>
              <a:rPr lang="en-US" dirty="0" err="1" smtClean="0"/>
              <a:t>stigmatisation</a:t>
            </a:r>
            <a:r>
              <a:rPr lang="en-US" dirty="0" smtClean="0"/>
              <a:t> of smokers</a:t>
            </a:r>
          </a:p>
          <a:p>
            <a:pPr lvl="1"/>
            <a:r>
              <a:rPr lang="en-US" dirty="0" smtClean="0"/>
              <a:t>Consequences re. surgeons, family doctors</a:t>
            </a:r>
          </a:p>
          <a:p>
            <a:pPr lvl="1"/>
            <a:r>
              <a:rPr lang="en-US" dirty="0" smtClean="0"/>
              <a:t>Presumption of individual choice versus epidemiological data</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58007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Other uses</a:t>
            </a:r>
            <a:endParaRPr lang="en-US" dirty="0"/>
          </a:p>
        </p:txBody>
      </p:sp>
      <p:sp>
        <p:nvSpPr>
          <p:cNvPr id="3" name="Content Placeholder 2"/>
          <p:cNvSpPr>
            <a:spLocks noGrp="1"/>
          </p:cNvSpPr>
          <p:nvPr>
            <p:ph idx="1"/>
          </p:nvPr>
        </p:nvSpPr>
        <p:spPr/>
        <p:txBody>
          <a:bodyPr/>
          <a:lstStyle/>
          <a:p>
            <a:r>
              <a:rPr lang="en-US" dirty="0" smtClean="0"/>
              <a:t>New forms of eugenics</a:t>
            </a:r>
          </a:p>
          <a:p>
            <a:r>
              <a:rPr lang="en-US" dirty="0" smtClean="0"/>
              <a:t>Home security</a:t>
            </a:r>
          </a:p>
          <a:p>
            <a:r>
              <a:rPr lang="en-US" dirty="0" smtClean="0"/>
              <a:t>Genetic predictors for criminal activity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56526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Moving forwards</a:t>
            </a:r>
            <a:endParaRPr lang="en-US" dirty="0"/>
          </a:p>
        </p:txBody>
      </p:sp>
      <p:sp>
        <p:nvSpPr>
          <p:cNvPr id="3" name="Content Placeholder 2"/>
          <p:cNvSpPr>
            <a:spLocks noGrp="1"/>
          </p:cNvSpPr>
          <p:nvPr>
            <p:ph idx="1"/>
          </p:nvPr>
        </p:nvSpPr>
        <p:spPr/>
        <p:txBody>
          <a:bodyPr>
            <a:normAutofit/>
          </a:bodyPr>
          <a:lstStyle/>
          <a:p>
            <a:r>
              <a:rPr lang="en-US" dirty="0" smtClean="0"/>
              <a:t>Big data is here to stay</a:t>
            </a:r>
          </a:p>
          <a:p>
            <a:r>
              <a:rPr lang="en-US" dirty="0"/>
              <a:t>Current debates about </a:t>
            </a:r>
            <a:r>
              <a:rPr lang="en-US" dirty="0" smtClean="0"/>
              <a:t>data </a:t>
            </a:r>
            <a:r>
              <a:rPr lang="en-US" dirty="0"/>
              <a:t>sharing do not go far enough if they </a:t>
            </a:r>
            <a:r>
              <a:rPr lang="en-US" dirty="0" smtClean="0"/>
              <a:t>are restricted </a:t>
            </a:r>
            <a:r>
              <a:rPr lang="en-US" dirty="0"/>
              <a:t>to </a:t>
            </a:r>
            <a:r>
              <a:rPr lang="en-US" dirty="0" smtClean="0"/>
              <a:t>short </a:t>
            </a:r>
            <a:r>
              <a:rPr lang="en-US" dirty="0"/>
              <a:t>term </a:t>
            </a:r>
            <a:r>
              <a:rPr lang="en-US" dirty="0" smtClean="0"/>
              <a:t>consequences</a:t>
            </a:r>
          </a:p>
          <a:p>
            <a:r>
              <a:rPr lang="en-US" dirty="0" smtClean="0"/>
              <a:t>Implications </a:t>
            </a:r>
            <a:r>
              <a:rPr lang="en-US" dirty="0"/>
              <a:t>of living in a society in which the collection and electronic storage of health data become increasingly normalized</a:t>
            </a:r>
            <a:endParaRPr lang="en-US" dirty="0" smtClean="0"/>
          </a:p>
          <a:p>
            <a:r>
              <a:rPr lang="en-US" dirty="0" smtClean="0"/>
              <a:t>Current protections we might rely on:</a:t>
            </a:r>
          </a:p>
          <a:p>
            <a:pPr lvl="1"/>
            <a:r>
              <a:rPr lang="en-US" dirty="0" smtClean="0"/>
              <a:t>Computational safeguards (security, not privacy)</a:t>
            </a:r>
          </a:p>
          <a:p>
            <a:pPr lvl="1"/>
            <a:r>
              <a:rPr lang="en-US" dirty="0" smtClean="0"/>
              <a:t>REBs (IRBs)</a:t>
            </a:r>
          </a:p>
          <a:p>
            <a:pPr lvl="1"/>
            <a:r>
              <a:rPr lang="en-US" dirty="0" err="1" smtClean="0"/>
              <a:t>Anonymisation</a:t>
            </a:r>
            <a:r>
              <a:rPr lang="en-US" dirty="0" smtClean="0"/>
              <a:t> </a:t>
            </a:r>
          </a:p>
          <a:p>
            <a:pPr lvl="1"/>
            <a:r>
              <a:rPr lang="en-US" dirty="0" smtClean="0"/>
              <a:t>Participant-centric (dynamic) consent models</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577816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Democratic Safeguards</a:t>
            </a:r>
            <a:endParaRPr lang="en-US" dirty="0"/>
          </a:p>
        </p:txBody>
      </p:sp>
      <p:sp>
        <p:nvSpPr>
          <p:cNvPr id="3" name="Content Placeholder 2"/>
          <p:cNvSpPr>
            <a:spLocks noGrp="1"/>
          </p:cNvSpPr>
          <p:nvPr>
            <p:ph idx="1"/>
          </p:nvPr>
        </p:nvSpPr>
        <p:spPr/>
        <p:txBody>
          <a:bodyPr/>
          <a:lstStyle/>
          <a:p>
            <a:r>
              <a:rPr lang="en-US" dirty="0"/>
              <a:t>Governance </a:t>
            </a:r>
          </a:p>
          <a:p>
            <a:pPr lvl="1"/>
            <a:r>
              <a:rPr lang="en-US" dirty="0"/>
              <a:t>Embedded in democratic institutions</a:t>
            </a:r>
          </a:p>
          <a:p>
            <a:r>
              <a:rPr lang="en-US" dirty="0" smtClean="0"/>
              <a:t>First aim, have the discussion</a:t>
            </a:r>
          </a:p>
          <a:p>
            <a:pPr lvl="1"/>
            <a:r>
              <a:rPr lang="en-US" dirty="0" smtClean="0"/>
              <a:t>Why are these concerns not articulated and discussed more broadly, even in academic literature?</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933401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05790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46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build it, they will come</a:t>
            </a:r>
            <a:endParaRPr lang="en-US" dirty="0"/>
          </a:p>
        </p:txBody>
      </p:sp>
      <p:sp>
        <p:nvSpPr>
          <p:cNvPr id="3" name="Content Placeholder 2"/>
          <p:cNvSpPr>
            <a:spLocks noGrp="1"/>
          </p:cNvSpPr>
          <p:nvPr>
            <p:ph idx="1"/>
          </p:nvPr>
        </p:nvSpPr>
        <p:spPr/>
        <p:txBody>
          <a:bodyPr/>
          <a:lstStyle/>
          <a:p>
            <a:r>
              <a:rPr lang="en-US" dirty="0" smtClean="0"/>
              <a:t>There has been very little attention on potential the broader societal consequences of the existence of so much personal data existing in </a:t>
            </a:r>
            <a:r>
              <a:rPr lang="en-US" dirty="0" err="1" smtClean="0"/>
              <a:t>organised</a:t>
            </a:r>
            <a:r>
              <a:rPr lang="en-US" dirty="0" smtClean="0"/>
              <a:t> collections</a:t>
            </a:r>
          </a:p>
          <a:p>
            <a:r>
              <a:rPr lang="en-US" dirty="0" smtClean="0"/>
              <a:t>My purpose is to stimulate discussion of these potential consequences with a hypothetical analysis of some of the (non-health research) uses of such </a:t>
            </a:r>
            <a:r>
              <a:rPr lang="en-US" dirty="0" err="1" smtClean="0"/>
              <a:t>organised</a:t>
            </a:r>
            <a:r>
              <a:rPr lang="en-US" dirty="0" smtClean="0"/>
              <a:t> data collections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3860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2672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03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kind of data collections am I talking about?</a:t>
            </a:r>
          </a:p>
          <a:p>
            <a:pPr marL="514350" indent="-514350">
              <a:buFont typeface="+mj-lt"/>
              <a:buAutoNum type="arabicPeriod"/>
            </a:pPr>
            <a:r>
              <a:rPr lang="en-US" dirty="0" smtClean="0"/>
              <a:t>Possible unforeseen &amp; unintended uses of data collections</a:t>
            </a:r>
          </a:p>
          <a:p>
            <a:pPr marL="514350" indent="-514350">
              <a:buFont typeface="+mj-lt"/>
              <a:buAutoNum type="arabicPeriod"/>
            </a:pPr>
            <a:r>
              <a:rPr lang="en-US" dirty="0" smtClean="0"/>
              <a:t>What we need to do and think about as we move ahead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536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Types of Data</a:t>
            </a:r>
            <a:endParaRPr lang="en-US" dirty="0"/>
          </a:p>
        </p:txBody>
      </p:sp>
      <p:sp>
        <p:nvSpPr>
          <p:cNvPr id="3" name="Content Placeholder 2"/>
          <p:cNvSpPr>
            <a:spLocks noGrp="1"/>
          </p:cNvSpPr>
          <p:nvPr>
            <p:ph idx="1"/>
          </p:nvPr>
        </p:nvSpPr>
        <p:spPr/>
        <p:txBody>
          <a:bodyPr/>
          <a:lstStyle/>
          <a:p>
            <a:pPr marL="571500" indent="-571500">
              <a:buFont typeface="+mj-lt"/>
              <a:buAutoNum type="romanLcPeriod"/>
            </a:pPr>
            <a:r>
              <a:rPr lang="en-US" dirty="0"/>
              <a:t>Population </a:t>
            </a:r>
            <a:r>
              <a:rPr lang="en-US" dirty="0" err="1"/>
              <a:t>biobanks</a:t>
            </a:r>
            <a:r>
              <a:rPr lang="en-US" dirty="0"/>
              <a:t>, cohort studies, and genome </a:t>
            </a:r>
            <a:r>
              <a:rPr lang="en-US" dirty="0" smtClean="0"/>
              <a:t>databases</a:t>
            </a:r>
          </a:p>
          <a:p>
            <a:pPr marL="571500" indent="-571500">
              <a:buFont typeface="+mj-lt"/>
              <a:buAutoNum type="romanLcPeriod"/>
            </a:pPr>
            <a:r>
              <a:rPr lang="en-US" dirty="0"/>
              <a:t>Clinical and public health </a:t>
            </a:r>
            <a:r>
              <a:rPr lang="en-US" dirty="0" smtClean="0"/>
              <a:t>data</a:t>
            </a:r>
          </a:p>
          <a:p>
            <a:pPr marL="571500" indent="-571500">
              <a:buFont typeface="+mj-lt"/>
              <a:buAutoNum type="romanLcPeriod"/>
            </a:pPr>
            <a:r>
              <a:rPr lang="en-US" dirty="0"/>
              <a:t>Direct-to-consumer genetic </a:t>
            </a:r>
            <a:r>
              <a:rPr lang="en-US" dirty="0" smtClean="0"/>
              <a:t>testing</a:t>
            </a:r>
          </a:p>
          <a:p>
            <a:pPr marL="571500" indent="-571500">
              <a:buFont typeface="+mj-lt"/>
              <a:buAutoNum type="romanLcPeriod"/>
            </a:pPr>
            <a:r>
              <a:rPr lang="en-US" dirty="0"/>
              <a:t>Social </a:t>
            </a:r>
            <a:r>
              <a:rPr lang="en-US" dirty="0" smtClean="0"/>
              <a:t>media and fitness trackers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19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a:t>
            </a:r>
            <a:r>
              <a:rPr lang="en-US" dirty="0" smtClean="0"/>
              <a:t>. Population </a:t>
            </a:r>
            <a:r>
              <a:rPr lang="en-US" dirty="0" err="1"/>
              <a:t>biobanks</a:t>
            </a:r>
            <a:r>
              <a:rPr lang="en-US" dirty="0"/>
              <a:t>, cohort studies, and genome </a:t>
            </a:r>
            <a:r>
              <a:rPr lang="en-US" dirty="0" smtClean="0"/>
              <a:t>databases</a:t>
            </a:r>
            <a:endParaRPr lang="en-US" dirty="0"/>
          </a:p>
        </p:txBody>
      </p:sp>
      <p:sp>
        <p:nvSpPr>
          <p:cNvPr id="3" name="Content Placeholder 2"/>
          <p:cNvSpPr>
            <a:spLocks noGrp="1"/>
          </p:cNvSpPr>
          <p:nvPr>
            <p:ph idx="1"/>
          </p:nvPr>
        </p:nvSpPr>
        <p:spPr/>
        <p:txBody>
          <a:bodyPr>
            <a:normAutofit/>
          </a:bodyPr>
          <a:lstStyle/>
          <a:p>
            <a:r>
              <a:rPr lang="en-US" dirty="0" smtClean="0"/>
              <a:t>Constructed primarily for research purposes</a:t>
            </a:r>
          </a:p>
          <a:p>
            <a:pPr lvl="1"/>
            <a:r>
              <a:rPr lang="en-US" dirty="0" smtClean="0"/>
              <a:t>Though note increasing blurring of research and care in precision medicine </a:t>
            </a:r>
            <a:endParaRPr lang="en-US" dirty="0"/>
          </a:p>
          <a:p>
            <a:r>
              <a:rPr lang="en-US" dirty="0" smtClean="0"/>
              <a:t>Aim to facilitate research relies on long-term storage of data and wide distribution</a:t>
            </a:r>
          </a:p>
          <a:p>
            <a:r>
              <a:rPr lang="en-US" dirty="0" smtClean="0"/>
              <a:t>Significant efforts to share data across jurisdictional boundaries</a:t>
            </a:r>
          </a:p>
          <a:p>
            <a:r>
              <a:rPr lang="en-US" dirty="0" smtClean="0"/>
              <a:t>In spite of calls for strong governance, in practice these resources are situated firmly within the scientific community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105400"/>
            <a:ext cx="28765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92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Clinical and public health data</a:t>
            </a:r>
            <a:endParaRPr lang="en-US" dirty="0"/>
          </a:p>
        </p:txBody>
      </p:sp>
      <p:sp>
        <p:nvSpPr>
          <p:cNvPr id="3" name="Content Placeholder 2"/>
          <p:cNvSpPr>
            <a:spLocks noGrp="1"/>
          </p:cNvSpPr>
          <p:nvPr>
            <p:ph idx="1"/>
          </p:nvPr>
        </p:nvSpPr>
        <p:spPr/>
        <p:txBody>
          <a:bodyPr/>
          <a:lstStyle/>
          <a:p>
            <a:r>
              <a:rPr lang="en-US" dirty="0" smtClean="0"/>
              <a:t>Personal health records</a:t>
            </a:r>
          </a:p>
          <a:p>
            <a:r>
              <a:rPr lang="en-US" dirty="0" smtClean="0"/>
              <a:t>Hospital records</a:t>
            </a:r>
          </a:p>
          <a:p>
            <a:r>
              <a:rPr lang="en-US" dirty="0" smtClean="0"/>
              <a:t>Newborn screening samples and data</a:t>
            </a:r>
          </a:p>
          <a:p>
            <a:r>
              <a:rPr lang="en-US" dirty="0" smtClean="0"/>
              <a:t>Jurisdictional variation in collection and storage</a:t>
            </a:r>
          </a:p>
          <a:p>
            <a:r>
              <a:rPr lang="en-US" dirty="0" smtClean="0"/>
              <a:t>Wide-spread recognition of value for health research</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91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39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Direct-to-consumer genetic testing</a:t>
            </a:r>
            <a:endParaRPr lang="en-US" dirty="0"/>
          </a:p>
        </p:txBody>
      </p:sp>
      <p:sp>
        <p:nvSpPr>
          <p:cNvPr id="3" name="Content Placeholder 2"/>
          <p:cNvSpPr>
            <a:spLocks noGrp="1"/>
          </p:cNvSpPr>
          <p:nvPr>
            <p:ph idx="1"/>
          </p:nvPr>
        </p:nvSpPr>
        <p:spPr/>
        <p:txBody>
          <a:bodyPr>
            <a:normAutofit/>
          </a:bodyPr>
          <a:lstStyle/>
          <a:p>
            <a:r>
              <a:rPr lang="en-US" dirty="0" smtClean="0"/>
              <a:t>Offered outside of health care system</a:t>
            </a:r>
          </a:p>
          <a:p>
            <a:r>
              <a:rPr lang="en-US" dirty="0" smtClean="0"/>
              <a:t>DNA and personal data provided as part of commercial transaction</a:t>
            </a:r>
          </a:p>
          <a:p>
            <a:r>
              <a:rPr lang="en-US" dirty="0" smtClean="0"/>
              <a:t>In 2012, 86 companies offered genetic tests for purchase</a:t>
            </a:r>
          </a:p>
          <a:p>
            <a:pPr lvl="1"/>
            <a:r>
              <a:rPr lang="en-US" dirty="0" smtClean="0"/>
              <a:t>65% had some kind of privacy policy</a:t>
            </a:r>
          </a:p>
          <a:p>
            <a:pPr lvl="1"/>
            <a:r>
              <a:rPr lang="en-US" dirty="0" smtClean="0"/>
              <a:t>Of those, 50% related only to use of the website</a:t>
            </a:r>
            <a:endParaRPr lang="en-US" dirty="0"/>
          </a:p>
          <a:p>
            <a:r>
              <a:rPr lang="en-US" dirty="0" smtClean="0"/>
              <a:t>Business model of many companies relies on the accumulation of data, not sale of genetic test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800600"/>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11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Social media and fitness trackers</a:t>
            </a:r>
            <a:endParaRPr lang="en-US" dirty="0"/>
          </a:p>
        </p:txBody>
      </p:sp>
      <p:sp>
        <p:nvSpPr>
          <p:cNvPr id="3" name="Content Placeholder 2"/>
          <p:cNvSpPr>
            <a:spLocks noGrp="1"/>
          </p:cNvSpPr>
          <p:nvPr>
            <p:ph idx="1"/>
          </p:nvPr>
        </p:nvSpPr>
        <p:spPr/>
        <p:txBody>
          <a:bodyPr>
            <a:normAutofit/>
          </a:bodyPr>
          <a:lstStyle/>
          <a:p>
            <a:r>
              <a:rPr lang="en-US" dirty="0" smtClean="0"/>
              <a:t>Accumulation </a:t>
            </a:r>
            <a:r>
              <a:rPr lang="en-US" dirty="0"/>
              <a:t>of personal information </a:t>
            </a:r>
            <a:r>
              <a:rPr lang="en-US" dirty="0" smtClean="0"/>
              <a:t>more </a:t>
            </a:r>
            <a:r>
              <a:rPr lang="en-US" dirty="0"/>
              <a:t>complex and sensitive to individual disclosure </a:t>
            </a:r>
            <a:r>
              <a:rPr lang="en-US" dirty="0" smtClean="0"/>
              <a:t>decisions</a:t>
            </a:r>
          </a:p>
          <a:p>
            <a:r>
              <a:rPr lang="en-US" dirty="0" smtClean="0"/>
              <a:t>Receiving increasing attention from social scientists, but rarely in context of health info</a:t>
            </a:r>
          </a:p>
          <a:p>
            <a:r>
              <a:rPr lang="en-US" dirty="0" smtClean="0"/>
              <a:t>Many individuals share </a:t>
            </a:r>
            <a:r>
              <a:rPr lang="en-US" b="1" dirty="0" smtClean="0"/>
              <a:t>very large</a:t>
            </a:r>
            <a:r>
              <a:rPr lang="en-US" dirty="0" smtClean="0"/>
              <a:t> amounts of personal info</a:t>
            </a:r>
          </a:p>
          <a:p>
            <a:r>
              <a:rPr lang="en-US" dirty="0" smtClean="0"/>
              <a:t>Used to infer:</a:t>
            </a:r>
          </a:p>
          <a:p>
            <a:pPr lvl="1"/>
            <a:r>
              <a:rPr lang="en-US" dirty="0" smtClean="0"/>
              <a:t>Social security </a:t>
            </a:r>
            <a:r>
              <a:rPr lang="en-US" dirty="0"/>
              <a:t>number </a:t>
            </a:r>
            <a:r>
              <a:rPr lang="en-US" dirty="0" smtClean="0"/>
              <a:t>(</a:t>
            </a:r>
            <a:r>
              <a:rPr lang="en-US" dirty="0" err="1"/>
              <a:t>Acquisti</a:t>
            </a:r>
            <a:r>
              <a:rPr lang="en-US" dirty="0"/>
              <a:t> &amp; Gross, 2009)</a:t>
            </a:r>
            <a:endParaRPr lang="en-US" dirty="0" smtClean="0"/>
          </a:p>
          <a:p>
            <a:pPr lvl="1"/>
            <a:r>
              <a:rPr lang="en-US" dirty="0" smtClean="0"/>
              <a:t>Sexual orientation </a:t>
            </a:r>
            <a:r>
              <a:rPr lang="en-US" dirty="0"/>
              <a:t>(Jernigan &amp; </a:t>
            </a:r>
            <a:r>
              <a:rPr lang="en-US" dirty="0" err="1"/>
              <a:t>Mistree</a:t>
            </a:r>
            <a:r>
              <a:rPr lang="en-US" dirty="0"/>
              <a:t>, 2009)</a:t>
            </a:r>
            <a:endParaRPr lang="en-US" dirty="0" smtClean="0"/>
          </a:p>
          <a:p>
            <a:pPr lvl="1"/>
            <a:r>
              <a:rPr lang="en-US" dirty="0" smtClean="0"/>
              <a:t>Health </a:t>
            </a:r>
            <a:r>
              <a:rPr lang="en-US" dirty="0" err="1" smtClean="0"/>
              <a:t>behaviours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572000"/>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280500"/>
            <a:ext cx="37147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51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6720</TotalTime>
  <Words>1481</Words>
  <Application>Microsoft Office PowerPoint</Application>
  <PresentationFormat>On-screen Show (4:3)</PresentationFormat>
  <Paragraphs>152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Unintended Uses of Health Data: The Need for Robust Democratic Governance</vt:lpstr>
      <vt:lpstr>In a nut shell</vt:lpstr>
      <vt:lpstr>If you build it, they will come</vt:lpstr>
      <vt:lpstr>Synopsis</vt:lpstr>
      <vt:lpstr>1. Types of Data</vt:lpstr>
      <vt:lpstr>i. Population biobanks, cohort studies, and genome databases</vt:lpstr>
      <vt:lpstr>ii. Clinical and public health data</vt:lpstr>
      <vt:lpstr>iii. Direct-to-consumer genetic testing</vt:lpstr>
      <vt:lpstr>iv. Social media and fitness trackers</vt:lpstr>
      <vt:lpstr>Health data collections </vt:lpstr>
      <vt:lpstr>2. Unintended and Unforeseen Uses of Health Data Collections</vt:lpstr>
      <vt:lpstr>If you build it, they will come</vt:lpstr>
      <vt:lpstr>PowerPoint Presentation</vt:lpstr>
      <vt:lpstr>i. Law enforcement and forensic (mis)uses</vt:lpstr>
      <vt:lpstr>Function creep in use of “Big Data”</vt:lpstr>
      <vt:lpstr>ii. Border security and immigration</vt:lpstr>
      <vt:lpstr>iii. Health resource allocations</vt:lpstr>
      <vt:lpstr>Rationing decisions (genetics)</vt:lpstr>
      <vt:lpstr>Rationing decisions (microbiome)</vt:lpstr>
      <vt:lpstr>Rationing decisions (behavioural)</vt:lpstr>
      <vt:lpstr>iv. Other uses</vt:lpstr>
      <vt:lpstr>3. Moving forwards</vt:lpstr>
      <vt:lpstr>Democratic Safeguards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Unintended Uses of Health Data: The Need for Robust Democratic Governance</dc:title>
  <dc:creator>O'Doherty</dc:creator>
  <cp:lastModifiedBy>O'Doherty</cp:lastModifiedBy>
  <cp:revision>35</cp:revision>
  <dcterms:created xsi:type="dcterms:W3CDTF">2006-08-16T00:00:00Z</dcterms:created>
  <dcterms:modified xsi:type="dcterms:W3CDTF">2015-06-24T08:13:41Z</dcterms:modified>
</cp:coreProperties>
</file>