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9" r:id="rId1"/>
    <p:sldMasterId id="2147483905" r:id="rId2"/>
  </p:sldMasterIdLst>
  <p:notesMasterIdLst>
    <p:notesMasterId r:id="rId26"/>
  </p:notesMasterIdLst>
  <p:handoutMasterIdLst>
    <p:handoutMasterId r:id="rId27"/>
  </p:handoutMasterIdLst>
  <p:sldIdLst>
    <p:sldId id="664" r:id="rId3"/>
    <p:sldId id="772" r:id="rId4"/>
    <p:sldId id="773" r:id="rId5"/>
    <p:sldId id="795" r:id="rId6"/>
    <p:sldId id="792" r:id="rId7"/>
    <p:sldId id="796" r:id="rId8"/>
    <p:sldId id="793" r:id="rId9"/>
    <p:sldId id="776" r:id="rId10"/>
    <p:sldId id="789" r:id="rId11"/>
    <p:sldId id="777" r:id="rId12"/>
    <p:sldId id="778" r:id="rId13"/>
    <p:sldId id="790" r:id="rId14"/>
    <p:sldId id="779" r:id="rId15"/>
    <p:sldId id="780" r:id="rId16"/>
    <p:sldId id="800" r:id="rId17"/>
    <p:sldId id="783" r:id="rId18"/>
    <p:sldId id="782" r:id="rId19"/>
    <p:sldId id="785" r:id="rId20"/>
    <p:sldId id="801" r:id="rId21"/>
    <p:sldId id="802" r:id="rId22"/>
    <p:sldId id="798" r:id="rId23"/>
    <p:sldId id="803" r:id="rId24"/>
    <p:sldId id="797" r:id="rId25"/>
  </p:sldIdLst>
  <p:sldSz cx="9144000" cy="6858000" type="screen4x3"/>
  <p:notesSz cx="6797675" cy="9928225"/>
  <p:defaultTextStyle>
    <a:defPPr>
      <a:defRPr lang="en-US"/>
    </a:defPPr>
    <a:lvl1pPr algn="l" rtl="0" fontAlgn="base">
      <a:spcBef>
        <a:spcPct val="0"/>
      </a:spcBef>
      <a:spcAft>
        <a:spcPct val="0"/>
      </a:spcAft>
      <a:defRPr sz="3600" kern="1200">
        <a:solidFill>
          <a:srgbClr val="00FFFF"/>
        </a:solidFill>
        <a:latin typeface="Times New Roman" pitchFamily="18" charset="0"/>
        <a:ea typeface="MS PGothic" pitchFamily="34" charset="-128"/>
        <a:cs typeface="+mn-cs"/>
      </a:defRPr>
    </a:lvl1pPr>
    <a:lvl2pPr marL="457200" algn="l" rtl="0" fontAlgn="base">
      <a:spcBef>
        <a:spcPct val="0"/>
      </a:spcBef>
      <a:spcAft>
        <a:spcPct val="0"/>
      </a:spcAft>
      <a:defRPr sz="3600" kern="1200">
        <a:solidFill>
          <a:srgbClr val="00FFFF"/>
        </a:solidFill>
        <a:latin typeface="Times New Roman" pitchFamily="18" charset="0"/>
        <a:ea typeface="MS PGothic" pitchFamily="34" charset="-128"/>
        <a:cs typeface="+mn-cs"/>
      </a:defRPr>
    </a:lvl2pPr>
    <a:lvl3pPr marL="914400" algn="l" rtl="0" fontAlgn="base">
      <a:spcBef>
        <a:spcPct val="0"/>
      </a:spcBef>
      <a:spcAft>
        <a:spcPct val="0"/>
      </a:spcAft>
      <a:defRPr sz="3600" kern="1200">
        <a:solidFill>
          <a:srgbClr val="00FFFF"/>
        </a:solidFill>
        <a:latin typeface="Times New Roman" pitchFamily="18" charset="0"/>
        <a:ea typeface="MS PGothic" pitchFamily="34" charset="-128"/>
        <a:cs typeface="+mn-cs"/>
      </a:defRPr>
    </a:lvl3pPr>
    <a:lvl4pPr marL="1371600" algn="l" rtl="0" fontAlgn="base">
      <a:spcBef>
        <a:spcPct val="0"/>
      </a:spcBef>
      <a:spcAft>
        <a:spcPct val="0"/>
      </a:spcAft>
      <a:defRPr sz="3600" kern="1200">
        <a:solidFill>
          <a:srgbClr val="00FFFF"/>
        </a:solidFill>
        <a:latin typeface="Times New Roman" pitchFamily="18" charset="0"/>
        <a:ea typeface="MS PGothic" pitchFamily="34" charset="-128"/>
        <a:cs typeface="+mn-cs"/>
      </a:defRPr>
    </a:lvl4pPr>
    <a:lvl5pPr marL="1828800" algn="l" rtl="0" fontAlgn="base">
      <a:spcBef>
        <a:spcPct val="0"/>
      </a:spcBef>
      <a:spcAft>
        <a:spcPct val="0"/>
      </a:spcAft>
      <a:defRPr sz="3600" kern="1200">
        <a:solidFill>
          <a:srgbClr val="00FFFF"/>
        </a:solidFill>
        <a:latin typeface="Times New Roman" pitchFamily="18" charset="0"/>
        <a:ea typeface="MS PGothic" pitchFamily="34" charset="-128"/>
        <a:cs typeface="+mn-cs"/>
      </a:defRPr>
    </a:lvl5pPr>
    <a:lvl6pPr marL="2286000" algn="l" defTabSz="914400" rtl="0" eaLnBrk="1" latinLnBrk="0" hangingPunct="1">
      <a:defRPr sz="3600" kern="1200">
        <a:solidFill>
          <a:srgbClr val="00FFFF"/>
        </a:solidFill>
        <a:latin typeface="Times New Roman" pitchFamily="18" charset="0"/>
        <a:ea typeface="MS PGothic" pitchFamily="34" charset="-128"/>
        <a:cs typeface="+mn-cs"/>
      </a:defRPr>
    </a:lvl6pPr>
    <a:lvl7pPr marL="2743200" algn="l" defTabSz="914400" rtl="0" eaLnBrk="1" latinLnBrk="0" hangingPunct="1">
      <a:defRPr sz="3600" kern="1200">
        <a:solidFill>
          <a:srgbClr val="00FFFF"/>
        </a:solidFill>
        <a:latin typeface="Times New Roman" pitchFamily="18" charset="0"/>
        <a:ea typeface="MS PGothic" pitchFamily="34" charset="-128"/>
        <a:cs typeface="+mn-cs"/>
      </a:defRPr>
    </a:lvl7pPr>
    <a:lvl8pPr marL="3200400" algn="l" defTabSz="914400" rtl="0" eaLnBrk="1" latinLnBrk="0" hangingPunct="1">
      <a:defRPr sz="3600" kern="1200">
        <a:solidFill>
          <a:srgbClr val="00FFFF"/>
        </a:solidFill>
        <a:latin typeface="Times New Roman" pitchFamily="18" charset="0"/>
        <a:ea typeface="MS PGothic" pitchFamily="34" charset="-128"/>
        <a:cs typeface="+mn-cs"/>
      </a:defRPr>
    </a:lvl8pPr>
    <a:lvl9pPr marL="3657600" algn="l" defTabSz="914400" rtl="0" eaLnBrk="1" latinLnBrk="0" hangingPunct="1">
      <a:defRPr sz="3600" kern="1200">
        <a:solidFill>
          <a:srgbClr val="00FFFF"/>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0B000"/>
    <a:srgbClr val="E60000"/>
    <a:srgbClr val="8E0000"/>
    <a:srgbClr val="990000"/>
    <a:srgbClr val="00FFFF"/>
    <a:srgbClr val="DDD9C3"/>
    <a:srgbClr val="C6D9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350"/>
    </p:cViewPr>
  </p:sorterViewPr>
  <p:notesViewPr>
    <p:cSldViewPr>
      <p:cViewPr varScale="1">
        <p:scale>
          <a:sx n="85" d="100"/>
          <a:sy n="85" d="100"/>
        </p:scale>
        <p:origin x="-3882"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1709" tIns="45855" rIns="91709" bIns="45855" numCol="1" anchor="t" anchorCtr="0" compatLnSpc="1">
            <a:prstTxWarp prst="textNoShape">
              <a:avLst/>
            </a:prstTxWarp>
          </a:bodyPr>
          <a:lstStyle>
            <a:lvl1pPr>
              <a:defRPr sz="1200">
                <a:solidFill>
                  <a:schemeClr val="tx1"/>
                </a:solidFill>
                <a:latin typeface="Arial" charset="0"/>
                <a:ea typeface="+mn-ea"/>
                <a:cs typeface="+mn-cs"/>
              </a:defRPr>
            </a:lvl1pPr>
          </a:lstStyle>
          <a:p>
            <a:pPr>
              <a:defRPr/>
            </a:pPr>
            <a:endParaRPr lang="en-US"/>
          </a:p>
        </p:txBody>
      </p:sp>
      <p:sp>
        <p:nvSpPr>
          <p:cNvPr id="83971" name="Rectangle 3"/>
          <p:cNvSpPr>
            <a:spLocks noGrp="1" noChangeArrowheads="1"/>
          </p:cNvSpPr>
          <p:nvPr>
            <p:ph type="dt" sz="quarter" idx="1"/>
          </p:nvPr>
        </p:nvSpPr>
        <p:spPr bwMode="auto">
          <a:xfrm>
            <a:off x="3849688" y="0"/>
            <a:ext cx="2946400" cy="495300"/>
          </a:xfrm>
          <a:prstGeom prst="rect">
            <a:avLst/>
          </a:prstGeom>
          <a:noFill/>
          <a:ln w="9525">
            <a:noFill/>
            <a:miter lim="800000"/>
            <a:headEnd/>
            <a:tailEnd/>
          </a:ln>
          <a:effectLst/>
        </p:spPr>
        <p:txBody>
          <a:bodyPr vert="horz" wrap="square" lIns="91709" tIns="45855" rIns="91709" bIns="45855" numCol="1" anchor="t" anchorCtr="0" compatLnSpc="1">
            <a:prstTxWarp prst="textNoShape">
              <a:avLst/>
            </a:prstTxWarp>
          </a:bodyPr>
          <a:lstStyle>
            <a:lvl1pPr algn="r">
              <a:defRPr sz="1200">
                <a:solidFill>
                  <a:schemeClr val="tx1"/>
                </a:solidFill>
                <a:latin typeface="Arial" charset="0"/>
                <a:ea typeface="+mn-ea"/>
                <a:cs typeface="+mn-cs"/>
              </a:defRPr>
            </a:lvl1pPr>
          </a:lstStyle>
          <a:p>
            <a:pPr>
              <a:defRPr/>
            </a:pPr>
            <a:endParaRPr lang="en-US"/>
          </a:p>
        </p:txBody>
      </p:sp>
      <p:sp>
        <p:nvSpPr>
          <p:cNvPr id="83972" name="Rectangle 4"/>
          <p:cNvSpPr>
            <a:spLocks noGrp="1" noChangeArrowheads="1"/>
          </p:cNvSpPr>
          <p:nvPr>
            <p:ph type="ftr" sz="quarter" idx="2"/>
          </p:nvPr>
        </p:nvSpPr>
        <p:spPr bwMode="auto">
          <a:xfrm>
            <a:off x="0" y="9431338"/>
            <a:ext cx="2946400" cy="495300"/>
          </a:xfrm>
          <a:prstGeom prst="rect">
            <a:avLst/>
          </a:prstGeom>
          <a:noFill/>
          <a:ln w="9525">
            <a:noFill/>
            <a:miter lim="800000"/>
            <a:headEnd/>
            <a:tailEnd/>
          </a:ln>
          <a:effectLst/>
        </p:spPr>
        <p:txBody>
          <a:bodyPr vert="horz" wrap="square" lIns="91709" tIns="45855" rIns="91709" bIns="45855" numCol="1" anchor="b" anchorCtr="0" compatLnSpc="1">
            <a:prstTxWarp prst="textNoShape">
              <a:avLst/>
            </a:prstTxWarp>
          </a:bodyPr>
          <a:lstStyle>
            <a:lvl1pPr>
              <a:defRPr sz="1200">
                <a:solidFill>
                  <a:schemeClr val="tx1"/>
                </a:solidFill>
                <a:latin typeface="Arial" charset="0"/>
                <a:ea typeface="+mn-ea"/>
                <a:cs typeface="+mn-cs"/>
              </a:defRPr>
            </a:lvl1pPr>
          </a:lstStyle>
          <a:p>
            <a:pPr>
              <a:defRPr/>
            </a:pPr>
            <a:endParaRPr lang="en-US"/>
          </a:p>
        </p:txBody>
      </p:sp>
      <p:sp>
        <p:nvSpPr>
          <p:cNvPr id="83973" name="Rectangle 5"/>
          <p:cNvSpPr>
            <a:spLocks noGrp="1" noChangeArrowheads="1"/>
          </p:cNvSpPr>
          <p:nvPr>
            <p:ph type="sldNum" sz="quarter" idx="3"/>
          </p:nvPr>
        </p:nvSpPr>
        <p:spPr bwMode="auto">
          <a:xfrm>
            <a:off x="3849688" y="9431338"/>
            <a:ext cx="2946400" cy="495300"/>
          </a:xfrm>
          <a:prstGeom prst="rect">
            <a:avLst/>
          </a:prstGeom>
          <a:noFill/>
          <a:ln w="9525">
            <a:noFill/>
            <a:miter lim="800000"/>
            <a:headEnd/>
            <a:tailEnd/>
          </a:ln>
          <a:effectLst/>
        </p:spPr>
        <p:txBody>
          <a:bodyPr vert="horz" wrap="square" lIns="91709" tIns="45855" rIns="91709" bIns="45855" numCol="1" anchor="b" anchorCtr="0" compatLnSpc="1">
            <a:prstTxWarp prst="textNoShape">
              <a:avLst/>
            </a:prstTxWarp>
          </a:bodyPr>
          <a:lstStyle>
            <a:lvl1pPr algn="r">
              <a:defRPr sz="1200">
                <a:solidFill>
                  <a:schemeClr val="tx1"/>
                </a:solidFill>
                <a:latin typeface="Arial" pitchFamily="34" charset="0"/>
              </a:defRPr>
            </a:lvl1pPr>
          </a:lstStyle>
          <a:p>
            <a:pPr>
              <a:defRPr/>
            </a:pPr>
            <a:fld id="{8ED039D4-3D00-4313-824F-E54613A054EE}" type="slidenum">
              <a:rPr lang="en-US" altLang="en-US"/>
              <a:pPr>
                <a:defRPr/>
              </a:pPr>
              <a:t>‹#›</a:t>
            </a:fld>
            <a:endParaRPr lang="en-US" altLang="en-US"/>
          </a:p>
        </p:txBody>
      </p:sp>
    </p:spTree>
    <p:extLst>
      <p:ext uri="{BB962C8B-B14F-4D97-AF65-F5344CB8AC3E}">
        <p14:creationId xmlns:p14="http://schemas.microsoft.com/office/powerpoint/2010/main" val="2320528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1709" tIns="45855" rIns="91709" bIns="45855" numCol="1" anchor="t" anchorCtr="0" compatLnSpc="1">
            <a:prstTxWarp prst="textNoShape">
              <a:avLst/>
            </a:prstTxWarp>
          </a:bodyPr>
          <a:lstStyle>
            <a:lvl1pPr>
              <a:defRPr sz="1200">
                <a:solidFill>
                  <a:schemeClr val="tx1"/>
                </a:solidFill>
                <a:latin typeface="Arial" charset="0"/>
                <a:ea typeface="+mn-ea"/>
                <a:cs typeface="+mn-cs"/>
              </a:defRPr>
            </a:lvl1pPr>
          </a:lstStyle>
          <a:p>
            <a:pPr>
              <a:defRPr/>
            </a:pPr>
            <a:endParaRPr lang="en-US"/>
          </a:p>
        </p:txBody>
      </p:sp>
      <p:sp>
        <p:nvSpPr>
          <p:cNvPr id="8195" name="Rectangle 3"/>
          <p:cNvSpPr>
            <a:spLocks noGrp="1" noChangeArrowheads="1"/>
          </p:cNvSpPr>
          <p:nvPr>
            <p:ph type="dt" idx="1"/>
          </p:nvPr>
        </p:nvSpPr>
        <p:spPr bwMode="auto">
          <a:xfrm>
            <a:off x="3849688" y="0"/>
            <a:ext cx="2946400" cy="495300"/>
          </a:xfrm>
          <a:prstGeom prst="rect">
            <a:avLst/>
          </a:prstGeom>
          <a:noFill/>
          <a:ln w="9525">
            <a:noFill/>
            <a:miter lim="800000"/>
            <a:headEnd/>
            <a:tailEnd/>
          </a:ln>
          <a:effectLst/>
        </p:spPr>
        <p:txBody>
          <a:bodyPr vert="horz" wrap="square" lIns="91709" tIns="45855" rIns="91709" bIns="45855" numCol="1" anchor="t" anchorCtr="0" compatLnSpc="1">
            <a:prstTxWarp prst="textNoShape">
              <a:avLst/>
            </a:prstTxWarp>
          </a:bodyPr>
          <a:lstStyle>
            <a:lvl1pPr algn="r">
              <a:defRPr sz="1200">
                <a:solidFill>
                  <a:schemeClr val="tx1"/>
                </a:solidFill>
                <a:latin typeface="Arial" charset="0"/>
                <a:ea typeface="+mn-ea"/>
                <a:cs typeface="+mn-cs"/>
              </a:defRPr>
            </a:lvl1pPr>
          </a:lstStyle>
          <a:p>
            <a:pPr>
              <a:defRPr/>
            </a:pPr>
            <a:endParaRPr lang="en-US"/>
          </a:p>
        </p:txBody>
      </p:sp>
      <p:sp>
        <p:nvSpPr>
          <p:cNvPr id="68612" name="Rectangle 4"/>
          <p:cNvSpPr>
            <a:spLocks noGrp="1" noRot="1" noChangeAspect="1" noChangeArrowheads="1" noTextEdit="1"/>
          </p:cNvSpPr>
          <p:nvPr>
            <p:ph type="sldImg" idx="2"/>
          </p:nvPr>
        </p:nvSpPr>
        <p:spPr bwMode="auto">
          <a:xfrm>
            <a:off x="915988" y="744538"/>
            <a:ext cx="4967287"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1038" y="4716463"/>
            <a:ext cx="5435600" cy="4467225"/>
          </a:xfrm>
          <a:prstGeom prst="rect">
            <a:avLst/>
          </a:prstGeom>
          <a:noFill/>
          <a:ln w="9525">
            <a:noFill/>
            <a:miter lim="800000"/>
            <a:headEnd/>
            <a:tailEnd/>
          </a:ln>
          <a:effectLst/>
        </p:spPr>
        <p:txBody>
          <a:bodyPr vert="horz" wrap="square" lIns="91709" tIns="45855" rIns="91709" bIns="4585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9431338"/>
            <a:ext cx="2946400" cy="495300"/>
          </a:xfrm>
          <a:prstGeom prst="rect">
            <a:avLst/>
          </a:prstGeom>
          <a:noFill/>
          <a:ln w="9525">
            <a:noFill/>
            <a:miter lim="800000"/>
            <a:headEnd/>
            <a:tailEnd/>
          </a:ln>
          <a:effectLst/>
        </p:spPr>
        <p:txBody>
          <a:bodyPr vert="horz" wrap="square" lIns="91709" tIns="45855" rIns="91709" bIns="45855" numCol="1" anchor="b" anchorCtr="0" compatLnSpc="1">
            <a:prstTxWarp prst="textNoShape">
              <a:avLst/>
            </a:prstTxWarp>
          </a:bodyPr>
          <a:lstStyle>
            <a:lvl1pPr>
              <a:defRPr sz="1200">
                <a:solidFill>
                  <a:schemeClr val="tx1"/>
                </a:solidFill>
                <a:latin typeface="Arial" charset="0"/>
                <a:ea typeface="+mn-ea"/>
                <a:cs typeface="+mn-cs"/>
              </a:defRPr>
            </a:lvl1pPr>
          </a:lstStyle>
          <a:p>
            <a:pPr>
              <a:defRPr/>
            </a:pPr>
            <a:endParaRPr lang="en-US"/>
          </a:p>
        </p:txBody>
      </p:sp>
      <p:sp>
        <p:nvSpPr>
          <p:cNvPr id="8199" name="Rectangle 7"/>
          <p:cNvSpPr>
            <a:spLocks noGrp="1" noChangeArrowheads="1"/>
          </p:cNvSpPr>
          <p:nvPr>
            <p:ph type="sldNum" sz="quarter" idx="5"/>
          </p:nvPr>
        </p:nvSpPr>
        <p:spPr bwMode="auto">
          <a:xfrm>
            <a:off x="3849688" y="9431338"/>
            <a:ext cx="2946400" cy="495300"/>
          </a:xfrm>
          <a:prstGeom prst="rect">
            <a:avLst/>
          </a:prstGeom>
          <a:noFill/>
          <a:ln w="9525">
            <a:noFill/>
            <a:miter lim="800000"/>
            <a:headEnd/>
            <a:tailEnd/>
          </a:ln>
          <a:effectLst/>
        </p:spPr>
        <p:txBody>
          <a:bodyPr vert="horz" wrap="square" lIns="91709" tIns="45855" rIns="91709" bIns="45855" numCol="1" anchor="b" anchorCtr="0" compatLnSpc="1">
            <a:prstTxWarp prst="textNoShape">
              <a:avLst/>
            </a:prstTxWarp>
          </a:bodyPr>
          <a:lstStyle>
            <a:lvl1pPr algn="r">
              <a:defRPr sz="1200">
                <a:solidFill>
                  <a:schemeClr val="tx1"/>
                </a:solidFill>
                <a:latin typeface="Arial" pitchFamily="34" charset="0"/>
              </a:defRPr>
            </a:lvl1pPr>
          </a:lstStyle>
          <a:p>
            <a:pPr>
              <a:defRPr/>
            </a:pPr>
            <a:fld id="{78723F09-3F82-4497-BD25-FDD3BD8E79F8}" type="slidenum">
              <a:rPr lang="en-US" altLang="en-US"/>
              <a:pPr>
                <a:defRPr/>
              </a:pPr>
              <a:t>‹#›</a:t>
            </a:fld>
            <a:endParaRPr lang="en-US" altLang="en-US"/>
          </a:p>
        </p:txBody>
      </p:sp>
    </p:spTree>
    <p:extLst>
      <p:ext uri="{BB962C8B-B14F-4D97-AF65-F5344CB8AC3E}">
        <p14:creationId xmlns:p14="http://schemas.microsoft.com/office/powerpoint/2010/main" val="25520038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MS PGothic" pitchFamily="34" charset="-128"/>
              </a:defRPr>
            </a:lvl1pPr>
            <a:lvl2pPr marL="742950" indent="-285750" eaLnBrk="0" hangingPunct="0">
              <a:spcBef>
                <a:spcPct val="30000"/>
              </a:spcBef>
              <a:defRPr sz="1200">
                <a:solidFill>
                  <a:schemeClr val="tx1"/>
                </a:solidFill>
                <a:latin typeface="Arial" charset="0"/>
                <a:ea typeface="MS PGothic" pitchFamily="34" charset="-128"/>
              </a:defRPr>
            </a:lvl2pPr>
            <a:lvl3pPr marL="1143000" indent="-228600" eaLnBrk="0" hangingPunct="0">
              <a:spcBef>
                <a:spcPct val="30000"/>
              </a:spcBef>
              <a:defRPr sz="1200">
                <a:solidFill>
                  <a:schemeClr val="tx1"/>
                </a:solidFill>
                <a:latin typeface="Arial" charset="0"/>
                <a:ea typeface="MS PGothic" pitchFamily="34" charset="-128"/>
              </a:defRPr>
            </a:lvl3pPr>
            <a:lvl4pPr marL="1600200" indent="-228600" eaLnBrk="0" hangingPunct="0">
              <a:spcBef>
                <a:spcPct val="30000"/>
              </a:spcBef>
              <a:defRPr sz="1200">
                <a:solidFill>
                  <a:schemeClr val="tx1"/>
                </a:solidFill>
                <a:latin typeface="Arial" charset="0"/>
                <a:ea typeface="MS PGothic" pitchFamily="34" charset="-128"/>
              </a:defRPr>
            </a:lvl4pPr>
            <a:lvl5pPr marL="2057400" indent="-228600" eaLnBrk="0" hangingPunct="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pPr>
            <a:fld id="{A0347350-5E74-4B27-955B-27D424FB5D51}" type="slidenum">
              <a:rPr lang="en-US" altLang="en-US" smtClean="0"/>
              <a:pPr eaLnBrk="1" hangingPunct="1">
                <a:spcBef>
                  <a:spcPct val="0"/>
                </a:spcBef>
              </a:pPr>
              <a:t>1</a:t>
            </a:fld>
            <a:endParaRPr lang="en-US" altLang="en-US" smtClean="0"/>
          </a:p>
        </p:txBody>
      </p:sp>
    </p:spTree>
    <p:extLst>
      <p:ext uri="{BB962C8B-B14F-4D97-AF65-F5344CB8AC3E}">
        <p14:creationId xmlns:p14="http://schemas.microsoft.com/office/powerpoint/2010/main" val="99523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‘Innovation’ has (passively) become more challenging – not that processes were inadequate – positions innovation as not only necessary but expected.</a:t>
            </a:r>
          </a:p>
          <a:p>
            <a:r>
              <a:rPr lang="en-GB" altLang="en-US" smtClean="0"/>
              <a:t>The other, parallel burden, is the ageing population ‘driving’ healthcare costs – this is positioned as a given fact.</a:t>
            </a:r>
          </a:p>
          <a:p>
            <a:r>
              <a:rPr lang="en-GB" altLang="en-US" smtClean="0"/>
              <a:t>The solution, building on the previous definition of the problem as one of knowledge management.</a:t>
            </a:r>
          </a:p>
          <a:p>
            <a:r>
              <a:rPr lang="en-GB" altLang="en-US" smtClean="0"/>
              <a:t>Imaginaries of networks, ‘open innovation’, knowledge sharing, (echoes of ‘data deluge’ even though big data is not explicitly mentioned here) and of course of ‘precompetitive’ research as a separate, enclosed space where academics and multiple industry partners can work together ‘separated’  from interests in commercial or publication rivalry – a space of </a:t>
            </a:r>
            <a:r>
              <a:rPr lang="en-GB" altLang="en-US" b="1" smtClean="0"/>
              <a:t>‘common good’</a:t>
            </a:r>
          </a:p>
          <a:p>
            <a:r>
              <a:rPr lang="en-GB" altLang="en-US" smtClean="0"/>
              <a:t>PPP and precompetitive collaboration explicitly blur boundaries between ‘commercial’ R&amp;D and academic research – yet they remain relatively uncontested spaces</a:t>
            </a:r>
          </a:p>
        </p:txBody>
      </p:sp>
      <p:sp>
        <p:nvSpPr>
          <p:cNvPr id="163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00FFFF"/>
                </a:solidFill>
                <a:latin typeface="Times New Roman" pitchFamily="18" charset="0"/>
                <a:ea typeface="MS PGothic" pitchFamily="34" charset="-128"/>
              </a:defRPr>
            </a:lvl1pPr>
            <a:lvl2pPr marL="742950" indent="-285750">
              <a:defRPr sz="3600">
                <a:solidFill>
                  <a:srgbClr val="00FFFF"/>
                </a:solidFill>
                <a:latin typeface="Times New Roman" pitchFamily="18" charset="0"/>
                <a:ea typeface="MS PGothic" pitchFamily="34" charset="-128"/>
              </a:defRPr>
            </a:lvl2pPr>
            <a:lvl3pPr marL="1143000" indent="-228600">
              <a:defRPr sz="3600">
                <a:solidFill>
                  <a:srgbClr val="00FFFF"/>
                </a:solidFill>
                <a:latin typeface="Times New Roman" pitchFamily="18" charset="0"/>
                <a:ea typeface="MS PGothic" pitchFamily="34" charset="-128"/>
              </a:defRPr>
            </a:lvl3pPr>
            <a:lvl4pPr marL="1600200" indent="-228600">
              <a:defRPr sz="3600">
                <a:solidFill>
                  <a:srgbClr val="00FFFF"/>
                </a:solidFill>
                <a:latin typeface="Times New Roman" pitchFamily="18" charset="0"/>
                <a:ea typeface="MS PGothic" pitchFamily="34" charset="-128"/>
              </a:defRPr>
            </a:lvl4pPr>
            <a:lvl5pPr marL="2057400" indent="-228600">
              <a:defRPr sz="3600">
                <a:solidFill>
                  <a:srgbClr val="00FFFF"/>
                </a:solidFill>
                <a:latin typeface="Times New Roman" pitchFamily="18" charset="0"/>
                <a:ea typeface="MS PGothic" pitchFamily="34" charset="-128"/>
              </a:defRPr>
            </a:lvl5pPr>
            <a:lvl6pPr marL="2514600" indent="-228600" fontAlgn="base">
              <a:spcBef>
                <a:spcPct val="0"/>
              </a:spcBef>
              <a:spcAft>
                <a:spcPct val="0"/>
              </a:spcAft>
              <a:defRPr sz="3600">
                <a:solidFill>
                  <a:srgbClr val="00FFFF"/>
                </a:solidFill>
                <a:latin typeface="Times New Roman" pitchFamily="18" charset="0"/>
                <a:ea typeface="MS PGothic" pitchFamily="34" charset="-128"/>
              </a:defRPr>
            </a:lvl6pPr>
            <a:lvl7pPr marL="2971800" indent="-228600" fontAlgn="base">
              <a:spcBef>
                <a:spcPct val="0"/>
              </a:spcBef>
              <a:spcAft>
                <a:spcPct val="0"/>
              </a:spcAft>
              <a:defRPr sz="3600">
                <a:solidFill>
                  <a:srgbClr val="00FFFF"/>
                </a:solidFill>
                <a:latin typeface="Times New Roman" pitchFamily="18" charset="0"/>
                <a:ea typeface="MS PGothic" pitchFamily="34" charset="-128"/>
              </a:defRPr>
            </a:lvl7pPr>
            <a:lvl8pPr marL="3429000" indent="-228600" fontAlgn="base">
              <a:spcBef>
                <a:spcPct val="0"/>
              </a:spcBef>
              <a:spcAft>
                <a:spcPct val="0"/>
              </a:spcAft>
              <a:defRPr sz="3600">
                <a:solidFill>
                  <a:srgbClr val="00FFFF"/>
                </a:solidFill>
                <a:latin typeface="Times New Roman" pitchFamily="18" charset="0"/>
                <a:ea typeface="MS PGothic" pitchFamily="34" charset="-128"/>
              </a:defRPr>
            </a:lvl8pPr>
            <a:lvl9pPr marL="3886200" indent="-228600" fontAlgn="base">
              <a:spcBef>
                <a:spcPct val="0"/>
              </a:spcBef>
              <a:spcAft>
                <a:spcPct val="0"/>
              </a:spcAft>
              <a:defRPr sz="3600">
                <a:solidFill>
                  <a:srgbClr val="00FFFF"/>
                </a:solidFill>
                <a:latin typeface="Times New Roman" pitchFamily="18" charset="0"/>
                <a:ea typeface="MS PGothic" pitchFamily="34" charset="-128"/>
              </a:defRPr>
            </a:lvl9pPr>
          </a:lstStyle>
          <a:p>
            <a:fld id="{C0F43037-E13F-495E-AD4A-18D500BBBC3D}" type="slidenum">
              <a:rPr lang="en-US" altLang="en-US" sz="1200" smtClean="0">
                <a:solidFill>
                  <a:schemeClr val="tx1"/>
                </a:solidFill>
                <a:latin typeface="Arial" charset="0"/>
              </a:rPr>
              <a:pPr/>
              <a:t>4</a:t>
            </a:fld>
            <a:endParaRPr lang="en-US" altLang="en-US" sz="1200" smtClean="0">
              <a:solidFill>
                <a:schemeClr val="tx1"/>
              </a:solidFill>
              <a:latin typeface="Arial" charset="0"/>
            </a:endParaRPr>
          </a:p>
        </p:txBody>
      </p:sp>
    </p:spTree>
    <p:extLst>
      <p:ext uri="{BB962C8B-B14F-4D97-AF65-F5344CB8AC3E}">
        <p14:creationId xmlns:p14="http://schemas.microsoft.com/office/powerpoint/2010/main" val="1957383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a:ln/>
        </p:spPr>
      </p:sp>
      <p:sp>
        <p:nvSpPr>
          <p:cNvPr id="143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Imagined benefits – new tools. ‘new technologies such as genomics and stem cells are here reimagined as tools to support particular components of translation – safety, efficacy and knowledge management’. Proposes barriers to translation as issues of knowledge production and management that have technological solutions. This vision of these (diverse) technologies positions them as facilitative of ‘old’ or traditional technologies – small molecule drugs.</a:t>
            </a:r>
          </a:p>
        </p:txBody>
      </p:sp>
      <p:sp>
        <p:nvSpPr>
          <p:cNvPr id="143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00FFFF"/>
                </a:solidFill>
                <a:latin typeface="Times New Roman" pitchFamily="18" charset="0"/>
                <a:ea typeface="MS PGothic" pitchFamily="34" charset="-128"/>
              </a:defRPr>
            </a:lvl1pPr>
            <a:lvl2pPr marL="742950" indent="-285750">
              <a:defRPr sz="3600">
                <a:solidFill>
                  <a:srgbClr val="00FFFF"/>
                </a:solidFill>
                <a:latin typeface="Times New Roman" pitchFamily="18" charset="0"/>
                <a:ea typeface="MS PGothic" pitchFamily="34" charset="-128"/>
              </a:defRPr>
            </a:lvl2pPr>
            <a:lvl3pPr marL="1143000" indent="-228600">
              <a:defRPr sz="3600">
                <a:solidFill>
                  <a:srgbClr val="00FFFF"/>
                </a:solidFill>
                <a:latin typeface="Times New Roman" pitchFamily="18" charset="0"/>
                <a:ea typeface="MS PGothic" pitchFamily="34" charset="-128"/>
              </a:defRPr>
            </a:lvl3pPr>
            <a:lvl4pPr marL="1600200" indent="-228600">
              <a:defRPr sz="3600">
                <a:solidFill>
                  <a:srgbClr val="00FFFF"/>
                </a:solidFill>
                <a:latin typeface="Times New Roman" pitchFamily="18" charset="0"/>
                <a:ea typeface="MS PGothic" pitchFamily="34" charset="-128"/>
              </a:defRPr>
            </a:lvl4pPr>
            <a:lvl5pPr marL="2057400" indent="-228600">
              <a:defRPr sz="3600">
                <a:solidFill>
                  <a:srgbClr val="00FFFF"/>
                </a:solidFill>
                <a:latin typeface="Times New Roman" pitchFamily="18" charset="0"/>
                <a:ea typeface="MS PGothic" pitchFamily="34" charset="-128"/>
              </a:defRPr>
            </a:lvl5pPr>
            <a:lvl6pPr marL="2514600" indent="-228600" fontAlgn="base">
              <a:spcBef>
                <a:spcPct val="0"/>
              </a:spcBef>
              <a:spcAft>
                <a:spcPct val="0"/>
              </a:spcAft>
              <a:defRPr sz="3600">
                <a:solidFill>
                  <a:srgbClr val="00FFFF"/>
                </a:solidFill>
                <a:latin typeface="Times New Roman" pitchFamily="18" charset="0"/>
                <a:ea typeface="MS PGothic" pitchFamily="34" charset="-128"/>
              </a:defRPr>
            </a:lvl6pPr>
            <a:lvl7pPr marL="2971800" indent="-228600" fontAlgn="base">
              <a:spcBef>
                <a:spcPct val="0"/>
              </a:spcBef>
              <a:spcAft>
                <a:spcPct val="0"/>
              </a:spcAft>
              <a:defRPr sz="3600">
                <a:solidFill>
                  <a:srgbClr val="00FFFF"/>
                </a:solidFill>
                <a:latin typeface="Times New Roman" pitchFamily="18" charset="0"/>
                <a:ea typeface="MS PGothic" pitchFamily="34" charset="-128"/>
              </a:defRPr>
            </a:lvl7pPr>
            <a:lvl8pPr marL="3429000" indent="-228600" fontAlgn="base">
              <a:spcBef>
                <a:spcPct val="0"/>
              </a:spcBef>
              <a:spcAft>
                <a:spcPct val="0"/>
              </a:spcAft>
              <a:defRPr sz="3600">
                <a:solidFill>
                  <a:srgbClr val="00FFFF"/>
                </a:solidFill>
                <a:latin typeface="Times New Roman" pitchFamily="18" charset="0"/>
                <a:ea typeface="MS PGothic" pitchFamily="34" charset="-128"/>
              </a:defRPr>
            </a:lvl8pPr>
            <a:lvl9pPr marL="3886200" indent="-228600" fontAlgn="base">
              <a:spcBef>
                <a:spcPct val="0"/>
              </a:spcBef>
              <a:spcAft>
                <a:spcPct val="0"/>
              </a:spcAft>
              <a:defRPr sz="3600">
                <a:solidFill>
                  <a:srgbClr val="00FFFF"/>
                </a:solidFill>
                <a:latin typeface="Times New Roman" pitchFamily="18" charset="0"/>
                <a:ea typeface="MS PGothic" pitchFamily="34" charset="-128"/>
              </a:defRPr>
            </a:lvl9pPr>
          </a:lstStyle>
          <a:p>
            <a:fld id="{CEC96FBC-4836-430F-A5FE-1843D3967DC6}" type="slidenum">
              <a:rPr lang="en-US" altLang="en-US" sz="1200">
                <a:solidFill>
                  <a:prstClr val="black"/>
                </a:solidFill>
                <a:latin typeface="Arial" charset="0"/>
              </a:rPr>
              <a:pPr/>
              <a:t>7</a:t>
            </a:fld>
            <a:endParaRPr lang="en-US" altLang="en-US" sz="1200">
              <a:solidFill>
                <a:prstClr val="black"/>
              </a:solidFill>
              <a:latin typeface="Arial" charset="0"/>
            </a:endParaRPr>
          </a:p>
        </p:txBody>
      </p:sp>
    </p:spTree>
    <p:extLst>
      <p:ext uri="{BB962C8B-B14F-4D97-AF65-F5344CB8AC3E}">
        <p14:creationId xmlns:p14="http://schemas.microsoft.com/office/powerpoint/2010/main" val="2494366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1777092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753070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4" name="Rectangle 3"/>
          <p:cNvSpPr/>
          <p:nvPr/>
        </p:nvSpPr>
        <p:spPr>
          <a:xfrm flipV="1">
            <a:off x="0" y="5732463"/>
            <a:ext cx="9144000" cy="1285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7" descr="ox_brand_blue_po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5113" y="5857875"/>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es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5842000"/>
            <a:ext cx="1428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2"/>
          <p:cNvSpPr txBox="1">
            <a:spLocks noChangeArrowheads="1"/>
          </p:cNvSpPr>
          <p:nvPr userDrawn="1"/>
        </p:nvSpPr>
        <p:spPr bwMode="auto">
          <a:xfrm>
            <a:off x="601278" y="5760614"/>
            <a:ext cx="5761037"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rgbClr val="00FFFF"/>
                </a:solidFill>
                <a:latin typeface="Times New Roman" charset="0"/>
                <a:ea typeface="ＭＳ Ｐゴシック" charset="0"/>
                <a:cs typeface="ＭＳ Ｐゴシック" charset="0"/>
              </a:defRPr>
            </a:lvl1pPr>
            <a:lvl2pPr marL="742950" indent="-285750" eaLnBrk="0" hangingPunct="0">
              <a:defRPr sz="3600">
                <a:solidFill>
                  <a:srgbClr val="00FFFF"/>
                </a:solidFill>
                <a:latin typeface="Times New Roman" charset="0"/>
                <a:ea typeface="ＭＳ Ｐゴシック" charset="0"/>
              </a:defRPr>
            </a:lvl2pPr>
            <a:lvl3pPr marL="1143000" indent="-228600" eaLnBrk="0" hangingPunct="0">
              <a:defRPr sz="3600">
                <a:solidFill>
                  <a:srgbClr val="00FFFF"/>
                </a:solidFill>
                <a:latin typeface="Times New Roman" charset="0"/>
                <a:ea typeface="ＭＳ Ｐゴシック" charset="0"/>
              </a:defRPr>
            </a:lvl3pPr>
            <a:lvl4pPr marL="1600200" indent="-228600" eaLnBrk="0" hangingPunct="0">
              <a:defRPr sz="3600">
                <a:solidFill>
                  <a:srgbClr val="00FFFF"/>
                </a:solidFill>
                <a:latin typeface="Times New Roman" charset="0"/>
                <a:ea typeface="ＭＳ Ｐゴシック" charset="0"/>
              </a:defRPr>
            </a:lvl4pPr>
            <a:lvl5pPr marL="2057400" indent="-228600" eaLnBrk="0" hangingPunct="0">
              <a:defRPr sz="3600">
                <a:solidFill>
                  <a:srgbClr val="00FFFF"/>
                </a:solidFill>
                <a:latin typeface="Times New Roman" charset="0"/>
                <a:ea typeface="ＭＳ Ｐゴシック" charset="0"/>
              </a:defRPr>
            </a:lvl5pPr>
            <a:lvl6pPr marL="2514600" indent="-228600" eaLnBrk="0" fontAlgn="base" hangingPunct="0">
              <a:spcBef>
                <a:spcPct val="0"/>
              </a:spcBef>
              <a:spcAft>
                <a:spcPct val="0"/>
              </a:spcAft>
              <a:defRPr sz="3600">
                <a:solidFill>
                  <a:srgbClr val="00FFFF"/>
                </a:solidFill>
                <a:latin typeface="Times New Roman" charset="0"/>
                <a:ea typeface="ＭＳ Ｐゴシック" charset="0"/>
              </a:defRPr>
            </a:lvl6pPr>
            <a:lvl7pPr marL="2971800" indent="-228600" eaLnBrk="0" fontAlgn="base" hangingPunct="0">
              <a:spcBef>
                <a:spcPct val="0"/>
              </a:spcBef>
              <a:spcAft>
                <a:spcPct val="0"/>
              </a:spcAft>
              <a:defRPr sz="3600">
                <a:solidFill>
                  <a:srgbClr val="00FFFF"/>
                </a:solidFill>
                <a:latin typeface="Times New Roman" charset="0"/>
                <a:ea typeface="ＭＳ Ｐゴシック" charset="0"/>
              </a:defRPr>
            </a:lvl7pPr>
            <a:lvl8pPr marL="3429000" indent="-228600" eaLnBrk="0" fontAlgn="base" hangingPunct="0">
              <a:spcBef>
                <a:spcPct val="0"/>
              </a:spcBef>
              <a:spcAft>
                <a:spcPct val="0"/>
              </a:spcAft>
              <a:defRPr sz="3600">
                <a:solidFill>
                  <a:srgbClr val="00FFFF"/>
                </a:solidFill>
                <a:latin typeface="Times New Roman" charset="0"/>
                <a:ea typeface="ＭＳ Ｐゴシック" charset="0"/>
              </a:defRPr>
            </a:lvl8pPr>
            <a:lvl9pPr marL="3886200" indent="-228600" eaLnBrk="0" fontAlgn="base" hangingPunct="0">
              <a:spcBef>
                <a:spcPct val="0"/>
              </a:spcBef>
              <a:spcAft>
                <a:spcPct val="0"/>
              </a:spcAft>
              <a:defRPr sz="3600">
                <a:solidFill>
                  <a:srgbClr val="00FFFF"/>
                </a:solidFill>
                <a:latin typeface="Times New Roman" charset="0"/>
                <a:ea typeface="ＭＳ Ｐゴシック" charset="0"/>
              </a:defRPr>
            </a:lvl9pPr>
          </a:lstStyle>
          <a:p>
            <a:pPr eaLnBrk="1" hangingPunct="1">
              <a:defRPr/>
            </a:pPr>
            <a:endParaRPr lang="en-GB" sz="1600" b="1" dirty="0" smtClean="0">
              <a:solidFill>
                <a:srgbClr val="005490"/>
              </a:solidFill>
              <a:latin typeface="Calibri" charset="0"/>
            </a:endParaRPr>
          </a:p>
          <a:p>
            <a:pPr eaLnBrk="1" hangingPunct="1">
              <a:defRPr/>
            </a:pPr>
            <a:r>
              <a:rPr lang="en-GB" sz="1400" b="1" dirty="0" smtClean="0">
                <a:solidFill>
                  <a:srgbClr val="005490"/>
                </a:solidFill>
                <a:latin typeface="Calibri" charset="0"/>
              </a:rPr>
              <a:t>Translation in Healthcare: </a:t>
            </a:r>
            <a:r>
              <a:rPr lang="en-GB" sz="1400" b="1" dirty="0" smtClean="0">
                <a:solidFill>
                  <a:schemeClr val="tx1"/>
                </a:solidFill>
                <a:latin typeface="Calibri" charset="0"/>
              </a:rPr>
              <a:t>Exploring the Impact</a:t>
            </a:r>
            <a:r>
              <a:rPr lang="en-GB" sz="1400" b="1" baseline="0" dirty="0" smtClean="0">
                <a:solidFill>
                  <a:schemeClr val="tx1"/>
                </a:solidFill>
                <a:latin typeface="Calibri" charset="0"/>
              </a:rPr>
              <a:t> of Emerging Technologies</a:t>
            </a:r>
            <a:r>
              <a:rPr lang="en-GB" sz="1400" b="1" dirty="0" smtClean="0">
                <a:solidFill>
                  <a:schemeClr val="tx1"/>
                </a:solidFill>
                <a:latin typeface="Calibri" charset="0"/>
              </a:rPr>
              <a:t> </a:t>
            </a:r>
          </a:p>
          <a:p>
            <a:pPr eaLnBrk="1" hangingPunct="1">
              <a:defRPr/>
            </a:pPr>
            <a:r>
              <a:rPr lang="en-GB" sz="1400" b="1" dirty="0" smtClean="0">
                <a:solidFill>
                  <a:srgbClr val="005490"/>
                </a:solidFill>
                <a:latin typeface="Calibri" charset="0"/>
              </a:rPr>
              <a:t>Mathematical Institute 23-25</a:t>
            </a:r>
            <a:r>
              <a:rPr lang="en-GB" sz="1400" b="1" baseline="0" dirty="0" smtClean="0">
                <a:solidFill>
                  <a:srgbClr val="005490"/>
                </a:solidFill>
                <a:latin typeface="Calibri" charset="0"/>
              </a:rPr>
              <a:t> June 2015</a:t>
            </a:r>
            <a:endParaRPr lang="en-GB" sz="1400" b="1" dirty="0" smtClean="0">
              <a:solidFill>
                <a:srgbClr val="005490"/>
              </a:solidFill>
              <a:latin typeface="Calibri" charset="0"/>
            </a:endParaRPr>
          </a:p>
          <a:p>
            <a:pPr eaLnBrk="1" hangingPunct="1">
              <a:defRPr/>
            </a:pPr>
            <a:endParaRPr lang="en-GB" sz="1800" b="1" dirty="0" smtClean="0">
              <a:solidFill>
                <a:srgbClr val="002060"/>
              </a:solidFill>
              <a:latin typeface="Calibri" charset="0"/>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28800"/>
            <a:ext cx="8229600" cy="34004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89338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4766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21074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338917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sp>
        <p:nvSpPr>
          <p:cNvPr id="4" name="Rectangle 3"/>
          <p:cNvSpPr/>
          <p:nvPr/>
        </p:nvSpPr>
        <p:spPr>
          <a:xfrm flipV="1">
            <a:off x="0" y="5732463"/>
            <a:ext cx="9144000" cy="1285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5" name="Picture 7" descr="ox_brand_blue_po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5113" y="5857875"/>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es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5842000"/>
            <a:ext cx="1428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2"/>
          <p:cNvSpPr txBox="1">
            <a:spLocks noChangeArrowheads="1"/>
          </p:cNvSpPr>
          <p:nvPr userDrawn="1"/>
        </p:nvSpPr>
        <p:spPr bwMode="auto">
          <a:xfrm>
            <a:off x="611188" y="5732463"/>
            <a:ext cx="5761037" cy="1292225"/>
          </a:xfrm>
          <a:prstGeom prst="rect">
            <a:avLst/>
          </a:prstGeom>
          <a:noFill/>
          <a:ln>
            <a:noFill/>
          </a:ln>
          <a:extLst/>
        </p:spPr>
        <p:txBody>
          <a:bodyPr>
            <a:spAutoFit/>
          </a:bodyPr>
          <a:lstStyle>
            <a:lvl1pPr eaLnBrk="0" hangingPunct="0">
              <a:defRPr sz="3600">
                <a:solidFill>
                  <a:srgbClr val="00FFFF"/>
                </a:solidFill>
                <a:latin typeface="Times New Roman" charset="0"/>
                <a:ea typeface="ＭＳ Ｐゴシック" charset="0"/>
                <a:cs typeface="ＭＳ Ｐゴシック" charset="0"/>
              </a:defRPr>
            </a:lvl1pPr>
            <a:lvl2pPr marL="742950" indent="-285750" eaLnBrk="0" hangingPunct="0">
              <a:defRPr sz="3600">
                <a:solidFill>
                  <a:srgbClr val="00FFFF"/>
                </a:solidFill>
                <a:latin typeface="Times New Roman" charset="0"/>
                <a:ea typeface="ＭＳ Ｐゴシック" charset="0"/>
              </a:defRPr>
            </a:lvl2pPr>
            <a:lvl3pPr marL="1143000" indent="-228600" eaLnBrk="0" hangingPunct="0">
              <a:defRPr sz="3600">
                <a:solidFill>
                  <a:srgbClr val="00FFFF"/>
                </a:solidFill>
                <a:latin typeface="Times New Roman" charset="0"/>
                <a:ea typeface="ＭＳ Ｐゴシック" charset="0"/>
              </a:defRPr>
            </a:lvl3pPr>
            <a:lvl4pPr marL="1600200" indent="-228600" eaLnBrk="0" hangingPunct="0">
              <a:defRPr sz="3600">
                <a:solidFill>
                  <a:srgbClr val="00FFFF"/>
                </a:solidFill>
                <a:latin typeface="Times New Roman" charset="0"/>
                <a:ea typeface="ＭＳ Ｐゴシック" charset="0"/>
              </a:defRPr>
            </a:lvl4pPr>
            <a:lvl5pPr marL="2057400" indent="-228600" eaLnBrk="0" hangingPunct="0">
              <a:defRPr sz="3600">
                <a:solidFill>
                  <a:srgbClr val="00FFFF"/>
                </a:solidFill>
                <a:latin typeface="Times New Roman" charset="0"/>
                <a:ea typeface="ＭＳ Ｐゴシック" charset="0"/>
              </a:defRPr>
            </a:lvl5pPr>
            <a:lvl6pPr marL="2514600" indent="-228600" eaLnBrk="0" fontAlgn="base" hangingPunct="0">
              <a:spcBef>
                <a:spcPct val="0"/>
              </a:spcBef>
              <a:spcAft>
                <a:spcPct val="0"/>
              </a:spcAft>
              <a:defRPr sz="3600">
                <a:solidFill>
                  <a:srgbClr val="00FFFF"/>
                </a:solidFill>
                <a:latin typeface="Times New Roman" charset="0"/>
                <a:ea typeface="ＭＳ Ｐゴシック" charset="0"/>
              </a:defRPr>
            </a:lvl6pPr>
            <a:lvl7pPr marL="2971800" indent="-228600" eaLnBrk="0" fontAlgn="base" hangingPunct="0">
              <a:spcBef>
                <a:spcPct val="0"/>
              </a:spcBef>
              <a:spcAft>
                <a:spcPct val="0"/>
              </a:spcAft>
              <a:defRPr sz="3600">
                <a:solidFill>
                  <a:srgbClr val="00FFFF"/>
                </a:solidFill>
                <a:latin typeface="Times New Roman" charset="0"/>
                <a:ea typeface="ＭＳ Ｐゴシック" charset="0"/>
              </a:defRPr>
            </a:lvl7pPr>
            <a:lvl8pPr marL="3429000" indent="-228600" eaLnBrk="0" fontAlgn="base" hangingPunct="0">
              <a:spcBef>
                <a:spcPct val="0"/>
              </a:spcBef>
              <a:spcAft>
                <a:spcPct val="0"/>
              </a:spcAft>
              <a:defRPr sz="3600">
                <a:solidFill>
                  <a:srgbClr val="00FFFF"/>
                </a:solidFill>
                <a:latin typeface="Times New Roman" charset="0"/>
                <a:ea typeface="ＭＳ Ｐゴシック" charset="0"/>
              </a:defRPr>
            </a:lvl8pPr>
            <a:lvl9pPr marL="3886200" indent="-228600" eaLnBrk="0" fontAlgn="base" hangingPunct="0">
              <a:spcBef>
                <a:spcPct val="0"/>
              </a:spcBef>
              <a:spcAft>
                <a:spcPct val="0"/>
              </a:spcAft>
              <a:defRPr sz="3600">
                <a:solidFill>
                  <a:srgbClr val="00FFFF"/>
                </a:solidFill>
                <a:latin typeface="Times New Roman" charset="0"/>
                <a:ea typeface="ＭＳ Ｐゴシック" charset="0"/>
              </a:defRPr>
            </a:lvl9pPr>
          </a:lstStyle>
          <a:p>
            <a:pPr eaLnBrk="1" hangingPunct="1">
              <a:defRPr/>
            </a:pPr>
            <a:endParaRPr lang="en-GB" sz="1600" b="1" dirty="0" smtClean="0">
              <a:solidFill>
                <a:srgbClr val="005490"/>
              </a:solidFill>
              <a:latin typeface="Calibri" charset="0"/>
            </a:endParaRPr>
          </a:p>
          <a:p>
            <a:pPr>
              <a:defRPr/>
            </a:pPr>
            <a:r>
              <a:rPr lang="en-GB" sz="1400" b="1" dirty="0" smtClean="0">
                <a:solidFill>
                  <a:srgbClr val="1F497D"/>
                </a:solidFill>
                <a:latin typeface="Calibri"/>
              </a:rPr>
              <a:t>Making Sense of Clinical Translation: Ethical, Regulatory and Policy Challenges for Europe and the United States</a:t>
            </a:r>
          </a:p>
          <a:p>
            <a:pPr eaLnBrk="1" hangingPunct="1">
              <a:defRPr/>
            </a:pPr>
            <a:r>
              <a:rPr lang="en-GB" sz="1600" dirty="0" smtClean="0">
                <a:solidFill>
                  <a:srgbClr val="1F497D"/>
                </a:solidFill>
                <a:latin typeface="Calibri" charset="0"/>
              </a:rPr>
              <a:t>18-19</a:t>
            </a:r>
            <a:r>
              <a:rPr lang="en-GB" sz="1600" baseline="30000" dirty="0" smtClean="0">
                <a:solidFill>
                  <a:srgbClr val="1F497D"/>
                </a:solidFill>
                <a:latin typeface="Calibri" charset="0"/>
              </a:rPr>
              <a:t>th</a:t>
            </a:r>
            <a:r>
              <a:rPr lang="en-GB" sz="1600" dirty="0" smtClean="0">
                <a:solidFill>
                  <a:srgbClr val="1F497D"/>
                </a:solidFill>
                <a:latin typeface="Calibri" charset="0"/>
              </a:rPr>
              <a:t> May 2015</a:t>
            </a:r>
          </a:p>
          <a:p>
            <a:pPr eaLnBrk="1" hangingPunct="1">
              <a:defRPr/>
            </a:pPr>
            <a:endParaRPr lang="en-GB" sz="1800" b="1" dirty="0" smtClean="0">
              <a:solidFill>
                <a:srgbClr val="002060"/>
              </a:solidFill>
              <a:latin typeface="Calibri" charset="0"/>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28800"/>
            <a:ext cx="8229600" cy="34004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40100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3235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768148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flipV="1">
            <a:off x="0" y="5732463"/>
            <a:ext cx="9144000" cy="1285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600200"/>
            <a:ext cx="82296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9" name="Picture 7" descr="ox_brand_blue_p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85113" y="5857875"/>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test.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27763" y="5842000"/>
            <a:ext cx="1428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Box 7"/>
          <p:cNvSpPr txBox="1">
            <a:spLocks noChangeArrowheads="1"/>
          </p:cNvSpPr>
          <p:nvPr userDrawn="1"/>
        </p:nvSpPr>
        <p:spPr bwMode="auto">
          <a:xfrm>
            <a:off x="611188" y="5732463"/>
            <a:ext cx="5761037"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rgbClr val="00FFFF"/>
                </a:solidFill>
                <a:latin typeface="Times New Roman" charset="0"/>
                <a:ea typeface="ＭＳ Ｐゴシック" charset="0"/>
                <a:cs typeface="ＭＳ Ｐゴシック" charset="0"/>
              </a:defRPr>
            </a:lvl1pPr>
            <a:lvl2pPr marL="742950" indent="-285750" eaLnBrk="0" hangingPunct="0">
              <a:defRPr sz="3600">
                <a:solidFill>
                  <a:srgbClr val="00FFFF"/>
                </a:solidFill>
                <a:latin typeface="Times New Roman" charset="0"/>
                <a:ea typeface="ＭＳ Ｐゴシック" charset="0"/>
              </a:defRPr>
            </a:lvl2pPr>
            <a:lvl3pPr marL="1143000" indent="-228600" eaLnBrk="0" hangingPunct="0">
              <a:defRPr sz="3600">
                <a:solidFill>
                  <a:srgbClr val="00FFFF"/>
                </a:solidFill>
                <a:latin typeface="Times New Roman" charset="0"/>
                <a:ea typeface="ＭＳ Ｐゴシック" charset="0"/>
              </a:defRPr>
            </a:lvl3pPr>
            <a:lvl4pPr marL="1600200" indent="-228600" eaLnBrk="0" hangingPunct="0">
              <a:defRPr sz="3600">
                <a:solidFill>
                  <a:srgbClr val="00FFFF"/>
                </a:solidFill>
                <a:latin typeface="Times New Roman" charset="0"/>
                <a:ea typeface="ＭＳ Ｐゴシック" charset="0"/>
              </a:defRPr>
            </a:lvl4pPr>
            <a:lvl5pPr marL="2057400" indent="-228600" eaLnBrk="0" hangingPunct="0">
              <a:defRPr sz="3600">
                <a:solidFill>
                  <a:srgbClr val="00FFFF"/>
                </a:solidFill>
                <a:latin typeface="Times New Roman" charset="0"/>
                <a:ea typeface="ＭＳ Ｐゴシック" charset="0"/>
              </a:defRPr>
            </a:lvl5pPr>
            <a:lvl6pPr marL="2514600" indent="-228600" eaLnBrk="0" fontAlgn="base" hangingPunct="0">
              <a:spcBef>
                <a:spcPct val="0"/>
              </a:spcBef>
              <a:spcAft>
                <a:spcPct val="0"/>
              </a:spcAft>
              <a:defRPr sz="3600">
                <a:solidFill>
                  <a:srgbClr val="00FFFF"/>
                </a:solidFill>
                <a:latin typeface="Times New Roman" charset="0"/>
                <a:ea typeface="ＭＳ Ｐゴシック" charset="0"/>
              </a:defRPr>
            </a:lvl6pPr>
            <a:lvl7pPr marL="2971800" indent="-228600" eaLnBrk="0" fontAlgn="base" hangingPunct="0">
              <a:spcBef>
                <a:spcPct val="0"/>
              </a:spcBef>
              <a:spcAft>
                <a:spcPct val="0"/>
              </a:spcAft>
              <a:defRPr sz="3600">
                <a:solidFill>
                  <a:srgbClr val="00FFFF"/>
                </a:solidFill>
                <a:latin typeface="Times New Roman" charset="0"/>
                <a:ea typeface="ＭＳ Ｐゴシック" charset="0"/>
              </a:defRPr>
            </a:lvl7pPr>
            <a:lvl8pPr marL="3429000" indent="-228600" eaLnBrk="0" fontAlgn="base" hangingPunct="0">
              <a:spcBef>
                <a:spcPct val="0"/>
              </a:spcBef>
              <a:spcAft>
                <a:spcPct val="0"/>
              </a:spcAft>
              <a:defRPr sz="3600">
                <a:solidFill>
                  <a:srgbClr val="00FFFF"/>
                </a:solidFill>
                <a:latin typeface="Times New Roman" charset="0"/>
                <a:ea typeface="ＭＳ Ｐゴシック" charset="0"/>
              </a:defRPr>
            </a:lvl8pPr>
            <a:lvl9pPr marL="3886200" indent="-228600" eaLnBrk="0" fontAlgn="base" hangingPunct="0">
              <a:spcBef>
                <a:spcPct val="0"/>
              </a:spcBef>
              <a:spcAft>
                <a:spcPct val="0"/>
              </a:spcAft>
              <a:defRPr sz="3600">
                <a:solidFill>
                  <a:srgbClr val="00FFFF"/>
                </a:solidFill>
                <a:latin typeface="Times New Roman" charset="0"/>
                <a:ea typeface="ＭＳ Ｐゴシック" charset="0"/>
              </a:defRPr>
            </a:lvl9pPr>
          </a:lstStyle>
          <a:p>
            <a:pPr eaLnBrk="1" hangingPunct="1">
              <a:defRPr/>
            </a:pPr>
            <a:endParaRPr lang="en-GB" sz="1600" b="1" dirty="0" smtClean="0">
              <a:solidFill>
                <a:srgbClr val="005490"/>
              </a:solidFill>
              <a:latin typeface="Calibri"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smtClean="0">
                <a:ln>
                  <a:noFill/>
                </a:ln>
                <a:solidFill>
                  <a:srgbClr val="005490"/>
                </a:solidFill>
                <a:effectLst/>
                <a:uLnTx/>
                <a:uFillTx/>
                <a:latin typeface="Calibri" charset="0"/>
                <a:ea typeface="MS PGothic" pitchFamily="34" charset="-128"/>
                <a:cs typeface="+mn-cs"/>
              </a:rPr>
              <a:t>Translation in Healthcare: </a:t>
            </a:r>
            <a:r>
              <a:rPr kumimoji="0" lang="en-GB" sz="1400" b="1" i="0" u="none" strike="noStrike" kern="1200" cap="none" spc="0" normalizeH="0" baseline="0" noProof="0" dirty="0" smtClean="0">
                <a:ln>
                  <a:noFill/>
                </a:ln>
                <a:solidFill>
                  <a:prstClr val="black"/>
                </a:solidFill>
                <a:effectLst/>
                <a:uLnTx/>
                <a:uFillTx/>
                <a:latin typeface="Calibri" charset="0"/>
                <a:ea typeface="MS PGothic" pitchFamily="34" charset="-128"/>
                <a:cs typeface="+mn-cs"/>
              </a:rPr>
              <a:t>Exploring the Impact of Emerging Technologies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smtClean="0">
                <a:ln>
                  <a:noFill/>
                </a:ln>
                <a:solidFill>
                  <a:srgbClr val="005490"/>
                </a:solidFill>
                <a:effectLst/>
                <a:uLnTx/>
                <a:uFillTx/>
                <a:latin typeface="Calibri" charset="0"/>
                <a:ea typeface="MS PGothic" pitchFamily="34" charset="-128"/>
                <a:cs typeface="+mn-cs"/>
              </a:rPr>
              <a:t>Mathematical Institute 23-25 June 2015</a:t>
            </a:r>
          </a:p>
          <a:p>
            <a:pPr eaLnBrk="1" hangingPunct="1">
              <a:defRPr/>
            </a:pPr>
            <a:endParaRPr lang="en-GB" sz="1800" b="1" dirty="0" smtClean="0">
              <a:solidFill>
                <a:srgbClr val="002060"/>
              </a:solidFill>
              <a:latin typeface="Calibri" charset="0"/>
            </a:endParaRPr>
          </a:p>
        </p:txBody>
      </p:sp>
    </p:spTree>
  </p:cSld>
  <p:clrMap bg1="lt1" tx1="dk1" bg2="lt2" tx2="dk2" accent1="accent1" accent2="accent2" accent3="accent3" accent4="accent4" accent5="accent5" accent6="accent6" hlink="hlink" folHlink="folHlink"/>
  <p:sldLayoutIdLst>
    <p:sldLayoutId id="2147483900" r:id="rId1"/>
    <p:sldLayoutId id="2147483904" r:id="rId2"/>
    <p:sldLayoutId id="2147483901" r:id="rId3"/>
    <p:sldLayoutId id="2147483902" r:id="rId4"/>
  </p:sldLayoutIdLst>
  <p:timing>
    <p:tnLst>
      <p:par>
        <p:cTn id="1" dur="indefinite" restart="never" nodeType="tmRoot"/>
      </p:par>
    </p:tnLst>
  </p:timing>
  <p:hf hdr="0" ftr="0"/>
  <p:txStyles>
    <p:titleStyle>
      <a:lvl1pPr algn="ctr" rtl="0" eaLnBrk="0" fontAlgn="base" hangingPunct="0">
        <a:spcBef>
          <a:spcPct val="0"/>
        </a:spcBef>
        <a:spcAft>
          <a:spcPct val="0"/>
        </a:spcAft>
        <a:defRPr sz="4400" kern="1200">
          <a:solidFill>
            <a:srgbClr val="002060"/>
          </a:solidFill>
          <a:latin typeface="+mj-lt"/>
          <a:ea typeface="MS PGothic" pitchFamily="34" charset="-128"/>
          <a:cs typeface="MS PGothic" charset="0"/>
        </a:defRPr>
      </a:lvl1pPr>
      <a:lvl2pPr algn="ctr" rtl="0" eaLnBrk="0" fontAlgn="base" hangingPunct="0">
        <a:spcBef>
          <a:spcPct val="0"/>
        </a:spcBef>
        <a:spcAft>
          <a:spcPct val="0"/>
        </a:spcAft>
        <a:defRPr sz="4400">
          <a:solidFill>
            <a:srgbClr val="002060"/>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rgbClr val="002060"/>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rgbClr val="002060"/>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rgbClr val="002060"/>
          </a:solidFill>
          <a:latin typeface="Calibri" pitchFamily="34" charset="0"/>
          <a:ea typeface="MS PGothic" pitchFamily="34" charset="-128"/>
          <a:cs typeface="MS PGothic"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595959"/>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charset="0"/>
        <a:buChar char="–"/>
        <a:defRPr sz="2800" kern="1200">
          <a:solidFill>
            <a:srgbClr val="595959"/>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charset="0"/>
        <a:buChar char="•"/>
        <a:defRPr sz="2400" kern="1200">
          <a:solidFill>
            <a:srgbClr val="595959"/>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charset="0"/>
        <a:buChar char="–"/>
        <a:defRPr sz="2000" kern="1200">
          <a:solidFill>
            <a:srgbClr val="595959"/>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charset="0"/>
        <a:buChar char="»"/>
        <a:defRPr sz="2000" kern="1200">
          <a:solidFill>
            <a:srgbClr val="595959"/>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flipV="1">
            <a:off x="0" y="5732463"/>
            <a:ext cx="9144000" cy="1285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600200"/>
            <a:ext cx="82296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9" name="Picture 7" descr="ox_brand_blue_p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85113" y="5857875"/>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test.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27763" y="5842000"/>
            <a:ext cx="1428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Box 7"/>
          <p:cNvSpPr txBox="1">
            <a:spLocks noChangeArrowheads="1"/>
          </p:cNvSpPr>
          <p:nvPr userDrawn="1"/>
        </p:nvSpPr>
        <p:spPr bwMode="auto">
          <a:xfrm>
            <a:off x="611188" y="5732463"/>
            <a:ext cx="5761037" cy="1384300"/>
          </a:xfrm>
          <a:prstGeom prst="rect">
            <a:avLst/>
          </a:prstGeom>
          <a:noFill/>
          <a:ln>
            <a:noFill/>
          </a:ln>
          <a:extLst/>
        </p:spPr>
        <p:txBody>
          <a:bodyPr>
            <a:spAutoFit/>
          </a:bodyPr>
          <a:lstStyle>
            <a:lvl1pPr eaLnBrk="0" hangingPunct="0">
              <a:defRPr sz="3600">
                <a:solidFill>
                  <a:srgbClr val="00FFFF"/>
                </a:solidFill>
                <a:latin typeface="Times New Roman" charset="0"/>
                <a:ea typeface="ＭＳ Ｐゴシック" charset="0"/>
                <a:cs typeface="ＭＳ Ｐゴシック" charset="0"/>
              </a:defRPr>
            </a:lvl1pPr>
            <a:lvl2pPr marL="742950" indent="-285750" eaLnBrk="0" hangingPunct="0">
              <a:defRPr sz="3600">
                <a:solidFill>
                  <a:srgbClr val="00FFFF"/>
                </a:solidFill>
                <a:latin typeface="Times New Roman" charset="0"/>
                <a:ea typeface="ＭＳ Ｐゴシック" charset="0"/>
              </a:defRPr>
            </a:lvl2pPr>
            <a:lvl3pPr marL="1143000" indent="-228600" eaLnBrk="0" hangingPunct="0">
              <a:defRPr sz="3600">
                <a:solidFill>
                  <a:srgbClr val="00FFFF"/>
                </a:solidFill>
                <a:latin typeface="Times New Roman" charset="0"/>
                <a:ea typeface="ＭＳ Ｐゴシック" charset="0"/>
              </a:defRPr>
            </a:lvl3pPr>
            <a:lvl4pPr marL="1600200" indent="-228600" eaLnBrk="0" hangingPunct="0">
              <a:defRPr sz="3600">
                <a:solidFill>
                  <a:srgbClr val="00FFFF"/>
                </a:solidFill>
                <a:latin typeface="Times New Roman" charset="0"/>
                <a:ea typeface="ＭＳ Ｐゴシック" charset="0"/>
              </a:defRPr>
            </a:lvl4pPr>
            <a:lvl5pPr marL="2057400" indent="-228600" eaLnBrk="0" hangingPunct="0">
              <a:defRPr sz="3600">
                <a:solidFill>
                  <a:srgbClr val="00FFFF"/>
                </a:solidFill>
                <a:latin typeface="Times New Roman" charset="0"/>
                <a:ea typeface="ＭＳ Ｐゴシック" charset="0"/>
              </a:defRPr>
            </a:lvl5pPr>
            <a:lvl6pPr marL="2514600" indent="-228600" eaLnBrk="0" fontAlgn="base" hangingPunct="0">
              <a:spcBef>
                <a:spcPct val="0"/>
              </a:spcBef>
              <a:spcAft>
                <a:spcPct val="0"/>
              </a:spcAft>
              <a:defRPr sz="3600">
                <a:solidFill>
                  <a:srgbClr val="00FFFF"/>
                </a:solidFill>
                <a:latin typeface="Times New Roman" charset="0"/>
                <a:ea typeface="ＭＳ Ｐゴシック" charset="0"/>
              </a:defRPr>
            </a:lvl6pPr>
            <a:lvl7pPr marL="2971800" indent="-228600" eaLnBrk="0" fontAlgn="base" hangingPunct="0">
              <a:spcBef>
                <a:spcPct val="0"/>
              </a:spcBef>
              <a:spcAft>
                <a:spcPct val="0"/>
              </a:spcAft>
              <a:defRPr sz="3600">
                <a:solidFill>
                  <a:srgbClr val="00FFFF"/>
                </a:solidFill>
                <a:latin typeface="Times New Roman" charset="0"/>
                <a:ea typeface="ＭＳ Ｐゴシック" charset="0"/>
              </a:defRPr>
            </a:lvl7pPr>
            <a:lvl8pPr marL="3429000" indent="-228600" eaLnBrk="0" fontAlgn="base" hangingPunct="0">
              <a:spcBef>
                <a:spcPct val="0"/>
              </a:spcBef>
              <a:spcAft>
                <a:spcPct val="0"/>
              </a:spcAft>
              <a:defRPr sz="3600">
                <a:solidFill>
                  <a:srgbClr val="00FFFF"/>
                </a:solidFill>
                <a:latin typeface="Times New Roman" charset="0"/>
                <a:ea typeface="ＭＳ Ｐゴシック" charset="0"/>
              </a:defRPr>
            </a:lvl8pPr>
            <a:lvl9pPr marL="3886200" indent="-228600" eaLnBrk="0" fontAlgn="base" hangingPunct="0">
              <a:spcBef>
                <a:spcPct val="0"/>
              </a:spcBef>
              <a:spcAft>
                <a:spcPct val="0"/>
              </a:spcAft>
              <a:defRPr sz="3600">
                <a:solidFill>
                  <a:srgbClr val="00FFFF"/>
                </a:solidFill>
                <a:latin typeface="Times New Roman" charset="0"/>
                <a:ea typeface="ＭＳ Ｐゴシック" charset="0"/>
              </a:defRPr>
            </a:lvl9pPr>
          </a:lstStyle>
          <a:p>
            <a:pPr eaLnBrk="1" hangingPunct="1">
              <a:defRPr/>
            </a:pPr>
            <a:endParaRPr lang="en-GB" sz="1600" b="1" dirty="0" smtClean="0">
              <a:solidFill>
                <a:srgbClr val="005490"/>
              </a:solidFill>
              <a:latin typeface="Calibri" charset="0"/>
            </a:endParaRPr>
          </a:p>
          <a:p>
            <a:pPr>
              <a:defRPr/>
            </a:pPr>
            <a:r>
              <a:rPr lang="en-GB" sz="1600" b="1" dirty="0" smtClean="0">
                <a:solidFill>
                  <a:srgbClr val="1F497D"/>
                </a:solidFill>
              </a:rPr>
              <a:t>Making Sense of Clinical Translation: Ethical, Regulatory and Policy Challenges for Europe and the United States</a:t>
            </a:r>
          </a:p>
          <a:p>
            <a:pPr eaLnBrk="1" hangingPunct="1">
              <a:defRPr/>
            </a:pPr>
            <a:r>
              <a:rPr lang="en-GB" sz="1800" dirty="0" smtClean="0">
                <a:solidFill>
                  <a:srgbClr val="1F497D"/>
                </a:solidFill>
                <a:latin typeface="Calibri" charset="0"/>
              </a:rPr>
              <a:t>18-19</a:t>
            </a:r>
            <a:r>
              <a:rPr lang="en-GB" sz="1800" baseline="30000" dirty="0" smtClean="0">
                <a:solidFill>
                  <a:srgbClr val="1F497D"/>
                </a:solidFill>
                <a:latin typeface="Calibri" charset="0"/>
              </a:rPr>
              <a:t>th</a:t>
            </a:r>
            <a:r>
              <a:rPr lang="en-GB" sz="1800" dirty="0" smtClean="0">
                <a:solidFill>
                  <a:srgbClr val="1F497D"/>
                </a:solidFill>
                <a:latin typeface="Calibri" charset="0"/>
              </a:rPr>
              <a:t> May 2015</a:t>
            </a:r>
          </a:p>
          <a:p>
            <a:pPr eaLnBrk="1" hangingPunct="1">
              <a:defRPr/>
            </a:pPr>
            <a:endParaRPr lang="en-GB" sz="1800" b="1" dirty="0" smtClean="0">
              <a:solidFill>
                <a:srgbClr val="002060"/>
              </a:solidFill>
              <a:latin typeface="Calibri" charset="0"/>
            </a:endParaRPr>
          </a:p>
        </p:txBody>
      </p:sp>
    </p:spTree>
    <p:extLst>
      <p:ext uri="{BB962C8B-B14F-4D97-AF65-F5344CB8AC3E}">
        <p14:creationId xmlns:p14="http://schemas.microsoft.com/office/powerpoint/2010/main" val="715476159"/>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Lst>
  <p:timing>
    <p:tnLst>
      <p:par>
        <p:cTn id="1" dur="indefinite" restart="never" nodeType="tmRoot"/>
      </p:par>
    </p:tnLst>
  </p:timing>
  <p:hf hdr="0" ftr="0"/>
  <p:txStyles>
    <p:titleStyle>
      <a:lvl1pPr algn="ctr" rtl="0" eaLnBrk="0" fontAlgn="base" hangingPunct="0">
        <a:spcBef>
          <a:spcPct val="0"/>
        </a:spcBef>
        <a:spcAft>
          <a:spcPct val="0"/>
        </a:spcAft>
        <a:defRPr sz="4400" kern="1200">
          <a:solidFill>
            <a:srgbClr val="002060"/>
          </a:solidFill>
          <a:latin typeface="+mj-lt"/>
          <a:ea typeface="MS PGothic" pitchFamily="34" charset="-128"/>
          <a:cs typeface="MS PGothic" charset="0"/>
        </a:defRPr>
      </a:lvl1pPr>
      <a:lvl2pPr algn="ctr" rtl="0" eaLnBrk="0" fontAlgn="base" hangingPunct="0">
        <a:spcBef>
          <a:spcPct val="0"/>
        </a:spcBef>
        <a:spcAft>
          <a:spcPct val="0"/>
        </a:spcAft>
        <a:defRPr sz="4400">
          <a:solidFill>
            <a:srgbClr val="002060"/>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rgbClr val="002060"/>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rgbClr val="002060"/>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rgbClr val="002060"/>
          </a:solidFill>
          <a:latin typeface="Calibri" pitchFamily="34" charset="0"/>
          <a:ea typeface="MS PGothic" pitchFamily="34" charset="-128"/>
          <a:cs typeface="MS PGothic"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595959"/>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charset="0"/>
        <a:buChar char="–"/>
        <a:defRPr sz="2800" kern="1200">
          <a:solidFill>
            <a:srgbClr val="595959"/>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charset="0"/>
        <a:buChar char="•"/>
        <a:defRPr sz="2400" kern="1200">
          <a:solidFill>
            <a:srgbClr val="595959"/>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charset="0"/>
        <a:buChar char="–"/>
        <a:defRPr sz="2000" kern="1200">
          <a:solidFill>
            <a:srgbClr val="595959"/>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charset="0"/>
        <a:buChar char="»"/>
        <a:defRPr sz="2000" kern="1200">
          <a:solidFill>
            <a:srgbClr val="595959"/>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5" Type="http://schemas.openxmlformats.org/officeDocument/2006/relationships/image" Target="../media/image14.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850" y="188913"/>
            <a:ext cx="8496300" cy="1799928"/>
          </a:xfrm>
          <a:ln w="38100">
            <a:solidFill>
              <a:schemeClr val="tx2"/>
            </a:solidFill>
            <a:miter lim="800000"/>
            <a:headEnd/>
            <a:tailEnd/>
          </a:ln>
        </p:spPr>
        <p:txBody>
          <a:bodyPr/>
          <a:lstStyle/>
          <a:p>
            <a:r>
              <a:rPr lang="en-GB" sz="3200" b="1" dirty="0" smtClean="0">
                <a:latin typeface="+mn-lt"/>
                <a:cs typeface="Times New Roman" panose="02020603050405020304" pitchFamily="18" charset="0"/>
              </a:rPr>
              <a:t>Governing internal access to data and materials in large research consortia:</a:t>
            </a:r>
            <a:br>
              <a:rPr lang="en-GB" sz="3200" b="1" dirty="0" smtClean="0">
                <a:latin typeface="+mn-lt"/>
                <a:cs typeface="Times New Roman" panose="02020603050405020304" pitchFamily="18" charset="0"/>
              </a:rPr>
            </a:br>
            <a:r>
              <a:rPr lang="en-GB" sz="3200" b="1" dirty="0" smtClean="0">
                <a:latin typeface="+mn-lt"/>
                <a:cs typeface="Times New Roman" panose="02020603050405020304" pitchFamily="18" charset="0"/>
              </a:rPr>
              <a:t> </a:t>
            </a:r>
            <a:r>
              <a:rPr lang="en-GB" sz="2800" b="1" dirty="0" smtClean="0">
                <a:solidFill>
                  <a:schemeClr val="tx1"/>
                </a:solidFill>
                <a:latin typeface="+mn-lt"/>
                <a:cs typeface="Times New Roman" panose="02020603050405020304" pitchFamily="18" charset="0"/>
              </a:rPr>
              <a:t>A mechanism for facilitating translation?</a:t>
            </a:r>
            <a:endParaRPr lang="en-GB" sz="2800" dirty="0">
              <a:solidFill>
                <a:schemeClr val="tx1"/>
              </a:solidFill>
              <a:latin typeface="+mn-lt"/>
              <a:cs typeface="Times New Roman" panose="02020603050405020304" pitchFamily="18" charset="0"/>
            </a:endParaRPr>
          </a:p>
        </p:txBody>
      </p:sp>
      <p:sp>
        <p:nvSpPr>
          <p:cNvPr id="3" name="Subtitle 2"/>
          <p:cNvSpPr>
            <a:spLocks noGrp="1"/>
          </p:cNvSpPr>
          <p:nvPr>
            <p:ph type="subTitle" idx="1"/>
          </p:nvPr>
        </p:nvSpPr>
        <p:spPr>
          <a:xfrm>
            <a:off x="323850" y="5013325"/>
            <a:ext cx="8496300" cy="1655763"/>
          </a:xfrm>
          <a:ln w="38100">
            <a:solidFill>
              <a:schemeClr val="tx2"/>
            </a:solidFill>
          </a:ln>
        </p:spPr>
        <p:txBody>
          <a:bodyPr/>
          <a:lstStyle/>
          <a:p>
            <a:pPr algn="l" eaLnBrk="1" hangingPunct="1">
              <a:spcBef>
                <a:spcPts val="0"/>
              </a:spcBef>
              <a:defRPr/>
            </a:pPr>
            <a:r>
              <a:rPr lang="en-GB" b="1" dirty="0" smtClean="0">
                <a:solidFill>
                  <a:schemeClr val="tx2"/>
                </a:solidFill>
                <a:ea typeface="+mn-ea"/>
                <a:cs typeface="+mn-cs"/>
              </a:rPr>
              <a:t> </a:t>
            </a:r>
          </a:p>
          <a:p>
            <a:pPr algn="l" eaLnBrk="1" hangingPunct="1">
              <a:spcBef>
                <a:spcPts val="0"/>
              </a:spcBef>
              <a:defRPr/>
            </a:pPr>
            <a:r>
              <a:rPr lang="en-GB" sz="3000" b="1" dirty="0">
                <a:solidFill>
                  <a:srgbClr val="002060"/>
                </a:solidFill>
                <a:ea typeface="+mn-ea"/>
                <a:cs typeface="+mn-cs"/>
              </a:rPr>
              <a:t> </a:t>
            </a:r>
            <a:r>
              <a:rPr lang="en-GB" sz="3000" b="1" dirty="0" smtClean="0">
                <a:solidFill>
                  <a:srgbClr val="002060"/>
                </a:solidFill>
                <a:ea typeface="+mn-ea"/>
                <a:cs typeface="+mn-cs"/>
              </a:rPr>
              <a:t> Dr </a:t>
            </a:r>
            <a:r>
              <a:rPr lang="en-GB" b="1" dirty="0" smtClean="0">
                <a:solidFill>
                  <a:srgbClr val="002060"/>
                </a:solidFill>
                <a:ea typeface="+mn-ea"/>
                <a:cs typeface="+mn-cs"/>
              </a:rPr>
              <a:t>Michael Morrison</a:t>
            </a:r>
          </a:p>
          <a:p>
            <a:pPr algn="l" eaLnBrk="1" hangingPunct="1">
              <a:spcBef>
                <a:spcPts val="0"/>
              </a:spcBef>
              <a:defRPr/>
            </a:pPr>
            <a:r>
              <a:rPr lang="en-GB" b="1" dirty="0" smtClean="0">
                <a:solidFill>
                  <a:srgbClr val="002060"/>
                </a:solidFill>
                <a:ea typeface="+mn-ea"/>
                <a:cs typeface="+mn-cs"/>
              </a:rPr>
              <a:t>  </a:t>
            </a:r>
            <a:r>
              <a:rPr lang="en-GB" b="1" dirty="0" smtClean="0">
                <a:solidFill>
                  <a:schemeClr val="tx1"/>
                </a:solidFill>
                <a:ea typeface="+mn-ea"/>
                <a:cs typeface="+mn-cs"/>
              </a:rPr>
              <a:t>University of Oxford</a:t>
            </a:r>
          </a:p>
          <a:p>
            <a:pPr eaLnBrk="1" hangingPunct="1">
              <a:defRPr/>
            </a:pPr>
            <a:endParaRPr lang="en-GB" dirty="0" smtClean="0">
              <a:ea typeface="+mn-ea"/>
              <a:cs typeface="+mn-cs"/>
            </a:endParaRPr>
          </a:p>
        </p:txBody>
      </p:sp>
      <p:pic>
        <p:nvPicPr>
          <p:cNvPr id="5124" name="Picture 6" descr="tes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5373688"/>
            <a:ext cx="1428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7" descr="ox_brand_blue_pos.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7625" y="5373688"/>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5352" y="2123111"/>
            <a:ext cx="2886789" cy="2818057"/>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44208" y="2190752"/>
            <a:ext cx="2592288" cy="2750415"/>
          </a:xfrm>
          <a:prstGeom prst="rect">
            <a:avLst/>
          </a:prstGeom>
          <a:solidFill>
            <a:schemeClr val="accent1">
              <a:alpha val="38000"/>
            </a:schemeClr>
          </a:solidFill>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7584" y="2189778"/>
            <a:ext cx="2597768" cy="2751389"/>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a:t>
            </a:r>
            <a:r>
              <a:rPr lang="en-GB" b="1" dirty="0" smtClean="0"/>
              <a:t>hallenges for Large </a:t>
            </a:r>
            <a:r>
              <a:rPr lang="en-GB" b="1" dirty="0"/>
              <a:t>C</a:t>
            </a:r>
            <a:r>
              <a:rPr lang="en-GB" b="1" dirty="0" smtClean="0"/>
              <a:t>onsortia</a:t>
            </a:r>
            <a:endParaRPr lang="en-GB" b="1" dirty="0"/>
          </a:p>
        </p:txBody>
      </p:sp>
      <p:sp>
        <p:nvSpPr>
          <p:cNvPr id="3" name="Content Placeholder 2"/>
          <p:cNvSpPr>
            <a:spLocks noGrp="1"/>
          </p:cNvSpPr>
          <p:nvPr>
            <p:ph idx="1"/>
          </p:nvPr>
        </p:nvSpPr>
        <p:spPr>
          <a:xfrm>
            <a:off x="251520" y="1628800"/>
            <a:ext cx="8784976" cy="4104456"/>
          </a:xfrm>
        </p:spPr>
        <p:txBody>
          <a:bodyPr/>
          <a:lstStyle/>
          <a:p>
            <a:pPr marL="0" lvl="0" indent="0" algn="just">
              <a:buNone/>
            </a:pPr>
            <a:r>
              <a:rPr lang="en-GB" dirty="0" smtClean="0">
                <a:solidFill>
                  <a:schemeClr val="tx1"/>
                </a:solidFill>
              </a:rPr>
              <a:t>“as </a:t>
            </a:r>
            <a:r>
              <a:rPr lang="en-GB" dirty="0">
                <a:solidFill>
                  <a:schemeClr val="tx1"/>
                </a:solidFill>
              </a:rPr>
              <a:t>the number of partners and people involved in the cooperation increases, their cohesiveness decreases and the information sharing becomes even more </a:t>
            </a:r>
            <a:r>
              <a:rPr lang="en-GB" dirty="0" smtClean="0">
                <a:solidFill>
                  <a:schemeClr val="tx1"/>
                </a:solidFill>
              </a:rPr>
              <a:t>complex”</a:t>
            </a:r>
            <a:endParaRPr lang="en-GB" dirty="0">
              <a:solidFill>
                <a:schemeClr val="tx1"/>
              </a:solidFill>
            </a:endParaRPr>
          </a:p>
          <a:p>
            <a:pPr marL="0" lvl="0" indent="0">
              <a:buNone/>
            </a:pPr>
            <a:r>
              <a:rPr lang="en-GB" dirty="0" smtClean="0"/>
              <a:t>					</a:t>
            </a:r>
            <a:r>
              <a:rPr lang="en-GB" sz="2800" dirty="0" smtClean="0"/>
              <a:t>(</a:t>
            </a:r>
            <a:r>
              <a:rPr lang="en-GB" sz="2800" dirty="0" err="1" smtClean="0"/>
              <a:t>Morandi</a:t>
            </a:r>
            <a:r>
              <a:rPr lang="en-GB" sz="2800" dirty="0" smtClean="0"/>
              <a:t> </a:t>
            </a:r>
            <a:r>
              <a:rPr lang="en-GB" sz="2800" dirty="0"/>
              <a:t>2013: </a:t>
            </a:r>
            <a:r>
              <a:rPr lang="en-GB" sz="2800" dirty="0" smtClean="0"/>
              <a:t>72)</a:t>
            </a:r>
            <a:endParaRPr lang="en-GB" sz="2800" dirty="0"/>
          </a:p>
          <a:p>
            <a:endParaRPr lang="en-GB" dirty="0"/>
          </a:p>
        </p:txBody>
      </p:sp>
    </p:spTree>
    <p:extLst>
      <p:ext uri="{BB962C8B-B14F-4D97-AF65-F5344CB8AC3E}">
        <p14:creationId xmlns:p14="http://schemas.microsoft.com/office/powerpoint/2010/main" val="655075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Challenges for Large </a:t>
            </a:r>
            <a:r>
              <a:rPr lang="en-GB" b="1" dirty="0"/>
              <a:t>C</a:t>
            </a:r>
            <a:r>
              <a:rPr lang="en-GB" b="1" dirty="0" smtClean="0"/>
              <a:t>onsortia</a:t>
            </a:r>
            <a:endParaRPr lang="en-GB" b="1" dirty="0"/>
          </a:p>
        </p:txBody>
      </p:sp>
      <p:sp>
        <p:nvSpPr>
          <p:cNvPr id="4" name="Content Placeholder 3"/>
          <p:cNvSpPr>
            <a:spLocks noGrp="1"/>
          </p:cNvSpPr>
          <p:nvPr>
            <p:ph sz="half" idx="1"/>
          </p:nvPr>
        </p:nvSpPr>
        <p:spPr>
          <a:xfrm>
            <a:off x="457200" y="1600201"/>
            <a:ext cx="4038600" cy="3340968"/>
          </a:xfrm>
        </p:spPr>
        <p:txBody>
          <a:bodyPr/>
          <a:lstStyle/>
          <a:p>
            <a:r>
              <a:rPr lang="en-GB" dirty="0" smtClean="0">
                <a:solidFill>
                  <a:schemeClr val="tx1"/>
                </a:solidFill>
              </a:rPr>
              <a:t>Culture clash?</a:t>
            </a:r>
          </a:p>
          <a:p>
            <a:r>
              <a:rPr lang="en-GB" dirty="0" smtClean="0">
                <a:solidFill>
                  <a:schemeClr val="tx1"/>
                </a:solidFill>
              </a:rPr>
              <a:t>Novice partners may be unsure about collaboration</a:t>
            </a:r>
          </a:p>
          <a:p>
            <a:r>
              <a:rPr lang="en-GB" dirty="0" smtClean="0">
                <a:solidFill>
                  <a:schemeClr val="tx1"/>
                </a:solidFill>
              </a:rPr>
              <a:t>Partners with previous bad experiences of collaboration</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16016" y="1628800"/>
            <a:ext cx="3888175" cy="3096344"/>
          </a:xfrm>
        </p:spPr>
      </p:pic>
      <p:sp>
        <p:nvSpPr>
          <p:cNvPr id="7" name="TextBox 6"/>
          <p:cNvSpPr txBox="1"/>
          <p:nvPr/>
        </p:nvSpPr>
        <p:spPr>
          <a:xfrm>
            <a:off x="467544" y="4869160"/>
            <a:ext cx="7560840" cy="1077218"/>
          </a:xfrm>
          <a:prstGeom prst="rect">
            <a:avLst/>
          </a:prstGeom>
          <a:noFill/>
        </p:spPr>
        <p:txBody>
          <a:bodyPr wrap="square" rtlCol="0">
            <a:spAutoFit/>
          </a:bodyPr>
          <a:lstStyle/>
          <a:p>
            <a:pPr marL="342000" indent="-345600">
              <a:buFont typeface="Arial" panose="020B0604020202020204" pitchFamily="34" charset="0"/>
              <a:buChar char="•"/>
            </a:pPr>
            <a:r>
              <a:rPr lang="en-GB" sz="2800" dirty="0">
                <a:solidFill>
                  <a:schemeClr val="tx1"/>
                </a:solidFill>
                <a:latin typeface="+mn-lt"/>
              </a:rPr>
              <a:t>Partners with confidential or sensitive data</a:t>
            </a:r>
          </a:p>
          <a:p>
            <a:endParaRPr lang="en-GB" dirty="0"/>
          </a:p>
        </p:txBody>
      </p:sp>
      <p:sp>
        <p:nvSpPr>
          <p:cNvPr id="8" name="Content Placeholder 2"/>
          <p:cNvSpPr txBox="1">
            <a:spLocks/>
          </p:cNvSpPr>
          <p:nvPr/>
        </p:nvSpPr>
        <p:spPr bwMode="auto">
          <a:xfrm>
            <a:off x="539552" y="1899625"/>
            <a:ext cx="8229600" cy="2952328"/>
          </a:xfrm>
          <a:prstGeom prst="rect">
            <a:avLst/>
          </a:prstGeom>
          <a:solidFill>
            <a:schemeClr val="bg1"/>
          </a:solidFill>
          <a:ln w="38100">
            <a:solidFill>
              <a:schemeClr val="tx2"/>
            </a:solid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800" kern="1200">
                <a:solidFill>
                  <a:srgbClr val="595959"/>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charset="0"/>
              <a:buChar char="–"/>
              <a:defRPr sz="2400" kern="1200">
                <a:solidFill>
                  <a:srgbClr val="595959"/>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charset="0"/>
              <a:buChar char="•"/>
              <a:defRPr sz="2000" kern="1200">
                <a:solidFill>
                  <a:srgbClr val="595959"/>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charset="0"/>
              <a:buChar char="–"/>
              <a:defRPr sz="1800" kern="1200">
                <a:solidFill>
                  <a:srgbClr val="595959"/>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charset="0"/>
              <a:buChar char="»"/>
              <a:defRPr sz="1800" kern="1200">
                <a:solidFill>
                  <a:srgbClr val="595959"/>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just">
              <a:buFont typeface="Arial" charset="0"/>
              <a:buNone/>
            </a:pPr>
            <a:r>
              <a:rPr lang="en-GB" sz="3200" dirty="0" smtClean="0">
                <a:solidFill>
                  <a:schemeClr val="tx1"/>
                </a:solidFill>
                <a:cs typeface="Times New Roman" panose="02020603050405020304" pitchFamily="18" charset="0"/>
              </a:rPr>
              <a:t>“even the best technology must be complemented by activities that build trust and understanding through sustained, face-to face social interaction” </a:t>
            </a:r>
            <a:r>
              <a:rPr lang="en-GB" sz="3200" dirty="0" smtClean="0">
                <a:solidFill>
                  <a:schemeClr val="tx2">
                    <a:lumMod val="60000"/>
                    <a:lumOff val="40000"/>
                  </a:schemeClr>
                </a:solidFill>
              </a:rPr>
              <a:t>	</a:t>
            </a:r>
            <a:r>
              <a:rPr lang="en-GB" dirty="0" smtClean="0">
                <a:solidFill>
                  <a:schemeClr val="tx2">
                    <a:lumMod val="60000"/>
                    <a:lumOff val="40000"/>
                  </a:schemeClr>
                </a:solidFill>
              </a:rPr>
              <a:t>					</a:t>
            </a:r>
            <a:r>
              <a:rPr lang="en-GB" dirty="0" smtClean="0">
                <a:solidFill>
                  <a:schemeClr val="accent3"/>
                </a:solidFill>
                <a:latin typeface="Times New Roman" panose="02020603050405020304" pitchFamily="18" charset="0"/>
                <a:cs typeface="Times New Roman" panose="02020603050405020304" pitchFamily="18" charset="0"/>
              </a:rPr>
              <a:t>       		</a:t>
            </a:r>
            <a:r>
              <a:rPr lang="en-GB" dirty="0" smtClean="0">
                <a:solidFill>
                  <a:schemeClr val="accent3"/>
                </a:solidFill>
                <a:cs typeface="Times New Roman" panose="02020603050405020304" pitchFamily="18" charset="0"/>
              </a:rPr>
              <a:t>(Hackett 2005: 668)</a:t>
            </a:r>
          </a:p>
          <a:p>
            <a:endParaRPr lang="en-GB" dirty="0"/>
          </a:p>
        </p:txBody>
      </p:sp>
    </p:spTree>
    <p:extLst>
      <p:ext uri="{BB962C8B-B14F-4D97-AF65-F5344CB8AC3E}">
        <p14:creationId xmlns:p14="http://schemas.microsoft.com/office/powerpoint/2010/main" val="20171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2636912"/>
            <a:ext cx="8229600" cy="1143000"/>
          </a:xfrm>
        </p:spPr>
        <p:txBody>
          <a:bodyPr/>
          <a:lstStyle/>
          <a:p>
            <a:r>
              <a:rPr lang="en-GB" sz="3600" b="1" dirty="0" smtClean="0">
                <a:latin typeface="+mn-lt"/>
                <a:cs typeface="Times New Roman" panose="02020603050405020304" pitchFamily="18" charset="0"/>
              </a:rPr>
              <a:t>Developing a governance policy for internal </a:t>
            </a:r>
            <a:r>
              <a:rPr lang="en-GB" sz="3600" b="1" dirty="0">
                <a:latin typeface="+mn-lt"/>
                <a:cs typeface="Times New Roman" panose="02020603050405020304" pitchFamily="18" charset="0"/>
              </a:rPr>
              <a:t>access to data and materials in large research consortia</a:t>
            </a:r>
          </a:p>
        </p:txBody>
      </p:sp>
    </p:spTree>
    <p:extLst>
      <p:ext uri="{BB962C8B-B14F-4D97-AF65-F5344CB8AC3E}">
        <p14:creationId xmlns:p14="http://schemas.microsoft.com/office/powerpoint/2010/main" val="2445226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36000"/>
                    </a14:imgEffect>
                  </a14:imgLayer>
                </a14:imgProps>
              </a:ext>
              <a:ext uri="{28A0092B-C50C-407E-A947-70E740481C1C}">
                <a14:useLocalDpi xmlns:a14="http://schemas.microsoft.com/office/drawing/2010/main" val="0"/>
              </a:ext>
            </a:extLst>
          </a:blip>
          <a:stretch>
            <a:fillRect/>
          </a:stretch>
        </p:blipFill>
        <p:spPr>
          <a:xfrm>
            <a:off x="-108520" y="-243408"/>
            <a:ext cx="9289030" cy="5976664"/>
          </a:xfrm>
          <a:prstGeom prst="rect">
            <a:avLst/>
          </a:prstGeom>
          <a:solidFill>
            <a:schemeClr val="bg1">
              <a:alpha val="26000"/>
            </a:schemeClr>
          </a:solidFill>
          <a:effectLst>
            <a:outerShdw blurRad="50800" dist="50800" dir="5400000" algn="ctr" rotWithShape="0">
              <a:srgbClr val="000000"/>
            </a:outerShdw>
            <a:softEdge rad="31750"/>
          </a:effectLst>
        </p:spPr>
      </p:pic>
      <p:sp>
        <p:nvSpPr>
          <p:cNvPr id="2" name="Title 1"/>
          <p:cNvSpPr>
            <a:spLocks noGrp="1"/>
          </p:cNvSpPr>
          <p:nvPr>
            <p:ph type="title"/>
          </p:nvPr>
        </p:nvSpPr>
        <p:spPr>
          <a:xfrm>
            <a:off x="457200" y="332656"/>
            <a:ext cx="8229600" cy="1084982"/>
          </a:xfrm>
        </p:spPr>
        <p:txBody>
          <a:bodyPr/>
          <a:lstStyle/>
          <a:p>
            <a:r>
              <a:rPr lang="en-GB" b="1" dirty="0" smtClean="0">
                <a:solidFill>
                  <a:schemeClr val="tx2"/>
                </a:solidFill>
              </a:rPr>
              <a:t>Bridging the Gap </a:t>
            </a:r>
            <a:r>
              <a:rPr lang="en-GB" b="1" dirty="0">
                <a:solidFill>
                  <a:schemeClr val="tx2"/>
                </a:solidFill>
              </a:rPr>
              <a:t>B</a:t>
            </a:r>
            <a:r>
              <a:rPr lang="en-GB" b="1" dirty="0" smtClean="0">
                <a:solidFill>
                  <a:schemeClr val="tx2"/>
                </a:solidFill>
              </a:rPr>
              <a:t>etween Law and Practice</a:t>
            </a:r>
            <a:endParaRPr lang="en-GB" b="1" dirty="0">
              <a:solidFill>
                <a:schemeClr val="tx2"/>
              </a:solidFill>
            </a:endParaRPr>
          </a:p>
        </p:txBody>
      </p:sp>
      <p:sp>
        <p:nvSpPr>
          <p:cNvPr id="5" name="Content Placeholder 4"/>
          <p:cNvSpPr>
            <a:spLocks noGrp="1"/>
          </p:cNvSpPr>
          <p:nvPr>
            <p:ph idx="1"/>
          </p:nvPr>
        </p:nvSpPr>
        <p:spPr>
          <a:xfrm>
            <a:off x="179512" y="1628800"/>
            <a:ext cx="8784976" cy="4104456"/>
          </a:xfrm>
        </p:spPr>
        <p:txBody>
          <a:bodyPr/>
          <a:lstStyle/>
          <a:p>
            <a:r>
              <a:rPr lang="en-GB" dirty="0" smtClean="0">
                <a:solidFill>
                  <a:schemeClr val="bg1"/>
                </a:solidFill>
              </a:rPr>
              <a:t>The IMI acts as a broker to negotiate legal frameworks for consortia that stipulate requirements for data sharing, IP etc.</a:t>
            </a:r>
          </a:p>
          <a:p>
            <a:r>
              <a:rPr lang="en-GB" dirty="0" smtClean="0">
                <a:solidFill>
                  <a:schemeClr val="bg1"/>
                </a:solidFill>
              </a:rPr>
              <a:t>Legal agreements stipulate </a:t>
            </a:r>
            <a:r>
              <a:rPr lang="en-GB" b="1" dirty="0" smtClean="0">
                <a:solidFill>
                  <a:schemeClr val="bg1"/>
                </a:solidFill>
              </a:rPr>
              <a:t>what</a:t>
            </a:r>
            <a:r>
              <a:rPr lang="en-GB" dirty="0" smtClean="0">
                <a:solidFill>
                  <a:schemeClr val="bg1"/>
                </a:solidFill>
              </a:rPr>
              <a:t> must be done, but they do not explain </a:t>
            </a:r>
            <a:r>
              <a:rPr lang="en-GB" b="1" dirty="0" smtClean="0">
                <a:solidFill>
                  <a:schemeClr val="bg1"/>
                </a:solidFill>
              </a:rPr>
              <a:t>how</a:t>
            </a:r>
            <a:r>
              <a:rPr lang="en-GB" dirty="0" smtClean="0">
                <a:solidFill>
                  <a:schemeClr val="bg1"/>
                </a:solidFill>
              </a:rPr>
              <a:t> they should be done.</a:t>
            </a:r>
          </a:p>
          <a:p>
            <a:r>
              <a:rPr lang="en-GB" dirty="0" smtClean="0">
                <a:solidFill>
                  <a:schemeClr val="bg1"/>
                </a:solidFill>
              </a:rPr>
              <a:t>Requires </a:t>
            </a:r>
            <a:r>
              <a:rPr lang="en-GB" b="1" dirty="0" smtClean="0">
                <a:solidFill>
                  <a:schemeClr val="bg1"/>
                </a:solidFill>
              </a:rPr>
              <a:t>translation</a:t>
            </a:r>
            <a:r>
              <a:rPr lang="en-GB" dirty="0" smtClean="0">
                <a:solidFill>
                  <a:schemeClr val="bg1"/>
                </a:solidFill>
              </a:rPr>
              <a:t> through ‘soft’ governance arrangements such as a data access policy</a:t>
            </a:r>
            <a:endParaRPr lang="en-GB" dirty="0">
              <a:solidFill>
                <a:schemeClr val="bg1"/>
              </a:solidFill>
            </a:endParaRPr>
          </a:p>
        </p:txBody>
      </p:sp>
    </p:spTree>
    <p:extLst>
      <p:ext uri="{BB962C8B-B14F-4D97-AF65-F5344CB8AC3E}">
        <p14:creationId xmlns:p14="http://schemas.microsoft.com/office/powerpoint/2010/main" val="21070142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What does Internal Data Sharing Governance Look </a:t>
            </a:r>
            <a:r>
              <a:rPr lang="en-GB" b="1" dirty="0"/>
              <a:t>L</a:t>
            </a:r>
            <a:r>
              <a:rPr lang="en-GB" b="1" dirty="0" smtClean="0"/>
              <a:t>ike?</a:t>
            </a:r>
            <a:endParaRPr lang="en-GB" b="1" dirty="0"/>
          </a:p>
        </p:txBody>
      </p:sp>
      <p:sp>
        <p:nvSpPr>
          <p:cNvPr id="3" name="Content Placeholder 2"/>
          <p:cNvSpPr>
            <a:spLocks noGrp="1"/>
          </p:cNvSpPr>
          <p:nvPr>
            <p:ph idx="1"/>
          </p:nvPr>
        </p:nvSpPr>
        <p:spPr>
          <a:xfrm>
            <a:off x="107504" y="1556792"/>
            <a:ext cx="8928992" cy="4248472"/>
          </a:xfrm>
        </p:spPr>
        <p:txBody>
          <a:bodyPr/>
          <a:lstStyle/>
          <a:p>
            <a:r>
              <a:rPr lang="en-GB" dirty="0" smtClean="0">
                <a:solidFill>
                  <a:schemeClr val="tx1"/>
                </a:solidFill>
              </a:rPr>
              <a:t>Basic components are Data Access Policy and a Data Access Committee</a:t>
            </a:r>
          </a:p>
          <a:p>
            <a:r>
              <a:rPr lang="en-GB" dirty="0" smtClean="0">
                <a:solidFill>
                  <a:schemeClr val="tx2"/>
                </a:solidFill>
              </a:rPr>
              <a:t>Describes a human process for storing, sharing and auditing data</a:t>
            </a:r>
          </a:p>
          <a:p>
            <a:pPr lvl="0"/>
            <a:r>
              <a:rPr lang="en-GB" dirty="0" smtClean="0"/>
              <a:t>Committee membership can reflect </a:t>
            </a:r>
            <a:r>
              <a:rPr lang="en-GB" dirty="0"/>
              <a:t>different elements in consortium </a:t>
            </a:r>
            <a:r>
              <a:rPr lang="en-GB" dirty="0" smtClean="0"/>
              <a:t>e.g. academic / </a:t>
            </a:r>
            <a:r>
              <a:rPr lang="en-GB" dirty="0"/>
              <a:t>industry, </a:t>
            </a:r>
            <a:r>
              <a:rPr lang="en-GB" dirty="0" smtClean="0"/>
              <a:t>or charity </a:t>
            </a:r>
            <a:r>
              <a:rPr lang="en-GB" dirty="0"/>
              <a:t>or patient organisation if relevant</a:t>
            </a:r>
          </a:p>
          <a:p>
            <a:endParaRPr lang="en-GB" dirty="0" smtClean="0"/>
          </a:p>
        </p:txBody>
      </p:sp>
    </p:spTree>
    <p:extLst>
      <p:ext uri="{BB962C8B-B14F-4D97-AF65-F5344CB8AC3E}">
        <p14:creationId xmlns:p14="http://schemas.microsoft.com/office/powerpoint/2010/main" val="388042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3">
                                            <p:txEl>
                                              <p:pRg st="1" end="1"/>
                                            </p:txEl>
                                          </p:spTgt>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222719"/>
            <a:ext cx="8229600" cy="1143000"/>
          </a:xfrm>
        </p:spPr>
        <p:txBody>
          <a:bodyPr/>
          <a:lstStyle/>
          <a:p>
            <a:endParaRPr lang="en-GB" dirty="0"/>
          </a:p>
        </p:txBody>
      </p:sp>
      <p:sp>
        <p:nvSpPr>
          <p:cNvPr id="6" name="Rectangle 5"/>
          <p:cNvSpPr/>
          <p:nvPr/>
        </p:nvSpPr>
        <p:spPr>
          <a:xfrm>
            <a:off x="0" y="5733256"/>
            <a:ext cx="9144000" cy="1296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smtClean="0"/>
          </a:p>
        </p:txBody>
      </p:sp>
      <p:sp>
        <p:nvSpPr>
          <p:cNvPr id="9" name="TextBox 8"/>
          <p:cNvSpPr txBox="1"/>
          <p:nvPr/>
        </p:nvSpPr>
        <p:spPr>
          <a:xfrm>
            <a:off x="5868144" y="404664"/>
            <a:ext cx="1573387" cy="369332"/>
          </a:xfrm>
          <a:prstGeom prst="rect">
            <a:avLst/>
          </a:prstGeom>
          <a:solidFill>
            <a:schemeClr val="bg1"/>
          </a:solidFill>
        </p:spPr>
        <p:txBody>
          <a:bodyPr wrap="square" rtlCol="0">
            <a:spAutoFit/>
          </a:bodyPr>
          <a:lstStyle/>
          <a:p>
            <a:pPr algn="ctr"/>
            <a:endParaRPr lang="en-GB" sz="1800" dirty="0">
              <a:solidFill>
                <a:schemeClr val="tx1"/>
              </a:solidFill>
              <a:latin typeface="+mn-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223384"/>
            <a:ext cx="4896544" cy="1472387"/>
          </a:xfrm>
          <a:prstGeom prst="rect">
            <a:avLst/>
          </a:prstGeom>
        </p:spPr>
      </p:pic>
      <p:sp>
        <p:nvSpPr>
          <p:cNvPr id="8" name="TextBox 7"/>
          <p:cNvSpPr txBox="1"/>
          <p:nvPr/>
        </p:nvSpPr>
        <p:spPr>
          <a:xfrm>
            <a:off x="323528" y="548680"/>
            <a:ext cx="2664296" cy="3785652"/>
          </a:xfrm>
          <a:prstGeom prst="rect">
            <a:avLst/>
          </a:prstGeom>
          <a:noFill/>
          <a:ln w="38100">
            <a:solidFill>
              <a:schemeClr val="tx2"/>
            </a:solidFill>
          </a:ln>
        </p:spPr>
        <p:txBody>
          <a:bodyPr wrap="square" rtlCol="0">
            <a:spAutoFit/>
          </a:bodyPr>
          <a:lstStyle/>
          <a:p>
            <a:r>
              <a:rPr lang="en-GB" sz="2400" b="1" dirty="0" smtClean="0">
                <a:solidFill>
                  <a:schemeClr val="tx1"/>
                </a:solidFill>
                <a:latin typeface="+mn-lt"/>
              </a:rPr>
              <a:t>Membership</a:t>
            </a:r>
          </a:p>
          <a:p>
            <a:r>
              <a:rPr lang="en-GB" sz="2400" dirty="0" smtClean="0">
                <a:solidFill>
                  <a:schemeClr val="tx1"/>
                </a:solidFill>
                <a:latin typeface="+mn-lt"/>
              </a:rPr>
              <a:t>2 x Academic partners</a:t>
            </a:r>
          </a:p>
          <a:p>
            <a:r>
              <a:rPr lang="en-GB" sz="2400" dirty="0" smtClean="0">
                <a:solidFill>
                  <a:schemeClr val="tx1"/>
                </a:solidFill>
                <a:latin typeface="+mn-lt"/>
              </a:rPr>
              <a:t>2 x Industry partners</a:t>
            </a:r>
          </a:p>
          <a:p>
            <a:r>
              <a:rPr lang="en-GB" sz="2400" dirty="0" smtClean="0">
                <a:solidFill>
                  <a:schemeClr val="tx1"/>
                </a:solidFill>
                <a:latin typeface="+mn-lt"/>
              </a:rPr>
              <a:t>1 x management representative</a:t>
            </a:r>
          </a:p>
          <a:p>
            <a:r>
              <a:rPr lang="en-GB" sz="2400" dirty="0" smtClean="0">
                <a:solidFill>
                  <a:schemeClr val="tx1"/>
                </a:solidFill>
                <a:latin typeface="+mn-lt"/>
              </a:rPr>
              <a:t>1 x ethics and governance representative</a:t>
            </a:r>
            <a:endParaRPr lang="en-GB" sz="2400" dirty="0">
              <a:solidFill>
                <a:schemeClr val="tx1"/>
              </a:solidFill>
              <a:latin typeface="+mn-lt"/>
            </a:endParaRPr>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b="7304"/>
          <a:stretch/>
        </p:blipFill>
        <p:spPr>
          <a:xfrm>
            <a:off x="3764446" y="1650323"/>
            <a:ext cx="4063380" cy="2057677"/>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7864" y="3708000"/>
            <a:ext cx="2984016" cy="2742422"/>
          </a:xfrm>
          <a:prstGeom prst="rect">
            <a:avLst/>
          </a:prstGeom>
          <a:ln w="127000" cap="sq">
            <a:noFill/>
            <a:miter lim="800000"/>
          </a:ln>
          <a:effec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4837" y="3702624"/>
            <a:ext cx="1801173" cy="1488182"/>
          </a:xfrm>
          <a:prstGeom prst="rect">
            <a:avLst/>
          </a:prstGeom>
        </p:spPr>
      </p:pic>
      <p:cxnSp>
        <p:nvCxnSpPr>
          <p:cNvPr id="19" name="Straight Arrow Connector 18"/>
          <p:cNvCxnSpPr/>
          <p:nvPr/>
        </p:nvCxnSpPr>
        <p:spPr>
          <a:xfrm>
            <a:off x="4499992" y="1490193"/>
            <a:ext cx="0" cy="426639"/>
          </a:xfrm>
          <a:prstGeom prst="straightConnector1">
            <a:avLst/>
          </a:prstGeom>
          <a:ln w="1270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7" name="Oval 6"/>
          <p:cNvSpPr/>
          <p:nvPr/>
        </p:nvSpPr>
        <p:spPr>
          <a:xfrm>
            <a:off x="3318824" y="589330"/>
            <a:ext cx="2270568" cy="11521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smtClean="0"/>
          </a:p>
        </p:txBody>
      </p:sp>
    </p:spTree>
    <p:extLst>
      <p:ext uri="{BB962C8B-B14F-4D97-AF65-F5344CB8AC3E}">
        <p14:creationId xmlns:p14="http://schemas.microsoft.com/office/powerpoint/2010/main" val="204416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Creating the Policy Document</a:t>
            </a:r>
            <a:endParaRPr lang="en-GB" b="1" dirty="0"/>
          </a:p>
        </p:txBody>
      </p:sp>
      <p:sp>
        <p:nvSpPr>
          <p:cNvPr id="3" name="Content Placeholder 2"/>
          <p:cNvSpPr>
            <a:spLocks noGrp="1"/>
          </p:cNvSpPr>
          <p:nvPr>
            <p:ph idx="1"/>
          </p:nvPr>
        </p:nvSpPr>
        <p:spPr>
          <a:xfrm>
            <a:off x="323528" y="1268760"/>
            <a:ext cx="8496944" cy="4032448"/>
          </a:xfrm>
        </p:spPr>
        <p:txBody>
          <a:bodyPr/>
          <a:lstStyle/>
          <a:p>
            <a:pPr lvl="0"/>
            <a:r>
              <a:rPr lang="en-GB" dirty="0" smtClean="0"/>
              <a:t>Developed in two stages:</a:t>
            </a:r>
          </a:p>
          <a:p>
            <a:pPr lvl="1"/>
            <a:r>
              <a:rPr lang="en-GB" dirty="0" smtClean="0">
                <a:solidFill>
                  <a:schemeClr val="tx2"/>
                </a:solidFill>
              </a:rPr>
              <a:t>Small group develops basic outline from legal agreement</a:t>
            </a:r>
          </a:p>
          <a:p>
            <a:pPr lvl="1"/>
            <a:r>
              <a:rPr lang="en-GB" dirty="0" smtClean="0">
                <a:solidFill>
                  <a:schemeClr val="tx2"/>
                </a:solidFill>
              </a:rPr>
              <a:t>Then sent out to wider consortium for feedback and iterative development</a:t>
            </a:r>
          </a:p>
          <a:p>
            <a:pPr lvl="0"/>
            <a:r>
              <a:rPr lang="en-GB" dirty="0" smtClean="0"/>
              <a:t>Sets out role of the committee and mechanism of operation (documents, processes etc.)</a:t>
            </a:r>
          </a:p>
          <a:p>
            <a:pPr lvl="0"/>
            <a:r>
              <a:rPr lang="en-GB" dirty="0" smtClean="0"/>
              <a:t>Adapt to particular needs of each project</a:t>
            </a:r>
          </a:p>
          <a:p>
            <a:pPr lvl="0"/>
            <a:endParaRPr lang="en-GB" dirty="0"/>
          </a:p>
          <a:p>
            <a:endParaRPr lang="en-GB" dirty="0"/>
          </a:p>
        </p:txBody>
      </p:sp>
    </p:spTree>
    <p:extLst>
      <p:ext uri="{BB962C8B-B14F-4D97-AF65-F5344CB8AC3E}">
        <p14:creationId xmlns:p14="http://schemas.microsoft.com/office/powerpoint/2010/main" val="106294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0" y="0"/>
            <a:ext cx="9252519" cy="5733256"/>
          </a:xfrm>
          <a:prstGeom prst="rect">
            <a:avLst/>
          </a:prstGeom>
        </p:spPr>
      </p:pic>
      <p:sp>
        <p:nvSpPr>
          <p:cNvPr id="4" name="Title 3"/>
          <p:cNvSpPr>
            <a:spLocks noGrp="1"/>
          </p:cNvSpPr>
          <p:nvPr>
            <p:ph type="title"/>
          </p:nvPr>
        </p:nvSpPr>
        <p:spPr>
          <a:xfrm>
            <a:off x="395536" y="2492896"/>
            <a:ext cx="8229600" cy="1282154"/>
          </a:xfrm>
          <a:solidFill>
            <a:schemeClr val="bg1">
              <a:alpha val="66000"/>
            </a:schemeClr>
          </a:solidFill>
          <a:ln>
            <a:solidFill>
              <a:schemeClr val="tx2"/>
            </a:solidFill>
          </a:ln>
        </p:spPr>
        <p:txBody>
          <a:bodyPr/>
          <a:lstStyle/>
          <a:p>
            <a:r>
              <a:rPr lang="en-GB" b="1" dirty="0" smtClean="0"/>
              <a:t>Building the internal governance IS building the consortium</a:t>
            </a:r>
            <a:endParaRPr lang="en-GB" b="1" dirty="0"/>
          </a:p>
        </p:txBody>
      </p:sp>
    </p:spTree>
    <p:extLst>
      <p:ext uri="{BB962C8B-B14F-4D97-AF65-F5344CB8AC3E}">
        <p14:creationId xmlns:p14="http://schemas.microsoft.com/office/powerpoint/2010/main" val="38371024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Advantages of Internal Governance</a:t>
            </a:r>
            <a:endParaRPr lang="en-GB" b="1" dirty="0"/>
          </a:p>
        </p:txBody>
      </p:sp>
      <p:sp>
        <p:nvSpPr>
          <p:cNvPr id="3" name="Content Placeholder 2"/>
          <p:cNvSpPr>
            <a:spLocks noGrp="1"/>
          </p:cNvSpPr>
          <p:nvPr>
            <p:ph idx="1"/>
          </p:nvPr>
        </p:nvSpPr>
        <p:spPr>
          <a:xfrm>
            <a:off x="467544" y="1412776"/>
            <a:ext cx="8229600" cy="4032448"/>
          </a:xfrm>
        </p:spPr>
        <p:txBody>
          <a:bodyPr/>
          <a:lstStyle/>
          <a:p>
            <a:pPr lvl="0"/>
            <a:r>
              <a:rPr lang="en-GB" sz="2800" dirty="0" smtClean="0"/>
              <a:t>Promotes transparency and accountability</a:t>
            </a:r>
          </a:p>
          <a:p>
            <a:pPr lvl="0"/>
            <a:r>
              <a:rPr lang="en-GB" sz="2800" dirty="0" smtClean="0">
                <a:solidFill>
                  <a:schemeClr val="tx2"/>
                </a:solidFill>
              </a:rPr>
              <a:t>Keeps </a:t>
            </a:r>
            <a:r>
              <a:rPr lang="en-GB" sz="2800" dirty="0">
                <a:solidFill>
                  <a:schemeClr val="tx2"/>
                </a:solidFill>
              </a:rPr>
              <a:t>record for audit </a:t>
            </a:r>
            <a:r>
              <a:rPr lang="en-GB" sz="2800" dirty="0" smtClean="0">
                <a:solidFill>
                  <a:schemeClr val="tx2"/>
                </a:solidFill>
              </a:rPr>
              <a:t>purposes (</a:t>
            </a:r>
            <a:r>
              <a:rPr lang="en-GB" sz="2800" dirty="0" err="1" smtClean="0">
                <a:solidFill>
                  <a:schemeClr val="tx2"/>
                </a:solidFill>
              </a:rPr>
              <a:t>inc.</a:t>
            </a:r>
            <a:r>
              <a:rPr lang="en-GB" sz="2800" dirty="0" smtClean="0">
                <a:solidFill>
                  <a:schemeClr val="tx2"/>
                </a:solidFill>
              </a:rPr>
              <a:t> ethics)</a:t>
            </a:r>
          </a:p>
          <a:p>
            <a:pPr lvl="0"/>
            <a:r>
              <a:rPr lang="en-GB" sz="2800" dirty="0" smtClean="0"/>
              <a:t>Inclusive and fair: all partners contribute, all have a stake in what is agreed</a:t>
            </a:r>
          </a:p>
          <a:p>
            <a:pPr lvl="0"/>
            <a:r>
              <a:rPr lang="en-GB" sz="2800" dirty="0" smtClean="0">
                <a:solidFill>
                  <a:schemeClr val="tx2"/>
                </a:solidFill>
              </a:rPr>
              <a:t>Shifts burden from material holders to the committee</a:t>
            </a:r>
            <a:endParaRPr lang="en-GB" sz="2800" dirty="0">
              <a:solidFill>
                <a:schemeClr val="tx2"/>
              </a:solidFill>
            </a:endParaRPr>
          </a:p>
          <a:p>
            <a:pPr lvl="0"/>
            <a:r>
              <a:rPr lang="en-GB" sz="2800" dirty="0" smtClean="0"/>
              <a:t>Human </a:t>
            </a:r>
            <a:r>
              <a:rPr lang="en-GB" sz="2800" dirty="0"/>
              <a:t>component can be flexible – </a:t>
            </a:r>
            <a:r>
              <a:rPr lang="en-GB" sz="2800" dirty="0" smtClean="0"/>
              <a:t>can </a:t>
            </a:r>
            <a:r>
              <a:rPr lang="en-GB" sz="2800" dirty="0"/>
              <a:t>respond to changing </a:t>
            </a:r>
            <a:r>
              <a:rPr lang="en-GB" sz="2800" dirty="0" smtClean="0"/>
              <a:t>circumstances</a:t>
            </a:r>
            <a:endParaRPr lang="en-GB" dirty="0"/>
          </a:p>
        </p:txBody>
      </p:sp>
    </p:spTree>
    <p:extLst>
      <p:ext uri="{BB962C8B-B14F-4D97-AF65-F5344CB8AC3E}">
        <p14:creationId xmlns:p14="http://schemas.microsoft.com/office/powerpoint/2010/main" val="347130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artisticBlur/>
                    </a14:imgEffect>
                    <a14:imgEffect>
                      <a14:saturation sat="92000"/>
                    </a14:imgEffect>
                    <a14:imgEffect>
                      <a14:brightnessContrast bright="4000" contrast="34000"/>
                    </a14:imgEffect>
                  </a14:imgLayer>
                </a14:imgProps>
              </a:ext>
              <a:ext uri="{28A0092B-C50C-407E-A947-70E740481C1C}">
                <a14:useLocalDpi xmlns:a14="http://schemas.microsoft.com/office/drawing/2010/main" val="0"/>
              </a:ext>
            </a:extLst>
          </a:blip>
          <a:stretch>
            <a:fillRect/>
          </a:stretch>
        </p:blipFill>
        <p:spPr>
          <a:xfrm>
            <a:off x="1689876" y="576263"/>
            <a:ext cx="5732703" cy="5012977"/>
          </a:xfrm>
          <a:prstGeom prst="rect">
            <a:avLst/>
          </a:prstGeom>
        </p:spPr>
      </p:pic>
      <p:sp>
        <p:nvSpPr>
          <p:cNvPr id="3" name="Content Placeholder 2"/>
          <p:cNvSpPr>
            <a:spLocks noGrp="1"/>
          </p:cNvSpPr>
          <p:nvPr>
            <p:ph idx="1"/>
          </p:nvPr>
        </p:nvSpPr>
        <p:spPr/>
        <p:txBody>
          <a:bodyPr/>
          <a:lstStyle/>
          <a:p>
            <a:endParaRPr lang="en-GB" dirty="0"/>
          </a:p>
        </p:txBody>
      </p:sp>
      <p:sp>
        <p:nvSpPr>
          <p:cNvPr id="7" name="Title 6"/>
          <p:cNvSpPr>
            <a:spLocks noGrp="1"/>
          </p:cNvSpPr>
          <p:nvPr>
            <p:ph type="title"/>
          </p:nvPr>
        </p:nvSpPr>
        <p:spPr/>
        <p:txBody>
          <a:bodyPr/>
          <a:lstStyle/>
          <a:p>
            <a:r>
              <a:rPr lang="en-GB" b="1" dirty="0" smtClean="0"/>
              <a:t>Challenges for Internal Governance</a:t>
            </a:r>
            <a:endParaRPr lang="en-GB" b="1" dirty="0"/>
          </a:p>
        </p:txBody>
      </p:sp>
    </p:spTree>
    <p:extLst>
      <p:ext uri="{BB962C8B-B14F-4D97-AF65-F5344CB8AC3E}">
        <p14:creationId xmlns:p14="http://schemas.microsoft.com/office/powerpoint/2010/main" val="178503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t>Overview</a:t>
            </a:r>
            <a:endParaRPr lang="en-GB" b="1" dirty="0"/>
          </a:p>
        </p:txBody>
      </p:sp>
      <p:sp>
        <p:nvSpPr>
          <p:cNvPr id="5" name="Content Placeholder 4"/>
          <p:cNvSpPr>
            <a:spLocks noGrp="1"/>
          </p:cNvSpPr>
          <p:nvPr>
            <p:ph idx="1"/>
          </p:nvPr>
        </p:nvSpPr>
        <p:spPr/>
        <p:txBody>
          <a:bodyPr/>
          <a:lstStyle/>
          <a:p>
            <a:r>
              <a:rPr lang="en-GB" dirty="0" smtClean="0">
                <a:solidFill>
                  <a:schemeClr val="tx1"/>
                </a:solidFill>
              </a:rPr>
              <a:t>What is Translation?</a:t>
            </a:r>
          </a:p>
          <a:p>
            <a:r>
              <a:rPr lang="en-GB" dirty="0" smtClean="0">
                <a:solidFill>
                  <a:schemeClr val="tx1"/>
                </a:solidFill>
              </a:rPr>
              <a:t>The Innovative Medicines Initiative as a translational enterprise</a:t>
            </a:r>
          </a:p>
          <a:p>
            <a:r>
              <a:rPr lang="en-GB" dirty="0" smtClean="0">
                <a:solidFill>
                  <a:schemeClr val="tx1"/>
                </a:solidFill>
              </a:rPr>
              <a:t>The challenges of data sharing in consortia</a:t>
            </a:r>
          </a:p>
          <a:p>
            <a:r>
              <a:rPr lang="en-GB" dirty="0" smtClean="0">
                <a:solidFill>
                  <a:schemeClr val="tx1"/>
                </a:solidFill>
              </a:rPr>
              <a:t>Developing an internal governance policy for StemBANCC</a:t>
            </a:r>
            <a:endParaRPr lang="en-GB"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artisticBlur/>
                    </a14:imgEffect>
                    <a14:imgEffect>
                      <a14:saturation sat="92000"/>
                    </a14:imgEffect>
                    <a14:imgEffect>
                      <a14:brightnessContrast bright="4000" contrast="34000"/>
                    </a14:imgEffect>
                  </a14:imgLayer>
                </a14:imgProps>
              </a:ext>
              <a:ext uri="{28A0092B-C50C-407E-A947-70E740481C1C}">
                <a14:useLocalDpi xmlns:a14="http://schemas.microsoft.com/office/drawing/2010/main" val="0"/>
              </a:ext>
            </a:extLst>
          </a:blip>
          <a:stretch>
            <a:fillRect/>
          </a:stretch>
        </p:blipFill>
        <p:spPr>
          <a:xfrm>
            <a:off x="1689876" y="576263"/>
            <a:ext cx="5732703" cy="5012977"/>
          </a:xfrm>
          <a:prstGeom prst="rect">
            <a:avLst/>
          </a:prstGeom>
        </p:spPr>
      </p:pic>
      <p:sp>
        <p:nvSpPr>
          <p:cNvPr id="3" name="Content Placeholder 2"/>
          <p:cNvSpPr>
            <a:spLocks noGrp="1"/>
          </p:cNvSpPr>
          <p:nvPr>
            <p:ph idx="1"/>
          </p:nvPr>
        </p:nvSpPr>
        <p:spPr/>
        <p:txBody>
          <a:bodyPr/>
          <a:lstStyle/>
          <a:p>
            <a:endParaRPr lang="en-GB" dirty="0"/>
          </a:p>
        </p:txBody>
      </p:sp>
      <p:sp>
        <p:nvSpPr>
          <p:cNvPr id="7" name="Title 6"/>
          <p:cNvSpPr>
            <a:spLocks noGrp="1"/>
          </p:cNvSpPr>
          <p:nvPr>
            <p:ph type="title"/>
          </p:nvPr>
        </p:nvSpPr>
        <p:spPr/>
        <p:txBody>
          <a:bodyPr/>
          <a:lstStyle/>
          <a:p>
            <a:r>
              <a:rPr lang="en-GB" b="1" dirty="0" smtClean="0"/>
              <a:t>Challenges for Internal Governance</a:t>
            </a:r>
            <a:endParaRPr lang="en-GB" b="1" dirty="0"/>
          </a:p>
        </p:txBody>
      </p:sp>
      <p:sp>
        <p:nvSpPr>
          <p:cNvPr id="2" name="TextBox 1"/>
          <p:cNvSpPr txBox="1"/>
          <p:nvPr/>
        </p:nvSpPr>
        <p:spPr>
          <a:xfrm>
            <a:off x="539552" y="1475820"/>
            <a:ext cx="7920880" cy="4093428"/>
          </a:xfrm>
          <a:prstGeom prst="rect">
            <a:avLst/>
          </a:prstGeom>
          <a:solidFill>
            <a:schemeClr val="bg1">
              <a:alpha val="77000"/>
            </a:schemeClr>
          </a:solidFill>
        </p:spPr>
        <p:txBody>
          <a:bodyPr wrap="square" rtlCol="0">
            <a:spAutoFit/>
          </a:bodyPr>
          <a:lstStyle/>
          <a:p>
            <a:pPr marL="457200" indent="-457200">
              <a:buFont typeface="Arial" panose="020B0604020202020204" pitchFamily="34" charset="0"/>
              <a:buChar char="•"/>
            </a:pPr>
            <a:r>
              <a:rPr lang="en-GB" sz="3200" dirty="0">
                <a:solidFill>
                  <a:schemeClr val="tx1"/>
                </a:solidFill>
                <a:latin typeface="+mn-lt"/>
              </a:rPr>
              <a:t>Desire for scientific self-regulation</a:t>
            </a:r>
          </a:p>
          <a:p>
            <a:pPr marL="457200" indent="-457200">
              <a:buFont typeface="Arial" panose="020B0604020202020204" pitchFamily="34" charset="0"/>
              <a:buChar char="•"/>
            </a:pPr>
            <a:r>
              <a:rPr lang="en-GB" sz="3200" dirty="0">
                <a:solidFill>
                  <a:schemeClr val="tx1"/>
                </a:solidFill>
                <a:latin typeface="+mn-lt"/>
              </a:rPr>
              <a:t>Fear of bureaucracy (delay = distracts from the science = a barrier)</a:t>
            </a:r>
          </a:p>
          <a:p>
            <a:pPr marL="457200" indent="-457200">
              <a:buFont typeface="Arial" panose="020B0604020202020204" pitchFamily="34" charset="0"/>
              <a:buChar char="•"/>
            </a:pPr>
            <a:r>
              <a:rPr lang="en-GB" sz="3200" dirty="0">
                <a:solidFill>
                  <a:schemeClr val="tx1"/>
                </a:solidFill>
                <a:latin typeface="+mn-lt"/>
              </a:rPr>
              <a:t>Time management – keep discussions targeted, create other for a for ‘overflow’</a:t>
            </a:r>
          </a:p>
          <a:p>
            <a:pPr marL="457200" indent="-457200">
              <a:buFont typeface="Arial" panose="020B0604020202020204" pitchFamily="34" charset="0"/>
              <a:buChar char="•"/>
            </a:pPr>
            <a:r>
              <a:rPr lang="en-GB" sz="3200" dirty="0">
                <a:solidFill>
                  <a:schemeClr val="tx1"/>
                </a:solidFill>
                <a:latin typeface="+mn-lt"/>
              </a:rPr>
              <a:t>Industry lawyers </a:t>
            </a:r>
            <a:r>
              <a:rPr lang="en-GB" sz="3200" dirty="0" smtClean="0">
                <a:solidFill>
                  <a:schemeClr val="tx1"/>
                </a:solidFill>
                <a:latin typeface="+mn-lt"/>
              </a:rPr>
              <a:t>may </a:t>
            </a:r>
            <a:r>
              <a:rPr lang="en-GB" sz="3200" dirty="0">
                <a:solidFill>
                  <a:schemeClr val="tx1"/>
                </a:solidFill>
                <a:latin typeface="+mn-lt"/>
              </a:rPr>
              <a:t>want to review </a:t>
            </a:r>
            <a:r>
              <a:rPr lang="en-GB" sz="3200" dirty="0" smtClean="0">
                <a:solidFill>
                  <a:schemeClr val="tx1"/>
                </a:solidFill>
                <a:latin typeface="+mn-lt"/>
              </a:rPr>
              <a:t>the policy</a:t>
            </a:r>
            <a:endParaRPr lang="en-GB" sz="3200" dirty="0">
              <a:solidFill>
                <a:schemeClr val="tx1"/>
              </a:solidFill>
              <a:latin typeface="+mn-lt"/>
            </a:endParaRPr>
          </a:p>
          <a:p>
            <a:endParaRPr lang="en-GB" dirty="0"/>
          </a:p>
        </p:txBody>
      </p:sp>
    </p:spTree>
    <p:extLst>
      <p:ext uri="{BB962C8B-B14F-4D97-AF65-F5344CB8AC3E}">
        <p14:creationId xmlns:p14="http://schemas.microsoft.com/office/powerpoint/2010/main" val="237188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980728"/>
            <a:ext cx="8229600" cy="3456384"/>
          </a:xfrm>
        </p:spPr>
        <p:txBody>
          <a:bodyPr/>
          <a:lstStyle/>
          <a:p>
            <a:pPr algn="l"/>
            <a:r>
              <a:rPr lang="en-GB" sz="4000" dirty="0" smtClean="0">
                <a:solidFill>
                  <a:schemeClr val="tx2"/>
                </a:solidFill>
              </a:rPr>
              <a:t>Morrison et al (2015) </a:t>
            </a:r>
            <a:r>
              <a:rPr lang="en-GB" sz="4000" dirty="0" smtClean="0">
                <a:solidFill>
                  <a:schemeClr val="tx1"/>
                </a:solidFill>
              </a:rPr>
              <a:t>StemBANCC: Governing access to material and data in a large stem cell research consortium.</a:t>
            </a:r>
            <a:r>
              <a:rPr lang="en-GB" sz="4000" dirty="0" smtClean="0">
                <a:solidFill>
                  <a:schemeClr val="tx2"/>
                </a:solidFill>
              </a:rPr>
              <a:t> </a:t>
            </a:r>
            <a:r>
              <a:rPr lang="en-GB" sz="4000" i="1" dirty="0" smtClean="0">
                <a:solidFill>
                  <a:schemeClr val="tx2"/>
                </a:solidFill>
              </a:rPr>
              <a:t>Stem Cell Reviews and Reports</a:t>
            </a:r>
            <a:r>
              <a:rPr lang="en-GB" sz="4000" dirty="0" smtClean="0">
                <a:solidFill>
                  <a:schemeClr val="tx2"/>
                </a:solidFill>
              </a:rPr>
              <a:t> </a:t>
            </a:r>
            <a:r>
              <a:rPr lang="en-GB" sz="3600" dirty="0" smtClean="0">
                <a:solidFill>
                  <a:schemeClr val="tx2"/>
                </a:solidFill>
              </a:rPr>
              <a:t>DOI:10.1007/s12015-015-9599-3</a:t>
            </a:r>
            <a:endParaRPr lang="en-GB" sz="3600" dirty="0">
              <a:solidFill>
                <a:schemeClr val="tx2"/>
              </a:solidFill>
            </a:endParaRPr>
          </a:p>
        </p:txBody>
      </p:sp>
      <p:sp>
        <p:nvSpPr>
          <p:cNvPr id="2" name="Content Placeholder 1"/>
          <p:cNvSpPr>
            <a:spLocks noGrp="1"/>
          </p:cNvSpPr>
          <p:nvPr>
            <p:ph idx="1"/>
          </p:nvPr>
        </p:nvSpPr>
        <p:spPr>
          <a:xfrm flipV="1">
            <a:off x="457200" y="5029225"/>
            <a:ext cx="8229600" cy="415999"/>
          </a:xfrm>
        </p:spPr>
        <p:txBody>
          <a:bodyPr/>
          <a:lstStyle/>
          <a:p>
            <a:endParaRPr lang="en-GB" dirty="0"/>
          </a:p>
        </p:txBody>
      </p:sp>
    </p:spTree>
    <p:extLst>
      <p:ext uri="{BB962C8B-B14F-4D97-AF65-F5344CB8AC3E}">
        <p14:creationId xmlns:p14="http://schemas.microsoft.com/office/powerpoint/2010/main" val="1907824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r>
              <a:rPr lang="en-GB" b="1" dirty="0" smtClean="0"/>
              <a:t>Acknowledgements</a:t>
            </a:r>
            <a:endParaRPr lang="en-GB" b="1" dirty="0"/>
          </a:p>
        </p:txBody>
      </p:sp>
      <p:sp>
        <p:nvSpPr>
          <p:cNvPr id="3" name="Content Placeholder 2"/>
          <p:cNvSpPr>
            <a:spLocks noGrp="1"/>
          </p:cNvSpPr>
          <p:nvPr>
            <p:ph idx="1"/>
          </p:nvPr>
        </p:nvSpPr>
        <p:spPr/>
        <p:txBody>
          <a:bodyPr/>
          <a:lstStyle/>
          <a:p>
            <a:pPr marL="0" indent="0">
              <a:buNone/>
            </a:pPr>
            <a:endParaRPr lang="en-GB" dirty="0" smtClean="0"/>
          </a:p>
          <a:p>
            <a:pPr marL="0" indent="0">
              <a:buNone/>
            </a:pPr>
            <a:r>
              <a:rPr lang="en-GB" sz="2800" dirty="0" smtClean="0">
                <a:solidFill>
                  <a:schemeClr val="tx2"/>
                </a:solidFill>
              </a:rPr>
              <a:t>Special thanks to  the </a:t>
            </a:r>
            <a:r>
              <a:rPr lang="en-GB" sz="2800" dirty="0">
                <a:solidFill>
                  <a:schemeClr val="tx2"/>
                </a:solidFill>
              </a:rPr>
              <a:t>H</a:t>
            </a:r>
            <a:r>
              <a:rPr lang="en-GB" sz="2800" dirty="0" smtClean="0">
                <a:solidFill>
                  <a:schemeClr val="tx2"/>
                </a:solidFill>
              </a:rPr>
              <a:t>eLEX team on StemBANCC, Dr Sarah Coy and Professor Jane Kaye, &amp; to Dr Harriet Teare for sharing experiences of data sharing governance on DIRECT.</a:t>
            </a:r>
          </a:p>
          <a:p>
            <a:pPr marL="0" indent="0">
              <a:buNone/>
            </a:pPr>
            <a:r>
              <a:rPr lang="en-GB" sz="2800" dirty="0" smtClean="0">
                <a:solidFill>
                  <a:schemeClr val="tx2"/>
                </a:solidFill>
              </a:rPr>
              <a:t>Thanks also to the StemBANCC consortium team including all my co-authors on our paper. </a:t>
            </a:r>
            <a:endParaRPr lang="en-GB" sz="2800" dirty="0">
              <a:solidFill>
                <a:schemeClr val="tx2"/>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1" y="182427"/>
            <a:ext cx="2592288" cy="1931509"/>
          </a:xfrm>
          <a:prstGeom prst="rect">
            <a:avLst/>
          </a:prstGeom>
        </p:spPr>
      </p:pic>
    </p:spTree>
    <p:extLst>
      <p:ext uri="{BB962C8B-B14F-4D97-AF65-F5344CB8AC3E}">
        <p14:creationId xmlns:p14="http://schemas.microsoft.com/office/powerpoint/2010/main" val="18589102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GB" altLang="en-US" b="1" dirty="0" smtClean="0"/>
              <a:t>References</a:t>
            </a:r>
          </a:p>
        </p:txBody>
      </p:sp>
      <p:sp>
        <p:nvSpPr>
          <p:cNvPr id="30722" name="Content Placeholder 2"/>
          <p:cNvSpPr>
            <a:spLocks noGrp="1"/>
          </p:cNvSpPr>
          <p:nvPr>
            <p:ph idx="1"/>
          </p:nvPr>
        </p:nvSpPr>
        <p:spPr>
          <a:xfrm>
            <a:off x="457200" y="1412777"/>
            <a:ext cx="8229600" cy="3616424"/>
          </a:xfrm>
        </p:spPr>
        <p:txBody>
          <a:bodyPr/>
          <a:lstStyle/>
          <a:p>
            <a:r>
              <a:rPr lang="en-GB" altLang="en-US" sz="1800" dirty="0" smtClean="0"/>
              <a:t>Goldman, M. (2011) Reflections on the Innovative Medicines Initiative. </a:t>
            </a:r>
            <a:r>
              <a:rPr lang="en-GB" altLang="en-US" sz="1800" i="1" dirty="0" smtClean="0"/>
              <a:t>Nature Reviews Drug Discovery</a:t>
            </a:r>
            <a:r>
              <a:rPr lang="en-GB" altLang="en-US" sz="1800" dirty="0" smtClean="0"/>
              <a:t> 10: 321-2</a:t>
            </a:r>
          </a:p>
          <a:p>
            <a:r>
              <a:rPr lang="en-GB" altLang="en-US" sz="1800" smtClean="0"/>
              <a:t>Hackett</a:t>
            </a:r>
            <a:r>
              <a:rPr lang="en-GB" altLang="en-US" sz="1800" dirty="0" smtClean="0"/>
              <a:t>, E.J. (2005) Introduction: Special guest-edited issue on scientific collaboration. </a:t>
            </a:r>
            <a:r>
              <a:rPr lang="en-GB" altLang="en-US" sz="1800" i="1" dirty="0" smtClean="0"/>
              <a:t>Social Studies of Science </a:t>
            </a:r>
            <a:r>
              <a:rPr lang="en-GB" altLang="en-US" sz="1800" dirty="0" smtClean="0"/>
              <a:t>35(5): 667-671</a:t>
            </a:r>
          </a:p>
          <a:p>
            <a:r>
              <a:rPr lang="en-GB" altLang="en-US" sz="1800" dirty="0" err="1" smtClean="0"/>
              <a:t>Mittra</a:t>
            </a:r>
            <a:r>
              <a:rPr lang="en-GB" altLang="en-US" sz="1800" dirty="0" smtClean="0"/>
              <a:t>, J. (2013) repairing the ‘broken middle’ of the health innovation pathway: Exploring diverse practitioner perspectives on the emergence and role of ‘translational medicine’. </a:t>
            </a:r>
            <a:r>
              <a:rPr lang="en-GB" altLang="en-US" sz="1800" i="1" dirty="0" smtClean="0"/>
              <a:t>Science &amp; Technology Studies </a:t>
            </a:r>
            <a:r>
              <a:rPr lang="en-GB" altLang="en-US" sz="1800" dirty="0" smtClean="0"/>
              <a:t>26(3): 103-123</a:t>
            </a:r>
          </a:p>
          <a:p>
            <a:r>
              <a:rPr lang="en-GB" altLang="en-US" sz="1800" dirty="0" err="1" smtClean="0"/>
              <a:t>Morandi</a:t>
            </a:r>
            <a:r>
              <a:rPr lang="en-GB" altLang="en-US" sz="1800" dirty="0" smtClean="0"/>
              <a:t>, V. (2013) The management of industry-university joint research projects: how do partners coordinate and control R&amp;D activities? Journal of Technology Transfer 38: 69-92</a:t>
            </a:r>
          </a:p>
          <a:p>
            <a:r>
              <a:rPr lang="en-GB" altLang="en-US" sz="1800" dirty="0" err="1" smtClean="0"/>
              <a:t>Vaudano</a:t>
            </a:r>
            <a:r>
              <a:rPr lang="en-GB" altLang="en-US" sz="1800" dirty="0" smtClean="0"/>
              <a:t>, E. (2013) The Innovative Medicines Initiative: A public private partnership to foster drug discovery. </a:t>
            </a:r>
            <a:r>
              <a:rPr lang="en-GB" altLang="en-US" sz="1800" i="1" dirty="0" smtClean="0"/>
              <a:t>Drug Discovery Innovations </a:t>
            </a:r>
            <a:r>
              <a:rPr lang="en-GB" altLang="en-US" sz="1800" dirty="0" smtClean="0"/>
              <a:t>6(7): dx.doi.org/10.5936/csbj.201303017</a:t>
            </a:r>
          </a:p>
          <a:p>
            <a:endParaRPr lang="en-GB" altLang="en-US" dirty="0" smtClean="0"/>
          </a:p>
        </p:txBody>
      </p:sp>
    </p:spTree>
    <p:extLst>
      <p:ext uri="{BB962C8B-B14F-4D97-AF65-F5344CB8AC3E}">
        <p14:creationId xmlns:p14="http://schemas.microsoft.com/office/powerpoint/2010/main" val="2330595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t>What is Translation?</a:t>
            </a:r>
            <a:endParaRPr lang="en-GB" b="1" dirty="0"/>
          </a:p>
        </p:txBody>
      </p:sp>
      <p:sp>
        <p:nvSpPr>
          <p:cNvPr id="5" name="Content Placeholder 4"/>
          <p:cNvSpPr>
            <a:spLocks noGrp="1"/>
          </p:cNvSpPr>
          <p:nvPr>
            <p:ph idx="1"/>
          </p:nvPr>
        </p:nvSpPr>
        <p:spPr/>
        <p:txBody>
          <a:bodyPr/>
          <a:lstStyle/>
          <a:p>
            <a:pPr marL="0" indent="0">
              <a:buNone/>
            </a:pPr>
            <a:r>
              <a:rPr lang="en-GB" sz="3600" dirty="0" smtClean="0">
                <a:solidFill>
                  <a:schemeClr val="tx1"/>
                </a:solidFill>
              </a:rPr>
              <a:t>“a </a:t>
            </a:r>
            <a:r>
              <a:rPr lang="en-GB" sz="3600" dirty="0">
                <a:solidFill>
                  <a:schemeClr val="tx1"/>
                </a:solidFill>
              </a:rPr>
              <a:t>broad, </a:t>
            </a:r>
            <a:r>
              <a:rPr lang="en-GB" sz="3600" dirty="0" smtClean="0">
                <a:solidFill>
                  <a:schemeClr val="tx1"/>
                </a:solidFill>
              </a:rPr>
              <a:t>often ambiguous</a:t>
            </a:r>
            <a:r>
              <a:rPr lang="en-GB" sz="3600" dirty="0">
                <a:solidFill>
                  <a:schemeClr val="tx1"/>
                </a:solidFill>
              </a:rPr>
              <a:t>, metaphor to describe </a:t>
            </a:r>
            <a:r>
              <a:rPr lang="en-GB" sz="3600" dirty="0" smtClean="0">
                <a:solidFill>
                  <a:schemeClr val="tx1"/>
                </a:solidFill>
              </a:rPr>
              <a:t>new ways </a:t>
            </a:r>
            <a:r>
              <a:rPr lang="en-GB" sz="3600" dirty="0">
                <a:solidFill>
                  <a:schemeClr val="tx1"/>
                </a:solidFill>
              </a:rPr>
              <a:t>of organising and funding </a:t>
            </a:r>
            <a:r>
              <a:rPr lang="en-GB" sz="3600" dirty="0" smtClean="0">
                <a:solidFill>
                  <a:schemeClr val="tx1"/>
                </a:solidFill>
              </a:rPr>
              <a:t>R&amp;D activities </a:t>
            </a:r>
            <a:r>
              <a:rPr lang="en-GB" sz="3600" dirty="0">
                <a:solidFill>
                  <a:schemeClr val="tx1"/>
                </a:solidFill>
              </a:rPr>
              <a:t>in the biosciences, with </a:t>
            </a:r>
            <a:r>
              <a:rPr lang="en-GB" sz="3600" dirty="0" smtClean="0">
                <a:solidFill>
                  <a:schemeClr val="tx1"/>
                </a:solidFill>
              </a:rPr>
              <a:t>clinical application </a:t>
            </a:r>
            <a:r>
              <a:rPr lang="en-GB" sz="3600" dirty="0">
                <a:solidFill>
                  <a:schemeClr val="tx1"/>
                </a:solidFill>
              </a:rPr>
              <a:t>the primary </a:t>
            </a:r>
            <a:r>
              <a:rPr lang="en-GB" sz="3600" dirty="0" smtClean="0">
                <a:solidFill>
                  <a:schemeClr val="tx1"/>
                </a:solidFill>
              </a:rPr>
              <a:t>goal” </a:t>
            </a:r>
          </a:p>
          <a:p>
            <a:pPr marL="0" indent="0">
              <a:buNone/>
            </a:pPr>
            <a:r>
              <a:rPr lang="en-GB" dirty="0" smtClean="0"/>
              <a:t>					(</a:t>
            </a:r>
            <a:r>
              <a:rPr lang="en-GB" dirty="0" err="1" smtClean="0"/>
              <a:t>Mittra</a:t>
            </a:r>
            <a:r>
              <a:rPr lang="en-GB" dirty="0" smtClean="0"/>
              <a:t> 2013: 103)</a:t>
            </a:r>
            <a:endParaRPr lang="en-GB" dirty="0"/>
          </a:p>
        </p:txBody>
      </p:sp>
      <p:sp>
        <p:nvSpPr>
          <p:cNvPr id="8" name="TextBox 7"/>
          <p:cNvSpPr txBox="1"/>
          <p:nvPr/>
        </p:nvSpPr>
        <p:spPr>
          <a:xfrm>
            <a:off x="323528" y="1412775"/>
            <a:ext cx="8208912" cy="4524315"/>
          </a:xfrm>
          <a:prstGeom prst="rect">
            <a:avLst/>
          </a:prstGeom>
          <a:solidFill>
            <a:schemeClr val="bg1"/>
          </a:solidFill>
        </p:spPr>
        <p:txBody>
          <a:bodyPr wrap="square" rtlCol="0">
            <a:spAutoFit/>
          </a:bodyPr>
          <a:lstStyle/>
          <a:p>
            <a:pPr marL="457200" indent="-457200">
              <a:buFont typeface="Arial" panose="020B0604020202020204" pitchFamily="34" charset="0"/>
              <a:buChar char="•"/>
            </a:pPr>
            <a:r>
              <a:rPr lang="en-GB" sz="3200" dirty="0" smtClean="0">
                <a:solidFill>
                  <a:schemeClr val="tx2"/>
                </a:solidFill>
                <a:latin typeface="+mn-lt"/>
              </a:rPr>
              <a:t>‘Paradox of innovation’ – strong science base ≠ enough innovations to fuel economic growth and address major societal challenges.</a:t>
            </a:r>
          </a:p>
          <a:p>
            <a:pPr marL="457200" indent="-457200">
              <a:buFont typeface="Arial" panose="020B0604020202020204" pitchFamily="34" charset="0"/>
              <a:buChar char="•"/>
            </a:pPr>
            <a:r>
              <a:rPr lang="en-GB" sz="3200" dirty="0" smtClean="0">
                <a:solidFill>
                  <a:schemeClr val="tx1"/>
                </a:solidFill>
                <a:latin typeface="+mn-lt"/>
              </a:rPr>
              <a:t>‘broken middle’ of innovation pathways (T1, T2…)</a:t>
            </a:r>
          </a:p>
          <a:p>
            <a:pPr marL="457200" indent="-457200">
              <a:buFont typeface="Arial" panose="020B0604020202020204" pitchFamily="34" charset="0"/>
              <a:buChar char="•"/>
            </a:pPr>
            <a:r>
              <a:rPr lang="en-GB" sz="3200" dirty="0" smtClean="0">
                <a:solidFill>
                  <a:schemeClr val="tx2"/>
                </a:solidFill>
                <a:latin typeface="+mn-lt"/>
              </a:rPr>
              <a:t>Especially in biomedicine</a:t>
            </a:r>
          </a:p>
          <a:p>
            <a:pPr marL="457200" indent="-457200">
              <a:buFont typeface="Arial" panose="020B0604020202020204" pitchFamily="34" charset="0"/>
              <a:buChar char="•"/>
            </a:pPr>
            <a:r>
              <a:rPr lang="en-GB" sz="3200" dirty="0" smtClean="0">
                <a:solidFill>
                  <a:schemeClr val="tx1"/>
                </a:solidFill>
                <a:latin typeface="+mn-lt"/>
              </a:rPr>
              <a:t>‘Crisis of productivity’ in pharmaceutical industry</a:t>
            </a:r>
            <a:endParaRPr lang="en-GB" dirty="0">
              <a:solidFill>
                <a:schemeClr val="tx1"/>
              </a:solidFill>
              <a:latin typeface="+mn-lt"/>
            </a:endParaRPr>
          </a:p>
        </p:txBody>
      </p:sp>
    </p:spTree>
    <p:extLst>
      <p:ext uri="{BB962C8B-B14F-4D97-AF65-F5344CB8AC3E}">
        <p14:creationId xmlns:p14="http://schemas.microsoft.com/office/powerpoint/2010/main" val="119777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xit" presetSubtype="10" fill="hold" grpId="1" nodeType="clickEffect">
                                  <p:stCondLst>
                                    <p:cond delay="0"/>
                                  </p:stCondLst>
                                  <p:childTnLst>
                                    <p:animEffect transition="out" filter="randombar(horizontal)">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274638"/>
            <a:ext cx="8229600" cy="777875"/>
          </a:xfrm>
        </p:spPr>
        <p:txBody>
          <a:bodyPr/>
          <a:lstStyle/>
          <a:p>
            <a:r>
              <a:rPr lang="en-GB" altLang="en-US" b="1" dirty="0" smtClean="0"/>
              <a:t>The ‘Crisis of Productivity’</a:t>
            </a:r>
          </a:p>
        </p:txBody>
      </p:sp>
      <p:sp>
        <p:nvSpPr>
          <p:cNvPr id="15362" name="Content Placeholder 2"/>
          <p:cNvSpPr>
            <a:spLocks noGrp="1"/>
          </p:cNvSpPr>
          <p:nvPr>
            <p:ph idx="1"/>
          </p:nvPr>
        </p:nvSpPr>
        <p:spPr>
          <a:xfrm>
            <a:off x="479425" y="1341438"/>
            <a:ext cx="8229600" cy="4048125"/>
          </a:xfrm>
        </p:spPr>
        <p:txBody>
          <a:bodyPr/>
          <a:lstStyle/>
          <a:p>
            <a:pPr marL="0" indent="0">
              <a:buNone/>
            </a:pPr>
            <a:r>
              <a:rPr lang="en-GB" altLang="en-US" dirty="0" smtClean="0">
                <a:solidFill>
                  <a:schemeClr val="tx1"/>
                </a:solidFill>
                <a:cs typeface="Times New Roman" panose="02020603050405020304" pitchFamily="18" charset="0"/>
              </a:rPr>
              <a:t>“Investment in pharmaceutical research and development (R&amp;D) has increased substantially</a:t>
            </a:r>
            <a:r>
              <a:rPr lang="en-GB" altLang="en-US" b="1" dirty="0" smtClean="0">
                <a:solidFill>
                  <a:schemeClr val="tx1"/>
                </a:solidFill>
                <a:cs typeface="Times New Roman" panose="02020603050405020304" pitchFamily="18" charset="0"/>
              </a:rPr>
              <a:t> </a:t>
            </a:r>
            <a:r>
              <a:rPr lang="en-GB" altLang="en-US" dirty="0" smtClean="0">
                <a:solidFill>
                  <a:schemeClr val="tx1"/>
                </a:solidFill>
                <a:cs typeface="Times New Roman" panose="02020603050405020304" pitchFamily="18" charset="0"/>
              </a:rPr>
              <a:t>in the last decades. Disappointingly, this has not </a:t>
            </a:r>
            <a:r>
              <a:rPr lang="en-GB" altLang="en-US" b="1" dirty="0" smtClean="0">
                <a:solidFill>
                  <a:schemeClr val="tx2"/>
                </a:solidFill>
                <a:cs typeface="Times New Roman" panose="02020603050405020304" pitchFamily="18" charset="0"/>
              </a:rPr>
              <a:t>translated</a:t>
            </a:r>
            <a:r>
              <a:rPr lang="en-GB" altLang="en-US" b="1" dirty="0" smtClean="0">
                <a:cs typeface="Times New Roman" panose="02020603050405020304" pitchFamily="18" charset="0"/>
              </a:rPr>
              <a:t> </a:t>
            </a:r>
            <a:r>
              <a:rPr lang="en-GB" altLang="en-US" dirty="0" smtClean="0">
                <a:solidFill>
                  <a:schemeClr val="tx1"/>
                </a:solidFill>
                <a:cs typeface="Times New Roman" panose="02020603050405020304" pitchFamily="18" charset="0"/>
              </a:rPr>
              <a:t>into a corresponding increase in output</a:t>
            </a:r>
            <a:r>
              <a:rPr lang="en-GB" altLang="en-US" b="1" dirty="0" smtClean="0">
                <a:solidFill>
                  <a:schemeClr val="tx1"/>
                </a:solidFill>
                <a:cs typeface="Times New Roman" panose="02020603050405020304" pitchFamily="18" charset="0"/>
              </a:rPr>
              <a:t> </a:t>
            </a:r>
            <a:r>
              <a:rPr lang="en-GB" altLang="en-US" dirty="0" smtClean="0">
                <a:solidFill>
                  <a:schemeClr val="tx1"/>
                </a:solidFill>
                <a:cs typeface="Times New Roman" panose="02020603050405020304" pitchFamily="18" charset="0"/>
              </a:rPr>
              <a:t>in terms of new drugs approved, indicating that therapeutic innovation has become more challenging…” </a:t>
            </a:r>
            <a:r>
              <a:rPr lang="en-GB" altLang="en-US" sz="2800" dirty="0" smtClean="0">
                <a:cs typeface="Times New Roman" panose="02020603050405020304" pitchFamily="18" charset="0"/>
              </a:rPr>
              <a:t>(</a:t>
            </a:r>
            <a:r>
              <a:rPr lang="en-GB" altLang="en-US" sz="2800" dirty="0" err="1" smtClean="0">
                <a:cs typeface="Times New Roman" panose="02020603050405020304" pitchFamily="18" charset="0"/>
              </a:rPr>
              <a:t>Vaudano</a:t>
            </a:r>
            <a:r>
              <a:rPr lang="en-GB" altLang="en-US" sz="2800" dirty="0" smtClean="0">
                <a:cs typeface="Times New Roman" panose="02020603050405020304" pitchFamily="18" charset="0"/>
              </a:rPr>
              <a:t>, 2013:1)</a:t>
            </a:r>
          </a:p>
        </p:txBody>
      </p:sp>
    </p:spTree>
    <p:extLst>
      <p:ext uri="{BB962C8B-B14F-4D97-AF65-F5344CB8AC3E}">
        <p14:creationId xmlns:p14="http://schemas.microsoft.com/office/powerpoint/2010/main" val="2461350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4545" y="-243408"/>
            <a:ext cx="9856519" cy="5976665"/>
          </a:xfrm>
        </p:spPr>
      </p:pic>
      <p:sp>
        <p:nvSpPr>
          <p:cNvPr id="2" name="Title 1"/>
          <p:cNvSpPr>
            <a:spLocks noGrp="1"/>
          </p:cNvSpPr>
          <p:nvPr>
            <p:ph type="title"/>
          </p:nvPr>
        </p:nvSpPr>
        <p:spPr>
          <a:xfrm>
            <a:off x="1907704" y="332656"/>
            <a:ext cx="5688632" cy="936104"/>
          </a:xfrm>
          <a:solidFill>
            <a:srgbClr val="F2F2F2">
              <a:alpha val="38000"/>
            </a:srgbClr>
          </a:solidFill>
        </p:spPr>
        <p:txBody>
          <a:bodyPr/>
          <a:lstStyle/>
          <a:p>
            <a:r>
              <a:rPr lang="en-GB" b="1" dirty="0"/>
              <a:t>What is Translation?</a:t>
            </a:r>
          </a:p>
        </p:txBody>
      </p:sp>
      <p:sp>
        <p:nvSpPr>
          <p:cNvPr id="5" name="Oval 4"/>
          <p:cNvSpPr/>
          <p:nvPr/>
        </p:nvSpPr>
        <p:spPr>
          <a:xfrm>
            <a:off x="2195736" y="3068960"/>
            <a:ext cx="3384376" cy="108012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smtClean="0"/>
          </a:p>
        </p:txBody>
      </p:sp>
    </p:spTree>
    <p:extLst>
      <p:ext uri="{BB962C8B-B14F-4D97-AF65-F5344CB8AC3E}">
        <p14:creationId xmlns:p14="http://schemas.microsoft.com/office/powerpoint/2010/main" val="176746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539552" y="764704"/>
            <a:ext cx="8229600" cy="4768577"/>
          </a:xfrm>
        </p:spPr>
        <p:txBody>
          <a:bodyPr/>
          <a:lstStyle/>
          <a:p>
            <a:pPr marL="0" indent="0">
              <a:buNone/>
            </a:pPr>
            <a:r>
              <a:rPr lang="en-GB" dirty="0">
                <a:solidFill>
                  <a:schemeClr val="dk1"/>
                </a:solidFill>
                <a:cs typeface="Times New Roman" panose="02020603050405020304" pitchFamily="18" charset="0"/>
              </a:rPr>
              <a:t>“One approach that has gained momentum in recent years is the establishment of </a:t>
            </a:r>
            <a:r>
              <a:rPr lang="en-GB" b="1" dirty="0">
                <a:solidFill>
                  <a:schemeClr val="tx2"/>
                </a:solidFill>
                <a:cs typeface="Times New Roman" panose="02020603050405020304" pitchFamily="18" charset="0"/>
              </a:rPr>
              <a:t>precompetitive public–private partnerships </a:t>
            </a:r>
            <a:r>
              <a:rPr lang="en-GB" dirty="0">
                <a:solidFill>
                  <a:schemeClr val="dk1"/>
                </a:solidFill>
                <a:cs typeface="Times New Roman" panose="02020603050405020304" pitchFamily="18" charset="0"/>
              </a:rPr>
              <a:t>(PPPs), </a:t>
            </a:r>
            <a:r>
              <a:rPr lang="en-GB" dirty="0" smtClean="0">
                <a:solidFill>
                  <a:schemeClr val="dk1"/>
                </a:solidFill>
                <a:cs typeface="Times New Roman" panose="02020603050405020304" pitchFamily="18" charset="0"/>
              </a:rPr>
              <a:t>[that] </a:t>
            </a:r>
            <a:r>
              <a:rPr lang="en-GB" dirty="0">
                <a:solidFill>
                  <a:schemeClr val="dk1"/>
                </a:solidFill>
                <a:cs typeface="Times New Roman" panose="02020603050405020304" pitchFamily="18" charset="0"/>
              </a:rPr>
              <a:t>link up the know-how and resources of the pharmaceutical industry with external pools of knowledge, especially in universities and biotechnology companies” </a:t>
            </a:r>
            <a:r>
              <a:rPr lang="en-GB" dirty="0" smtClean="0">
                <a:solidFill>
                  <a:schemeClr val="dk1"/>
                </a:solidFill>
                <a:latin typeface="Times New Roman" panose="02020603050405020304" pitchFamily="18" charset="0"/>
                <a:cs typeface="Times New Roman" panose="02020603050405020304" pitchFamily="18" charset="0"/>
              </a:rPr>
              <a:t>						</a:t>
            </a:r>
            <a:r>
              <a:rPr lang="en-GB" sz="2800" dirty="0" smtClean="0">
                <a:solidFill>
                  <a:schemeClr val="accent3"/>
                </a:solidFill>
                <a:cs typeface="Times New Roman" panose="02020603050405020304" pitchFamily="18" charset="0"/>
              </a:rPr>
              <a:t>(</a:t>
            </a:r>
            <a:r>
              <a:rPr lang="en-GB" sz="2800" dirty="0" err="1" smtClean="0">
                <a:solidFill>
                  <a:schemeClr val="accent3"/>
                </a:solidFill>
                <a:cs typeface="Times New Roman" panose="02020603050405020304" pitchFamily="18" charset="0"/>
              </a:rPr>
              <a:t>Vaudano</a:t>
            </a:r>
            <a:r>
              <a:rPr lang="en-GB" sz="2800" dirty="0" smtClean="0">
                <a:solidFill>
                  <a:schemeClr val="accent3"/>
                </a:solidFill>
                <a:cs typeface="Times New Roman" panose="02020603050405020304" pitchFamily="18" charset="0"/>
              </a:rPr>
              <a:t> 2013: 1)</a:t>
            </a:r>
            <a:endParaRPr lang="en-GB" sz="2800" dirty="0">
              <a:solidFill>
                <a:schemeClr val="accent3"/>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19" y="332656"/>
            <a:ext cx="9087081" cy="4968552"/>
          </a:xfrm>
          <a:prstGeom prst="rect">
            <a:avLst/>
          </a:prstGeom>
        </p:spPr>
      </p:pic>
    </p:spTree>
    <p:extLst>
      <p:ext uri="{BB962C8B-B14F-4D97-AF65-F5344CB8AC3E}">
        <p14:creationId xmlns:p14="http://schemas.microsoft.com/office/powerpoint/2010/main" val="429071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68313" y="260350"/>
            <a:ext cx="8229600" cy="1143000"/>
          </a:xfrm>
        </p:spPr>
        <p:txBody>
          <a:bodyPr/>
          <a:lstStyle/>
          <a:p>
            <a:r>
              <a:rPr lang="en-GB" altLang="en-US" b="1" dirty="0" smtClean="0"/>
              <a:t>IMI Phase I</a:t>
            </a:r>
          </a:p>
        </p:txBody>
      </p:sp>
      <p:sp>
        <p:nvSpPr>
          <p:cNvPr id="13314" name="Content Placeholder 2"/>
          <p:cNvSpPr>
            <a:spLocks noGrp="1"/>
          </p:cNvSpPr>
          <p:nvPr>
            <p:ph idx="1"/>
          </p:nvPr>
        </p:nvSpPr>
        <p:spPr>
          <a:xfrm>
            <a:off x="468313" y="1628775"/>
            <a:ext cx="8229600" cy="3400425"/>
          </a:xfrm>
        </p:spPr>
        <p:txBody>
          <a:bodyPr/>
          <a:lstStyle/>
          <a:p>
            <a:r>
              <a:rPr lang="en-GB" altLang="en-US" dirty="0" smtClean="0"/>
              <a:t>Dates: </a:t>
            </a:r>
            <a:r>
              <a:rPr lang="en-GB" altLang="en-US" dirty="0" smtClean="0">
                <a:solidFill>
                  <a:schemeClr val="tx2"/>
                </a:solidFill>
              </a:rPr>
              <a:t>2008-2013</a:t>
            </a:r>
          </a:p>
          <a:p>
            <a:r>
              <a:rPr lang="en-GB" altLang="en-US" dirty="0" smtClean="0"/>
              <a:t>Total budget: </a:t>
            </a:r>
            <a:r>
              <a:rPr lang="en-GB" altLang="en-US" dirty="0" smtClean="0">
                <a:solidFill>
                  <a:schemeClr val="tx2"/>
                </a:solidFill>
              </a:rPr>
              <a:t>€ 2 billion</a:t>
            </a:r>
          </a:p>
          <a:p>
            <a:r>
              <a:rPr lang="en-GB" altLang="en-US" dirty="0" smtClean="0"/>
              <a:t>European funding: </a:t>
            </a:r>
            <a:r>
              <a:rPr lang="en-GB" altLang="en-US" dirty="0" smtClean="0">
                <a:solidFill>
                  <a:schemeClr val="tx2"/>
                </a:solidFill>
              </a:rPr>
              <a:t>Framework programme 7</a:t>
            </a:r>
          </a:p>
          <a:p>
            <a:r>
              <a:rPr lang="en-GB" altLang="en-US" dirty="0" smtClean="0"/>
              <a:t>Number of ongoing projects: 50</a:t>
            </a:r>
          </a:p>
          <a:p>
            <a:r>
              <a:rPr lang="en-GB" altLang="en-US" dirty="0" smtClean="0"/>
              <a:t>Focus:</a:t>
            </a:r>
          </a:p>
        </p:txBody>
      </p:sp>
      <p:sp>
        <p:nvSpPr>
          <p:cNvPr id="4" name="Rounded Rectangular Callout 3"/>
          <p:cNvSpPr/>
          <p:nvPr/>
        </p:nvSpPr>
        <p:spPr>
          <a:xfrm>
            <a:off x="467544" y="1340768"/>
            <a:ext cx="7920880" cy="4032250"/>
          </a:xfrm>
          <a:prstGeom prst="wedgeRoundRectCallou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GB" sz="3200" dirty="0">
                <a:solidFill>
                  <a:prstClr val="black"/>
                </a:solidFill>
              </a:rPr>
              <a:t>“ the IMI implements R&amp;D programmes that are focused on the development of new tools and methods for the prediction of drug safety or efficacy and more efficient knowledge management</a:t>
            </a:r>
            <a:r>
              <a:rPr lang="en-GB" sz="3200" dirty="0" smtClean="0">
                <a:solidFill>
                  <a:prstClr val="black"/>
                </a:solidFill>
              </a:rPr>
              <a:t>.” </a:t>
            </a:r>
          </a:p>
          <a:p>
            <a:pPr>
              <a:defRPr/>
            </a:pPr>
            <a:r>
              <a:rPr lang="en-GB" sz="3200" dirty="0">
                <a:solidFill>
                  <a:prstClr val="black"/>
                </a:solidFill>
              </a:rPr>
              <a:t>	</a:t>
            </a:r>
            <a:r>
              <a:rPr lang="en-GB" sz="3200" dirty="0" smtClean="0">
                <a:solidFill>
                  <a:prstClr val="black"/>
                </a:solidFill>
              </a:rPr>
              <a:t>			</a:t>
            </a:r>
            <a:r>
              <a:rPr lang="en-GB" sz="2800" dirty="0" smtClean="0">
                <a:solidFill>
                  <a:schemeClr val="accent3"/>
                </a:solidFill>
              </a:rPr>
              <a:t>(Goldman 2011: 321)</a:t>
            </a:r>
            <a:endParaRPr lang="en-GB" sz="2400" dirty="0">
              <a:solidFill>
                <a:schemeClr val="accent3"/>
              </a:solidFill>
            </a:endParaRPr>
          </a:p>
        </p:txBody>
      </p:sp>
    </p:spTree>
    <p:extLst>
      <p:ext uri="{BB962C8B-B14F-4D97-AF65-F5344CB8AC3E}">
        <p14:creationId xmlns:p14="http://schemas.microsoft.com/office/powerpoint/2010/main" val="1292389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8756476"/>
              </p:ext>
            </p:extLst>
          </p:nvPr>
        </p:nvGraphicFramePr>
        <p:xfrm>
          <a:off x="107504" y="44624"/>
          <a:ext cx="9036498" cy="5688632"/>
        </p:xfrm>
        <a:graphic>
          <a:graphicData uri="http://schemas.openxmlformats.org/drawingml/2006/table">
            <a:tbl>
              <a:tblPr firstRow="1" bandRow="1">
                <a:tableStyleId>{69CF1AB2-1976-4502-BF36-3FF5EA218861}</a:tableStyleId>
              </a:tblPr>
              <a:tblGrid>
                <a:gridCol w="1506083"/>
                <a:gridCol w="1506083"/>
                <a:gridCol w="1506083"/>
                <a:gridCol w="1506083"/>
                <a:gridCol w="1506083"/>
                <a:gridCol w="1506083"/>
              </a:tblGrid>
              <a:tr h="711079">
                <a:tc>
                  <a:txBody>
                    <a:bodyPr/>
                    <a:lstStyle/>
                    <a:p>
                      <a:pPr>
                        <a:spcAft>
                          <a:spcPts val="0"/>
                        </a:spcAft>
                      </a:pPr>
                      <a:r>
                        <a:rPr lang="en-GB" sz="1200" dirty="0">
                          <a:effectLst/>
                        </a:rPr>
                        <a:t>Acronym</a:t>
                      </a:r>
                      <a:endParaRPr lang="en-GB" sz="1200" b="0" dirty="0">
                        <a:effectLst/>
                        <a:latin typeface="Arial"/>
                        <a:ea typeface="Calibri"/>
                        <a:cs typeface="Times New Roman"/>
                      </a:endParaRPr>
                    </a:p>
                  </a:txBody>
                  <a:tcPr marL="68580" marR="68580" marT="0" marB="0"/>
                </a:tc>
                <a:tc>
                  <a:txBody>
                    <a:bodyPr/>
                    <a:lstStyle/>
                    <a:p>
                      <a:pPr>
                        <a:spcAft>
                          <a:spcPts val="0"/>
                        </a:spcAft>
                      </a:pPr>
                      <a:r>
                        <a:rPr lang="en-GB" sz="1200" dirty="0">
                          <a:effectLst/>
                        </a:rPr>
                        <a:t>COMPACT</a:t>
                      </a:r>
                      <a:endParaRPr lang="en-GB" sz="1200" dirty="0">
                        <a:effectLst/>
                        <a:latin typeface="Arial"/>
                        <a:ea typeface="Calibri"/>
                        <a:cs typeface="Times New Roman"/>
                      </a:endParaRPr>
                    </a:p>
                  </a:txBody>
                  <a:tcPr marL="68580" marR="68580" marT="0" marB="0"/>
                </a:tc>
                <a:tc>
                  <a:txBody>
                    <a:bodyPr/>
                    <a:lstStyle/>
                    <a:p>
                      <a:pPr>
                        <a:spcAft>
                          <a:spcPts val="0"/>
                        </a:spcAft>
                      </a:pPr>
                      <a:r>
                        <a:rPr lang="en-GB" sz="1200">
                          <a:effectLst/>
                        </a:rPr>
                        <a:t>DIRECT</a:t>
                      </a:r>
                      <a:endParaRPr lang="en-GB" sz="1200">
                        <a:effectLst/>
                        <a:latin typeface="Arial"/>
                        <a:ea typeface="Calibri"/>
                        <a:cs typeface="Times New Roman"/>
                      </a:endParaRPr>
                    </a:p>
                  </a:txBody>
                  <a:tcPr marL="68580" marR="68580" marT="0" marB="0"/>
                </a:tc>
                <a:tc>
                  <a:txBody>
                    <a:bodyPr/>
                    <a:lstStyle/>
                    <a:p>
                      <a:pPr>
                        <a:spcAft>
                          <a:spcPts val="0"/>
                        </a:spcAft>
                      </a:pPr>
                      <a:r>
                        <a:rPr lang="en-GB" sz="1200">
                          <a:effectLst/>
                        </a:rPr>
                        <a:t>EUROPAIN</a:t>
                      </a:r>
                      <a:endParaRPr lang="en-GB" sz="1200">
                        <a:effectLst/>
                        <a:latin typeface="Arial"/>
                        <a:ea typeface="Calibri"/>
                        <a:cs typeface="Times New Roman"/>
                      </a:endParaRPr>
                    </a:p>
                  </a:txBody>
                  <a:tcPr marL="68580" marR="68580" marT="0" marB="0"/>
                </a:tc>
                <a:tc>
                  <a:txBody>
                    <a:bodyPr/>
                    <a:lstStyle/>
                    <a:p>
                      <a:pPr>
                        <a:spcAft>
                          <a:spcPts val="0"/>
                        </a:spcAft>
                      </a:pPr>
                      <a:r>
                        <a:rPr lang="en-GB" sz="1400" b="1" dirty="0">
                          <a:effectLst/>
                        </a:rPr>
                        <a:t>StemBANCC</a:t>
                      </a:r>
                      <a:endParaRPr lang="en-GB" sz="1400" b="1" dirty="0">
                        <a:effectLst/>
                        <a:latin typeface="Arial"/>
                        <a:ea typeface="Calibri"/>
                        <a:cs typeface="Times New Roman"/>
                      </a:endParaRPr>
                    </a:p>
                  </a:txBody>
                  <a:tcPr marL="68580" marR="68580" marT="0" marB="0"/>
                </a:tc>
                <a:tc>
                  <a:txBody>
                    <a:bodyPr/>
                    <a:lstStyle/>
                    <a:p>
                      <a:pPr>
                        <a:spcAft>
                          <a:spcPts val="0"/>
                        </a:spcAft>
                      </a:pPr>
                      <a:r>
                        <a:rPr lang="en-GB" sz="1200" dirty="0">
                          <a:effectLst/>
                        </a:rPr>
                        <a:t>SUMMIT</a:t>
                      </a:r>
                      <a:endParaRPr lang="en-GB" sz="1200" dirty="0">
                        <a:effectLst/>
                        <a:latin typeface="Arial"/>
                        <a:ea typeface="Calibri"/>
                        <a:cs typeface="Times New Roman"/>
                      </a:endParaRPr>
                    </a:p>
                  </a:txBody>
                  <a:tcPr marL="68580" marR="68580" marT="0" marB="0"/>
                </a:tc>
              </a:tr>
              <a:tr h="711079">
                <a:tc>
                  <a:txBody>
                    <a:bodyPr/>
                    <a:lstStyle/>
                    <a:p>
                      <a:pPr>
                        <a:spcAft>
                          <a:spcPts val="0"/>
                        </a:spcAft>
                      </a:pPr>
                      <a:r>
                        <a:rPr lang="en-GB" sz="1200">
                          <a:effectLst/>
                        </a:rPr>
                        <a:t>Focus</a:t>
                      </a:r>
                      <a:endParaRPr lang="en-GB" sz="1200">
                        <a:effectLst/>
                        <a:latin typeface="Arial"/>
                        <a:ea typeface="Calibri"/>
                        <a:cs typeface="Times New Roman"/>
                      </a:endParaRPr>
                    </a:p>
                  </a:txBody>
                  <a:tcPr marL="68580" marR="68580" marT="0" marB="0"/>
                </a:tc>
                <a:tc>
                  <a:txBody>
                    <a:bodyPr/>
                    <a:lstStyle/>
                    <a:p>
                      <a:pPr>
                        <a:spcAft>
                          <a:spcPts val="0"/>
                        </a:spcAft>
                      </a:pPr>
                      <a:r>
                        <a:rPr lang="en-GB" sz="1200">
                          <a:effectLst/>
                        </a:rPr>
                        <a:t>Biopharmaceuticals</a:t>
                      </a:r>
                      <a:endParaRPr lang="en-GB" sz="1200">
                        <a:effectLst/>
                        <a:latin typeface="Arial"/>
                        <a:ea typeface="Calibri"/>
                        <a:cs typeface="Times New Roman"/>
                      </a:endParaRPr>
                    </a:p>
                  </a:txBody>
                  <a:tcPr marL="68580" marR="68580" marT="0" marB="0"/>
                </a:tc>
                <a:tc>
                  <a:txBody>
                    <a:bodyPr/>
                    <a:lstStyle/>
                    <a:p>
                      <a:pPr>
                        <a:spcAft>
                          <a:spcPts val="0"/>
                        </a:spcAft>
                      </a:pPr>
                      <a:r>
                        <a:rPr lang="en-GB" sz="1200">
                          <a:effectLst/>
                        </a:rPr>
                        <a:t>Diabetes</a:t>
                      </a:r>
                      <a:endParaRPr lang="en-GB" sz="1200">
                        <a:effectLst/>
                        <a:latin typeface="Arial"/>
                        <a:ea typeface="Calibri"/>
                        <a:cs typeface="Times New Roman"/>
                      </a:endParaRPr>
                    </a:p>
                  </a:txBody>
                  <a:tcPr marL="68580" marR="68580" marT="0" marB="0"/>
                </a:tc>
                <a:tc>
                  <a:txBody>
                    <a:bodyPr/>
                    <a:lstStyle/>
                    <a:p>
                      <a:pPr>
                        <a:spcAft>
                          <a:spcPts val="0"/>
                        </a:spcAft>
                      </a:pPr>
                      <a:r>
                        <a:rPr lang="en-GB" sz="1200">
                          <a:effectLst/>
                        </a:rPr>
                        <a:t>Chronic pain</a:t>
                      </a:r>
                      <a:endParaRPr lang="en-GB" sz="1200">
                        <a:effectLst/>
                        <a:latin typeface="Arial"/>
                        <a:ea typeface="Calibri"/>
                        <a:cs typeface="Times New Roman"/>
                      </a:endParaRPr>
                    </a:p>
                  </a:txBody>
                  <a:tcPr marL="68580" marR="68580" marT="0" marB="0"/>
                </a:tc>
                <a:tc>
                  <a:txBody>
                    <a:bodyPr/>
                    <a:lstStyle/>
                    <a:p>
                      <a:pPr>
                        <a:spcAft>
                          <a:spcPts val="0"/>
                        </a:spcAft>
                      </a:pPr>
                      <a:r>
                        <a:rPr lang="en-GB" sz="1400" b="1" dirty="0">
                          <a:effectLst/>
                        </a:rPr>
                        <a:t>iPS cells for biological assays and toxicology</a:t>
                      </a:r>
                      <a:endParaRPr lang="en-GB" sz="1400" b="1" dirty="0">
                        <a:effectLst/>
                        <a:latin typeface="Arial"/>
                        <a:ea typeface="Calibri"/>
                        <a:cs typeface="Times New Roman"/>
                      </a:endParaRPr>
                    </a:p>
                  </a:txBody>
                  <a:tcPr marL="68580" marR="68580" marT="0" marB="0"/>
                </a:tc>
                <a:tc>
                  <a:txBody>
                    <a:bodyPr/>
                    <a:lstStyle/>
                    <a:p>
                      <a:pPr>
                        <a:spcAft>
                          <a:spcPts val="0"/>
                        </a:spcAft>
                      </a:pPr>
                      <a:r>
                        <a:rPr lang="en-GB" sz="1200">
                          <a:effectLst/>
                        </a:rPr>
                        <a:t>Diabetes</a:t>
                      </a:r>
                      <a:endParaRPr lang="en-GB" sz="1200">
                        <a:effectLst/>
                        <a:latin typeface="Arial"/>
                        <a:ea typeface="Calibri"/>
                        <a:cs typeface="Times New Roman"/>
                      </a:endParaRPr>
                    </a:p>
                  </a:txBody>
                  <a:tcPr marL="68580" marR="68580" marT="0" marB="0"/>
                </a:tc>
              </a:tr>
              <a:tr h="711079">
                <a:tc>
                  <a:txBody>
                    <a:bodyPr/>
                    <a:lstStyle/>
                    <a:p>
                      <a:pPr>
                        <a:spcAft>
                          <a:spcPts val="0"/>
                        </a:spcAft>
                      </a:pPr>
                      <a:r>
                        <a:rPr lang="en-GB" sz="1200" dirty="0">
                          <a:effectLst/>
                        </a:rPr>
                        <a:t>Partners (Academic)</a:t>
                      </a:r>
                      <a:endParaRPr lang="en-GB" sz="1200" dirty="0">
                        <a:effectLst/>
                        <a:latin typeface="Arial"/>
                        <a:ea typeface="Calibri"/>
                        <a:cs typeface="Times New Roman"/>
                      </a:endParaRPr>
                    </a:p>
                  </a:txBody>
                  <a:tcPr marL="68580" marR="68580" marT="0" marB="0"/>
                </a:tc>
                <a:tc>
                  <a:txBody>
                    <a:bodyPr/>
                    <a:lstStyle/>
                    <a:p>
                      <a:pPr>
                        <a:spcAft>
                          <a:spcPts val="0"/>
                        </a:spcAft>
                      </a:pPr>
                      <a:r>
                        <a:rPr lang="en-GB" sz="1200" b="1" dirty="0">
                          <a:effectLst/>
                        </a:rPr>
                        <a:t>14</a:t>
                      </a:r>
                      <a:endParaRPr lang="en-GB" sz="1200" b="1" dirty="0">
                        <a:effectLst/>
                        <a:latin typeface="Arial"/>
                        <a:ea typeface="Calibri"/>
                        <a:cs typeface="Times New Roman"/>
                      </a:endParaRPr>
                    </a:p>
                  </a:txBody>
                  <a:tcPr marL="68580" marR="68580" marT="0" marB="0"/>
                </a:tc>
                <a:tc>
                  <a:txBody>
                    <a:bodyPr/>
                    <a:lstStyle/>
                    <a:p>
                      <a:pPr>
                        <a:spcAft>
                          <a:spcPts val="0"/>
                        </a:spcAft>
                      </a:pPr>
                      <a:r>
                        <a:rPr lang="en-GB" sz="1200" b="1" dirty="0">
                          <a:effectLst/>
                        </a:rPr>
                        <a:t>21</a:t>
                      </a:r>
                      <a:endParaRPr lang="en-GB" sz="1200" b="1" dirty="0">
                        <a:effectLst/>
                        <a:latin typeface="Arial"/>
                        <a:ea typeface="Calibri"/>
                        <a:cs typeface="Times New Roman"/>
                      </a:endParaRPr>
                    </a:p>
                  </a:txBody>
                  <a:tcPr marL="68580" marR="68580" marT="0" marB="0"/>
                </a:tc>
                <a:tc>
                  <a:txBody>
                    <a:bodyPr/>
                    <a:lstStyle/>
                    <a:p>
                      <a:pPr>
                        <a:spcAft>
                          <a:spcPts val="0"/>
                        </a:spcAft>
                      </a:pPr>
                      <a:r>
                        <a:rPr lang="en-GB" sz="1200" b="1" dirty="0">
                          <a:effectLst/>
                        </a:rPr>
                        <a:t>12</a:t>
                      </a:r>
                      <a:endParaRPr lang="en-GB" sz="1200" b="1" dirty="0">
                        <a:effectLst/>
                        <a:latin typeface="Arial"/>
                        <a:ea typeface="Calibri"/>
                        <a:cs typeface="Times New Roman"/>
                      </a:endParaRPr>
                    </a:p>
                  </a:txBody>
                  <a:tcPr marL="68580" marR="68580" marT="0" marB="0"/>
                </a:tc>
                <a:tc>
                  <a:txBody>
                    <a:bodyPr/>
                    <a:lstStyle/>
                    <a:p>
                      <a:pPr>
                        <a:spcAft>
                          <a:spcPts val="0"/>
                        </a:spcAft>
                      </a:pPr>
                      <a:r>
                        <a:rPr lang="en-GB" sz="1400" b="1" dirty="0">
                          <a:effectLst/>
                        </a:rPr>
                        <a:t>23</a:t>
                      </a:r>
                      <a:endParaRPr lang="en-GB" sz="1400" b="1" dirty="0">
                        <a:effectLst/>
                        <a:latin typeface="Arial"/>
                        <a:ea typeface="Calibri"/>
                        <a:cs typeface="Times New Roman"/>
                      </a:endParaRPr>
                    </a:p>
                  </a:txBody>
                  <a:tcPr marL="68580" marR="68580" marT="0" marB="0"/>
                </a:tc>
                <a:tc>
                  <a:txBody>
                    <a:bodyPr/>
                    <a:lstStyle/>
                    <a:p>
                      <a:pPr>
                        <a:spcAft>
                          <a:spcPts val="0"/>
                        </a:spcAft>
                      </a:pPr>
                      <a:r>
                        <a:rPr lang="en-GB" sz="1200" b="1" dirty="0">
                          <a:effectLst/>
                        </a:rPr>
                        <a:t>18</a:t>
                      </a:r>
                      <a:endParaRPr lang="en-GB" sz="1200" b="1" dirty="0">
                        <a:effectLst/>
                        <a:latin typeface="Arial"/>
                        <a:ea typeface="Calibri"/>
                        <a:cs typeface="Times New Roman"/>
                      </a:endParaRPr>
                    </a:p>
                  </a:txBody>
                  <a:tcPr marL="68580" marR="68580" marT="0" marB="0"/>
                </a:tc>
              </a:tr>
              <a:tr h="711079">
                <a:tc>
                  <a:txBody>
                    <a:bodyPr/>
                    <a:lstStyle/>
                    <a:p>
                      <a:pPr>
                        <a:spcAft>
                          <a:spcPts val="0"/>
                        </a:spcAft>
                      </a:pPr>
                      <a:r>
                        <a:rPr lang="en-GB" sz="1200" dirty="0">
                          <a:effectLst/>
                        </a:rPr>
                        <a:t>Partners (Industry)</a:t>
                      </a:r>
                      <a:endParaRPr lang="en-GB" sz="1200" dirty="0">
                        <a:effectLst/>
                        <a:latin typeface="Arial"/>
                        <a:ea typeface="Calibri"/>
                        <a:cs typeface="Times New Roman"/>
                      </a:endParaRPr>
                    </a:p>
                  </a:txBody>
                  <a:tcPr marL="68580" marR="68580" marT="0" marB="0"/>
                </a:tc>
                <a:tc>
                  <a:txBody>
                    <a:bodyPr/>
                    <a:lstStyle/>
                    <a:p>
                      <a:pPr>
                        <a:spcAft>
                          <a:spcPts val="0"/>
                        </a:spcAft>
                      </a:pPr>
                      <a:r>
                        <a:rPr lang="en-GB" sz="1200" b="1" dirty="0">
                          <a:effectLst/>
                        </a:rPr>
                        <a:t>8</a:t>
                      </a:r>
                      <a:endParaRPr lang="en-GB" sz="1200" b="1" dirty="0">
                        <a:effectLst/>
                        <a:latin typeface="Arial"/>
                        <a:ea typeface="Calibri"/>
                        <a:cs typeface="Times New Roman"/>
                      </a:endParaRPr>
                    </a:p>
                  </a:txBody>
                  <a:tcPr marL="68580" marR="68580" marT="0" marB="0"/>
                </a:tc>
                <a:tc>
                  <a:txBody>
                    <a:bodyPr/>
                    <a:lstStyle/>
                    <a:p>
                      <a:pPr>
                        <a:spcAft>
                          <a:spcPts val="0"/>
                        </a:spcAft>
                      </a:pPr>
                      <a:r>
                        <a:rPr lang="en-GB" sz="1200" b="1">
                          <a:effectLst/>
                        </a:rPr>
                        <a:t>4</a:t>
                      </a:r>
                      <a:endParaRPr lang="en-GB" sz="1200" b="1">
                        <a:effectLst/>
                        <a:latin typeface="Arial"/>
                        <a:ea typeface="Calibri"/>
                        <a:cs typeface="Times New Roman"/>
                      </a:endParaRPr>
                    </a:p>
                  </a:txBody>
                  <a:tcPr marL="68580" marR="68580" marT="0" marB="0"/>
                </a:tc>
                <a:tc>
                  <a:txBody>
                    <a:bodyPr/>
                    <a:lstStyle/>
                    <a:p>
                      <a:pPr>
                        <a:spcAft>
                          <a:spcPts val="0"/>
                        </a:spcAft>
                      </a:pPr>
                      <a:r>
                        <a:rPr lang="en-GB" sz="1200" b="1">
                          <a:effectLst/>
                        </a:rPr>
                        <a:t>9</a:t>
                      </a:r>
                      <a:endParaRPr lang="en-GB" sz="1200" b="1">
                        <a:effectLst/>
                        <a:latin typeface="Arial"/>
                        <a:ea typeface="Calibri"/>
                        <a:cs typeface="Times New Roman"/>
                      </a:endParaRPr>
                    </a:p>
                  </a:txBody>
                  <a:tcPr marL="68580" marR="68580" marT="0" marB="0"/>
                </a:tc>
                <a:tc>
                  <a:txBody>
                    <a:bodyPr/>
                    <a:lstStyle/>
                    <a:p>
                      <a:pPr>
                        <a:spcAft>
                          <a:spcPts val="0"/>
                        </a:spcAft>
                      </a:pPr>
                      <a:r>
                        <a:rPr lang="en-GB" sz="1400" b="1" dirty="0">
                          <a:effectLst/>
                        </a:rPr>
                        <a:t>12</a:t>
                      </a:r>
                      <a:endParaRPr lang="en-GB" sz="1400" b="1" dirty="0">
                        <a:effectLst/>
                        <a:latin typeface="Arial"/>
                        <a:ea typeface="Calibri"/>
                        <a:cs typeface="Times New Roman"/>
                      </a:endParaRPr>
                    </a:p>
                  </a:txBody>
                  <a:tcPr marL="68580" marR="68580" marT="0" marB="0"/>
                </a:tc>
                <a:tc>
                  <a:txBody>
                    <a:bodyPr/>
                    <a:lstStyle/>
                    <a:p>
                      <a:pPr>
                        <a:spcAft>
                          <a:spcPts val="0"/>
                        </a:spcAft>
                      </a:pPr>
                      <a:r>
                        <a:rPr lang="en-GB" sz="1200" b="1">
                          <a:effectLst/>
                        </a:rPr>
                        <a:t>7</a:t>
                      </a:r>
                      <a:endParaRPr lang="en-GB" sz="1200" b="1">
                        <a:effectLst/>
                        <a:latin typeface="Arial"/>
                        <a:ea typeface="Calibri"/>
                        <a:cs typeface="Times New Roman"/>
                      </a:endParaRPr>
                    </a:p>
                  </a:txBody>
                  <a:tcPr marL="68580" marR="68580" marT="0" marB="0"/>
                </a:tc>
              </a:tr>
              <a:tr h="711079">
                <a:tc>
                  <a:txBody>
                    <a:bodyPr/>
                    <a:lstStyle/>
                    <a:p>
                      <a:pPr>
                        <a:spcAft>
                          <a:spcPts val="0"/>
                        </a:spcAft>
                      </a:pPr>
                      <a:r>
                        <a:rPr lang="en-GB" sz="1200" dirty="0">
                          <a:effectLst/>
                        </a:rPr>
                        <a:t>Partners (Total)</a:t>
                      </a:r>
                      <a:endParaRPr lang="en-GB" sz="1200" dirty="0">
                        <a:effectLst/>
                        <a:latin typeface="Arial"/>
                        <a:ea typeface="Calibri"/>
                        <a:cs typeface="Times New Roman"/>
                      </a:endParaRPr>
                    </a:p>
                  </a:txBody>
                  <a:tcPr marL="68580" marR="68580" marT="0" marB="0"/>
                </a:tc>
                <a:tc>
                  <a:txBody>
                    <a:bodyPr/>
                    <a:lstStyle/>
                    <a:p>
                      <a:pPr>
                        <a:spcAft>
                          <a:spcPts val="0"/>
                        </a:spcAft>
                      </a:pPr>
                      <a:r>
                        <a:rPr lang="en-GB" sz="1200" b="1" dirty="0">
                          <a:effectLst/>
                        </a:rPr>
                        <a:t>22</a:t>
                      </a:r>
                      <a:endParaRPr lang="en-GB" sz="1200" b="1" dirty="0">
                        <a:effectLst/>
                        <a:latin typeface="Arial"/>
                        <a:ea typeface="Calibri"/>
                        <a:cs typeface="Times New Roman"/>
                      </a:endParaRPr>
                    </a:p>
                  </a:txBody>
                  <a:tcPr marL="68580" marR="68580" marT="0" marB="0"/>
                </a:tc>
                <a:tc>
                  <a:txBody>
                    <a:bodyPr/>
                    <a:lstStyle/>
                    <a:p>
                      <a:pPr>
                        <a:spcAft>
                          <a:spcPts val="0"/>
                        </a:spcAft>
                      </a:pPr>
                      <a:r>
                        <a:rPr lang="en-GB" sz="1200" b="1" dirty="0">
                          <a:effectLst/>
                        </a:rPr>
                        <a:t>25</a:t>
                      </a:r>
                      <a:endParaRPr lang="en-GB" sz="1200" b="1" dirty="0">
                        <a:effectLst/>
                        <a:latin typeface="Arial"/>
                        <a:ea typeface="Calibri"/>
                        <a:cs typeface="Times New Roman"/>
                      </a:endParaRPr>
                    </a:p>
                  </a:txBody>
                  <a:tcPr marL="68580" marR="68580" marT="0" marB="0"/>
                </a:tc>
                <a:tc>
                  <a:txBody>
                    <a:bodyPr/>
                    <a:lstStyle/>
                    <a:p>
                      <a:pPr>
                        <a:spcAft>
                          <a:spcPts val="0"/>
                        </a:spcAft>
                      </a:pPr>
                      <a:r>
                        <a:rPr lang="en-GB" sz="1200" b="1">
                          <a:effectLst/>
                        </a:rPr>
                        <a:t>21</a:t>
                      </a:r>
                      <a:endParaRPr lang="en-GB" sz="1200" b="1">
                        <a:effectLst/>
                        <a:latin typeface="Arial"/>
                        <a:ea typeface="Calibri"/>
                        <a:cs typeface="Times New Roman"/>
                      </a:endParaRPr>
                    </a:p>
                  </a:txBody>
                  <a:tcPr marL="68580" marR="68580" marT="0" marB="0"/>
                </a:tc>
                <a:tc>
                  <a:txBody>
                    <a:bodyPr/>
                    <a:lstStyle/>
                    <a:p>
                      <a:pPr>
                        <a:spcAft>
                          <a:spcPts val="0"/>
                        </a:spcAft>
                      </a:pPr>
                      <a:r>
                        <a:rPr lang="en-GB" sz="1400" b="1" dirty="0">
                          <a:effectLst/>
                        </a:rPr>
                        <a:t>35</a:t>
                      </a:r>
                      <a:endParaRPr lang="en-GB" sz="1400" b="1" dirty="0">
                        <a:effectLst/>
                        <a:latin typeface="Arial"/>
                        <a:ea typeface="Calibri"/>
                        <a:cs typeface="Times New Roman"/>
                      </a:endParaRPr>
                    </a:p>
                  </a:txBody>
                  <a:tcPr marL="68580" marR="68580" marT="0" marB="0"/>
                </a:tc>
                <a:tc>
                  <a:txBody>
                    <a:bodyPr/>
                    <a:lstStyle/>
                    <a:p>
                      <a:pPr>
                        <a:spcAft>
                          <a:spcPts val="0"/>
                        </a:spcAft>
                      </a:pPr>
                      <a:r>
                        <a:rPr lang="en-GB" sz="1200" b="1">
                          <a:effectLst/>
                        </a:rPr>
                        <a:t>25</a:t>
                      </a:r>
                      <a:endParaRPr lang="en-GB" sz="1200" b="1">
                        <a:effectLst/>
                        <a:latin typeface="Arial"/>
                        <a:ea typeface="Calibri"/>
                        <a:cs typeface="Times New Roman"/>
                      </a:endParaRPr>
                    </a:p>
                  </a:txBody>
                  <a:tcPr marL="68580" marR="68580" marT="0" marB="0"/>
                </a:tc>
              </a:tr>
              <a:tr h="711079">
                <a:tc>
                  <a:txBody>
                    <a:bodyPr/>
                    <a:lstStyle/>
                    <a:p>
                      <a:pPr>
                        <a:spcAft>
                          <a:spcPts val="0"/>
                        </a:spcAft>
                      </a:pPr>
                      <a:r>
                        <a:rPr lang="en-GB" sz="1200" dirty="0">
                          <a:effectLst/>
                        </a:rPr>
                        <a:t>No of Countries</a:t>
                      </a:r>
                      <a:endParaRPr lang="en-GB" sz="1200" dirty="0">
                        <a:effectLst/>
                        <a:latin typeface="Arial"/>
                        <a:ea typeface="Calibri"/>
                        <a:cs typeface="Times New Roman"/>
                      </a:endParaRPr>
                    </a:p>
                  </a:txBody>
                  <a:tcPr marL="68580" marR="68580" marT="0" marB="0"/>
                </a:tc>
                <a:tc>
                  <a:txBody>
                    <a:bodyPr/>
                    <a:lstStyle/>
                    <a:p>
                      <a:pPr>
                        <a:spcAft>
                          <a:spcPts val="0"/>
                        </a:spcAft>
                      </a:pPr>
                      <a:r>
                        <a:rPr lang="en-GB" sz="1200" b="1" dirty="0">
                          <a:effectLst/>
                        </a:rPr>
                        <a:t>11</a:t>
                      </a:r>
                      <a:endParaRPr lang="en-GB" sz="1200" b="1" dirty="0">
                        <a:effectLst/>
                        <a:latin typeface="Arial"/>
                        <a:ea typeface="Calibri"/>
                        <a:cs typeface="Times New Roman"/>
                      </a:endParaRPr>
                    </a:p>
                  </a:txBody>
                  <a:tcPr marL="68580" marR="68580" marT="0" marB="0"/>
                </a:tc>
                <a:tc>
                  <a:txBody>
                    <a:bodyPr/>
                    <a:lstStyle/>
                    <a:p>
                      <a:pPr>
                        <a:spcAft>
                          <a:spcPts val="0"/>
                        </a:spcAft>
                      </a:pPr>
                      <a:r>
                        <a:rPr lang="en-GB" sz="1200" b="1" dirty="0">
                          <a:effectLst/>
                        </a:rPr>
                        <a:t>10</a:t>
                      </a:r>
                      <a:endParaRPr lang="en-GB" sz="1200" b="1" dirty="0">
                        <a:effectLst/>
                        <a:latin typeface="Arial"/>
                        <a:ea typeface="Calibri"/>
                        <a:cs typeface="Times New Roman"/>
                      </a:endParaRPr>
                    </a:p>
                  </a:txBody>
                  <a:tcPr marL="68580" marR="68580" marT="0" marB="0"/>
                </a:tc>
                <a:tc>
                  <a:txBody>
                    <a:bodyPr/>
                    <a:lstStyle/>
                    <a:p>
                      <a:pPr>
                        <a:spcAft>
                          <a:spcPts val="0"/>
                        </a:spcAft>
                      </a:pPr>
                      <a:r>
                        <a:rPr lang="en-GB" sz="1200" b="1" dirty="0">
                          <a:effectLst/>
                        </a:rPr>
                        <a:t>8</a:t>
                      </a:r>
                      <a:endParaRPr lang="en-GB" sz="1200" b="1" dirty="0">
                        <a:effectLst/>
                        <a:latin typeface="Arial"/>
                        <a:ea typeface="Calibri"/>
                        <a:cs typeface="Times New Roman"/>
                      </a:endParaRPr>
                    </a:p>
                  </a:txBody>
                  <a:tcPr marL="68580" marR="68580" marT="0" marB="0"/>
                </a:tc>
                <a:tc>
                  <a:txBody>
                    <a:bodyPr/>
                    <a:lstStyle/>
                    <a:p>
                      <a:pPr>
                        <a:spcAft>
                          <a:spcPts val="0"/>
                        </a:spcAft>
                      </a:pPr>
                      <a:r>
                        <a:rPr lang="en-GB" sz="1400" b="1" dirty="0">
                          <a:effectLst/>
                        </a:rPr>
                        <a:t>10</a:t>
                      </a:r>
                      <a:endParaRPr lang="en-GB" sz="1400" b="1" dirty="0">
                        <a:effectLst/>
                        <a:latin typeface="Arial"/>
                        <a:ea typeface="Calibri"/>
                        <a:cs typeface="Times New Roman"/>
                      </a:endParaRPr>
                    </a:p>
                  </a:txBody>
                  <a:tcPr marL="68580" marR="68580" marT="0" marB="0"/>
                </a:tc>
                <a:tc>
                  <a:txBody>
                    <a:bodyPr/>
                    <a:lstStyle/>
                    <a:p>
                      <a:pPr>
                        <a:spcAft>
                          <a:spcPts val="0"/>
                        </a:spcAft>
                      </a:pPr>
                      <a:r>
                        <a:rPr lang="en-GB" sz="1200" b="1" dirty="0">
                          <a:effectLst/>
                        </a:rPr>
                        <a:t>6</a:t>
                      </a:r>
                      <a:endParaRPr lang="en-GB" sz="1200" b="1" dirty="0">
                        <a:effectLst/>
                        <a:latin typeface="Arial"/>
                        <a:ea typeface="Calibri"/>
                        <a:cs typeface="Times New Roman"/>
                      </a:endParaRPr>
                    </a:p>
                  </a:txBody>
                  <a:tcPr marL="68580" marR="68580" marT="0" marB="0"/>
                </a:tc>
              </a:tr>
              <a:tr h="711079">
                <a:tc>
                  <a:txBody>
                    <a:bodyPr/>
                    <a:lstStyle/>
                    <a:p>
                      <a:pPr>
                        <a:spcAft>
                          <a:spcPts val="0"/>
                        </a:spcAft>
                      </a:pPr>
                      <a:r>
                        <a:rPr lang="en-GB" sz="1200">
                          <a:effectLst/>
                        </a:rPr>
                        <a:t>Duration</a:t>
                      </a:r>
                      <a:endParaRPr lang="en-GB" sz="1200">
                        <a:effectLst/>
                        <a:latin typeface="Arial"/>
                        <a:ea typeface="Calibri"/>
                        <a:cs typeface="Times New Roman"/>
                      </a:endParaRPr>
                    </a:p>
                  </a:txBody>
                  <a:tcPr marL="68580" marR="68580" marT="0" marB="0"/>
                </a:tc>
                <a:tc>
                  <a:txBody>
                    <a:bodyPr/>
                    <a:lstStyle/>
                    <a:p>
                      <a:pPr>
                        <a:spcAft>
                          <a:spcPts val="0"/>
                        </a:spcAft>
                      </a:pPr>
                      <a:r>
                        <a:rPr lang="en-GB" sz="1200">
                          <a:effectLst/>
                        </a:rPr>
                        <a:t>5 years (60 months)</a:t>
                      </a:r>
                      <a:endParaRPr lang="en-GB" sz="1200">
                        <a:effectLst/>
                        <a:latin typeface="Arial"/>
                        <a:ea typeface="Calibri"/>
                        <a:cs typeface="Times New Roman"/>
                      </a:endParaRPr>
                    </a:p>
                  </a:txBody>
                  <a:tcPr marL="68580" marR="68580" marT="0" marB="0"/>
                </a:tc>
                <a:tc>
                  <a:txBody>
                    <a:bodyPr/>
                    <a:lstStyle/>
                    <a:p>
                      <a:pPr>
                        <a:spcAft>
                          <a:spcPts val="0"/>
                        </a:spcAft>
                      </a:pPr>
                      <a:r>
                        <a:rPr lang="en-GB" sz="1200">
                          <a:effectLst/>
                        </a:rPr>
                        <a:t>5 years (60 months)</a:t>
                      </a:r>
                      <a:endParaRPr lang="en-GB" sz="1200">
                        <a:effectLst/>
                        <a:latin typeface="Arial"/>
                        <a:ea typeface="Calibri"/>
                        <a:cs typeface="Times New Roman"/>
                      </a:endParaRPr>
                    </a:p>
                  </a:txBody>
                  <a:tcPr marL="68580" marR="68580" marT="0" marB="0"/>
                </a:tc>
                <a:tc>
                  <a:txBody>
                    <a:bodyPr/>
                    <a:lstStyle/>
                    <a:p>
                      <a:pPr>
                        <a:spcAft>
                          <a:spcPts val="0"/>
                        </a:spcAft>
                      </a:pPr>
                      <a:r>
                        <a:rPr lang="en-GB" sz="1200" dirty="0">
                          <a:effectLst/>
                        </a:rPr>
                        <a:t>5 years (60 months)</a:t>
                      </a:r>
                      <a:endParaRPr lang="en-GB" sz="1200" dirty="0">
                        <a:effectLst/>
                        <a:latin typeface="Arial"/>
                        <a:ea typeface="Calibri"/>
                        <a:cs typeface="Times New Roman"/>
                      </a:endParaRPr>
                    </a:p>
                  </a:txBody>
                  <a:tcPr marL="68580" marR="68580" marT="0" marB="0"/>
                </a:tc>
                <a:tc>
                  <a:txBody>
                    <a:bodyPr/>
                    <a:lstStyle/>
                    <a:p>
                      <a:pPr>
                        <a:spcAft>
                          <a:spcPts val="0"/>
                        </a:spcAft>
                      </a:pPr>
                      <a:r>
                        <a:rPr lang="en-GB" sz="1400" b="1" dirty="0">
                          <a:effectLst/>
                        </a:rPr>
                        <a:t>5 years (60 months)</a:t>
                      </a:r>
                      <a:endParaRPr lang="en-GB" sz="1400" b="1" dirty="0">
                        <a:effectLst/>
                        <a:latin typeface="Arial"/>
                        <a:ea typeface="Calibri"/>
                        <a:cs typeface="Times New Roman"/>
                      </a:endParaRPr>
                    </a:p>
                  </a:txBody>
                  <a:tcPr marL="68580" marR="68580" marT="0" marB="0"/>
                </a:tc>
                <a:tc>
                  <a:txBody>
                    <a:bodyPr/>
                    <a:lstStyle/>
                    <a:p>
                      <a:pPr>
                        <a:spcAft>
                          <a:spcPts val="0"/>
                        </a:spcAft>
                      </a:pPr>
                      <a:r>
                        <a:rPr lang="en-GB" sz="1200">
                          <a:effectLst/>
                        </a:rPr>
                        <a:t>5 years (60 months)</a:t>
                      </a:r>
                      <a:endParaRPr lang="en-GB" sz="1200">
                        <a:effectLst/>
                        <a:latin typeface="Arial"/>
                        <a:ea typeface="Calibri"/>
                        <a:cs typeface="Times New Roman"/>
                      </a:endParaRPr>
                    </a:p>
                  </a:txBody>
                  <a:tcPr marL="68580" marR="68580" marT="0" marB="0"/>
                </a:tc>
              </a:tr>
              <a:tr h="711079">
                <a:tc>
                  <a:txBody>
                    <a:bodyPr/>
                    <a:lstStyle/>
                    <a:p>
                      <a:pPr>
                        <a:spcAft>
                          <a:spcPts val="0"/>
                        </a:spcAft>
                      </a:pPr>
                      <a:r>
                        <a:rPr lang="en-GB" sz="1200" dirty="0">
                          <a:effectLst/>
                        </a:rPr>
                        <a:t>Total Funding</a:t>
                      </a:r>
                      <a:endParaRPr lang="en-GB" sz="1200" dirty="0">
                        <a:effectLst/>
                        <a:latin typeface="Arial"/>
                        <a:ea typeface="Calibri"/>
                        <a:cs typeface="Times New Roman"/>
                      </a:endParaRPr>
                    </a:p>
                  </a:txBody>
                  <a:tcPr marL="68580" marR="68580" marT="0" marB="0"/>
                </a:tc>
                <a:tc>
                  <a:txBody>
                    <a:bodyPr/>
                    <a:lstStyle/>
                    <a:p>
                      <a:pPr>
                        <a:spcAft>
                          <a:spcPts val="0"/>
                        </a:spcAft>
                      </a:pPr>
                      <a:r>
                        <a:rPr lang="en-GB" sz="1200" b="1" dirty="0">
                          <a:effectLst/>
                        </a:rPr>
                        <a:t>30 Million Euro</a:t>
                      </a:r>
                      <a:endParaRPr lang="en-GB" sz="1200" b="1" dirty="0">
                        <a:effectLst/>
                        <a:latin typeface="Arial"/>
                        <a:ea typeface="Calibri"/>
                        <a:cs typeface="Times New Roman"/>
                      </a:endParaRPr>
                    </a:p>
                  </a:txBody>
                  <a:tcPr marL="68580" marR="68580" marT="0" marB="0"/>
                </a:tc>
                <a:tc>
                  <a:txBody>
                    <a:bodyPr/>
                    <a:lstStyle/>
                    <a:p>
                      <a:pPr>
                        <a:spcAft>
                          <a:spcPts val="0"/>
                        </a:spcAft>
                      </a:pPr>
                      <a:r>
                        <a:rPr lang="en-GB" sz="1200" b="1" dirty="0">
                          <a:effectLst/>
                        </a:rPr>
                        <a:t>43.1 Million Euro</a:t>
                      </a:r>
                      <a:endParaRPr lang="en-GB" sz="1200" b="1" dirty="0">
                        <a:effectLst/>
                        <a:latin typeface="Arial"/>
                        <a:ea typeface="Calibri"/>
                        <a:cs typeface="Times New Roman"/>
                      </a:endParaRPr>
                    </a:p>
                  </a:txBody>
                  <a:tcPr marL="68580" marR="68580" marT="0" marB="0"/>
                </a:tc>
                <a:tc>
                  <a:txBody>
                    <a:bodyPr/>
                    <a:lstStyle/>
                    <a:p>
                      <a:pPr>
                        <a:spcAft>
                          <a:spcPts val="0"/>
                        </a:spcAft>
                      </a:pPr>
                      <a:r>
                        <a:rPr lang="en-GB" sz="1200" b="1" dirty="0">
                          <a:effectLst/>
                        </a:rPr>
                        <a:t>18 Million Euro</a:t>
                      </a:r>
                      <a:endParaRPr lang="en-GB" sz="1200" b="1" dirty="0">
                        <a:effectLst/>
                        <a:latin typeface="Arial"/>
                        <a:ea typeface="Calibri"/>
                        <a:cs typeface="Times New Roman"/>
                      </a:endParaRPr>
                    </a:p>
                  </a:txBody>
                  <a:tcPr marL="68580" marR="68580" marT="0" marB="0"/>
                </a:tc>
                <a:tc>
                  <a:txBody>
                    <a:bodyPr/>
                    <a:lstStyle/>
                    <a:p>
                      <a:pPr>
                        <a:spcAft>
                          <a:spcPts val="0"/>
                        </a:spcAft>
                      </a:pPr>
                      <a:r>
                        <a:rPr lang="en-GB" sz="1400" b="1" dirty="0">
                          <a:effectLst/>
                        </a:rPr>
                        <a:t>55.6 Million Euro</a:t>
                      </a:r>
                      <a:endParaRPr lang="en-GB" sz="1400" b="1" dirty="0">
                        <a:effectLst/>
                        <a:latin typeface="Arial"/>
                        <a:ea typeface="Calibri"/>
                        <a:cs typeface="Times New Roman"/>
                      </a:endParaRPr>
                    </a:p>
                  </a:txBody>
                  <a:tcPr marL="68580" marR="68580" marT="0" marB="0"/>
                </a:tc>
                <a:tc>
                  <a:txBody>
                    <a:bodyPr/>
                    <a:lstStyle/>
                    <a:p>
                      <a:pPr>
                        <a:spcAft>
                          <a:spcPts val="0"/>
                        </a:spcAft>
                      </a:pPr>
                      <a:r>
                        <a:rPr lang="en-GB" sz="1200" b="1" dirty="0">
                          <a:effectLst/>
                        </a:rPr>
                        <a:t>32.6 Million Euro</a:t>
                      </a:r>
                      <a:endParaRPr lang="en-GB" sz="1200" b="1" dirty="0">
                        <a:effectLst/>
                        <a:latin typeface="Arial"/>
                        <a:ea typeface="Calibri"/>
                        <a:cs typeface="Times New Roman"/>
                      </a:endParaRPr>
                    </a:p>
                  </a:txBody>
                  <a:tcPr marL="68580" marR="68580" marT="0" marB="0"/>
                </a:tc>
              </a:tr>
            </a:tbl>
          </a:graphicData>
        </a:graphic>
      </p:graphicFrame>
      <p:sp>
        <p:nvSpPr>
          <p:cNvPr id="5" name="Rectangle 4"/>
          <p:cNvSpPr/>
          <p:nvPr/>
        </p:nvSpPr>
        <p:spPr>
          <a:xfrm>
            <a:off x="107504" y="1484784"/>
            <a:ext cx="9036496" cy="720080"/>
          </a:xfrm>
          <a:prstGeom prst="rect">
            <a:avLst/>
          </a:prstGeom>
          <a:solidFill>
            <a:srgbClr val="FFFF00">
              <a:alpha val="36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20" y="2132856"/>
            <a:ext cx="905986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19187" y="2877393"/>
            <a:ext cx="9036496" cy="720080"/>
          </a:xfrm>
          <a:prstGeom prst="rect">
            <a:avLst/>
          </a:prstGeom>
          <a:solidFill>
            <a:srgbClr val="FFFF00">
              <a:alpha val="36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smtClean="0"/>
          </a:p>
        </p:txBody>
      </p:sp>
      <p:sp>
        <p:nvSpPr>
          <p:cNvPr id="8" name="Rectangle 7"/>
          <p:cNvSpPr/>
          <p:nvPr/>
        </p:nvSpPr>
        <p:spPr>
          <a:xfrm>
            <a:off x="117406" y="3597473"/>
            <a:ext cx="9036496" cy="720080"/>
          </a:xfrm>
          <a:prstGeom prst="rect">
            <a:avLst/>
          </a:prstGeom>
          <a:solidFill>
            <a:srgbClr val="FFFF00">
              <a:alpha val="36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smtClean="0"/>
          </a:p>
        </p:txBody>
      </p:sp>
      <p:sp>
        <p:nvSpPr>
          <p:cNvPr id="9" name="Rectangle 8"/>
          <p:cNvSpPr/>
          <p:nvPr/>
        </p:nvSpPr>
        <p:spPr>
          <a:xfrm>
            <a:off x="107503" y="5013176"/>
            <a:ext cx="9036496" cy="720080"/>
          </a:xfrm>
          <a:prstGeom prst="rect">
            <a:avLst/>
          </a:prstGeom>
          <a:solidFill>
            <a:srgbClr val="FFFF00">
              <a:alpha val="36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smtClean="0"/>
          </a:p>
        </p:txBody>
      </p:sp>
    </p:spTree>
    <p:extLst>
      <p:ext uri="{BB962C8B-B14F-4D97-AF65-F5344CB8AC3E}">
        <p14:creationId xmlns:p14="http://schemas.microsoft.com/office/powerpoint/2010/main" val="254908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par>
                                <p:cTn id="11" presetID="10" presetClass="exit" presetSubtype="0" fill="hold" grpId="1" nodeType="with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0" presetClass="exit" presetSubtype="0" fill="hold" nodeType="withEffect">
                                  <p:stCondLst>
                                    <p:cond delay="0"/>
                                  </p:stCondLst>
                                  <p:childTnLst>
                                    <p:animEffect transition="out" filter="fade">
                                      <p:cBhvr>
                                        <p:cTn id="19" dur="500"/>
                                        <p:tgtEl>
                                          <p:spTgt spid="2050"/>
                                        </p:tgtEl>
                                      </p:cBhvr>
                                    </p:animEffect>
                                    <p:set>
                                      <p:cBhvr>
                                        <p:cTn id="20" dur="1" fill="hold">
                                          <p:stCondLst>
                                            <p:cond delay="499"/>
                                          </p:stCondLst>
                                        </p:cTn>
                                        <p:tgtEl>
                                          <p:spTgt spid="205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par>
                                <p:cTn id="32" presetID="10" presetClass="exit" presetSubtype="0" fill="hold" grpId="1" nodeType="withEffect">
                                  <p:stCondLst>
                                    <p:cond delay="0"/>
                                  </p:stCondLst>
                                  <p:childTnLst>
                                    <p:animEffect transition="out" filter="fad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2564904"/>
            <a:ext cx="8229600" cy="1143000"/>
          </a:xfrm>
        </p:spPr>
        <p:txBody>
          <a:bodyPr/>
          <a:lstStyle/>
          <a:p>
            <a:r>
              <a:rPr lang="en-GB" b="1" dirty="0" smtClean="0"/>
              <a:t>Challenges for material and data sharing in consortia</a:t>
            </a:r>
            <a:endParaRPr lang="en-GB" b="1" dirty="0"/>
          </a:p>
        </p:txBody>
      </p:sp>
    </p:spTree>
    <p:extLst>
      <p:ext uri="{BB962C8B-B14F-4D97-AF65-F5344CB8AC3E}">
        <p14:creationId xmlns:p14="http://schemas.microsoft.com/office/powerpoint/2010/main" val="2323960436"/>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ferred_option">
  <a:themeElements>
    <a:clrScheme name="Custom 1">
      <a:dk1>
        <a:sysClr val="windowText" lastClr="000000"/>
      </a:dk1>
      <a:lt1>
        <a:sysClr val="window" lastClr="FFFFFF"/>
      </a:lt1>
      <a:dk2>
        <a:srgbClr val="1F497D"/>
      </a:dk2>
      <a:lt2>
        <a:srgbClr val="EEECE1"/>
      </a:lt2>
      <a:accent1>
        <a:srgbClr val="4F81BD"/>
      </a:accent1>
      <a:accent2>
        <a:srgbClr val="0070C0"/>
      </a:accent2>
      <a:accent3>
        <a:srgbClr val="7F7F7F"/>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0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preferred_option">
  <a:themeElements>
    <a:clrScheme name="Custom 1">
      <a:dk1>
        <a:sysClr val="windowText" lastClr="000000"/>
      </a:dk1>
      <a:lt1>
        <a:sysClr val="window" lastClr="FFFFFF"/>
      </a:lt1>
      <a:dk2>
        <a:srgbClr val="1F497D"/>
      </a:dk2>
      <a:lt2>
        <a:srgbClr val="EEECE1"/>
      </a:lt2>
      <a:accent1>
        <a:srgbClr val="4F81BD"/>
      </a:accent1>
      <a:accent2>
        <a:srgbClr val="0070C0"/>
      </a:accent2>
      <a:accent3>
        <a:srgbClr val="7F7F7F"/>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0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9283</TotalTime>
  <Words>1242</Words>
  <Application>Microsoft Office PowerPoint</Application>
  <PresentationFormat>On-screen Show (4:3)</PresentationFormat>
  <Paragraphs>139</Paragraphs>
  <Slides>23</Slides>
  <Notes>4</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preferred_option</vt:lpstr>
      <vt:lpstr>1_preferred_option</vt:lpstr>
      <vt:lpstr>Governing internal access to data and materials in large research consortia:  A mechanism for facilitating translation?</vt:lpstr>
      <vt:lpstr>Overview</vt:lpstr>
      <vt:lpstr>What is Translation?</vt:lpstr>
      <vt:lpstr>The ‘Crisis of Productivity’</vt:lpstr>
      <vt:lpstr>What is Translation?</vt:lpstr>
      <vt:lpstr>PowerPoint Presentation</vt:lpstr>
      <vt:lpstr>IMI Phase I</vt:lpstr>
      <vt:lpstr>PowerPoint Presentation</vt:lpstr>
      <vt:lpstr>Challenges for material and data sharing in consortia</vt:lpstr>
      <vt:lpstr>Challenges for Large Consortia</vt:lpstr>
      <vt:lpstr>Challenges for Large Consortia</vt:lpstr>
      <vt:lpstr>Developing a governance policy for internal access to data and materials in large research consortia</vt:lpstr>
      <vt:lpstr>Bridging the Gap Between Law and Practice</vt:lpstr>
      <vt:lpstr>What does Internal Data Sharing Governance Look Like?</vt:lpstr>
      <vt:lpstr>PowerPoint Presentation</vt:lpstr>
      <vt:lpstr>Creating the Policy Document</vt:lpstr>
      <vt:lpstr>Building the internal governance IS building the consortium</vt:lpstr>
      <vt:lpstr>Advantages of Internal Governance</vt:lpstr>
      <vt:lpstr>Challenges for Internal Governance</vt:lpstr>
      <vt:lpstr>Challenges for Internal Governance</vt:lpstr>
      <vt:lpstr>Morrison et al (2015) StemBANCC: Governing access to material and data in a large stem cell research consortium. Stem Cell Reviews and Reports DOI:10.1007/s12015-015-9599-3</vt:lpstr>
      <vt:lpstr>  Acknowledgements</vt:lpstr>
      <vt:lpstr>References</vt:lpstr>
    </vt:vector>
  </TitlesOfParts>
  <Company>Oxford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 testing for cancer and heart disease</dc:title>
  <dc:creator>Jane Kaye</dc:creator>
  <cp:lastModifiedBy>iholbrook</cp:lastModifiedBy>
  <cp:revision>391</cp:revision>
  <dcterms:created xsi:type="dcterms:W3CDTF">2003-07-03T09:15:32Z</dcterms:created>
  <dcterms:modified xsi:type="dcterms:W3CDTF">2015-07-08T09:10:03Z</dcterms:modified>
</cp:coreProperties>
</file>