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64" r:id="rId3"/>
    <p:sldId id="263" r:id="rId4"/>
    <p:sldId id="258" r:id="rId5"/>
    <p:sldId id="260" r:id="rId6"/>
    <p:sldId id="261" r:id="rId7"/>
    <p:sldId id="265" r:id="rId8"/>
    <p:sldId id="259" r:id="rId9"/>
    <p:sldId id="267" r:id="rId10"/>
    <p:sldId id="270" r:id="rId11"/>
    <p:sldId id="268" r:id="rId12"/>
    <p:sldId id="271" r:id="rId13"/>
    <p:sldId id="272" r:id="rId14"/>
    <p:sldId id="273" r:id="rId15"/>
    <p:sldId id="274"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6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A0ACB0-C79E-4465-B97B-622C5C16C4E2}" type="datetimeFigureOut">
              <a:rPr lang="en-GB" smtClean="0"/>
              <a:t>25/06/2015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F54D90-9476-40ED-94D2-47C3F06278F6}" type="slidenum">
              <a:rPr lang="en-GB" smtClean="0"/>
              <a:t>‹#›</a:t>
            </a:fld>
            <a:endParaRPr lang="en-GB"/>
          </a:p>
        </p:txBody>
      </p:sp>
    </p:spTree>
    <p:extLst>
      <p:ext uri="{BB962C8B-B14F-4D97-AF65-F5344CB8AC3E}">
        <p14:creationId xmlns:p14="http://schemas.microsoft.com/office/powerpoint/2010/main" val="3567036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Flavour of some of the issues we consider when working on a policy – major</a:t>
            </a:r>
            <a:r>
              <a:rPr lang="en-GB" baseline="0" dirty="0" smtClean="0"/>
              <a:t> challenges is how we</a:t>
            </a:r>
            <a:endParaRPr lang="en-GB" dirty="0"/>
          </a:p>
        </p:txBody>
      </p:sp>
      <p:sp>
        <p:nvSpPr>
          <p:cNvPr id="4" name="Slide Number Placeholder 3"/>
          <p:cNvSpPr>
            <a:spLocks noGrp="1"/>
          </p:cNvSpPr>
          <p:nvPr>
            <p:ph type="sldNum" sz="quarter" idx="10"/>
          </p:nvPr>
        </p:nvSpPr>
        <p:spPr/>
        <p:txBody>
          <a:bodyPr/>
          <a:lstStyle/>
          <a:p>
            <a:fld id="{E5F54D90-9476-40ED-94D2-47C3F06278F6}" type="slidenum">
              <a:rPr lang="en-GB" smtClean="0"/>
              <a:t>2</a:t>
            </a:fld>
            <a:endParaRPr lang="en-GB"/>
          </a:p>
        </p:txBody>
      </p:sp>
    </p:spTree>
    <p:extLst>
      <p:ext uri="{BB962C8B-B14F-4D97-AF65-F5344CB8AC3E}">
        <p14:creationId xmlns:p14="http://schemas.microsoft.com/office/powerpoint/2010/main" val="4042055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5513" eaLnBrk="0" hangingPunct="0">
              <a:spcBef>
                <a:spcPct val="30000"/>
              </a:spcBef>
              <a:defRPr sz="1000">
                <a:solidFill>
                  <a:schemeClr val="tx1"/>
                </a:solidFill>
                <a:latin typeface="Arial" charset="0"/>
              </a:defRPr>
            </a:lvl1pPr>
            <a:lvl2pPr marL="742950" indent="-285750" defTabSz="925513" eaLnBrk="0" hangingPunct="0">
              <a:spcBef>
                <a:spcPct val="30000"/>
              </a:spcBef>
              <a:defRPr sz="1000">
                <a:solidFill>
                  <a:schemeClr val="tx1"/>
                </a:solidFill>
                <a:latin typeface="Arial" charset="0"/>
              </a:defRPr>
            </a:lvl2pPr>
            <a:lvl3pPr marL="1143000" indent="-228600" defTabSz="925513" eaLnBrk="0" hangingPunct="0">
              <a:spcBef>
                <a:spcPct val="30000"/>
              </a:spcBef>
              <a:defRPr sz="1000">
                <a:solidFill>
                  <a:schemeClr val="tx1"/>
                </a:solidFill>
                <a:latin typeface="Arial" charset="0"/>
              </a:defRPr>
            </a:lvl3pPr>
            <a:lvl4pPr marL="1600200" indent="-228600" defTabSz="925513" eaLnBrk="0" hangingPunct="0">
              <a:spcBef>
                <a:spcPct val="30000"/>
              </a:spcBef>
              <a:defRPr sz="1000">
                <a:solidFill>
                  <a:schemeClr val="tx1"/>
                </a:solidFill>
                <a:latin typeface="Arial" charset="0"/>
              </a:defRPr>
            </a:lvl4pPr>
            <a:lvl5pPr marL="2057400" indent="-228600" defTabSz="925513" eaLnBrk="0" hangingPunct="0">
              <a:spcBef>
                <a:spcPct val="30000"/>
              </a:spcBef>
              <a:defRPr sz="1000">
                <a:solidFill>
                  <a:schemeClr val="tx1"/>
                </a:solidFill>
                <a:latin typeface="Arial" charset="0"/>
              </a:defRPr>
            </a:lvl5pPr>
            <a:lvl6pPr marL="2514600" indent="-228600" defTabSz="925513" eaLnBrk="0" fontAlgn="base" hangingPunct="0">
              <a:spcBef>
                <a:spcPct val="30000"/>
              </a:spcBef>
              <a:spcAft>
                <a:spcPct val="0"/>
              </a:spcAft>
              <a:defRPr sz="1000">
                <a:solidFill>
                  <a:schemeClr val="tx1"/>
                </a:solidFill>
                <a:latin typeface="Arial" charset="0"/>
              </a:defRPr>
            </a:lvl6pPr>
            <a:lvl7pPr marL="2971800" indent="-228600" defTabSz="925513" eaLnBrk="0" fontAlgn="base" hangingPunct="0">
              <a:spcBef>
                <a:spcPct val="30000"/>
              </a:spcBef>
              <a:spcAft>
                <a:spcPct val="0"/>
              </a:spcAft>
              <a:defRPr sz="1000">
                <a:solidFill>
                  <a:schemeClr val="tx1"/>
                </a:solidFill>
                <a:latin typeface="Arial" charset="0"/>
              </a:defRPr>
            </a:lvl7pPr>
            <a:lvl8pPr marL="3429000" indent="-228600" defTabSz="925513" eaLnBrk="0" fontAlgn="base" hangingPunct="0">
              <a:spcBef>
                <a:spcPct val="30000"/>
              </a:spcBef>
              <a:spcAft>
                <a:spcPct val="0"/>
              </a:spcAft>
              <a:defRPr sz="1000">
                <a:solidFill>
                  <a:schemeClr val="tx1"/>
                </a:solidFill>
                <a:latin typeface="Arial" charset="0"/>
              </a:defRPr>
            </a:lvl8pPr>
            <a:lvl9pPr marL="3886200" indent="-228600" defTabSz="925513" eaLnBrk="0" fontAlgn="base" hangingPunct="0">
              <a:spcBef>
                <a:spcPct val="30000"/>
              </a:spcBef>
              <a:spcAft>
                <a:spcPct val="0"/>
              </a:spcAft>
              <a:defRPr sz="1000">
                <a:solidFill>
                  <a:schemeClr val="tx1"/>
                </a:solidFill>
                <a:latin typeface="Arial" charset="0"/>
              </a:defRPr>
            </a:lvl9pPr>
          </a:lstStyle>
          <a:p>
            <a:pPr eaLnBrk="1" hangingPunct="1">
              <a:spcBef>
                <a:spcPct val="0"/>
              </a:spcBef>
            </a:pPr>
            <a:fld id="{164AABA2-52AA-4B6F-B33F-6E46E1A53590}" type="slidenum">
              <a:rPr lang="en-GB" altLang="en-US" sz="1200" smtClean="0">
                <a:ea typeface="ＭＳ Ｐゴシック" pitchFamily="34" charset="-128"/>
              </a:rPr>
              <a:pPr eaLnBrk="1" hangingPunct="1">
                <a:spcBef>
                  <a:spcPct val="0"/>
                </a:spcBef>
              </a:pPr>
              <a:t>14</a:t>
            </a:fld>
            <a:endParaRPr lang="en-GB" altLang="en-US" sz="1200" smtClean="0">
              <a:ea typeface="ＭＳ Ｐゴシック" pitchFamily="34"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25513" eaLnBrk="0" hangingPunct="0">
              <a:spcBef>
                <a:spcPct val="30000"/>
              </a:spcBef>
              <a:defRPr sz="1000">
                <a:solidFill>
                  <a:schemeClr val="tx1"/>
                </a:solidFill>
                <a:latin typeface="Arial" charset="0"/>
              </a:defRPr>
            </a:lvl1pPr>
            <a:lvl2pPr marL="742950" indent="-285750" defTabSz="925513" eaLnBrk="0" hangingPunct="0">
              <a:spcBef>
                <a:spcPct val="30000"/>
              </a:spcBef>
              <a:defRPr sz="1000">
                <a:solidFill>
                  <a:schemeClr val="tx1"/>
                </a:solidFill>
                <a:latin typeface="Arial" charset="0"/>
              </a:defRPr>
            </a:lvl2pPr>
            <a:lvl3pPr marL="1143000" indent="-228600" defTabSz="925513" eaLnBrk="0" hangingPunct="0">
              <a:spcBef>
                <a:spcPct val="30000"/>
              </a:spcBef>
              <a:defRPr sz="1000">
                <a:solidFill>
                  <a:schemeClr val="tx1"/>
                </a:solidFill>
                <a:latin typeface="Arial" charset="0"/>
              </a:defRPr>
            </a:lvl3pPr>
            <a:lvl4pPr marL="1600200" indent="-228600" defTabSz="925513" eaLnBrk="0" hangingPunct="0">
              <a:spcBef>
                <a:spcPct val="30000"/>
              </a:spcBef>
              <a:defRPr sz="1000">
                <a:solidFill>
                  <a:schemeClr val="tx1"/>
                </a:solidFill>
                <a:latin typeface="Arial" charset="0"/>
              </a:defRPr>
            </a:lvl4pPr>
            <a:lvl5pPr marL="2057400" indent="-228600" defTabSz="925513" eaLnBrk="0" hangingPunct="0">
              <a:spcBef>
                <a:spcPct val="30000"/>
              </a:spcBef>
              <a:defRPr sz="1000">
                <a:solidFill>
                  <a:schemeClr val="tx1"/>
                </a:solidFill>
                <a:latin typeface="Arial" charset="0"/>
              </a:defRPr>
            </a:lvl5pPr>
            <a:lvl6pPr marL="2514600" indent="-228600" defTabSz="925513" eaLnBrk="0" fontAlgn="base" hangingPunct="0">
              <a:spcBef>
                <a:spcPct val="30000"/>
              </a:spcBef>
              <a:spcAft>
                <a:spcPct val="0"/>
              </a:spcAft>
              <a:defRPr sz="1000">
                <a:solidFill>
                  <a:schemeClr val="tx1"/>
                </a:solidFill>
                <a:latin typeface="Arial" charset="0"/>
              </a:defRPr>
            </a:lvl6pPr>
            <a:lvl7pPr marL="2971800" indent="-228600" defTabSz="925513" eaLnBrk="0" fontAlgn="base" hangingPunct="0">
              <a:spcBef>
                <a:spcPct val="30000"/>
              </a:spcBef>
              <a:spcAft>
                <a:spcPct val="0"/>
              </a:spcAft>
              <a:defRPr sz="1000">
                <a:solidFill>
                  <a:schemeClr val="tx1"/>
                </a:solidFill>
                <a:latin typeface="Arial" charset="0"/>
              </a:defRPr>
            </a:lvl7pPr>
            <a:lvl8pPr marL="3429000" indent="-228600" defTabSz="925513" eaLnBrk="0" fontAlgn="base" hangingPunct="0">
              <a:spcBef>
                <a:spcPct val="30000"/>
              </a:spcBef>
              <a:spcAft>
                <a:spcPct val="0"/>
              </a:spcAft>
              <a:defRPr sz="1000">
                <a:solidFill>
                  <a:schemeClr val="tx1"/>
                </a:solidFill>
                <a:latin typeface="Arial" charset="0"/>
              </a:defRPr>
            </a:lvl8pPr>
            <a:lvl9pPr marL="3886200" indent="-228600" defTabSz="925513" eaLnBrk="0" fontAlgn="base" hangingPunct="0">
              <a:spcBef>
                <a:spcPct val="30000"/>
              </a:spcBef>
              <a:spcAft>
                <a:spcPct val="0"/>
              </a:spcAft>
              <a:defRPr sz="1000">
                <a:solidFill>
                  <a:schemeClr val="tx1"/>
                </a:solidFill>
                <a:latin typeface="Arial" charset="0"/>
              </a:defRPr>
            </a:lvl9pPr>
          </a:lstStyle>
          <a:p>
            <a:pPr eaLnBrk="1" hangingPunct="1">
              <a:spcBef>
                <a:spcPct val="0"/>
              </a:spcBef>
            </a:pPr>
            <a:fld id="{D2D2054E-5CEE-4963-B894-F58D6CF57879}" type="slidenum">
              <a:rPr lang="en-GB" altLang="en-US" sz="1200" smtClean="0">
                <a:ea typeface="ＭＳ Ｐゴシック" pitchFamily="34" charset="-128"/>
              </a:rPr>
              <a:pPr eaLnBrk="1" hangingPunct="1">
                <a:spcBef>
                  <a:spcPct val="0"/>
                </a:spcBef>
              </a:pPr>
              <a:t>15</a:t>
            </a:fld>
            <a:endParaRPr lang="en-GB" altLang="en-US" sz="1200" smtClean="0">
              <a:ea typeface="ＭＳ Ｐゴシック" pitchFamily="34"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5513" eaLnBrk="0" hangingPunct="0">
              <a:spcBef>
                <a:spcPct val="30000"/>
              </a:spcBef>
              <a:defRPr sz="1000">
                <a:solidFill>
                  <a:schemeClr val="tx1"/>
                </a:solidFill>
                <a:latin typeface="Arial" charset="0"/>
              </a:defRPr>
            </a:lvl1pPr>
            <a:lvl2pPr marL="742950" indent="-285750" defTabSz="925513" eaLnBrk="0" hangingPunct="0">
              <a:spcBef>
                <a:spcPct val="30000"/>
              </a:spcBef>
              <a:defRPr sz="1000">
                <a:solidFill>
                  <a:schemeClr val="tx1"/>
                </a:solidFill>
                <a:latin typeface="Arial" charset="0"/>
              </a:defRPr>
            </a:lvl2pPr>
            <a:lvl3pPr marL="1143000" indent="-228600" defTabSz="925513" eaLnBrk="0" hangingPunct="0">
              <a:spcBef>
                <a:spcPct val="30000"/>
              </a:spcBef>
              <a:defRPr sz="1000">
                <a:solidFill>
                  <a:schemeClr val="tx1"/>
                </a:solidFill>
                <a:latin typeface="Arial" charset="0"/>
              </a:defRPr>
            </a:lvl3pPr>
            <a:lvl4pPr marL="1600200" indent="-228600" defTabSz="925513" eaLnBrk="0" hangingPunct="0">
              <a:spcBef>
                <a:spcPct val="30000"/>
              </a:spcBef>
              <a:defRPr sz="1000">
                <a:solidFill>
                  <a:schemeClr val="tx1"/>
                </a:solidFill>
                <a:latin typeface="Arial" charset="0"/>
              </a:defRPr>
            </a:lvl4pPr>
            <a:lvl5pPr marL="2057400" indent="-228600" defTabSz="925513" eaLnBrk="0" hangingPunct="0">
              <a:spcBef>
                <a:spcPct val="30000"/>
              </a:spcBef>
              <a:defRPr sz="1000">
                <a:solidFill>
                  <a:schemeClr val="tx1"/>
                </a:solidFill>
                <a:latin typeface="Arial" charset="0"/>
              </a:defRPr>
            </a:lvl5pPr>
            <a:lvl6pPr marL="2514600" indent="-228600" defTabSz="925513" eaLnBrk="0" fontAlgn="base" hangingPunct="0">
              <a:spcBef>
                <a:spcPct val="30000"/>
              </a:spcBef>
              <a:spcAft>
                <a:spcPct val="0"/>
              </a:spcAft>
              <a:defRPr sz="1000">
                <a:solidFill>
                  <a:schemeClr val="tx1"/>
                </a:solidFill>
                <a:latin typeface="Arial" charset="0"/>
              </a:defRPr>
            </a:lvl6pPr>
            <a:lvl7pPr marL="2971800" indent="-228600" defTabSz="925513" eaLnBrk="0" fontAlgn="base" hangingPunct="0">
              <a:spcBef>
                <a:spcPct val="30000"/>
              </a:spcBef>
              <a:spcAft>
                <a:spcPct val="0"/>
              </a:spcAft>
              <a:defRPr sz="1000">
                <a:solidFill>
                  <a:schemeClr val="tx1"/>
                </a:solidFill>
                <a:latin typeface="Arial" charset="0"/>
              </a:defRPr>
            </a:lvl7pPr>
            <a:lvl8pPr marL="3429000" indent="-228600" defTabSz="925513" eaLnBrk="0" fontAlgn="base" hangingPunct="0">
              <a:spcBef>
                <a:spcPct val="30000"/>
              </a:spcBef>
              <a:spcAft>
                <a:spcPct val="0"/>
              </a:spcAft>
              <a:defRPr sz="1000">
                <a:solidFill>
                  <a:schemeClr val="tx1"/>
                </a:solidFill>
                <a:latin typeface="Arial" charset="0"/>
              </a:defRPr>
            </a:lvl8pPr>
            <a:lvl9pPr marL="3886200" indent="-228600" defTabSz="925513" eaLnBrk="0" fontAlgn="base" hangingPunct="0">
              <a:spcBef>
                <a:spcPct val="30000"/>
              </a:spcBef>
              <a:spcAft>
                <a:spcPct val="0"/>
              </a:spcAft>
              <a:defRPr sz="1000">
                <a:solidFill>
                  <a:schemeClr val="tx1"/>
                </a:solidFill>
                <a:latin typeface="Arial" charset="0"/>
              </a:defRPr>
            </a:lvl9pPr>
          </a:lstStyle>
          <a:p>
            <a:pPr eaLnBrk="1" hangingPunct="1">
              <a:spcBef>
                <a:spcPct val="0"/>
              </a:spcBef>
            </a:pPr>
            <a:fld id="{3B7977F0-E4E2-4A59-AF37-3CA61D4B845D}" type="slidenum">
              <a:rPr lang="en-GB" altLang="en-US" sz="1200" smtClean="0">
                <a:ea typeface="ＭＳ Ｐゴシック" pitchFamily="34" charset="-128"/>
              </a:rPr>
              <a:pPr eaLnBrk="1" hangingPunct="1">
                <a:spcBef>
                  <a:spcPct val="0"/>
                </a:spcBef>
              </a:pPr>
              <a:t>16</a:t>
            </a:fld>
            <a:endParaRPr lang="en-GB" altLang="en-US" sz="1200" smtClean="0">
              <a:ea typeface="ＭＳ Ｐゴシック"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dirty="0" smtClean="0"/>
              <a:t>Uneven playing field – issues of engagement, international </a:t>
            </a:r>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a:t>
            </a:r>
            <a:r>
              <a:rPr lang="en-GB" sz="1200" kern="1200" dirty="0" smtClean="0">
                <a:solidFill>
                  <a:schemeClr val="tx1"/>
                </a:solidFill>
                <a:effectLst/>
                <a:latin typeface="+mn-lt"/>
                <a:ea typeface="+mn-ea"/>
                <a:cs typeface="+mn-cs"/>
              </a:rPr>
              <a:t>is a ‘framework’ not just a policy. This was a deliberate move,</a:t>
            </a:r>
            <a:r>
              <a:rPr lang="en-GB" sz="1200" kern="1200" baseline="0" dirty="0" smtClean="0">
                <a:solidFill>
                  <a:schemeClr val="tx1"/>
                </a:solidFill>
                <a:effectLst/>
                <a:latin typeface="+mn-lt"/>
                <a:ea typeface="+mn-ea"/>
                <a:cs typeface="+mn-cs"/>
              </a:rPr>
              <a:t> we have deliberately</a:t>
            </a:r>
            <a:r>
              <a:rPr lang="en-GB" sz="1200" kern="1200" dirty="0" smtClean="0">
                <a:solidFill>
                  <a:schemeClr val="tx1"/>
                </a:solidFill>
                <a:effectLst/>
                <a:latin typeface="+mn-lt"/>
                <a:ea typeface="+mn-ea"/>
                <a:cs typeface="+mn-cs"/>
              </a:rPr>
              <a:t> taken some of the considerations out of researchers hands by providing that operational detail.</a:t>
            </a:r>
            <a:endParaRPr lang="en-GB" dirty="0"/>
          </a:p>
        </p:txBody>
      </p:sp>
      <p:sp>
        <p:nvSpPr>
          <p:cNvPr id="4" name="Slide Number Placeholder 3"/>
          <p:cNvSpPr>
            <a:spLocks noGrp="1"/>
          </p:cNvSpPr>
          <p:nvPr>
            <p:ph type="sldNum" sz="quarter" idx="10"/>
          </p:nvPr>
        </p:nvSpPr>
        <p:spPr/>
        <p:txBody>
          <a:bodyPr/>
          <a:lstStyle/>
          <a:p>
            <a:fld id="{E5F54D90-9476-40ED-94D2-47C3F06278F6}" type="slidenum">
              <a:rPr lang="en-GB" smtClean="0"/>
              <a:t>3</a:t>
            </a:fld>
            <a:endParaRPr lang="en-GB"/>
          </a:p>
        </p:txBody>
      </p:sp>
    </p:spTree>
    <p:extLst>
      <p:ext uri="{BB962C8B-B14F-4D97-AF65-F5344CB8AC3E}">
        <p14:creationId xmlns:p14="http://schemas.microsoft.com/office/powerpoint/2010/main" val="194328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Launched March 2014 – draft went out for consultation and had workshops</a:t>
            </a:r>
            <a:r>
              <a:rPr lang="en-GB" baseline="0" dirty="0" smtClean="0"/>
              <a:t> – included participant representatives</a:t>
            </a:r>
            <a:endParaRPr lang="en-GB" dirty="0"/>
          </a:p>
        </p:txBody>
      </p:sp>
      <p:sp>
        <p:nvSpPr>
          <p:cNvPr id="4" name="Slide Number Placeholder 3"/>
          <p:cNvSpPr>
            <a:spLocks noGrp="1"/>
          </p:cNvSpPr>
          <p:nvPr>
            <p:ph type="sldNum" sz="quarter" idx="10"/>
          </p:nvPr>
        </p:nvSpPr>
        <p:spPr/>
        <p:txBody>
          <a:bodyPr/>
          <a:lstStyle/>
          <a:p>
            <a:fld id="{E5F54D90-9476-40ED-94D2-47C3F06278F6}" type="slidenum">
              <a:rPr lang="en-GB" smtClean="0"/>
              <a:t>5</a:t>
            </a:fld>
            <a:endParaRPr lang="en-GB"/>
          </a:p>
        </p:txBody>
      </p:sp>
    </p:spTree>
    <p:extLst>
      <p:ext uri="{BB962C8B-B14F-4D97-AF65-F5344CB8AC3E}">
        <p14:creationId xmlns:p14="http://schemas.microsoft.com/office/powerpoint/2010/main" val="12527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35D88-C8CA-4982-8C1B-FDD6BD263807}"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08696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25513" eaLnBrk="0" hangingPunct="0">
              <a:spcBef>
                <a:spcPct val="30000"/>
              </a:spcBef>
              <a:defRPr sz="1000">
                <a:solidFill>
                  <a:schemeClr val="tx1"/>
                </a:solidFill>
                <a:latin typeface="Arial" charset="0"/>
              </a:defRPr>
            </a:lvl1pPr>
            <a:lvl2pPr marL="742950" indent="-285750" defTabSz="925513" eaLnBrk="0" hangingPunct="0">
              <a:spcBef>
                <a:spcPct val="30000"/>
              </a:spcBef>
              <a:defRPr sz="1000">
                <a:solidFill>
                  <a:schemeClr val="tx1"/>
                </a:solidFill>
                <a:latin typeface="Arial" charset="0"/>
              </a:defRPr>
            </a:lvl2pPr>
            <a:lvl3pPr marL="1143000" indent="-228600" defTabSz="925513" eaLnBrk="0" hangingPunct="0">
              <a:spcBef>
                <a:spcPct val="30000"/>
              </a:spcBef>
              <a:defRPr sz="1000">
                <a:solidFill>
                  <a:schemeClr val="tx1"/>
                </a:solidFill>
                <a:latin typeface="Arial" charset="0"/>
              </a:defRPr>
            </a:lvl3pPr>
            <a:lvl4pPr marL="1600200" indent="-228600" defTabSz="925513" eaLnBrk="0" hangingPunct="0">
              <a:spcBef>
                <a:spcPct val="30000"/>
              </a:spcBef>
              <a:defRPr sz="1000">
                <a:solidFill>
                  <a:schemeClr val="tx1"/>
                </a:solidFill>
                <a:latin typeface="Arial" charset="0"/>
              </a:defRPr>
            </a:lvl4pPr>
            <a:lvl5pPr marL="2057400" indent="-228600" defTabSz="925513" eaLnBrk="0" hangingPunct="0">
              <a:spcBef>
                <a:spcPct val="30000"/>
              </a:spcBef>
              <a:defRPr sz="1000">
                <a:solidFill>
                  <a:schemeClr val="tx1"/>
                </a:solidFill>
                <a:latin typeface="Arial" charset="0"/>
              </a:defRPr>
            </a:lvl5pPr>
            <a:lvl6pPr marL="2514600" indent="-228600" defTabSz="925513" eaLnBrk="0" fontAlgn="base" hangingPunct="0">
              <a:spcBef>
                <a:spcPct val="30000"/>
              </a:spcBef>
              <a:spcAft>
                <a:spcPct val="0"/>
              </a:spcAft>
              <a:defRPr sz="1000">
                <a:solidFill>
                  <a:schemeClr val="tx1"/>
                </a:solidFill>
                <a:latin typeface="Arial" charset="0"/>
              </a:defRPr>
            </a:lvl6pPr>
            <a:lvl7pPr marL="2971800" indent="-228600" defTabSz="925513" eaLnBrk="0" fontAlgn="base" hangingPunct="0">
              <a:spcBef>
                <a:spcPct val="30000"/>
              </a:spcBef>
              <a:spcAft>
                <a:spcPct val="0"/>
              </a:spcAft>
              <a:defRPr sz="1000">
                <a:solidFill>
                  <a:schemeClr val="tx1"/>
                </a:solidFill>
                <a:latin typeface="Arial" charset="0"/>
              </a:defRPr>
            </a:lvl7pPr>
            <a:lvl8pPr marL="3429000" indent="-228600" defTabSz="925513" eaLnBrk="0" fontAlgn="base" hangingPunct="0">
              <a:spcBef>
                <a:spcPct val="30000"/>
              </a:spcBef>
              <a:spcAft>
                <a:spcPct val="0"/>
              </a:spcAft>
              <a:defRPr sz="1000">
                <a:solidFill>
                  <a:schemeClr val="tx1"/>
                </a:solidFill>
                <a:latin typeface="Arial" charset="0"/>
              </a:defRPr>
            </a:lvl8pPr>
            <a:lvl9pPr marL="3886200" indent="-228600" defTabSz="925513" eaLnBrk="0" fontAlgn="base" hangingPunct="0">
              <a:spcBef>
                <a:spcPct val="30000"/>
              </a:spcBef>
              <a:spcAft>
                <a:spcPct val="0"/>
              </a:spcAft>
              <a:defRPr sz="1000">
                <a:solidFill>
                  <a:schemeClr val="tx1"/>
                </a:solidFill>
                <a:latin typeface="Arial" charset="0"/>
              </a:defRPr>
            </a:lvl9pPr>
          </a:lstStyle>
          <a:p>
            <a:pPr eaLnBrk="1" hangingPunct="1">
              <a:spcBef>
                <a:spcPct val="0"/>
              </a:spcBef>
            </a:pPr>
            <a:fld id="{3C5D28C8-1235-419A-84AC-82192D8D6757}" type="slidenum">
              <a:rPr lang="en-GB" altLang="en-US" sz="1200" smtClean="0">
                <a:ea typeface="ＭＳ Ｐゴシック" pitchFamily="34" charset="-128"/>
              </a:rPr>
              <a:pPr eaLnBrk="1" hangingPunct="1">
                <a:spcBef>
                  <a:spcPct val="0"/>
                </a:spcBef>
              </a:pPr>
              <a:t>9</a:t>
            </a:fld>
            <a:endParaRPr lang="en-GB" altLang="en-US" sz="1200" smtClean="0">
              <a:ea typeface="ＭＳ Ｐゴシック" pitchFamily="34"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dirty="0" smtClean="0"/>
              <a:t>Not going to make the case for data sharing as the importance has been </a:t>
            </a:r>
            <a:r>
              <a:rPr lang="en-US" altLang="en-US" dirty="0" err="1" smtClean="0"/>
              <a:t>emphasised</a:t>
            </a:r>
            <a:r>
              <a:rPr lang="en-US" altLang="en-US" dirty="0" smtClean="0"/>
              <a:t> by other speakers across this</a:t>
            </a:r>
            <a:r>
              <a:rPr lang="en-US" altLang="en-US" baseline="0" dirty="0" smtClean="0"/>
              <a:t> conference – Gill </a:t>
            </a:r>
            <a:r>
              <a:rPr lang="en-US" altLang="en-US" baseline="0" dirty="0" err="1" smtClean="0"/>
              <a:t>McVean’s</a:t>
            </a:r>
            <a:r>
              <a:rPr lang="en-US" altLang="en-US" baseline="0" dirty="0" smtClean="0"/>
              <a:t> slide – 5,000 to 500,000 powerful example</a:t>
            </a:r>
          </a:p>
          <a:p>
            <a:pPr eaLnBrk="1" hangingPunct="1"/>
            <a:r>
              <a:rPr lang="en-US" altLang="en-US" baseline="0" dirty="0" smtClean="0"/>
              <a:t>The Trust data sharing is a key area of policy – 10 people in policy – 7 people work on some facet of it</a:t>
            </a: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25513" eaLnBrk="0" hangingPunct="0">
              <a:spcBef>
                <a:spcPct val="30000"/>
              </a:spcBef>
              <a:defRPr sz="1000">
                <a:solidFill>
                  <a:schemeClr val="tx1"/>
                </a:solidFill>
                <a:latin typeface="Arial" charset="0"/>
              </a:defRPr>
            </a:lvl1pPr>
            <a:lvl2pPr marL="742950" indent="-285750" defTabSz="925513" eaLnBrk="0" hangingPunct="0">
              <a:spcBef>
                <a:spcPct val="30000"/>
              </a:spcBef>
              <a:defRPr sz="1000">
                <a:solidFill>
                  <a:schemeClr val="tx1"/>
                </a:solidFill>
                <a:latin typeface="Arial" charset="0"/>
              </a:defRPr>
            </a:lvl2pPr>
            <a:lvl3pPr marL="1143000" indent="-228600" defTabSz="925513" eaLnBrk="0" hangingPunct="0">
              <a:spcBef>
                <a:spcPct val="30000"/>
              </a:spcBef>
              <a:defRPr sz="1000">
                <a:solidFill>
                  <a:schemeClr val="tx1"/>
                </a:solidFill>
                <a:latin typeface="Arial" charset="0"/>
              </a:defRPr>
            </a:lvl3pPr>
            <a:lvl4pPr marL="1600200" indent="-228600" defTabSz="925513" eaLnBrk="0" hangingPunct="0">
              <a:spcBef>
                <a:spcPct val="30000"/>
              </a:spcBef>
              <a:defRPr sz="1000">
                <a:solidFill>
                  <a:schemeClr val="tx1"/>
                </a:solidFill>
                <a:latin typeface="Arial" charset="0"/>
              </a:defRPr>
            </a:lvl4pPr>
            <a:lvl5pPr marL="2057400" indent="-228600" defTabSz="925513" eaLnBrk="0" hangingPunct="0">
              <a:spcBef>
                <a:spcPct val="30000"/>
              </a:spcBef>
              <a:defRPr sz="1000">
                <a:solidFill>
                  <a:schemeClr val="tx1"/>
                </a:solidFill>
                <a:latin typeface="Arial" charset="0"/>
              </a:defRPr>
            </a:lvl5pPr>
            <a:lvl6pPr marL="2514600" indent="-228600" defTabSz="925513" eaLnBrk="0" fontAlgn="base" hangingPunct="0">
              <a:spcBef>
                <a:spcPct val="30000"/>
              </a:spcBef>
              <a:spcAft>
                <a:spcPct val="0"/>
              </a:spcAft>
              <a:defRPr sz="1000">
                <a:solidFill>
                  <a:schemeClr val="tx1"/>
                </a:solidFill>
                <a:latin typeface="Arial" charset="0"/>
              </a:defRPr>
            </a:lvl6pPr>
            <a:lvl7pPr marL="2971800" indent="-228600" defTabSz="925513" eaLnBrk="0" fontAlgn="base" hangingPunct="0">
              <a:spcBef>
                <a:spcPct val="30000"/>
              </a:spcBef>
              <a:spcAft>
                <a:spcPct val="0"/>
              </a:spcAft>
              <a:defRPr sz="1000">
                <a:solidFill>
                  <a:schemeClr val="tx1"/>
                </a:solidFill>
                <a:latin typeface="Arial" charset="0"/>
              </a:defRPr>
            </a:lvl7pPr>
            <a:lvl8pPr marL="3429000" indent="-228600" defTabSz="925513" eaLnBrk="0" fontAlgn="base" hangingPunct="0">
              <a:spcBef>
                <a:spcPct val="30000"/>
              </a:spcBef>
              <a:spcAft>
                <a:spcPct val="0"/>
              </a:spcAft>
              <a:defRPr sz="1000">
                <a:solidFill>
                  <a:schemeClr val="tx1"/>
                </a:solidFill>
                <a:latin typeface="Arial" charset="0"/>
              </a:defRPr>
            </a:lvl8pPr>
            <a:lvl9pPr marL="3886200" indent="-228600" defTabSz="925513" eaLnBrk="0" fontAlgn="base" hangingPunct="0">
              <a:spcBef>
                <a:spcPct val="30000"/>
              </a:spcBef>
              <a:spcAft>
                <a:spcPct val="0"/>
              </a:spcAft>
              <a:defRPr sz="1000">
                <a:solidFill>
                  <a:schemeClr val="tx1"/>
                </a:solidFill>
                <a:latin typeface="Arial" charset="0"/>
              </a:defRPr>
            </a:lvl9pPr>
          </a:lstStyle>
          <a:p>
            <a:pPr eaLnBrk="1" hangingPunct="1">
              <a:spcBef>
                <a:spcPct val="0"/>
              </a:spcBef>
            </a:pPr>
            <a:fld id="{F4F09766-A8D5-4328-9299-B63664FA11E3}" type="slidenum">
              <a:rPr lang="en-GB" altLang="en-US" sz="1200" smtClean="0">
                <a:ea typeface="ＭＳ Ｐゴシック" pitchFamily="34" charset="-128"/>
              </a:rPr>
              <a:pPr eaLnBrk="1" hangingPunct="1">
                <a:spcBef>
                  <a:spcPct val="0"/>
                </a:spcBef>
              </a:pPr>
              <a:t>10</a:t>
            </a:fld>
            <a:endParaRPr lang="en-GB" altLang="en-US" sz="1200" smtClean="0">
              <a:ea typeface="ＭＳ Ｐゴシック" pitchFamily="34" charset="-128"/>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25513" eaLnBrk="0" hangingPunct="0">
              <a:spcBef>
                <a:spcPct val="30000"/>
              </a:spcBef>
              <a:defRPr sz="1000">
                <a:solidFill>
                  <a:schemeClr val="tx1"/>
                </a:solidFill>
                <a:latin typeface="Arial" charset="0"/>
              </a:defRPr>
            </a:lvl1pPr>
            <a:lvl2pPr marL="742950" indent="-285750" defTabSz="925513" eaLnBrk="0" hangingPunct="0">
              <a:spcBef>
                <a:spcPct val="30000"/>
              </a:spcBef>
              <a:defRPr sz="1000">
                <a:solidFill>
                  <a:schemeClr val="tx1"/>
                </a:solidFill>
                <a:latin typeface="Arial" charset="0"/>
              </a:defRPr>
            </a:lvl2pPr>
            <a:lvl3pPr marL="1143000" indent="-228600" defTabSz="925513" eaLnBrk="0" hangingPunct="0">
              <a:spcBef>
                <a:spcPct val="30000"/>
              </a:spcBef>
              <a:defRPr sz="1000">
                <a:solidFill>
                  <a:schemeClr val="tx1"/>
                </a:solidFill>
                <a:latin typeface="Arial" charset="0"/>
              </a:defRPr>
            </a:lvl3pPr>
            <a:lvl4pPr marL="1600200" indent="-228600" defTabSz="925513" eaLnBrk="0" hangingPunct="0">
              <a:spcBef>
                <a:spcPct val="30000"/>
              </a:spcBef>
              <a:defRPr sz="1000">
                <a:solidFill>
                  <a:schemeClr val="tx1"/>
                </a:solidFill>
                <a:latin typeface="Arial" charset="0"/>
              </a:defRPr>
            </a:lvl4pPr>
            <a:lvl5pPr marL="2057400" indent="-228600" defTabSz="925513" eaLnBrk="0" hangingPunct="0">
              <a:spcBef>
                <a:spcPct val="30000"/>
              </a:spcBef>
              <a:defRPr sz="1000">
                <a:solidFill>
                  <a:schemeClr val="tx1"/>
                </a:solidFill>
                <a:latin typeface="Arial" charset="0"/>
              </a:defRPr>
            </a:lvl5pPr>
            <a:lvl6pPr marL="2514600" indent="-228600" defTabSz="925513" eaLnBrk="0" fontAlgn="base" hangingPunct="0">
              <a:spcBef>
                <a:spcPct val="30000"/>
              </a:spcBef>
              <a:spcAft>
                <a:spcPct val="0"/>
              </a:spcAft>
              <a:defRPr sz="1000">
                <a:solidFill>
                  <a:schemeClr val="tx1"/>
                </a:solidFill>
                <a:latin typeface="Arial" charset="0"/>
              </a:defRPr>
            </a:lvl6pPr>
            <a:lvl7pPr marL="2971800" indent="-228600" defTabSz="925513" eaLnBrk="0" fontAlgn="base" hangingPunct="0">
              <a:spcBef>
                <a:spcPct val="30000"/>
              </a:spcBef>
              <a:spcAft>
                <a:spcPct val="0"/>
              </a:spcAft>
              <a:defRPr sz="1000">
                <a:solidFill>
                  <a:schemeClr val="tx1"/>
                </a:solidFill>
                <a:latin typeface="Arial" charset="0"/>
              </a:defRPr>
            </a:lvl7pPr>
            <a:lvl8pPr marL="3429000" indent="-228600" defTabSz="925513" eaLnBrk="0" fontAlgn="base" hangingPunct="0">
              <a:spcBef>
                <a:spcPct val="30000"/>
              </a:spcBef>
              <a:spcAft>
                <a:spcPct val="0"/>
              </a:spcAft>
              <a:defRPr sz="1000">
                <a:solidFill>
                  <a:schemeClr val="tx1"/>
                </a:solidFill>
                <a:latin typeface="Arial" charset="0"/>
              </a:defRPr>
            </a:lvl8pPr>
            <a:lvl9pPr marL="3886200" indent="-228600" defTabSz="925513" eaLnBrk="0" fontAlgn="base" hangingPunct="0">
              <a:spcBef>
                <a:spcPct val="30000"/>
              </a:spcBef>
              <a:spcAft>
                <a:spcPct val="0"/>
              </a:spcAft>
              <a:defRPr sz="1000">
                <a:solidFill>
                  <a:schemeClr val="tx1"/>
                </a:solidFill>
                <a:latin typeface="Arial" charset="0"/>
              </a:defRPr>
            </a:lvl9pPr>
          </a:lstStyle>
          <a:p>
            <a:pPr eaLnBrk="1" hangingPunct="1">
              <a:spcBef>
                <a:spcPct val="0"/>
              </a:spcBef>
            </a:pPr>
            <a:fld id="{71AF4C4C-4EEC-4B28-8AA6-FCB5D8E9C3C2}" type="slidenum">
              <a:rPr lang="en-GB" altLang="en-US" sz="1200" smtClean="0">
                <a:ea typeface="ＭＳ Ｐゴシック" pitchFamily="34" charset="-128"/>
              </a:rPr>
              <a:pPr eaLnBrk="1" hangingPunct="1">
                <a:spcBef>
                  <a:spcPct val="0"/>
                </a:spcBef>
              </a:pPr>
              <a:t>11</a:t>
            </a:fld>
            <a:endParaRPr lang="en-GB" altLang="en-US" sz="1200" smtClean="0">
              <a:ea typeface="ＭＳ Ｐゴシック" pitchFamily="34"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dirty="0" smtClean="0"/>
              <a:t>Includes looking at negative findings</a:t>
            </a: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25513" eaLnBrk="0" hangingPunct="0">
              <a:spcBef>
                <a:spcPct val="30000"/>
              </a:spcBef>
              <a:defRPr sz="1000">
                <a:solidFill>
                  <a:schemeClr val="tx1"/>
                </a:solidFill>
                <a:latin typeface="Arial" charset="0"/>
              </a:defRPr>
            </a:lvl1pPr>
            <a:lvl2pPr marL="742950" indent="-285750" defTabSz="925513" eaLnBrk="0" hangingPunct="0">
              <a:spcBef>
                <a:spcPct val="30000"/>
              </a:spcBef>
              <a:defRPr sz="1000">
                <a:solidFill>
                  <a:schemeClr val="tx1"/>
                </a:solidFill>
                <a:latin typeface="Arial" charset="0"/>
              </a:defRPr>
            </a:lvl2pPr>
            <a:lvl3pPr marL="1143000" indent="-228600" defTabSz="925513" eaLnBrk="0" hangingPunct="0">
              <a:spcBef>
                <a:spcPct val="30000"/>
              </a:spcBef>
              <a:defRPr sz="1000">
                <a:solidFill>
                  <a:schemeClr val="tx1"/>
                </a:solidFill>
                <a:latin typeface="Arial" charset="0"/>
              </a:defRPr>
            </a:lvl3pPr>
            <a:lvl4pPr marL="1600200" indent="-228600" defTabSz="925513" eaLnBrk="0" hangingPunct="0">
              <a:spcBef>
                <a:spcPct val="30000"/>
              </a:spcBef>
              <a:defRPr sz="1000">
                <a:solidFill>
                  <a:schemeClr val="tx1"/>
                </a:solidFill>
                <a:latin typeface="Arial" charset="0"/>
              </a:defRPr>
            </a:lvl4pPr>
            <a:lvl5pPr marL="2057400" indent="-228600" defTabSz="925513" eaLnBrk="0" hangingPunct="0">
              <a:spcBef>
                <a:spcPct val="30000"/>
              </a:spcBef>
              <a:defRPr sz="1000">
                <a:solidFill>
                  <a:schemeClr val="tx1"/>
                </a:solidFill>
                <a:latin typeface="Arial" charset="0"/>
              </a:defRPr>
            </a:lvl5pPr>
            <a:lvl6pPr marL="2514600" indent="-228600" defTabSz="925513" eaLnBrk="0" fontAlgn="base" hangingPunct="0">
              <a:spcBef>
                <a:spcPct val="30000"/>
              </a:spcBef>
              <a:spcAft>
                <a:spcPct val="0"/>
              </a:spcAft>
              <a:defRPr sz="1000">
                <a:solidFill>
                  <a:schemeClr val="tx1"/>
                </a:solidFill>
                <a:latin typeface="Arial" charset="0"/>
              </a:defRPr>
            </a:lvl6pPr>
            <a:lvl7pPr marL="2971800" indent="-228600" defTabSz="925513" eaLnBrk="0" fontAlgn="base" hangingPunct="0">
              <a:spcBef>
                <a:spcPct val="30000"/>
              </a:spcBef>
              <a:spcAft>
                <a:spcPct val="0"/>
              </a:spcAft>
              <a:defRPr sz="1000">
                <a:solidFill>
                  <a:schemeClr val="tx1"/>
                </a:solidFill>
                <a:latin typeface="Arial" charset="0"/>
              </a:defRPr>
            </a:lvl7pPr>
            <a:lvl8pPr marL="3429000" indent="-228600" defTabSz="925513" eaLnBrk="0" fontAlgn="base" hangingPunct="0">
              <a:spcBef>
                <a:spcPct val="30000"/>
              </a:spcBef>
              <a:spcAft>
                <a:spcPct val="0"/>
              </a:spcAft>
              <a:defRPr sz="1000">
                <a:solidFill>
                  <a:schemeClr val="tx1"/>
                </a:solidFill>
                <a:latin typeface="Arial" charset="0"/>
              </a:defRPr>
            </a:lvl8pPr>
            <a:lvl9pPr marL="3886200" indent="-228600" defTabSz="925513" eaLnBrk="0" fontAlgn="base" hangingPunct="0">
              <a:spcBef>
                <a:spcPct val="30000"/>
              </a:spcBef>
              <a:spcAft>
                <a:spcPct val="0"/>
              </a:spcAft>
              <a:defRPr sz="1000">
                <a:solidFill>
                  <a:schemeClr val="tx1"/>
                </a:solidFill>
                <a:latin typeface="Arial" charset="0"/>
              </a:defRPr>
            </a:lvl9pPr>
          </a:lstStyle>
          <a:p>
            <a:pPr eaLnBrk="1" hangingPunct="1">
              <a:spcBef>
                <a:spcPct val="0"/>
              </a:spcBef>
            </a:pPr>
            <a:fld id="{4BDD65C8-F968-42BC-8441-1243AE77E5E9}" type="slidenum">
              <a:rPr lang="en-GB" altLang="en-US" sz="1200" smtClean="0">
                <a:ea typeface="ＭＳ Ｐゴシック" pitchFamily="34" charset="-128"/>
              </a:rPr>
              <a:pPr eaLnBrk="1" hangingPunct="1">
                <a:spcBef>
                  <a:spcPct val="0"/>
                </a:spcBef>
              </a:pPr>
              <a:t>12</a:t>
            </a:fld>
            <a:endParaRPr lang="en-GB" altLang="en-US" sz="1200" smtClean="0">
              <a:ea typeface="ＭＳ Ｐゴシック" pitchFamily="34"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5513" eaLnBrk="0" hangingPunct="0">
              <a:spcBef>
                <a:spcPct val="30000"/>
              </a:spcBef>
              <a:defRPr sz="1000">
                <a:solidFill>
                  <a:schemeClr val="tx1"/>
                </a:solidFill>
                <a:latin typeface="Arial" charset="0"/>
              </a:defRPr>
            </a:lvl1pPr>
            <a:lvl2pPr marL="742950" indent="-285750" defTabSz="925513" eaLnBrk="0" hangingPunct="0">
              <a:spcBef>
                <a:spcPct val="30000"/>
              </a:spcBef>
              <a:defRPr sz="1000">
                <a:solidFill>
                  <a:schemeClr val="tx1"/>
                </a:solidFill>
                <a:latin typeface="Arial" charset="0"/>
              </a:defRPr>
            </a:lvl2pPr>
            <a:lvl3pPr marL="1143000" indent="-228600" defTabSz="925513" eaLnBrk="0" hangingPunct="0">
              <a:spcBef>
                <a:spcPct val="30000"/>
              </a:spcBef>
              <a:defRPr sz="1000">
                <a:solidFill>
                  <a:schemeClr val="tx1"/>
                </a:solidFill>
                <a:latin typeface="Arial" charset="0"/>
              </a:defRPr>
            </a:lvl3pPr>
            <a:lvl4pPr marL="1600200" indent="-228600" defTabSz="925513" eaLnBrk="0" hangingPunct="0">
              <a:spcBef>
                <a:spcPct val="30000"/>
              </a:spcBef>
              <a:defRPr sz="1000">
                <a:solidFill>
                  <a:schemeClr val="tx1"/>
                </a:solidFill>
                <a:latin typeface="Arial" charset="0"/>
              </a:defRPr>
            </a:lvl4pPr>
            <a:lvl5pPr marL="2057400" indent="-228600" defTabSz="925513" eaLnBrk="0" hangingPunct="0">
              <a:spcBef>
                <a:spcPct val="30000"/>
              </a:spcBef>
              <a:defRPr sz="1000">
                <a:solidFill>
                  <a:schemeClr val="tx1"/>
                </a:solidFill>
                <a:latin typeface="Arial" charset="0"/>
              </a:defRPr>
            </a:lvl5pPr>
            <a:lvl6pPr marL="2514600" indent="-228600" defTabSz="925513" eaLnBrk="0" fontAlgn="base" hangingPunct="0">
              <a:spcBef>
                <a:spcPct val="30000"/>
              </a:spcBef>
              <a:spcAft>
                <a:spcPct val="0"/>
              </a:spcAft>
              <a:defRPr sz="1000">
                <a:solidFill>
                  <a:schemeClr val="tx1"/>
                </a:solidFill>
                <a:latin typeface="Arial" charset="0"/>
              </a:defRPr>
            </a:lvl6pPr>
            <a:lvl7pPr marL="2971800" indent="-228600" defTabSz="925513" eaLnBrk="0" fontAlgn="base" hangingPunct="0">
              <a:spcBef>
                <a:spcPct val="30000"/>
              </a:spcBef>
              <a:spcAft>
                <a:spcPct val="0"/>
              </a:spcAft>
              <a:defRPr sz="1000">
                <a:solidFill>
                  <a:schemeClr val="tx1"/>
                </a:solidFill>
                <a:latin typeface="Arial" charset="0"/>
              </a:defRPr>
            </a:lvl7pPr>
            <a:lvl8pPr marL="3429000" indent="-228600" defTabSz="925513" eaLnBrk="0" fontAlgn="base" hangingPunct="0">
              <a:spcBef>
                <a:spcPct val="30000"/>
              </a:spcBef>
              <a:spcAft>
                <a:spcPct val="0"/>
              </a:spcAft>
              <a:defRPr sz="1000">
                <a:solidFill>
                  <a:schemeClr val="tx1"/>
                </a:solidFill>
                <a:latin typeface="Arial" charset="0"/>
              </a:defRPr>
            </a:lvl8pPr>
            <a:lvl9pPr marL="3886200" indent="-228600" defTabSz="925513" eaLnBrk="0" fontAlgn="base" hangingPunct="0">
              <a:spcBef>
                <a:spcPct val="30000"/>
              </a:spcBef>
              <a:spcAft>
                <a:spcPct val="0"/>
              </a:spcAft>
              <a:defRPr sz="1000">
                <a:solidFill>
                  <a:schemeClr val="tx1"/>
                </a:solidFill>
                <a:latin typeface="Arial" charset="0"/>
              </a:defRPr>
            </a:lvl9pPr>
          </a:lstStyle>
          <a:p>
            <a:pPr eaLnBrk="1" hangingPunct="1">
              <a:spcBef>
                <a:spcPct val="0"/>
              </a:spcBef>
            </a:pPr>
            <a:fld id="{3C894B4E-971D-46CA-BDE4-9BE98FFE9074}" type="slidenum">
              <a:rPr lang="en-GB" altLang="en-US" sz="1200" smtClean="0">
                <a:ea typeface="ＭＳ Ｐゴシック" pitchFamily="34" charset="-128"/>
              </a:rPr>
              <a:pPr eaLnBrk="1" hangingPunct="1">
                <a:spcBef>
                  <a:spcPct val="0"/>
                </a:spcBef>
              </a:pPr>
              <a:t>13</a:t>
            </a:fld>
            <a:endParaRPr lang="en-GB" altLang="en-US" sz="1200" smtClean="0">
              <a:ea typeface="ＭＳ Ｐゴシック" pitchFamily="34"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B9BE"/>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7388" y="1022350"/>
            <a:ext cx="7772400" cy="750888"/>
          </a:xfrm>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stStyle>
          <a:p>
            <a:pPr lvl="0"/>
            <a:r>
              <a:rPr lang="en-US" noProof="0" smtClean="0"/>
              <a:t>Click to edit Master title style</a:t>
            </a:r>
            <a:endParaRPr lang="en-GB" noProof="0" smtClean="0"/>
          </a:p>
        </p:txBody>
      </p:sp>
      <p:sp>
        <p:nvSpPr>
          <p:cNvPr id="5123" name="Rectangle 3"/>
          <p:cNvSpPr>
            <a:spLocks noGrp="1" noChangeArrowheads="1"/>
          </p:cNvSpPr>
          <p:nvPr>
            <p:ph type="subTitle" idx="1"/>
          </p:nvPr>
        </p:nvSpPr>
        <p:spPr>
          <a:xfrm>
            <a:off x="692150" y="2276475"/>
            <a:ext cx="6400800" cy="1752600"/>
          </a:xfrm>
        </p:spPr>
        <p:txBody>
          <a:bodyPr/>
          <a:lstStyle>
            <a:lvl1pPr>
              <a:defRPr>
                <a:solidFill>
                  <a:schemeClr val="bg1"/>
                </a:solidFill>
              </a:defRPr>
            </a:lvl1pPr>
          </a:lstStyle>
          <a:p>
            <a:pPr lvl="0"/>
            <a:r>
              <a:rPr lang="en-US" noProof="0" smtClean="0"/>
              <a:t>Click to edit Master subtitle style</a:t>
            </a:r>
            <a:endParaRPr lang="en-GB" noProof="0" smtClean="0"/>
          </a:p>
        </p:txBody>
      </p:sp>
      <p:pic>
        <p:nvPicPr>
          <p:cNvPr id="5127" name="Picture 7" descr="WE_logotype_black"/>
          <p:cNvPicPr>
            <a:picLocks noChangeAspect="1" noChangeArrowheads="1"/>
          </p:cNvPicPr>
          <p:nvPr/>
        </p:nvPicPr>
        <p:blipFill>
          <a:blip r:embed="rId2" cstate="print">
            <a:lum bright="14000"/>
            <a:extLst>
              <a:ext uri="{28A0092B-C50C-407E-A947-70E740481C1C}">
                <a14:useLocalDpi xmlns:a14="http://schemas.microsoft.com/office/drawing/2010/main" val="0"/>
              </a:ext>
            </a:extLst>
          </a:blip>
          <a:srcRect/>
          <a:stretch>
            <a:fillRect/>
          </a:stretch>
        </p:blipFill>
        <p:spPr bwMode="auto">
          <a:xfrm>
            <a:off x="684213" y="6165850"/>
            <a:ext cx="1800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40558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62682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692150"/>
            <a:ext cx="1943100" cy="57610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92150"/>
            <a:ext cx="5678488" cy="5761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4484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941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059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57338"/>
            <a:ext cx="38100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57338"/>
            <a:ext cx="3811588"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8208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64638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6268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450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958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771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92150"/>
            <a:ext cx="77739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099" name="Rectangle 3"/>
          <p:cNvSpPr>
            <a:spLocks noGrp="1" noChangeArrowheads="1"/>
          </p:cNvSpPr>
          <p:nvPr>
            <p:ph type="body" idx="1"/>
          </p:nvPr>
        </p:nvSpPr>
        <p:spPr bwMode="auto">
          <a:xfrm>
            <a:off x="685800" y="1557338"/>
            <a:ext cx="777398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cxnSp>
        <p:nvCxnSpPr>
          <p:cNvPr id="15" name="Straight Connector 14"/>
          <p:cNvCxnSpPr>
            <a:cxnSpLocks noChangeShapeType="1"/>
          </p:cNvCxnSpPr>
          <p:nvPr/>
        </p:nvCxnSpPr>
        <p:spPr bwMode="auto">
          <a:xfrm>
            <a:off x="679450" y="568325"/>
            <a:ext cx="7813675" cy="22225"/>
          </a:xfrm>
          <a:prstGeom prst="line">
            <a:avLst/>
          </a:prstGeom>
          <a:noFill/>
          <a:ln w="12700">
            <a:solidFill>
              <a:srgbClr val="00B9BE"/>
            </a:solidFill>
            <a:prstDash val="dot"/>
            <a:round/>
            <a:headEnd/>
            <a:tailEnd/>
          </a:ln>
          <a:extLst>
            <a:ext uri="{909E8E84-426E-40DD-AFC4-6F175D3DCCD1}">
              <a14:hiddenFill xmlns:a14="http://schemas.microsoft.com/office/drawing/2010/main">
                <a:noFill/>
              </a14:hiddenFill>
            </a:ext>
          </a:extLst>
        </p:spPr>
      </p:cxnSp>
      <p:pic>
        <p:nvPicPr>
          <p:cNvPr id="4103" name="WE_logotype_white.eps" descr="/Volumes/Publishing/Design/Design Elements/Wellcome_Trust/_Identity/_Logo/eps/WE_logotype_white.eps"/>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35825" y="312738"/>
            <a:ext cx="121602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76977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fontAlgn="base" hangingPunct="1">
        <a:spcBef>
          <a:spcPct val="0"/>
        </a:spcBef>
        <a:spcAft>
          <a:spcPct val="0"/>
        </a:spcAft>
        <a:defRPr sz="3600">
          <a:solidFill>
            <a:srgbClr val="00B9BE"/>
          </a:solidFill>
          <a:latin typeface="+mj-lt"/>
          <a:ea typeface="+mj-ea"/>
          <a:cs typeface="+mj-cs"/>
        </a:defRPr>
      </a:lvl1pPr>
      <a:lvl2pPr algn="l" rtl="0" eaLnBrk="1" fontAlgn="base" hangingPunct="1">
        <a:spcBef>
          <a:spcPct val="0"/>
        </a:spcBef>
        <a:spcAft>
          <a:spcPct val="0"/>
        </a:spcAft>
        <a:defRPr sz="3600">
          <a:solidFill>
            <a:schemeClr val="hlink"/>
          </a:solidFill>
          <a:latin typeface="Arial" charset="0"/>
          <a:ea typeface="ＭＳ Ｐゴシック" charset="-128"/>
        </a:defRPr>
      </a:lvl2pPr>
      <a:lvl3pPr algn="l" rtl="0" eaLnBrk="1" fontAlgn="base" hangingPunct="1">
        <a:spcBef>
          <a:spcPct val="0"/>
        </a:spcBef>
        <a:spcAft>
          <a:spcPct val="0"/>
        </a:spcAft>
        <a:defRPr sz="3600">
          <a:solidFill>
            <a:schemeClr val="hlink"/>
          </a:solidFill>
          <a:latin typeface="Arial" charset="0"/>
          <a:ea typeface="ＭＳ Ｐゴシック" charset="-128"/>
        </a:defRPr>
      </a:lvl3pPr>
      <a:lvl4pPr algn="l" rtl="0" eaLnBrk="1" fontAlgn="base" hangingPunct="1">
        <a:spcBef>
          <a:spcPct val="0"/>
        </a:spcBef>
        <a:spcAft>
          <a:spcPct val="0"/>
        </a:spcAft>
        <a:defRPr sz="3600">
          <a:solidFill>
            <a:schemeClr val="hlink"/>
          </a:solidFill>
          <a:latin typeface="Arial" charset="0"/>
          <a:ea typeface="ＭＳ Ｐゴシック" charset="-128"/>
        </a:defRPr>
      </a:lvl4pPr>
      <a:lvl5pPr algn="l" rtl="0" eaLnBrk="1" fontAlgn="base" hangingPunct="1">
        <a:spcBef>
          <a:spcPct val="0"/>
        </a:spcBef>
        <a:spcAft>
          <a:spcPct val="0"/>
        </a:spcAft>
        <a:defRPr sz="3600">
          <a:solidFill>
            <a:schemeClr val="hlink"/>
          </a:solidFill>
          <a:latin typeface="Arial" charset="0"/>
          <a:ea typeface="ＭＳ Ｐゴシック" charset="-128"/>
        </a:defRPr>
      </a:lvl5pPr>
      <a:lvl6pPr marL="457200" algn="l" rtl="0" eaLnBrk="1" fontAlgn="base" hangingPunct="1">
        <a:spcBef>
          <a:spcPct val="0"/>
        </a:spcBef>
        <a:spcAft>
          <a:spcPct val="0"/>
        </a:spcAft>
        <a:defRPr sz="3600">
          <a:solidFill>
            <a:schemeClr val="hlink"/>
          </a:solidFill>
          <a:latin typeface="Arial" charset="0"/>
          <a:ea typeface="ＭＳ Ｐゴシック" charset="-128"/>
        </a:defRPr>
      </a:lvl6pPr>
      <a:lvl7pPr marL="914400" algn="l" rtl="0" eaLnBrk="1" fontAlgn="base" hangingPunct="1">
        <a:spcBef>
          <a:spcPct val="0"/>
        </a:spcBef>
        <a:spcAft>
          <a:spcPct val="0"/>
        </a:spcAft>
        <a:defRPr sz="3600">
          <a:solidFill>
            <a:schemeClr val="hlink"/>
          </a:solidFill>
          <a:latin typeface="Arial" charset="0"/>
          <a:ea typeface="ＭＳ Ｐゴシック" charset="-128"/>
        </a:defRPr>
      </a:lvl7pPr>
      <a:lvl8pPr marL="1371600" algn="l" rtl="0" eaLnBrk="1" fontAlgn="base" hangingPunct="1">
        <a:spcBef>
          <a:spcPct val="0"/>
        </a:spcBef>
        <a:spcAft>
          <a:spcPct val="0"/>
        </a:spcAft>
        <a:defRPr sz="3600">
          <a:solidFill>
            <a:schemeClr val="hlink"/>
          </a:solidFill>
          <a:latin typeface="Arial" charset="0"/>
          <a:ea typeface="ＭＳ Ｐゴシック" charset="-128"/>
        </a:defRPr>
      </a:lvl8pPr>
      <a:lvl9pPr marL="1828800" algn="l" rtl="0" eaLnBrk="1" fontAlgn="base" hangingPunct="1">
        <a:spcBef>
          <a:spcPct val="0"/>
        </a:spcBef>
        <a:spcAft>
          <a:spcPct val="0"/>
        </a:spcAft>
        <a:defRPr sz="3600">
          <a:solidFill>
            <a:schemeClr val="hlink"/>
          </a:solidFill>
          <a:latin typeface="Arial" charset="0"/>
          <a:ea typeface="ＭＳ Ｐゴシック" charset="-128"/>
        </a:defRPr>
      </a:lvl9pPr>
    </p:titleStyle>
    <p:bodyStyle>
      <a:lvl1pPr marL="0" indent="0" algn="l" rtl="0" eaLnBrk="1" fontAlgn="base" hangingPunct="1">
        <a:spcBef>
          <a:spcPct val="20000"/>
        </a:spcBef>
        <a:spcAft>
          <a:spcPct val="0"/>
        </a:spcAft>
        <a:buClr>
          <a:srgbClr val="00B9BE"/>
        </a:buClr>
        <a:buFont typeface="Arial" pitchFamily="34" charset="0"/>
        <a:buNone/>
        <a:defRPr sz="2400">
          <a:solidFill>
            <a:srgbClr val="D2D2D2"/>
          </a:solidFill>
          <a:latin typeface="+mn-lt"/>
          <a:ea typeface="+mn-ea"/>
          <a:cs typeface="+mn-cs"/>
        </a:defRPr>
      </a:lvl1pPr>
      <a:lvl2pPr marL="361950" indent="-182563" algn="l" rtl="0" eaLnBrk="1" fontAlgn="base" hangingPunct="1">
        <a:spcBef>
          <a:spcPct val="20000"/>
        </a:spcBef>
        <a:spcAft>
          <a:spcPct val="0"/>
        </a:spcAft>
        <a:buClr>
          <a:srgbClr val="00B9BE"/>
        </a:buClr>
        <a:buSzPct val="130000"/>
        <a:buFont typeface="Arial" pitchFamily="34" charset="0"/>
        <a:buChar char="•"/>
        <a:defRPr sz="2400">
          <a:solidFill>
            <a:srgbClr val="D2D2D2"/>
          </a:solidFill>
          <a:latin typeface="+mn-lt"/>
          <a:ea typeface="+mn-ea"/>
        </a:defRPr>
      </a:lvl2pPr>
      <a:lvl3pPr marL="712788" indent="-169863" algn="l" rtl="0" eaLnBrk="1" fontAlgn="base" hangingPunct="1">
        <a:spcBef>
          <a:spcPct val="20000"/>
        </a:spcBef>
        <a:spcAft>
          <a:spcPct val="0"/>
        </a:spcAft>
        <a:buClr>
          <a:srgbClr val="00B9BE"/>
        </a:buClr>
        <a:buSzPct val="130000"/>
        <a:buFont typeface="Arial" pitchFamily="34" charset="0"/>
        <a:buChar char="•"/>
        <a:defRPr sz="2400">
          <a:solidFill>
            <a:srgbClr val="D2D2D2"/>
          </a:solidFill>
          <a:latin typeface="+mn-lt"/>
          <a:ea typeface="+mn-ea"/>
        </a:defRPr>
      </a:lvl3pPr>
      <a:lvl4pPr marL="1073150" indent="-179388" algn="l" rtl="0" eaLnBrk="1" fontAlgn="base" hangingPunct="1">
        <a:spcBef>
          <a:spcPct val="20000"/>
        </a:spcBef>
        <a:spcAft>
          <a:spcPct val="0"/>
        </a:spcAft>
        <a:buClr>
          <a:srgbClr val="00B9BE"/>
        </a:buClr>
        <a:buSzPct val="130000"/>
        <a:buFont typeface="Arial" pitchFamily="34" charset="0"/>
        <a:buChar char="•"/>
        <a:defRPr sz="2400">
          <a:solidFill>
            <a:srgbClr val="D2D2D2"/>
          </a:solidFill>
          <a:latin typeface="+mn-lt"/>
          <a:ea typeface="+mn-ea"/>
        </a:defRPr>
      </a:lvl4pPr>
      <a:lvl5pPr marL="1435100" indent="-180975" algn="l" rtl="0" eaLnBrk="1" fontAlgn="base" hangingPunct="1">
        <a:spcBef>
          <a:spcPct val="20000"/>
        </a:spcBef>
        <a:spcAft>
          <a:spcPct val="0"/>
        </a:spcAft>
        <a:buClr>
          <a:srgbClr val="00B9BE"/>
        </a:buClr>
        <a:buSzPct val="130000"/>
        <a:buFont typeface="Arial" pitchFamily="34" charset="0"/>
        <a:buChar char="•"/>
        <a:defRPr sz="2400">
          <a:solidFill>
            <a:srgbClr val="D2D2D2"/>
          </a:solidFill>
          <a:latin typeface="+mn-lt"/>
          <a:ea typeface="+mn-ea"/>
        </a:defRPr>
      </a:lvl5pPr>
      <a:lvl6pPr marL="1892300" indent="-180975" algn="l" rtl="0" eaLnBrk="1" fontAlgn="base" hangingPunct="1">
        <a:spcBef>
          <a:spcPct val="20000"/>
        </a:spcBef>
        <a:spcAft>
          <a:spcPct val="0"/>
        </a:spcAft>
        <a:buClr>
          <a:schemeClr val="hlink"/>
        </a:buClr>
        <a:buSzPct val="130000"/>
        <a:buChar char="•"/>
        <a:defRPr sz="2400">
          <a:solidFill>
            <a:srgbClr val="D2D2D2"/>
          </a:solidFill>
          <a:latin typeface="+mn-lt"/>
          <a:ea typeface="+mn-ea"/>
        </a:defRPr>
      </a:lvl6pPr>
      <a:lvl7pPr marL="2349500" indent="-180975" algn="l" rtl="0" eaLnBrk="1" fontAlgn="base" hangingPunct="1">
        <a:spcBef>
          <a:spcPct val="20000"/>
        </a:spcBef>
        <a:spcAft>
          <a:spcPct val="0"/>
        </a:spcAft>
        <a:buClr>
          <a:schemeClr val="hlink"/>
        </a:buClr>
        <a:buSzPct val="130000"/>
        <a:buChar char="•"/>
        <a:defRPr sz="2400">
          <a:solidFill>
            <a:srgbClr val="D2D2D2"/>
          </a:solidFill>
          <a:latin typeface="+mn-lt"/>
          <a:ea typeface="+mn-ea"/>
        </a:defRPr>
      </a:lvl7pPr>
      <a:lvl8pPr marL="2806700" indent="-180975" algn="l" rtl="0" eaLnBrk="1" fontAlgn="base" hangingPunct="1">
        <a:spcBef>
          <a:spcPct val="20000"/>
        </a:spcBef>
        <a:spcAft>
          <a:spcPct val="0"/>
        </a:spcAft>
        <a:buClr>
          <a:schemeClr val="hlink"/>
        </a:buClr>
        <a:buSzPct val="130000"/>
        <a:buChar char="•"/>
        <a:defRPr sz="2400">
          <a:solidFill>
            <a:srgbClr val="D2D2D2"/>
          </a:solidFill>
          <a:latin typeface="+mn-lt"/>
          <a:ea typeface="+mn-ea"/>
        </a:defRPr>
      </a:lvl8pPr>
      <a:lvl9pPr marL="3263900" indent="-180975" algn="l" rtl="0" eaLnBrk="1" fontAlgn="base" hangingPunct="1">
        <a:spcBef>
          <a:spcPct val="20000"/>
        </a:spcBef>
        <a:spcAft>
          <a:spcPct val="0"/>
        </a:spcAft>
        <a:buClr>
          <a:schemeClr val="hlink"/>
        </a:buClr>
        <a:buSzPct val="130000"/>
        <a:buChar char="•"/>
        <a:defRPr sz="2400">
          <a:solidFill>
            <a:srgbClr val="D2D2D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wellcome.ac.uk/About-us/Policy/Spotlight-issues/Data-sharing/Public-health-and-epidemiology/WTP054675.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wellcome.ac.uk/About-us/Policy/Spotlight-issues/Data-sharing/EAGDA/WTP056496.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7388" y="1742008"/>
            <a:ext cx="7772400" cy="750888"/>
          </a:xfrm>
        </p:spPr>
        <p:txBody>
          <a:bodyPr/>
          <a:lstStyle/>
          <a:p>
            <a:r>
              <a:rPr lang="en-GB" dirty="0" smtClean="0"/>
              <a:t>Policy development and research behaviour: a funder’s perspective</a:t>
            </a:r>
            <a:endParaRPr lang="en-GB" dirty="0"/>
          </a:p>
        </p:txBody>
      </p:sp>
      <p:sp>
        <p:nvSpPr>
          <p:cNvPr id="3" name="Subtitle 2"/>
          <p:cNvSpPr>
            <a:spLocks noGrp="1"/>
          </p:cNvSpPr>
          <p:nvPr>
            <p:ph type="subTitle" idx="1"/>
          </p:nvPr>
        </p:nvSpPr>
        <p:spPr>
          <a:xfrm>
            <a:off x="692150" y="3620616"/>
            <a:ext cx="6400800" cy="1752600"/>
          </a:xfrm>
        </p:spPr>
        <p:txBody>
          <a:bodyPr/>
          <a:lstStyle/>
          <a:p>
            <a:r>
              <a:rPr lang="en-GB" dirty="0" smtClean="0"/>
              <a:t>Translation in Healthcare Conference</a:t>
            </a:r>
          </a:p>
          <a:p>
            <a:r>
              <a:rPr lang="en-GB" dirty="0" smtClean="0"/>
              <a:t>25 June 2015</a:t>
            </a:r>
          </a:p>
          <a:p>
            <a:endParaRPr lang="en-GB" dirty="0"/>
          </a:p>
          <a:p>
            <a:r>
              <a:rPr lang="en-GB" dirty="0" smtClean="0"/>
              <a:t>Katherine Littler</a:t>
            </a:r>
            <a:endParaRPr lang="en-GB" dirty="0"/>
          </a:p>
        </p:txBody>
      </p:sp>
    </p:spTree>
    <p:extLst>
      <p:ext uri="{BB962C8B-B14F-4D97-AF65-F5344CB8AC3E}">
        <p14:creationId xmlns:p14="http://schemas.microsoft.com/office/powerpoint/2010/main" val="1187865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79400" y="339725"/>
            <a:ext cx="8642350" cy="936625"/>
          </a:xfrm>
        </p:spPr>
        <p:txBody>
          <a:bodyPr/>
          <a:lstStyle/>
          <a:p>
            <a:r>
              <a:rPr lang="en-GB" altLang="en-US" b="1" smtClean="0">
                <a:latin typeface="Arial" charset="0"/>
              </a:rPr>
              <a:t>Building an enabling environment</a:t>
            </a:r>
          </a:p>
        </p:txBody>
      </p:sp>
      <p:sp>
        <p:nvSpPr>
          <p:cNvPr id="8195" name="Rectangle 3"/>
          <p:cNvSpPr>
            <a:spLocks noGrp="1" noChangeArrowheads="1"/>
          </p:cNvSpPr>
          <p:nvPr>
            <p:ph type="body" idx="1"/>
          </p:nvPr>
        </p:nvSpPr>
        <p:spPr>
          <a:xfrm>
            <a:off x="323850" y="1220788"/>
            <a:ext cx="5472113" cy="5448300"/>
          </a:xfrm>
          <a:noFill/>
        </p:spPr>
        <p:txBody>
          <a:bodyPr/>
          <a:lstStyle/>
          <a:p>
            <a:pPr>
              <a:spcBef>
                <a:spcPts val="900"/>
              </a:spcBef>
              <a:buFontTx/>
              <a:buChar char="•"/>
            </a:pPr>
            <a:r>
              <a:rPr lang="en-GB" altLang="en-US" smtClean="0"/>
              <a:t>there are significant barriers &amp; constraints to overcome:</a:t>
            </a:r>
          </a:p>
          <a:p>
            <a:pPr marL="717550" lvl="1" indent="-358775">
              <a:spcBef>
                <a:spcPts val="900"/>
              </a:spcBef>
              <a:buClrTx/>
              <a:buFont typeface="Symbol" pitchFamily="18" charset="2"/>
              <a:buChar char="-"/>
            </a:pPr>
            <a:r>
              <a:rPr lang="en-GB" altLang="en-US" sz="2000" smtClean="0"/>
              <a:t>Infrastructural issues</a:t>
            </a:r>
          </a:p>
          <a:p>
            <a:pPr marL="717550" lvl="1" indent="-358775">
              <a:spcBef>
                <a:spcPts val="900"/>
              </a:spcBef>
              <a:buClrTx/>
              <a:buFont typeface="Symbol" pitchFamily="18" charset="2"/>
              <a:buChar char="-"/>
            </a:pPr>
            <a:r>
              <a:rPr lang="en-GB" altLang="en-US" sz="2000" smtClean="0"/>
              <a:t>Cultural issues</a:t>
            </a:r>
          </a:p>
          <a:p>
            <a:pPr marL="717550" lvl="1" indent="-358775">
              <a:spcBef>
                <a:spcPts val="900"/>
              </a:spcBef>
              <a:buClrTx/>
              <a:buFont typeface="Symbol" pitchFamily="18" charset="2"/>
              <a:buChar char="-"/>
            </a:pPr>
            <a:r>
              <a:rPr lang="en-GB" altLang="en-US" sz="2000" smtClean="0"/>
              <a:t>Technical issues</a:t>
            </a:r>
          </a:p>
          <a:p>
            <a:pPr marL="717550" lvl="1" indent="-358775">
              <a:spcBef>
                <a:spcPts val="900"/>
              </a:spcBef>
              <a:buClrTx/>
              <a:buFont typeface="Symbol" pitchFamily="18" charset="2"/>
              <a:buChar char="-"/>
            </a:pPr>
            <a:r>
              <a:rPr lang="en-GB" altLang="en-US" sz="2000" smtClean="0"/>
              <a:t>Professional issues</a:t>
            </a:r>
          </a:p>
          <a:p>
            <a:pPr marL="717550" lvl="1" indent="-358775">
              <a:spcBef>
                <a:spcPts val="900"/>
              </a:spcBef>
              <a:buClrTx/>
              <a:buFont typeface="Symbol" pitchFamily="18" charset="2"/>
              <a:buChar char="-"/>
            </a:pPr>
            <a:r>
              <a:rPr lang="en-GB" altLang="en-US" sz="2000" smtClean="0"/>
              <a:t>Ethical issues</a:t>
            </a:r>
          </a:p>
          <a:p>
            <a:pPr>
              <a:spcBef>
                <a:spcPts val="900"/>
              </a:spcBef>
              <a:buFontTx/>
              <a:buChar char="•"/>
            </a:pPr>
            <a:r>
              <a:rPr lang="en-GB" altLang="en-US" smtClean="0"/>
              <a:t>different disciplines at very different stages; different types of data raise distinct issues</a:t>
            </a:r>
          </a:p>
          <a:p>
            <a:pPr>
              <a:spcBef>
                <a:spcPts val="900"/>
              </a:spcBef>
              <a:buFontTx/>
              <a:buChar char="•"/>
            </a:pPr>
            <a:r>
              <a:rPr lang="en-GB" altLang="en-US" smtClean="0"/>
              <a:t>challenges will require funders to work in partnership, with each other &amp; other key communities  </a:t>
            </a:r>
            <a:r>
              <a:rPr lang="en-GB" altLang="en-US" b="1" smtClean="0"/>
              <a:t> </a:t>
            </a:r>
          </a:p>
        </p:txBody>
      </p:sp>
      <p:pic>
        <p:nvPicPr>
          <p:cNvPr id="8196" name="Picture 4" descr="pic_xe_landsca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638" y="1336675"/>
            <a:ext cx="303847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638" y="3584575"/>
            <a:ext cx="3038475"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149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850" y="620713"/>
            <a:ext cx="8642350" cy="936625"/>
          </a:xfrm>
        </p:spPr>
        <p:txBody>
          <a:bodyPr/>
          <a:lstStyle/>
          <a:p>
            <a:r>
              <a:rPr lang="en-GB" altLang="en-US" b="1" smtClean="0">
                <a:latin typeface="Arial" charset="0"/>
              </a:rPr>
              <a:t>Working in partnership – some of our current initiatives</a:t>
            </a:r>
          </a:p>
        </p:txBody>
      </p:sp>
      <p:sp>
        <p:nvSpPr>
          <p:cNvPr id="9219" name="Rectangle 3"/>
          <p:cNvSpPr>
            <a:spLocks noGrp="1" noChangeArrowheads="1"/>
          </p:cNvSpPr>
          <p:nvPr>
            <p:ph type="body" idx="1"/>
          </p:nvPr>
        </p:nvSpPr>
        <p:spPr>
          <a:xfrm>
            <a:off x="352425" y="1801813"/>
            <a:ext cx="6121400" cy="4752975"/>
          </a:xfrm>
        </p:spPr>
        <p:txBody>
          <a:bodyPr/>
          <a:lstStyle/>
          <a:p>
            <a:pPr>
              <a:spcBef>
                <a:spcPts val="900"/>
              </a:spcBef>
              <a:buFontTx/>
              <a:buChar char="•"/>
            </a:pPr>
            <a:r>
              <a:rPr lang="en-GB" altLang="en-US" b="1" smtClean="0"/>
              <a:t>Expert Advisory Group on Data Access </a:t>
            </a:r>
            <a:r>
              <a:rPr lang="en-GB" altLang="en-US" smtClean="0"/>
              <a:t>– advice on emerging issues relating to data access across genetics, epidemiology and social sciences</a:t>
            </a:r>
          </a:p>
          <a:p>
            <a:pPr>
              <a:spcBef>
                <a:spcPts val="900"/>
              </a:spcBef>
              <a:buFontTx/>
              <a:buChar char="•"/>
            </a:pPr>
            <a:r>
              <a:rPr lang="en-GB" altLang="en-US" b="1" smtClean="0"/>
              <a:t>Clinical Trial Data </a:t>
            </a:r>
            <a:r>
              <a:rPr lang="en-GB" altLang="en-US" smtClean="0"/>
              <a:t>– funded programme of work with IOM and seeking to build an international consortia to support access to trial data</a:t>
            </a:r>
          </a:p>
          <a:p>
            <a:pPr>
              <a:spcBef>
                <a:spcPts val="900"/>
              </a:spcBef>
              <a:buFontTx/>
              <a:buChar char="•"/>
            </a:pPr>
            <a:r>
              <a:rPr lang="en-GB" altLang="en-US" b="1" smtClean="0"/>
              <a:t>Public Heath Research Data Forum </a:t>
            </a:r>
            <a:r>
              <a:rPr lang="en-GB" altLang="en-US" smtClean="0"/>
              <a:t>– global cross funder initiative to increase access to research data generated by public health and epidemiology research</a:t>
            </a:r>
          </a:p>
        </p:txBody>
      </p:sp>
      <p:pic>
        <p:nvPicPr>
          <p:cNvPr id="9220" name="Picture 7" descr=" image for id B0004164"/>
          <p:cNvPicPr>
            <a:picLocks noChangeAspect="1" noChangeArrowheads="1"/>
          </p:cNvPicPr>
          <p:nvPr/>
        </p:nvPicPr>
        <p:blipFill>
          <a:blip r:embed="rId3">
            <a:extLst>
              <a:ext uri="{28A0092B-C50C-407E-A947-70E740481C1C}">
                <a14:useLocalDpi xmlns:a14="http://schemas.microsoft.com/office/drawing/2010/main" val="0"/>
              </a:ext>
            </a:extLst>
          </a:blip>
          <a:srcRect l="18558" r="8569"/>
          <a:stretch>
            <a:fillRect/>
          </a:stretch>
        </p:blipFill>
        <p:spPr bwMode="auto">
          <a:xfrm>
            <a:off x="6659563" y="1873250"/>
            <a:ext cx="21732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094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46075" y="477838"/>
            <a:ext cx="8658225" cy="963612"/>
          </a:xfrm>
        </p:spPr>
        <p:txBody>
          <a:bodyPr/>
          <a:lstStyle/>
          <a:p>
            <a:r>
              <a:rPr lang="en-GB" altLang="en-US" b="1" smtClean="0">
                <a:latin typeface="Arial" charset="0"/>
              </a:rPr>
              <a:t>Key priorities 1: Data discoverability</a:t>
            </a:r>
          </a:p>
        </p:txBody>
      </p:sp>
      <p:sp>
        <p:nvSpPr>
          <p:cNvPr id="18435" name="Rectangle 3"/>
          <p:cNvSpPr>
            <a:spLocks noGrp="1" noChangeArrowheads="1"/>
          </p:cNvSpPr>
          <p:nvPr>
            <p:ph type="body" idx="1"/>
          </p:nvPr>
        </p:nvSpPr>
        <p:spPr>
          <a:xfrm>
            <a:off x="395288" y="1412875"/>
            <a:ext cx="5400675" cy="5184775"/>
          </a:xfrm>
        </p:spPr>
        <p:txBody>
          <a:bodyPr/>
          <a:lstStyle/>
          <a:p>
            <a:pPr defTabSz="482600">
              <a:lnSpc>
                <a:spcPct val="95000"/>
              </a:lnSpc>
              <a:buFont typeface="Arial" pitchFamily="34" charset="0"/>
              <a:buChar char="•"/>
              <a:defRPr/>
            </a:pPr>
            <a:r>
              <a:rPr lang="en-GB" altLang="en-US" dirty="0" smtClean="0"/>
              <a:t>Report to examine potential models for enabling data discoverability</a:t>
            </a:r>
            <a:r>
              <a:rPr lang="en-GB" altLang="en-US" dirty="0"/>
              <a:t> </a:t>
            </a:r>
            <a:r>
              <a:rPr lang="en-GB" altLang="en-US" dirty="0" smtClean="0"/>
              <a:t>published July 2014</a:t>
            </a:r>
          </a:p>
          <a:p>
            <a:pPr marL="363538" indent="-363538" defTabSz="482600">
              <a:lnSpc>
                <a:spcPct val="95000"/>
              </a:lnSpc>
              <a:buFontTx/>
              <a:buChar char="•"/>
              <a:defRPr/>
            </a:pPr>
            <a:r>
              <a:rPr lang="en-GB" altLang="en-US" dirty="0" smtClean="0"/>
              <a:t>Key conclusion: it is a solvable challenge – with exemplars in other fields that could be applied  </a:t>
            </a:r>
          </a:p>
          <a:p>
            <a:pPr marL="363538" indent="-363538" defTabSz="482600">
              <a:lnSpc>
                <a:spcPct val="95000"/>
              </a:lnSpc>
              <a:buFontTx/>
              <a:buChar char="•"/>
              <a:defRPr/>
            </a:pPr>
            <a:r>
              <a:rPr lang="en-GB" altLang="en-US" dirty="0" smtClean="0"/>
              <a:t>To address this it is critical that we:</a:t>
            </a:r>
          </a:p>
          <a:p>
            <a:pPr lvl="2" indent="-342900" defTabSz="482600">
              <a:lnSpc>
                <a:spcPct val="95000"/>
              </a:lnSpc>
              <a:buFont typeface="Times" pitchFamily="18" charset="0"/>
              <a:buChar char="–"/>
              <a:defRPr/>
            </a:pPr>
            <a:r>
              <a:rPr lang="en-GB" altLang="en-US" sz="2000" dirty="0" smtClean="0"/>
              <a:t>Link up existing pockets of activity</a:t>
            </a:r>
          </a:p>
          <a:p>
            <a:pPr lvl="2" indent="-342900" defTabSz="482600">
              <a:lnSpc>
                <a:spcPct val="95000"/>
              </a:lnSpc>
              <a:buFont typeface="Times" pitchFamily="18" charset="0"/>
              <a:buChar char="–"/>
              <a:defRPr/>
            </a:pPr>
            <a:r>
              <a:rPr lang="en-GB" altLang="en-US" sz="2000" dirty="0" smtClean="0"/>
              <a:t>Embed good practice in metadata use</a:t>
            </a:r>
          </a:p>
          <a:p>
            <a:pPr lvl="2" indent="-342900" defTabSz="482600">
              <a:lnSpc>
                <a:spcPct val="95000"/>
              </a:lnSpc>
              <a:buFont typeface="Times" pitchFamily="18" charset="0"/>
              <a:buChar char="–"/>
              <a:defRPr/>
            </a:pPr>
            <a:r>
              <a:rPr lang="en-GB" altLang="en-US" sz="2000" dirty="0" smtClean="0"/>
              <a:t>Address related issues in relation to incentives  </a:t>
            </a:r>
          </a:p>
          <a:p>
            <a:pPr lvl="1" indent="-342900" defTabSz="482600">
              <a:lnSpc>
                <a:spcPct val="95000"/>
              </a:lnSpc>
              <a:buClrTx/>
              <a:buSzPct val="100000"/>
              <a:defRPr/>
            </a:pPr>
            <a:r>
              <a:rPr lang="en-GB" altLang="en-US" dirty="0" smtClean="0"/>
              <a:t>Funders considering next steps – welcome feedback from community</a:t>
            </a:r>
          </a:p>
        </p:txBody>
      </p:sp>
      <p:pic>
        <p:nvPicPr>
          <p:cNvPr id="1229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3913" y="1557338"/>
            <a:ext cx="3008312" cy="4289425"/>
          </a:xfrm>
          <a:prstGeom prst="rect">
            <a:avLst/>
          </a:prstGeom>
          <a:noFill/>
          <a:ln>
            <a:noFill/>
          </a:ln>
          <a:extLst>
            <a:ext uri="{909E8E84-426E-40DD-AFC4-6F175D3DCCD1}">
              <a14:hiddenFill xmlns:a14="http://schemas.microsoft.com/office/drawing/2010/main">
                <a:solidFill>
                  <a:srgbClr val="414141"/>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293" name="TextBox 1"/>
          <p:cNvSpPr txBox="1">
            <a:spLocks noChangeArrowheads="1"/>
          </p:cNvSpPr>
          <p:nvPr/>
        </p:nvSpPr>
        <p:spPr bwMode="auto">
          <a:xfrm>
            <a:off x="452438" y="6375400"/>
            <a:ext cx="8459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ea typeface="ＭＳ Ｐゴシック" pitchFamily="34" charset="-128"/>
              </a:defRPr>
            </a:lvl1pPr>
            <a:lvl2pPr marL="742950" indent="-285750" eaLnBrk="0" hangingPunct="0">
              <a:spcBef>
                <a:spcPct val="20000"/>
              </a:spcBef>
              <a:buClr>
                <a:srgbClr val="8C5FA5"/>
              </a:buClr>
              <a:buSzPct val="13000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8C5FA5"/>
              </a:buClr>
              <a:buSzPct val="13000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8C5FA5"/>
              </a:buClr>
              <a:buSzPct val="13000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8C5FA5"/>
              </a:buClr>
              <a:buSzPct val="130000"/>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8C5FA5"/>
              </a:buClr>
              <a:buSzPct val="130000"/>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8C5FA5"/>
              </a:buClr>
              <a:buSzPct val="130000"/>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8C5FA5"/>
              </a:buClr>
              <a:buSzPct val="130000"/>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8C5FA5"/>
              </a:buClr>
              <a:buSzPct val="130000"/>
              <a:buChar char="•"/>
              <a:defRPr sz="2400">
                <a:solidFill>
                  <a:schemeClr val="tx1"/>
                </a:solidFill>
                <a:latin typeface="Arial" charset="0"/>
                <a:ea typeface="ＭＳ Ｐゴシック" pitchFamily="34" charset="-128"/>
              </a:defRPr>
            </a:lvl9pPr>
          </a:lstStyle>
          <a:p>
            <a:pPr eaLnBrk="1" hangingPunct="1">
              <a:spcBef>
                <a:spcPct val="0"/>
              </a:spcBef>
            </a:pPr>
            <a:r>
              <a:rPr lang="en-GB" altLang="en-US" sz="1200">
                <a:cs typeface="Arial" charset="0"/>
                <a:hlinkClick r:id="rId4"/>
              </a:rPr>
              <a:t>http://www.wellcome.ac.uk/About-us/Policy/Spotlight-issues/Data-sharing/Public-health-and-epidemiology/WTP054675.htm</a:t>
            </a:r>
            <a:endParaRPr lang="en-GB" altLang="en-US" sz="1200">
              <a:cs typeface="Arial" charset="0"/>
            </a:endParaRPr>
          </a:p>
          <a:p>
            <a:pPr eaLnBrk="1" hangingPunct="1">
              <a:spcBef>
                <a:spcPct val="0"/>
              </a:spcBef>
            </a:pPr>
            <a:endParaRPr lang="en-GB" altLang="en-US" sz="1200">
              <a:cs typeface="Arial" charset="0"/>
            </a:endParaRPr>
          </a:p>
        </p:txBody>
      </p:sp>
    </p:spTree>
    <p:extLst>
      <p:ext uri="{BB962C8B-B14F-4D97-AF65-F5344CB8AC3E}">
        <p14:creationId xmlns:p14="http://schemas.microsoft.com/office/powerpoint/2010/main" val="3875354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1625" y="520700"/>
            <a:ext cx="8658225" cy="1006475"/>
          </a:xfrm>
        </p:spPr>
        <p:txBody>
          <a:bodyPr/>
          <a:lstStyle/>
          <a:p>
            <a:r>
              <a:rPr lang="en-GB" altLang="en-US" b="1" smtClean="0">
                <a:latin typeface="Arial" charset="0"/>
              </a:rPr>
              <a:t>Key priorities 2: Incentives &amp; culture change</a:t>
            </a:r>
          </a:p>
        </p:txBody>
      </p:sp>
      <p:sp>
        <p:nvSpPr>
          <p:cNvPr id="26627" name="Rectangle 3"/>
          <p:cNvSpPr>
            <a:spLocks noGrp="1" noChangeArrowheads="1"/>
          </p:cNvSpPr>
          <p:nvPr>
            <p:ph type="body" idx="1"/>
          </p:nvPr>
        </p:nvSpPr>
        <p:spPr>
          <a:xfrm>
            <a:off x="323850" y="1630363"/>
            <a:ext cx="5400675" cy="4900612"/>
          </a:xfrm>
        </p:spPr>
        <p:txBody>
          <a:bodyPr/>
          <a:lstStyle/>
          <a:p>
            <a:pPr defTabSz="482600">
              <a:lnSpc>
                <a:spcPct val="95000"/>
              </a:lnSpc>
              <a:buFontTx/>
              <a:buChar char="•"/>
              <a:defRPr/>
            </a:pPr>
            <a:r>
              <a:rPr lang="en-GB" altLang="en-US" dirty="0" smtClean="0"/>
              <a:t>Report by Expert Advisory Group on Data Access  (May 2014)</a:t>
            </a:r>
          </a:p>
          <a:p>
            <a:pPr defTabSz="482600">
              <a:lnSpc>
                <a:spcPct val="95000"/>
              </a:lnSpc>
              <a:buFontTx/>
              <a:buChar char="•"/>
              <a:defRPr/>
            </a:pPr>
            <a:r>
              <a:rPr lang="en-GB" altLang="en-US" dirty="0" smtClean="0"/>
              <a:t>Research culture and environment not perceived to provide sufficient support or rewards for data sharing</a:t>
            </a:r>
          </a:p>
          <a:p>
            <a:pPr defTabSz="482600">
              <a:lnSpc>
                <a:spcPct val="95000"/>
              </a:lnSpc>
              <a:buFontTx/>
              <a:buChar char="•"/>
              <a:defRPr/>
            </a:pPr>
            <a:r>
              <a:rPr lang="en-GB" altLang="en-US" dirty="0" smtClean="0"/>
              <a:t>Key recommendations focused on:</a:t>
            </a:r>
          </a:p>
          <a:p>
            <a:pPr marL="623888" lvl="2" indent="-260350" defTabSz="482600">
              <a:lnSpc>
                <a:spcPct val="95000"/>
              </a:lnSpc>
              <a:buFont typeface="Arial" panose="020B0604020202020204" pitchFamily="34" charset="0"/>
              <a:buChar char="-"/>
              <a:defRPr/>
            </a:pPr>
            <a:r>
              <a:rPr lang="en-GB" altLang="en-US" sz="2000" dirty="0"/>
              <a:t>s</a:t>
            </a:r>
            <a:r>
              <a:rPr lang="en-GB" altLang="en-US" sz="2000" dirty="0" smtClean="0"/>
              <a:t>trengthening processes for review and tracking of data management plans;</a:t>
            </a:r>
          </a:p>
          <a:p>
            <a:pPr marL="623888" lvl="2" indent="-260350" defTabSz="482600">
              <a:lnSpc>
                <a:spcPct val="95000"/>
              </a:lnSpc>
              <a:buFont typeface="Arial" panose="020B0604020202020204" pitchFamily="34" charset="0"/>
              <a:buChar char="-"/>
              <a:defRPr/>
            </a:pPr>
            <a:r>
              <a:rPr lang="en-GB" altLang="en-US" sz="2000" dirty="0"/>
              <a:t>p</a:t>
            </a:r>
            <a:r>
              <a:rPr lang="en-GB" altLang="en-US" sz="2000" dirty="0" smtClean="0"/>
              <a:t>roviding more explicit recognition for high quality data outputs in key assessment processes (especially REF)</a:t>
            </a:r>
          </a:p>
          <a:p>
            <a:pPr marL="623888" lvl="2" indent="-260350" defTabSz="482600">
              <a:lnSpc>
                <a:spcPct val="95000"/>
              </a:lnSpc>
              <a:buFont typeface="Arial" panose="020B0604020202020204" pitchFamily="34" charset="0"/>
              <a:buChar char="-"/>
              <a:defRPr/>
            </a:pPr>
            <a:r>
              <a:rPr lang="en-GB" altLang="en-US" sz="2000" dirty="0"/>
              <a:t>r</a:t>
            </a:r>
            <a:r>
              <a:rPr lang="en-GB" altLang="en-US" sz="2000" dirty="0" smtClean="0"/>
              <a:t>ecognising and building career paths for data managers </a:t>
            </a:r>
          </a:p>
          <a:p>
            <a:pPr marL="623888" lvl="2" indent="-260350" defTabSz="482600">
              <a:lnSpc>
                <a:spcPct val="95000"/>
              </a:lnSpc>
              <a:buFont typeface="Arial" panose="020B0604020202020204" pitchFamily="34" charset="0"/>
              <a:buChar char="-"/>
              <a:defRPr/>
            </a:pPr>
            <a:r>
              <a:rPr lang="en-GB" altLang="en-US" sz="2000" dirty="0" smtClean="0"/>
              <a:t>enhancing key data resources </a:t>
            </a:r>
          </a:p>
          <a:p>
            <a:pPr marL="711200" lvl="2" indent="-347663" defTabSz="482600">
              <a:lnSpc>
                <a:spcPct val="95000"/>
              </a:lnSpc>
              <a:buClrTx/>
              <a:buSzPct val="100000"/>
              <a:buFont typeface="Times" charset="0"/>
              <a:buChar char="–"/>
              <a:defRPr/>
            </a:pPr>
            <a:endParaRPr lang="en-GB" altLang="en-US" sz="2000" dirty="0" smtClean="0"/>
          </a:p>
        </p:txBody>
      </p:sp>
      <p:sp>
        <p:nvSpPr>
          <p:cNvPr id="13316" name="TextBox 1"/>
          <p:cNvSpPr txBox="1">
            <a:spLocks noChangeArrowheads="1"/>
          </p:cNvSpPr>
          <p:nvPr/>
        </p:nvSpPr>
        <p:spPr bwMode="auto">
          <a:xfrm>
            <a:off x="2138363" y="6530975"/>
            <a:ext cx="6897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ea typeface="ＭＳ Ｐゴシック" pitchFamily="34" charset="-128"/>
              </a:defRPr>
            </a:lvl1pPr>
            <a:lvl2pPr marL="742950" indent="-285750" eaLnBrk="0" hangingPunct="0">
              <a:spcBef>
                <a:spcPct val="20000"/>
              </a:spcBef>
              <a:buClr>
                <a:srgbClr val="8C5FA5"/>
              </a:buClr>
              <a:buSzPct val="13000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8C5FA5"/>
              </a:buClr>
              <a:buSzPct val="13000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8C5FA5"/>
              </a:buClr>
              <a:buSzPct val="13000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8C5FA5"/>
              </a:buClr>
              <a:buSzPct val="130000"/>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8C5FA5"/>
              </a:buClr>
              <a:buSzPct val="130000"/>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8C5FA5"/>
              </a:buClr>
              <a:buSzPct val="130000"/>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8C5FA5"/>
              </a:buClr>
              <a:buSzPct val="130000"/>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8C5FA5"/>
              </a:buClr>
              <a:buSzPct val="130000"/>
              <a:buChar char="•"/>
              <a:defRPr sz="2400">
                <a:solidFill>
                  <a:schemeClr val="tx1"/>
                </a:solidFill>
                <a:latin typeface="Arial" charset="0"/>
                <a:ea typeface="ＭＳ Ｐゴシック" pitchFamily="34" charset="-128"/>
              </a:defRPr>
            </a:lvl9pPr>
          </a:lstStyle>
          <a:p>
            <a:pPr eaLnBrk="1" hangingPunct="1">
              <a:spcBef>
                <a:spcPct val="0"/>
              </a:spcBef>
            </a:pPr>
            <a:r>
              <a:rPr lang="en-GB" altLang="en-US" sz="1200">
                <a:cs typeface="Arial" charset="0"/>
                <a:hlinkClick r:id="rId3"/>
              </a:rPr>
              <a:t>http://www.wellcome.ac.uk/About-us/Policy/Spotlight-issues/Data-sharing/EAGDA/WTP056496.htm</a:t>
            </a:r>
            <a:endParaRPr lang="en-GB" altLang="en-US" sz="1200">
              <a:cs typeface="Arial" charset="0"/>
            </a:endParaRPr>
          </a:p>
          <a:p>
            <a:pPr eaLnBrk="1" hangingPunct="1">
              <a:spcBef>
                <a:spcPct val="0"/>
              </a:spcBef>
            </a:pPr>
            <a:endParaRPr lang="en-GB" altLang="en-US" sz="1200">
              <a:cs typeface="Arial" charset="0"/>
            </a:endParaRPr>
          </a:p>
        </p:txBody>
      </p:sp>
      <p:pic>
        <p:nvPicPr>
          <p:cNvPr id="133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4213" y="1614488"/>
            <a:ext cx="3136900" cy="4541837"/>
          </a:xfrm>
          <a:prstGeom prst="rect">
            <a:avLst/>
          </a:prstGeom>
          <a:noFill/>
          <a:ln w="9525" algn="ctr">
            <a:solidFill>
              <a:srgbClr val="7030A0"/>
            </a:solidFill>
            <a:miter lim="800000"/>
            <a:headEnd/>
            <a:tailEnd/>
          </a:ln>
          <a:extLst>
            <a:ext uri="{909E8E84-426E-40DD-AFC4-6F175D3DCCD1}">
              <a14:hiddenFill xmlns:a14="http://schemas.microsoft.com/office/drawing/2010/main">
                <a:solidFill>
                  <a:srgbClr val="414141"/>
                </a:solidFill>
              </a14:hiddenFill>
            </a:ext>
          </a:extLst>
        </p:spPr>
      </p:pic>
    </p:spTree>
    <p:extLst>
      <p:ext uri="{BB962C8B-B14F-4D97-AF65-F5344CB8AC3E}">
        <p14:creationId xmlns:p14="http://schemas.microsoft.com/office/powerpoint/2010/main" val="2180555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1625" y="520700"/>
            <a:ext cx="8658225" cy="1006475"/>
          </a:xfrm>
        </p:spPr>
        <p:txBody>
          <a:bodyPr/>
          <a:lstStyle/>
          <a:p>
            <a:r>
              <a:rPr lang="en-GB" altLang="en-US" b="1" smtClean="0">
                <a:latin typeface="Arial" charset="0"/>
              </a:rPr>
              <a:t>Key priorities 3: Data governance and public trust</a:t>
            </a:r>
          </a:p>
        </p:txBody>
      </p:sp>
      <p:sp>
        <p:nvSpPr>
          <p:cNvPr id="26627" name="Rectangle 3"/>
          <p:cNvSpPr>
            <a:spLocks noGrp="1" noChangeArrowheads="1"/>
          </p:cNvSpPr>
          <p:nvPr>
            <p:ph type="body" idx="1"/>
          </p:nvPr>
        </p:nvSpPr>
        <p:spPr>
          <a:xfrm>
            <a:off x="395288" y="1773238"/>
            <a:ext cx="5905500" cy="4679950"/>
          </a:xfrm>
        </p:spPr>
        <p:txBody>
          <a:bodyPr/>
          <a:lstStyle/>
          <a:p>
            <a:pPr marL="363538" lvl="2" indent="-363538" defTabSz="482600">
              <a:lnSpc>
                <a:spcPct val="95000"/>
              </a:lnSpc>
              <a:buClrTx/>
              <a:buSzPct val="100000"/>
              <a:buFont typeface="Arial" panose="020B0604020202020204" pitchFamily="34" charset="0"/>
              <a:buChar char="•"/>
              <a:tabLst>
                <a:tab pos="363538" algn="l"/>
              </a:tabLst>
              <a:defRPr/>
            </a:pPr>
            <a:r>
              <a:rPr lang="en-GB" altLang="en-US" dirty="0"/>
              <a:t>d</a:t>
            </a:r>
            <a:r>
              <a:rPr lang="en-GB" altLang="en-US" dirty="0" smtClean="0"/>
              <a:t>ata access must balance maximising use of data with need to safeguard privacy of research participants</a:t>
            </a:r>
          </a:p>
          <a:p>
            <a:pPr marL="363538" lvl="2" indent="-363538" defTabSz="482600">
              <a:lnSpc>
                <a:spcPct val="95000"/>
              </a:lnSpc>
              <a:buClrTx/>
              <a:buSzPct val="100000"/>
              <a:buFont typeface="Arial" panose="020B0604020202020204" pitchFamily="34" charset="0"/>
              <a:buChar char="•"/>
              <a:tabLst>
                <a:tab pos="363538" algn="l"/>
              </a:tabLst>
              <a:defRPr/>
            </a:pPr>
            <a:r>
              <a:rPr lang="en-GB" altLang="en-US" dirty="0"/>
              <a:t>s</a:t>
            </a:r>
            <a:r>
              <a:rPr lang="en-GB" altLang="en-US" dirty="0" smtClean="0"/>
              <a:t>everal ongoing activities – for example:</a:t>
            </a:r>
          </a:p>
          <a:p>
            <a:pPr marL="723900" lvl="3" indent="-363538" defTabSz="482600">
              <a:lnSpc>
                <a:spcPct val="95000"/>
              </a:lnSpc>
              <a:buClrTx/>
              <a:buSzPct val="100000"/>
              <a:buFont typeface="Arial" panose="020B0604020202020204" pitchFamily="34" charset="0"/>
              <a:buChar char="-"/>
              <a:tabLst>
                <a:tab pos="363538" algn="l"/>
              </a:tabLst>
              <a:defRPr/>
            </a:pPr>
            <a:r>
              <a:rPr lang="en-GB" altLang="en-US" dirty="0" smtClean="0"/>
              <a:t>EAGDA </a:t>
            </a:r>
            <a:r>
              <a:rPr lang="en-GB" altLang="en-US" dirty="0" smtClean="0"/>
              <a:t>developed recommendations to Funders on </a:t>
            </a:r>
            <a:r>
              <a:rPr lang="en-GB" altLang="en-US" dirty="0" smtClean="0"/>
              <a:t>managed data access</a:t>
            </a:r>
          </a:p>
          <a:p>
            <a:pPr marL="723900" lvl="3" indent="-363538" defTabSz="482600">
              <a:lnSpc>
                <a:spcPct val="95000"/>
              </a:lnSpc>
              <a:buClrTx/>
              <a:buSzPct val="100000"/>
              <a:buFont typeface="Arial" panose="020B0604020202020204" pitchFamily="34" charset="0"/>
              <a:buChar char="-"/>
              <a:tabLst>
                <a:tab pos="363538" algn="l"/>
              </a:tabLst>
              <a:defRPr/>
            </a:pPr>
            <a:r>
              <a:rPr lang="en-GB" altLang="en-US" dirty="0" smtClean="0"/>
              <a:t>Research to explore views of research participants </a:t>
            </a:r>
            <a:r>
              <a:rPr lang="en-GB" altLang="en-US" dirty="0" smtClean="0"/>
              <a:t>and others </a:t>
            </a:r>
            <a:r>
              <a:rPr lang="en-GB" altLang="en-US" dirty="0" smtClean="0"/>
              <a:t>in LMICs on data sharing</a:t>
            </a:r>
          </a:p>
          <a:p>
            <a:pPr marL="342900" lvl="2" indent="-342900" defTabSz="482600">
              <a:lnSpc>
                <a:spcPct val="95000"/>
              </a:lnSpc>
              <a:buClrTx/>
              <a:buSzPct val="100000"/>
              <a:tabLst>
                <a:tab pos="363538" algn="l"/>
              </a:tabLst>
              <a:defRPr/>
            </a:pPr>
            <a:r>
              <a:rPr lang="en-GB" altLang="en-US" dirty="0"/>
              <a:t>n</a:t>
            </a:r>
            <a:r>
              <a:rPr lang="en-GB" altLang="en-US" dirty="0" smtClean="0"/>
              <a:t>eed for ongoing public dialogue to build trusted governance systems</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363" y="1931988"/>
            <a:ext cx="2341562" cy="4548187"/>
          </a:xfrm>
          <a:prstGeom prst="rect">
            <a:avLst/>
          </a:prstGeom>
          <a:noFill/>
          <a:ln>
            <a:noFill/>
          </a:ln>
          <a:effectLst/>
          <a:extLst>
            <a:ext uri="{909E8E84-426E-40DD-AFC4-6F175D3DCCD1}">
              <a14:hiddenFill xmlns:a14="http://schemas.microsoft.com/office/drawing/2010/main">
                <a:solidFill>
                  <a:srgbClr val="41414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93314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1625" y="520700"/>
            <a:ext cx="8658225" cy="820738"/>
          </a:xfrm>
        </p:spPr>
        <p:txBody>
          <a:bodyPr/>
          <a:lstStyle/>
          <a:p>
            <a:r>
              <a:rPr lang="en-GB" altLang="en-US" b="1" smtClean="0">
                <a:latin typeface="Arial" charset="0"/>
              </a:rPr>
              <a:t>Key priorities 4: Data resources</a:t>
            </a:r>
          </a:p>
        </p:txBody>
      </p:sp>
      <p:sp>
        <p:nvSpPr>
          <p:cNvPr id="15363" name="Rectangle 3"/>
          <p:cNvSpPr>
            <a:spLocks noGrp="1" noChangeArrowheads="1"/>
          </p:cNvSpPr>
          <p:nvPr>
            <p:ph type="body" idx="1"/>
          </p:nvPr>
        </p:nvSpPr>
        <p:spPr>
          <a:xfrm>
            <a:off x="346075" y="1662113"/>
            <a:ext cx="5862638" cy="4756150"/>
          </a:xfrm>
        </p:spPr>
        <p:txBody>
          <a:bodyPr/>
          <a:lstStyle/>
          <a:p>
            <a:pPr marL="363538" lvl="2" indent="-363538" defTabSz="482600">
              <a:lnSpc>
                <a:spcPct val="95000"/>
              </a:lnSpc>
              <a:buClrTx/>
              <a:buSzPct val="100000"/>
              <a:tabLst>
                <a:tab pos="363538" algn="l"/>
              </a:tabLst>
            </a:pPr>
            <a:r>
              <a:rPr lang="en-GB" altLang="en-US" smtClean="0"/>
              <a:t>High quality resources exist for some data types (e.g. EMBL-EBI) but sustainable funding is a key challenge</a:t>
            </a:r>
          </a:p>
          <a:p>
            <a:pPr marL="363538" lvl="2" indent="-363538" defTabSz="482600">
              <a:lnSpc>
                <a:spcPct val="95000"/>
              </a:lnSpc>
              <a:buClrTx/>
              <a:buSzPct val="100000"/>
              <a:tabLst>
                <a:tab pos="363538" algn="l"/>
              </a:tabLst>
            </a:pPr>
            <a:r>
              <a:rPr lang="en-GB" altLang="en-US" smtClean="0"/>
              <a:t>Many areas of biomedical and life sciences do not yet have established community data resources</a:t>
            </a:r>
          </a:p>
          <a:p>
            <a:pPr marL="363538" lvl="2" indent="-363538" defTabSz="482600">
              <a:lnSpc>
                <a:spcPct val="95000"/>
              </a:lnSpc>
              <a:buClrTx/>
              <a:buSzPct val="100000"/>
              <a:tabLst>
                <a:tab pos="363538" algn="l"/>
              </a:tabLst>
            </a:pPr>
            <a:r>
              <a:rPr lang="en-GB" altLang="en-US" smtClean="0"/>
              <a:t>High reliance on local/institutional level resources</a:t>
            </a:r>
          </a:p>
          <a:p>
            <a:pPr marL="363538" lvl="2" indent="-363538" defTabSz="482600">
              <a:lnSpc>
                <a:spcPct val="95000"/>
              </a:lnSpc>
              <a:buClrTx/>
              <a:buSzPct val="100000"/>
              <a:tabLst>
                <a:tab pos="363538" algn="l"/>
              </a:tabLst>
            </a:pPr>
            <a:r>
              <a:rPr lang="en-GB" altLang="en-US" smtClean="0"/>
              <a:t>Rapid growth of ‘unstructured repositories’ – e.g. FigShare, Dryad</a:t>
            </a:r>
          </a:p>
          <a:p>
            <a:pPr marL="363538" lvl="2" indent="-363538" defTabSz="482600">
              <a:lnSpc>
                <a:spcPct val="95000"/>
              </a:lnSpc>
              <a:buClrTx/>
              <a:buSzPct val="100000"/>
              <a:tabLst>
                <a:tab pos="363538" algn="l"/>
              </a:tabLst>
            </a:pPr>
            <a:r>
              <a:rPr lang="en-GB" altLang="en-US" smtClean="0"/>
              <a:t>No clarity yet around optimal long-term solution…</a:t>
            </a: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713" y="1773238"/>
            <a:ext cx="2457450" cy="4535487"/>
          </a:xfrm>
          <a:prstGeom prst="rect">
            <a:avLst/>
          </a:prstGeom>
          <a:noFill/>
          <a:ln>
            <a:noFill/>
          </a:ln>
          <a:effectLst/>
          <a:extLst>
            <a:ext uri="{909E8E84-426E-40DD-AFC4-6F175D3DCCD1}">
              <a14:hiddenFill xmlns:a14="http://schemas.microsoft.com/office/drawing/2010/main">
                <a:solidFill>
                  <a:srgbClr val="41414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6754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2250" y="404664"/>
            <a:ext cx="8658225" cy="963613"/>
          </a:xfrm>
        </p:spPr>
        <p:txBody>
          <a:bodyPr/>
          <a:lstStyle/>
          <a:p>
            <a:r>
              <a:rPr lang="en-GB" altLang="en-US" b="1" dirty="0" smtClean="0">
                <a:latin typeface="Arial" charset="0"/>
              </a:rPr>
              <a:t>Final thoughts</a:t>
            </a:r>
            <a:endParaRPr lang="en-GB" altLang="en-US" b="1" dirty="0" smtClean="0">
              <a:latin typeface="Arial" charset="0"/>
            </a:endParaRPr>
          </a:p>
        </p:txBody>
      </p:sp>
      <p:sp>
        <p:nvSpPr>
          <p:cNvPr id="16387" name="Rectangle 3"/>
          <p:cNvSpPr>
            <a:spLocks noGrp="1" noChangeArrowheads="1"/>
          </p:cNvSpPr>
          <p:nvPr>
            <p:ph type="body" idx="1"/>
          </p:nvPr>
        </p:nvSpPr>
        <p:spPr>
          <a:xfrm>
            <a:off x="323850" y="1340769"/>
            <a:ext cx="6048375" cy="5085432"/>
          </a:xfrm>
        </p:spPr>
        <p:txBody>
          <a:bodyPr/>
          <a:lstStyle/>
          <a:p>
            <a:pPr defTabSz="482600">
              <a:lnSpc>
                <a:spcPct val="95000"/>
              </a:lnSpc>
              <a:spcBef>
                <a:spcPts val="1200"/>
              </a:spcBef>
              <a:buFontTx/>
              <a:buChar char="•"/>
            </a:pPr>
            <a:r>
              <a:rPr lang="en-GB" altLang="en-US" dirty="0" smtClean="0"/>
              <a:t>Questions about how we monitor/enforce sanctions – incentives vs sanctions</a:t>
            </a:r>
            <a:endParaRPr lang="en-GB" altLang="en-US" dirty="0" smtClean="0"/>
          </a:p>
          <a:p>
            <a:pPr defTabSz="482600">
              <a:lnSpc>
                <a:spcPct val="95000"/>
              </a:lnSpc>
              <a:spcBef>
                <a:spcPts val="1200"/>
              </a:spcBef>
              <a:buFontTx/>
              <a:buChar char="•"/>
            </a:pPr>
            <a:r>
              <a:rPr lang="en-GB" altLang="en-US" dirty="0" smtClean="0"/>
              <a:t>Uneven playing field - How do we make context appropriate policies </a:t>
            </a:r>
            <a:r>
              <a:rPr lang="en-GB" altLang="en-US" smtClean="0"/>
              <a:t>(equity)</a:t>
            </a:r>
            <a:endParaRPr lang="en-GB" altLang="en-US" dirty="0" smtClean="0"/>
          </a:p>
          <a:p>
            <a:pPr defTabSz="482600">
              <a:lnSpc>
                <a:spcPct val="95000"/>
              </a:lnSpc>
              <a:spcBef>
                <a:spcPts val="1200"/>
              </a:spcBef>
              <a:buFontTx/>
              <a:buChar char="•"/>
            </a:pPr>
            <a:r>
              <a:rPr lang="en-GB" altLang="en-US" dirty="0" smtClean="0"/>
              <a:t>How we interact with community, where we lead, and where </a:t>
            </a:r>
            <a:r>
              <a:rPr lang="en-GB" altLang="en-US" dirty="0"/>
              <a:t>should we look to the community to </a:t>
            </a:r>
            <a:r>
              <a:rPr lang="en-GB" altLang="en-US" dirty="0" smtClean="0"/>
              <a:t>lead. </a:t>
            </a:r>
          </a:p>
          <a:p>
            <a:pPr defTabSz="482600">
              <a:lnSpc>
                <a:spcPct val="95000"/>
              </a:lnSpc>
              <a:spcBef>
                <a:spcPts val="1200"/>
              </a:spcBef>
              <a:buFontTx/>
              <a:buChar char="•"/>
            </a:pPr>
            <a:r>
              <a:rPr lang="en-GB" altLang="en-US" dirty="0" smtClean="0"/>
              <a:t>Key challenges - Commercial usage, data sharing in epidemics</a:t>
            </a:r>
          </a:p>
          <a:p>
            <a:pPr defTabSz="482600">
              <a:lnSpc>
                <a:spcPct val="95000"/>
              </a:lnSpc>
              <a:spcBef>
                <a:spcPts val="1200"/>
              </a:spcBef>
              <a:buFontTx/>
              <a:buChar char="•"/>
            </a:pPr>
            <a:r>
              <a:rPr lang="en-GB" altLang="en-US" dirty="0" smtClean="0"/>
              <a:t>Holistic approach – can’t make a data sharing policy in insolation</a:t>
            </a:r>
          </a:p>
          <a:p>
            <a:pPr defTabSz="482600">
              <a:lnSpc>
                <a:spcPct val="95000"/>
              </a:lnSpc>
              <a:spcBef>
                <a:spcPts val="1200"/>
              </a:spcBef>
              <a:buFontTx/>
              <a:buChar char="•"/>
            </a:pPr>
            <a:r>
              <a:rPr lang="en-GB" altLang="en-US" dirty="0" smtClean="0"/>
              <a:t>It’s messy, it’s difficult </a:t>
            </a:r>
            <a:r>
              <a:rPr lang="en-GB" altLang="en-US" dirty="0"/>
              <a:t>– practice is still </a:t>
            </a:r>
            <a:r>
              <a:rPr lang="en-GB" altLang="en-US" dirty="0" smtClean="0"/>
              <a:t>emerging but we think it is worth it</a:t>
            </a:r>
          </a:p>
          <a:p>
            <a:pPr defTabSz="482600">
              <a:lnSpc>
                <a:spcPct val="95000"/>
              </a:lnSpc>
              <a:spcBef>
                <a:spcPts val="1200"/>
              </a:spcBef>
            </a:pPr>
            <a:endParaRPr lang="en-GB" altLang="en-US" dirty="0"/>
          </a:p>
          <a:p>
            <a:pPr defTabSz="482600">
              <a:lnSpc>
                <a:spcPct val="95000"/>
              </a:lnSpc>
              <a:spcBef>
                <a:spcPts val="1200"/>
              </a:spcBef>
              <a:buFontTx/>
              <a:buChar char="•"/>
            </a:pPr>
            <a:endParaRPr lang="en-GB" altLang="en-US" dirty="0"/>
          </a:p>
          <a:p>
            <a:pPr defTabSz="482600">
              <a:lnSpc>
                <a:spcPct val="95000"/>
              </a:lnSpc>
              <a:spcBef>
                <a:spcPts val="1200"/>
              </a:spcBef>
              <a:buFontTx/>
              <a:buChar char="•"/>
            </a:pPr>
            <a:endParaRPr lang="en-GB" altLang="en-US" dirty="0" smtClean="0"/>
          </a:p>
        </p:txBody>
      </p:sp>
      <p:pic>
        <p:nvPicPr>
          <p:cNvPr id="16388" name="Picture 7" descr=" image for id B00026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0825" y="3962400"/>
            <a:ext cx="2244725" cy="222885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8" descr=" image for id B00016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771650"/>
            <a:ext cx="22923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523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73988" cy="649288"/>
          </a:xfrm>
        </p:spPr>
        <p:txBody>
          <a:bodyPr/>
          <a:lstStyle/>
          <a:p>
            <a:r>
              <a:rPr lang="en-GB" dirty="0" smtClean="0"/>
              <a:t>Scope of talk</a:t>
            </a:r>
            <a:endParaRPr lang="en-GB" dirty="0"/>
          </a:p>
        </p:txBody>
      </p:sp>
      <p:sp>
        <p:nvSpPr>
          <p:cNvPr id="3" name="Content Placeholder 2"/>
          <p:cNvSpPr>
            <a:spLocks noGrp="1"/>
          </p:cNvSpPr>
          <p:nvPr>
            <p:ph idx="1"/>
          </p:nvPr>
        </p:nvSpPr>
        <p:spPr>
          <a:xfrm>
            <a:off x="685800" y="1052736"/>
            <a:ext cx="7773988" cy="5400452"/>
          </a:xfrm>
        </p:spPr>
        <p:txBody>
          <a:bodyPr/>
          <a:lstStyle/>
          <a:p>
            <a:r>
              <a:rPr lang="en-GB" dirty="0" smtClean="0"/>
              <a:t>Accelerating the </a:t>
            </a:r>
            <a:r>
              <a:rPr lang="en-GB" dirty="0" smtClean="0"/>
              <a:t>translation </a:t>
            </a:r>
            <a:r>
              <a:rPr lang="en-GB" dirty="0" smtClean="0"/>
              <a:t>of research into health benefits is a core feature of the Trust’s mission</a:t>
            </a:r>
          </a:p>
          <a:p>
            <a:r>
              <a:rPr lang="en-GB" dirty="0" smtClean="0"/>
              <a:t>Discuss 2 policies that are relevant to this:</a:t>
            </a:r>
          </a:p>
          <a:p>
            <a:pPr marL="342900" indent="-342900">
              <a:buFont typeface="Arial" panose="020B0604020202020204" pitchFamily="34" charset="0"/>
              <a:buChar char="•"/>
            </a:pPr>
            <a:r>
              <a:rPr lang="en-GB" dirty="0" smtClean="0"/>
              <a:t>Health-related findings </a:t>
            </a:r>
            <a:r>
              <a:rPr lang="en-GB" dirty="0" smtClean="0"/>
              <a:t>(development</a:t>
            </a:r>
            <a:r>
              <a:rPr lang="en-GB" dirty="0" smtClean="0"/>
              <a:t>)</a:t>
            </a:r>
          </a:p>
          <a:p>
            <a:pPr marL="342900" indent="-342900">
              <a:buFont typeface="Arial" panose="020B0604020202020204" pitchFamily="34" charset="0"/>
              <a:buChar char="•"/>
            </a:pPr>
            <a:r>
              <a:rPr lang="en-GB" dirty="0" smtClean="0"/>
              <a:t>Data Sharing </a:t>
            </a:r>
            <a:r>
              <a:rPr lang="en-GB" dirty="0" smtClean="0"/>
              <a:t>(implementation</a:t>
            </a:r>
            <a:r>
              <a:rPr lang="en-GB" dirty="0" smtClean="0"/>
              <a:t>)</a:t>
            </a:r>
          </a:p>
          <a:p>
            <a:endParaRPr lang="en-GB" dirty="0"/>
          </a:p>
          <a:p>
            <a:r>
              <a:rPr lang="en-GB" dirty="0" smtClean="0"/>
              <a:t>Our Policies designed to:</a:t>
            </a:r>
          </a:p>
          <a:p>
            <a:pPr marL="342900" indent="-342900">
              <a:buFont typeface="Arial" panose="020B0604020202020204" pitchFamily="34" charset="0"/>
              <a:buChar char="•"/>
            </a:pPr>
            <a:r>
              <a:rPr lang="en-GB" dirty="0" smtClean="0"/>
              <a:t>Respond to needs of research community</a:t>
            </a:r>
          </a:p>
          <a:p>
            <a:pPr marL="342900" indent="-342900">
              <a:buFont typeface="Arial" panose="020B0604020202020204" pitchFamily="34" charset="0"/>
              <a:buChar char="•"/>
            </a:pPr>
            <a:r>
              <a:rPr lang="en-GB" dirty="0" smtClean="0"/>
              <a:t>Reflect changing </a:t>
            </a:r>
            <a:r>
              <a:rPr lang="en-GB" dirty="0" smtClean="0"/>
              <a:t>ethical, behavioural and social </a:t>
            </a:r>
            <a:r>
              <a:rPr lang="en-GB" dirty="0" smtClean="0"/>
              <a:t>norms</a:t>
            </a:r>
          </a:p>
          <a:p>
            <a:pPr marL="342900" indent="-342900">
              <a:buFont typeface="Arial" panose="020B0604020202020204" pitchFamily="34" charset="0"/>
              <a:buChar char="•"/>
            </a:pPr>
            <a:r>
              <a:rPr lang="en-GB" dirty="0" smtClean="0"/>
              <a:t>Be agenda setting </a:t>
            </a:r>
            <a:r>
              <a:rPr lang="en-GB" dirty="0"/>
              <a:t>(i.e. open </a:t>
            </a:r>
            <a:r>
              <a:rPr lang="en-GB" dirty="0" smtClean="0"/>
              <a:t>access)</a:t>
            </a:r>
          </a:p>
          <a:p>
            <a:pPr marL="342900" indent="-342900">
              <a:buFont typeface="Arial" panose="020B0604020202020204" pitchFamily="34" charset="0"/>
              <a:buChar char="•"/>
            </a:pPr>
            <a:r>
              <a:rPr lang="en-GB" dirty="0" smtClean="0"/>
              <a:t>Change research practice</a:t>
            </a:r>
          </a:p>
          <a:p>
            <a:pPr marL="342900" indent="-342900">
              <a:buFont typeface="Arial" panose="020B0604020202020204" pitchFamily="34" charset="0"/>
              <a:buChar char="•"/>
            </a:pPr>
            <a:r>
              <a:rPr lang="en-GB" dirty="0" smtClean="0"/>
              <a:t>Have global </a:t>
            </a:r>
            <a:r>
              <a:rPr lang="en-GB" u="sng" dirty="0" smtClean="0"/>
              <a:t>application</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889267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Framework on health-related findings in research</a:t>
            </a:r>
            <a:endParaRPr lang="en-GB" dirty="0"/>
          </a:p>
        </p:txBody>
      </p:sp>
      <p:sp>
        <p:nvSpPr>
          <p:cNvPr id="4" name="Content Placeholder 2"/>
          <p:cNvSpPr>
            <a:spLocks noGrp="1"/>
          </p:cNvSpPr>
          <p:nvPr>
            <p:ph idx="1"/>
          </p:nvPr>
        </p:nvSpPr>
        <p:spPr>
          <a:xfrm>
            <a:off x="2771800" y="1477393"/>
            <a:ext cx="6120680" cy="4895850"/>
          </a:xfrm>
        </p:spPr>
        <p:txBody>
          <a:bodyPr/>
          <a:lstStyle/>
          <a:p>
            <a:pPr defTabSz="564642">
              <a:lnSpc>
                <a:spcPct val="90000"/>
              </a:lnSpc>
              <a:spcBef>
                <a:spcPct val="50000"/>
              </a:spcBef>
            </a:pPr>
            <a:r>
              <a:rPr lang="en-GB" sz="2000" b="1" dirty="0" smtClean="0">
                <a:solidFill>
                  <a:schemeClr val="tx2"/>
                </a:solidFill>
              </a:rPr>
              <a:t>Incidental findings</a:t>
            </a:r>
            <a:r>
              <a:rPr lang="en-GB" sz="2000" dirty="0" smtClean="0">
                <a:solidFill>
                  <a:schemeClr val="tx2"/>
                </a:solidFill>
              </a:rPr>
              <a:t>:</a:t>
            </a:r>
            <a:r>
              <a:rPr lang="en-GB" sz="2000" b="1" dirty="0" smtClean="0">
                <a:solidFill>
                  <a:schemeClr val="tx2"/>
                </a:solidFill>
              </a:rPr>
              <a:t> </a:t>
            </a:r>
            <a:r>
              <a:rPr lang="en-GB" sz="2000" dirty="0" smtClean="0">
                <a:solidFill>
                  <a:schemeClr val="tx2"/>
                </a:solidFill>
              </a:rPr>
              <a:t>“a </a:t>
            </a:r>
            <a:r>
              <a:rPr lang="en-GB" sz="2000" dirty="0">
                <a:solidFill>
                  <a:schemeClr val="tx2"/>
                </a:solidFill>
              </a:rPr>
              <a:t>finding that has potential health or reproductive importance, which is discovered in the course of conducting research, but is beyond the aims of the </a:t>
            </a:r>
            <a:r>
              <a:rPr lang="en-GB" sz="2000" dirty="0" smtClean="0">
                <a:solidFill>
                  <a:schemeClr val="tx2"/>
                </a:solidFill>
              </a:rPr>
              <a:t>study” </a:t>
            </a:r>
          </a:p>
          <a:p>
            <a:pPr defTabSz="564642">
              <a:lnSpc>
                <a:spcPct val="90000"/>
              </a:lnSpc>
              <a:spcBef>
                <a:spcPct val="50000"/>
              </a:spcBef>
            </a:pPr>
            <a:r>
              <a:rPr lang="en-GB" sz="1400" dirty="0" smtClean="0">
                <a:solidFill>
                  <a:schemeClr val="tx2"/>
                </a:solidFill>
              </a:rPr>
              <a:t>Wolf </a:t>
            </a:r>
            <a:r>
              <a:rPr lang="en-GB" sz="1400" i="1" dirty="0">
                <a:solidFill>
                  <a:schemeClr val="tx2"/>
                </a:solidFill>
              </a:rPr>
              <a:t>et al</a:t>
            </a:r>
            <a:r>
              <a:rPr lang="en-GB" sz="1400" dirty="0">
                <a:solidFill>
                  <a:schemeClr val="tx2"/>
                </a:solidFill>
              </a:rPr>
              <a:t> J Law Med Ethics (2008) </a:t>
            </a:r>
            <a:r>
              <a:rPr lang="en-GB" sz="1400" b="1" dirty="0">
                <a:solidFill>
                  <a:schemeClr val="tx2"/>
                </a:solidFill>
              </a:rPr>
              <a:t>36</a:t>
            </a:r>
            <a:r>
              <a:rPr lang="en-GB" sz="1400" dirty="0">
                <a:solidFill>
                  <a:schemeClr val="tx2"/>
                </a:solidFill>
              </a:rPr>
              <a:t>: 219</a:t>
            </a:r>
            <a:endParaRPr lang="en-GB" sz="1000" dirty="0">
              <a:solidFill>
                <a:schemeClr val="tx2"/>
              </a:solidFill>
            </a:endParaRPr>
          </a:p>
          <a:p>
            <a:pPr defTabSz="564642">
              <a:lnSpc>
                <a:spcPct val="90000"/>
              </a:lnSpc>
              <a:spcBef>
                <a:spcPct val="50000"/>
              </a:spcBef>
            </a:pPr>
            <a:endParaRPr lang="en-GB" sz="1000" b="1" dirty="0" smtClean="0">
              <a:solidFill>
                <a:schemeClr val="tx2"/>
              </a:solidFill>
            </a:endParaRPr>
          </a:p>
          <a:p>
            <a:pPr defTabSz="564642">
              <a:lnSpc>
                <a:spcPct val="90000"/>
              </a:lnSpc>
              <a:spcBef>
                <a:spcPct val="50000"/>
              </a:spcBef>
            </a:pPr>
            <a:r>
              <a:rPr lang="en-GB" sz="2000" b="1" dirty="0" smtClean="0">
                <a:solidFill>
                  <a:schemeClr val="tx2"/>
                </a:solidFill>
              </a:rPr>
              <a:t>Pertinent findings</a:t>
            </a:r>
            <a:r>
              <a:rPr lang="en-GB" sz="2000" dirty="0">
                <a:solidFill>
                  <a:schemeClr val="tx2"/>
                </a:solidFill>
              </a:rPr>
              <a:t> </a:t>
            </a:r>
            <a:r>
              <a:rPr lang="en-GB" sz="2000" dirty="0" smtClean="0">
                <a:solidFill>
                  <a:schemeClr val="tx2"/>
                </a:solidFill>
              </a:rPr>
              <a:t>that relate to the aims of the study</a:t>
            </a:r>
            <a:endParaRPr lang="en-GB" sz="1000" dirty="0" smtClean="0">
              <a:solidFill>
                <a:schemeClr val="tx2"/>
              </a:solidFill>
            </a:endParaRPr>
          </a:p>
          <a:p>
            <a:pPr defTabSz="564642">
              <a:spcBef>
                <a:spcPct val="50000"/>
              </a:spcBef>
            </a:pPr>
            <a:endParaRPr lang="en-GB" sz="1000" b="1" dirty="0" smtClean="0">
              <a:solidFill>
                <a:schemeClr val="tx2"/>
              </a:solidFill>
            </a:endParaRPr>
          </a:p>
          <a:p>
            <a:pPr defTabSz="564642">
              <a:spcBef>
                <a:spcPct val="50000"/>
              </a:spcBef>
            </a:pPr>
            <a:r>
              <a:rPr lang="en-GB" sz="2000" b="1" dirty="0" smtClean="0">
                <a:solidFill>
                  <a:schemeClr val="tx2"/>
                </a:solidFill>
              </a:rPr>
              <a:t>All types of studies</a:t>
            </a:r>
            <a:r>
              <a:rPr lang="en-GB" sz="2000" dirty="0" smtClean="0">
                <a:solidFill>
                  <a:schemeClr val="tx2"/>
                </a:solidFill>
              </a:rPr>
              <a:t>: imaging, genetics, physiological measurements</a:t>
            </a:r>
            <a:endParaRPr lang="en-GB" sz="1000" dirty="0" smtClean="0">
              <a:solidFill>
                <a:schemeClr val="tx2"/>
              </a:solidFill>
            </a:endParaRPr>
          </a:p>
          <a:p>
            <a:pPr defTabSz="564642">
              <a:spcBef>
                <a:spcPct val="50000"/>
              </a:spcBef>
            </a:pPr>
            <a:endParaRPr lang="en-GB" sz="1000" b="1" dirty="0" smtClean="0">
              <a:solidFill>
                <a:schemeClr val="tx2"/>
              </a:solidFill>
            </a:endParaRPr>
          </a:p>
          <a:p>
            <a:pPr defTabSz="564642">
              <a:spcBef>
                <a:spcPct val="50000"/>
              </a:spcBef>
            </a:pPr>
            <a:r>
              <a:rPr lang="en-GB" sz="2000" dirty="0" smtClean="0">
                <a:solidFill>
                  <a:schemeClr val="tx2"/>
                </a:solidFill>
              </a:rPr>
              <a:t>Findings with known </a:t>
            </a:r>
            <a:r>
              <a:rPr lang="en-GB" sz="2000" b="1" dirty="0" smtClean="0">
                <a:solidFill>
                  <a:schemeClr val="tx2"/>
                </a:solidFill>
              </a:rPr>
              <a:t>clinical significance or relevance</a:t>
            </a:r>
            <a:r>
              <a:rPr lang="en-GB" sz="2000" dirty="0" smtClean="0">
                <a:solidFill>
                  <a:schemeClr val="tx2"/>
                </a:solidFill>
              </a:rPr>
              <a:t>, not new research observations </a:t>
            </a:r>
            <a:endParaRPr lang="en-GB" sz="1000" dirty="0" smtClean="0">
              <a:solidFill>
                <a:schemeClr val="tx2"/>
              </a:solidFill>
            </a:endParaRPr>
          </a:p>
          <a:p>
            <a:pPr defTabSz="564642">
              <a:spcBef>
                <a:spcPct val="50000"/>
              </a:spcBef>
            </a:pPr>
            <a:endParaRPr lang="en-GB" sz="1000" dirty="0" smtClean="0"/>
          </a:p>
          <a:p>
            <a:pPr defTabSz="564642">
              <a:spcBef>
                <a:spcPct val="50000"/>
              </a:spcBef>
            </a:pPr>
            <a:r>
              <a:rPr lang="en-GB" sz="2000" b="1" dirty="0" smtClean="0">
                <a:solidFill>
                  <a:schemeClr val="tx1"/>
                </a:solidFill>
              </a:rPr>
              <a:t>Individual </a:t>
            </a:r>
            <a:r>
              <a:rPr lang="en-GB" sz="2000" dirty="0" smtClean="0">
                <a:solidFill>
                  <a:schemeClr val="tx1"/>
                </a:solidFill>
              </a:rPr>
              <a:t>not aggregated findings</a:t>
            </a:r>
            <a:endParaRPr lang="en-GB" sz="2000" dirty="0">
              <a:solidFill>
                <a:schemeClr val="tx1"/>
              </a:solidFill>
            </a:endParaRPr>
          </a:p>
        </p:txBody>
      </p:sp>
      <p:pic>
        <p:nvPicPr>
          <p:cNvPr id="7" name="Picture 2" descr="chromos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25" y="1566206"/>
            <a:ext cx="1997075" cy="29318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 image for id B0003260"/>
          <p:cNvPicPr>
            <a:picLocks noChangeAspect="1" noChangeArrowheads="1"/>
          </p:cNvPicPr>
          <p:nvPr/>
        </p:nvPicPr>
        <p:blipFill>
          <a:blip r:embed="rId4" cstate="print">
            <a:extLst>
              <a:ext uri="{28A0092B-C50C-407E-A947-70E740481C1C}">
                <a14:useLocalDpi xmlns:a14="http://schemas.microsoft.com/office/drawing/2010/main" val="0"/>
              </a:ext>
            </a:extLst>
          </a:blip>
          <a:srcRect b="6767"/>
          <a:stretch>
            <a:fillRect/>
          </a:stretch>
        </p:blipFill>
        <p:spPr bwMode="auto">
          <a:xfrm rot="5400000">
            <a:off x="151018" y="3980762"/>
            <a:ext cx="3080364" cy="200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695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background</a:t>
            </a:r>
          </a:p>
        </p:txBody>
      </p:sp>
      <p:sp>
        <p:nvSpPr>
          <p:cNvPr id="4" name="Content Placeholder 2"/>
          <p:cNvSpPr>
            <a:spLocks noGrp="1"/>
          </p:cNvSpPr>
          <p:nvPr>
            <p:ph idx="1"/>
          </p:nvPr>
        </p:nvSpPr>
        <p:spPr>
          <a:xfrm>
            <a:off x="3275856" y="1557338"/>
            <a:ext cx="5183932" cy="4895850"/>
          </a:xfrm>
        </p:spPr>
        <p:txBody>
          <a:bodyPr/>
          <a:lstStyle/>
          <a:p>
            <a:pPr defTabSz="564642">
              <a:spcBef>
                <a:spcPct val="50000"/>
              </a:spcBef>
            </a:pPr>
            <a:r>
              <a:rPr lang="en-GB" sz="2200" b="1" dirty="0">
                <a:solidFill>
                  <a:schemeClr val="tx2"/>
                </a:solidFill>
              </a:rPr>
              <a:t>Mandate from the Research </a:t>
            </a:r>
            <a:r>
              <a:rPr lang="en-GB" sz="2200" b="1" dirty="0" smtClean="0">
                <a:solidFill>
                  <a:schemeClr val="tx2"/>
                </a:solidFill>
              </a:rPr>
              <a:t>Community</a:t>
            </a:r>
          </a:p>
          <a:p>
            <a:pPr marL="342900" indent="-342900" defTabSz="564642">
              <a:spcBef>
                <a:spcPct val="50000"/>
              </a:spcBef>
              <a:buFont typeface="Arial" pitchFamily="34" charset="0"/>
              <a:buChar char="•"/>
            </a:pPr>
            <a:r>
              <a:rPr lang="en-GB" sz="2200" dirty="0" smtClean="0">
                <a:solidFill>
                  <a:schemeClr val="tx2"/>
                </a:solidFill>
              </a:rPr>
              <a:t>Frontiers </a:t>
            </a:r>
            <a:r>
              <a:rPr lang="en-GB" sz="2200" dirty="0">
                <a:solidFill>
                  <a:schemeClr val="tx2"/>
                </a:solidFill>
              </a:rPr>
              <a:t>meeting: “Genome-Wide Association Studies and Ethics” (July 2008</a:t>
            </a:r>
            <a:r>
              <a:rPr lang="en-GB" sz="2200" dirty="0" smtClean="0">
                <a:solidFill>
                  <a:schemeClr val="tx2"/>
                </a:solidFill>
              </a:rPr>
              <a:t>)</a:t>
            </a:r>
          </a:p>
          <a:p>
            <a:pPr marL="342900" indent="-342900" defTabSz="564642">
              <a:spcBef>
                <a:spcPct val="50000"/>
              </a:spcBef>
              <a:buFont typeface="Arial" pitchFamily="34" charset="0"/>
              <a:buChar char="•"/>
            </a:pPr>
            <a:r>
              <a:rPr lang="en-GB" sz="2200" dirty="0" smtClean="0">
                <a:solidFill>
                  <a:schemeClr val="tx2"/>
                </a:solidFill>
              </a:rPr>
              <a:t>Journal of Law, Medicine and Ethics series on incidental findings (summer 2008)</a:t>
            </a:r>
            <a:endParaRPr lang="en-GB" sz="2200" dirty="0">
              <a:solidFill>
                <a:schemeClr val="tx2"/>
              </a:solidFill>
            </a:endParaRPr>
          </a:p>
          <a:p>
            <a:pPr marL="342900" indent="-342900" defTabSz="564642">
              <a:spcBef>
                <a:spcPct val="50000"/>
              </a:spcBef>
              <a:buFont typeface="Arial" pitchFamily="34" charset="0"/>
              <a:buChar char="•"/>
            </a:pPr>
            <a:r>
              <a:rPr lang="en-GB" sz="2200" dirty="0" smtClean="0">
                <a:solidFill>
                  <a:schemeClr val="tx2"/>
                </a:solidFill>
              </a:rPr>
              <a:t>Wellcome Trust Board </a:t>
            </a:r>
            <a:r>
              <a:rPr lang="en-GB" sz="2200" dirty="0">
                <a:solidFill>
                  <a:schemeClr val="tx2"/>
                </a:solidFill>
              </a:rPr>
              <a:t>of Governors workshop </a:t>
            </a:r>
            <a:r>
              <a:rPr lang="en-GB" sz="2200" dirty="0" smtClean="0">
                <a:solidFill>
                  <a:schemeClr val="tx2"/>
                </a:solidFill>
              </a:rPr>
              <a:t>(</a:t>
            </a:r>
            <a:r>
              <a:rPr lang="en-GB" sz="2200" dirty="0">
                <a:solidFill>
                  <a:schemeClr val="tx2"/>
                </a:solidFill>
              </a:rPr>
              <a:t>May 2009</a:t>
            </a:r>
            <a:r>
              <a:rPr lang="en-GB" sz="2200" dirty="0" smtClean="0">
                <a:solidFill>
                  <a:schemeClr val="tx2"/>
                </a:solidFill>
              </a:rPr>
              <a:t>)</a:t>
            </a:r>
          </a:p>
          <a:p>
            <a:pPr marL="342900" indent="-342900" defTabSz="564642">
              <a:spcBef>
                <a:spcPct val="50000"/>
              </a:spcBef>
              <a:buFont typeface="Arial" pitchFamily="34" charset="0"/>
              <a:buChar char="•"/>
            </a:pPr>
            <a:endParaRPr lang="en-GB" dirty="0"/>
          </a:p>
        </p:txBody>
      </p:sp>
      <p:pic>
        <p:nvPicPr>
          <p:cNvPr id="5" name="Picture 7" descr="CrickDNA"/>
          <p:cNvPicPr>
            <a:picLocks noChangeAspect="1" noChangeArrowheads="1"/>
          </p:cNvPicPr>
          <p:nvPr/>
        </p:nvPicPr>
        <p:blipFill>
          <a:blip r:embed="rId2">
            <a:extLst>
              <a:ext uri="{28A0092B-C50C-407E-A947-70E740481C1C}">
                <a14:useLocalDpi xmlns:a14="http://schemas.microsoft.com/office/drawing/2010/main" val="0"/>
              </a:ext>
            </a:extLst>
          </a:blip>
          <a:srcRect t="26657" b="16405"/>
          <a:stretch>
            <a:fillRect/>
          </a:stretch>
        </p:blipFill>
        <p:spPr bwMode="auto">
          <a:xfrm>
            <a:off x="741139" y="1569238"/>
            <a:ext cx="2174400" cy="24588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DNA"/>
          <p:cNvPicPr>
            <a:picLocks noChangeAspect="1" noChangeArrowheads="1"/>
          </p:cNvPicPr>
          <p:nvPr/>
        </p:nvPicPr>
        <p:blipFill>
          <a:blip r:embed="rId3" cstate="print">
            <a:extLst>
              <a:ext uri="{28A0092B-C50C-407E-A947-70E740481C1C}">
                <a14:useLocalDpi xmlns:a14="http://schemas.microsoft.com/office/drawing/2010/main" val="0"/>
              </a:ext>
            </a:extLst>
          </a:blip>
          <a:srcRect t="16635" r="4102"/>
          <a:stretch>
            <a:fillRect/>
          </a:stretch>
        </p:blipFill>
        <p:spPr bwMode="auto">
          <a:xfrm>
            <a:off x="741139" y="4005064"/>
            <a:ext cx="2174677" cy="232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156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background</a:t>
            </a:r>
          </a:p>
        </p:txBody>
      </p:sp>
      <p:sp>
        <p:nvSpPr>
          <p:cNvPr id="3" name="Content Placeholder 2"/>
          <p:cNvSpPr>
            <a:spLocks noGrp="1"/>
          </p:cNvSpPr>
          <p:nvPr>
            <p:ph idx="1"/>
          </p:nvPr>
        </p:nvSpPr>
        <p:spPr>
          <a:xfrm>
            <a:off x="2195736" y="1412776"/>
            <a:ext cx="6768752" cy="5180186"/>
          </a:xfrm>
        </p:spPr>
        <p:txBody>
          <a:bodyPr/>
          <a:lstStyle/>
          <a:p>
            <a:pPr marL="342900" indent="-342900">
              <a:spcAft>
                <a:spcPts val="1200"/>
              </a:spcAft>
              <a:buFont typeface="Arial" pitchFamily="34" charset="0"/>
              <a:buChar char="•"/>
            </a:pPr>
            <a:r>
              <a:rPr lang="en-GB" sz="2200" b="1" dirty="0" smtClean="0">
                <a:solidFill>
                  <a:schemeClr val="tx1"/>
                </a:solidFill>
              </a:rPr>
              <a:t>Literature review</a:t>
            </a:r>
            <a:r>
              <a:rPr lang="en-GB" sz="2200" dirty="0" smtClean="0">
                <a:solidFill>
                  <a:schemeClr val="tx1"/>
                </a:solidFill>
              </a:rPr>
              <a:t>: legal and ethical implications of incidental findings (March 2009)</a:t>
            </a:r>
          </a:p>
          <a:p>
            <a:pPr marL="342900" indent="-342900">
              <a:spcAft>
                <a:spcPts val="1200"/>
              </a:spcAft>
              <a:buFont typeface="Arial" pitchFamily="34" charset="0"/>
              <a:buChar char="•"/>
            </a:pPr>
            <a:r>
              <a:rPr lang="en-GB" sz="2200" b="1" dirty="0" smtClean="0">
                <a:solidFill>
                  <a:schemeClr val="tx1"/>
                </a:solidFill>
              </a:rPr>
              <a:t>Policy analysis </a:t>
            </a:r>
            <a:r>
              <a:rPr lang="en-GB" sz="2200" dirty="0" smtClean="0">
                <a:solidFill>
                  <a:schemeClr val="tx1"/>
                </a:solidFill>
              </a:rPr>
              <a:t>(2009-10): UK and international; across disciplines</a:t>
            </a:r>
          </a:p>
          <a:p>
            <a:pPr marL="342900" indent="-342900">
              <a:spcAft>
                <a:spcPts val="1200"/>
              </a:spcAft>
              <a:buFont typeface="Arial" pitchFamily="34" charset="0"/>
              <a:buChar char="•"/>
            </a:pPr>
            <a:r>
              <a:rPr lang="en-GB" sz="2200" dirty="0" smtClean="0">
                <a:solidFill>
                  <a:schemeClr val="tx1"/>
                </a:solidFill>
              </a:rPr>
              <a:t>Assessing the </a:t>
            </a:r>
            <a:r>
              <a:rPr lang="en-GB" sz="2200" b="1" dirty="0" smtClean="0">
                <a:solidFill>
                  <a:schemeClr val="tx1"/>
                </a:solidFill>
              </a:rPr>
              <a:t>time and cost implications of feedback </a:t>
            </a:r>
            <a:r>
              <a:rPr lang="en-GB" sz="2200" dirty="0" smtClean="0">
                <a:solidFill>
                  <a:schemeClr val="tx1"/>
                </a:solidFill>
              </a:rPr>
              <a:t>(Summer 2010)</a:t>
            </a:r>
          </a:p>
          <a:p>
            <a:pPr marL="342900" indent="-342900">
              <a:spcAft>
                <a:spcPts val="1200"/>
              </a:spcAft>
              <a:buFont typeface="Arial" pitchFamily="34" charset="0"/>
              <a:buChar char="•"/>
            </a:pPr>
            <a:r>
              <a:rPr lang="en-GB" sz="2200" b="1" dirty="0">
                <a:solidFill>
                  <a:schemeClr val="tx1"/>
                </a:solidFill>
              </a:rPr>
              <a:t>Stakeholder workshops </a:t>
            </a:r>
            <a:r>
              <a:rPr lang="en-GB" sz="2200" dirty="0">
                <a:solidFill>
                  <a:schemeClr val="tx1"/>
                </a:solidFill>
              </a:rPr>
              <a:t>(September 2010; June 2011)</a:t>
            </a:r>
          </a:p>
          <a:p>
            <a:pPr marL="342900" indent="-342900">
              <a:spcAft>
                <a:spcPts val="1200"/>
              </a:spcAft>
              <a:buFont typeface="Arial" pitchFamily="34" charset="0"/>
              <a:buChar char="•"/>
            </a:pPr>
            <a:r>
              <a:rPr lang="en-GB" sz="2200" b="1" dirty="0" smtClean="0">
                <a:solidFill>
                  <a:schemeClr val="tx1"/>
                </a:solidFill>
              </a:rPr>
              <a:t>Public attitudes </a:t>
            </a:r>
            <a:r>
              <a:rPr lang="en-GB" sz="2200" dirty="0" smtClean="0">
                <a:solidFill>
                  <a:schemeClr val="tx1"/>
                </a:solidFill>
              </a:rPr>
              <a:t>to health-related findings (April 2012)</a:t>
            </a:r>
          </a:p>
          <a:p>
            <a:pPr marL="342900" indent="-342900">
              <a:spcAft>
                <a:spcPts val="1200"/>
              </a:spcAft>
              <a:buFont typeface="Arial" pitchFamily="34" charset="0"/>
              <a:buChar char="•"/>
            </a:pPr>
            <a:r>
              <a:rPr lang="en-GB" sz="2200" dirty="0" smtClean="0">
                <a:solidFill>
                  <a:schemeClr val="tx1"/>
                </a:solidFill>
              </a:rPr>
              <a:t>Workshop on </a:t>
            </a:r>
            <a:r>
              <a:rPr lang="en-GB" sz="2200" b="1" dirty="0" smtClean="0">
                <a:solidFill>
                  <a:schemeClr val="tx1"/>
                </a:solidFill>
              </a:rPr>
              <a:t>legal issues</a:t>
            </a:r>
            <a:r>
              <a:rPr lang="en-GB" sz="2200" dirty="0" smtClean="0">
                <a:solidFill>
                  <a:schemeClr val="tx1"/>
                </a:solidFill>
              </a:rPr>
              <a:t> (March 2013)</a:t>
            </a:r>
          </a:p>
        </p:txBody>
      </p:sp>
      <p:pic>
        <p:nvPicPr>
          <p:cNvPr id="6" name="Picture 4" descr=" image for id B0006645"/>
          <p:cNvPicPr>
            <a:picLocks noChangeAspect="1" noChangeArrowheads="1"/>
          </p:cNvPicPr>
          <p:nvPr/>
        </p:nvPicPr>
        <p:blipFill rotWithShape="1">
          <a:blip r:embed="rId3">
            <a:extLst>
              <a:ext uri="{28A0092B-C50C-407E-A947-70E740481C1C}">
                <a14:useLocalDpi xmlns:a14="http://schemas.microsoft.com/office/drawing/2010/main" val="0"/>
              </a:ext>
            </a:extLst>
          </a:blip>
          <a:srcRect l="26549" r="23349"/>
          <a:stretch/>
        </p:blipFill>
        <p:spPr bwMode="auto">
          <a:xfrm>
            <a:off x="688900" y="1412776"/>
            <a:ext cx="1434827" cy="520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479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Thinking behind the Framework</a:t>
            </a:r>
            <a:endParaRPr lang="en-GB" dirty="0"/>
          </a:p>
        </p:txBody>
      </p:sp>
      <p:sp>
        <p:nvSpPr>
          <p:cNvPr id="4" name="Content Placeholder 2"/>
          <p:cNvSpPr>
            <a:spLocks noGrp="1"/>
          </p:cNvSpPr>
          <p:nvPr>
            <p:ph idx="1"/>
          </p:nvPr>
        </p:nvSpPr>
        <p:spPr>
          <a:xfrm>
            <a:off x="2771800" y="1477393"/>
            <a:ext cx="6264696" cy="4895850"/>
          </a:xfrm>
        </p:spPr>
        <p:txBody>
          <a:bodyPr/>
          <a:lstStyle/>
          <a:p>
            <a:pPr marL="342900" indent="-342900">
              <a:spcAft>
                <a:spcPts val="600"/>
              </a:spcAft>
              <a:buFont typeface="Arial" pitchFamily="34" charset="0"/>
              <a:buChar char="•"/>
            </a:pPr>
            <a:r>
              <a:rPr lang="en-GB" sz="2200" dirty="0" smtClean="0"/>
              <a:t>Guidance needed due to </a:t>
            </a:r>
            <a:r>
              <a:rPr lang="en-GB" sz="2200" b="1" dirty="0" smtClean="0"/>
              <a:t>legal uncertainty </a:t>
            </a:r>
            <a:r>
              <a:rPr lang="en-GB" sz="2200" dirty="0" smtClean="0"/>
              <a:t>and  </a:t>
            </a:r>
            <a:r>
              <a:rPr lang="en-GB" sz="2200" b="1" dirty="0" smtClean="0"/>
              <a:t>lack of evidence and consensus</a:t>
            </a:r>
            <a:r>
              <a:rPr lang="en-GB" sz="2200" dirty="0" smtClean="0"/>
              <a:t> </a:t>
            </a:r>
            <a:r>
              <a:rPr lang="en-GB" sz="2200" dirty="0"/>
              <a:t>on how HRFs should be </a:t>
            </a:r>
            <a:r>
              <a:rPr lang="en-GB" sz="2200" dirty="0" smtClean="0"/>
              <a:t>handled</a:t>
            </a:r>
            <a:endParaRPr lang="en-GB" sz="2200" dirty="0"/>
          </a:p>
          <a:p>
            <a:pPr marL="342900" indent="-342900">
              <a:spcAft>
                <a:spcPts val="600"/>
              </a:spcAft>
              <a:buFont typeface="Arial" pitchFamily="34" charset="0"/>
              <a:buChar char="•"/>
            </a:pPr>
            <a:r>
              <a:rPr lang="en-GB" sz="2200" b="1" dirty="0" smtClean="0"/>
              <a:t>Public demand </a:t>
            </a:r>
            <a:r>
              <a:rPr lang="en-GB" sz="2200" dirty="0" smtClean="0"/>
              <a:t>and</a:t>
            </a:r>
            <a:r>
              <a:rPr lang="en-GB" sz="2200" b="1" dirty="0" smtClean="0"/>
              <a:t> important ethical issue</a:t>
            </a:r>
          </a:p>
          <a:p>
            <a:pPr marL="342900" indent="-342900">
              <a:buFont typeface="Arial" pitchFamily="34" charset="0"/>
              <a:buChar char="•"/>
            </a:pPr>
            <a:r>
              <a:rPr lang="en-GB" sz="2200" b="1" dirty="0" smtClean="0"/>
              <a:t>‘One size fits all’ approach not appropriate</a:t>
            </a:r>
            <a:r>
              <a:rPr lang="en-GB" sz="2200" dirty="0" smtClean="0"/>
              <a:t>: </a:t>
            </a:r>
          </a:p>
          <a:p>
            <a:pPr marL="704850" lvl="1" indent="-342900"/>
            <a:r>
              <a:rPr lang="en-GB" sz="2200" dirty="0" smtClean="0"/>
              <a:t>Lack of evidence</a:t>
            </a:r>
          </a:p>
          <a:p>
            <a:pPr marL="704850" lvl="1" indent="-342900"/>
            <a:r>
              <a:rPr lang="en-GB" sz="2200" dirty="0" smtClean="0"/>
              <a:t>Different research contexts</a:t>
            </a:r>
          </a:p>
          <a:p>
            <a:pPr marL="704850" lvl="1" indent="-342900">
              <a:spcAft>
                <a:spcPts val="600"/>
              </a:spcAft>
            </a:pPr>
            <a:r>
              <a:rPr lang="en-GB" sz="2200" dirty="0" smtClean="0"/>
              <a:t>Balance </a:t>
            </a:r>
            <a:r>
              <a:rPr lang="en-GB" sz="2200" dirty="0"/>
              <a:t>of public and individual harms and benefit must be assessed on a study-by-study </a:t>
            </a:r>
            <a:r>
              <a:rPr lang="en-GB" sz="2200" dirty="0" smtClean="0"/>
              <a:t>basis</a:t>
            </a:r>
          </a:p>
          <a:p>
            <a:pPr marL="342900" lvl="1" indent="-342900"/>
            <a:r>
              <a:rPr lang="en-GB" sz="2200" b="1" dirty="0" smtClean="0">
                <a:cs typeface="+mn-cs"/>
              </a:rPr>
              <a:t>Principles-based, not prescriptive</a:t>
            </a:r>
            <a:endParaRPr lang="en-GB" sz="2200" b="1" dirty="0">
              <a:cs typeface="+mn-cs"/>
            </a:endParaRPr>
          </a:p>
          <a:p>
            <a:pPr lvl="1" indent="0">
              <a:buNone/>
            </a:pPr>
            <a:endParaRPr lang="en-GB" sz="2200" b="1" dirty="0" smtClean="0">
              <a:cs typeface="+mn-cs"/>
            </a:endParaRPr>
          </a:p>
        </p:txBody>
      </p:sp>
      <p:pic>
        <p:nvPicPr>
          <p:cNvPr id="7" name="Picture 2" descr="chromos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25" y="1566206"/>
            <a:ext cx="1997075" cy="29318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 image for id B0003260"/>
          <p:cNvPicPr>
            <a:picLocks noChangeAspect="1" noChangeArrowheads="1"/>
          </p:cNvPicPr>
          <p:nvPr/>
        </p:nvPicPr>
        <p:blipFill>
          <a:blip r:embed="rId4" cstate="print">
            <a:extLst>
              <a:ext uri="{28A0092B-C50C-407E-A947-70E740481C1C}">
                <a14:useLocalDpi xmlns:a14="http://schemas.microsoft.com/office/drawing/2010/main" val="0"/>
              </a:ext>
            </a:extLst>
          </a:blip>
          <a:srcRect b="6767"/>
          <a:stretch>
            <a:fillRect/>
          </a:stretch>
        </p:blipFill>
        <p:spPr bwMode="auto">
          <a:xfrm rot="5400000">
            <a:off x="151018" y="3980762"/>
            <a:ext cx="3080364" cy="200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789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92150"/>
            <a:ext cx="7773988" cy="936650"/>
          </a:xfrm>
        </p:spPr>
        <p:txBody>
          <a:bodyPr/>
          <a:lstStyle/>
          <a:p>
            <a:r>
              <a:rPr lang="en-GB" dirty="0" smtClean="0"/>
              <a:t>Expectations of researchers</a:t>
            </a:r>
            <a:br>
              <a:rPr lang="en-GB" dirty="0" smtClean="0"/>
            </a:br>
            <a:endParaRPr lang="en-GB" dirty="0"/>
          </a:p>
        </p:txBody>
      </p:sp>
      <p:sp>
        <p:nvSpPr>
          <p:cNvPr id="4" name="Content Placeholder 2"/>
          <p:cNvSpPr>
            <a:spLocks noGrp="1"/>
          </p:cNvSpPr>
          <p:nvPr>
            <p:ph idx="1"/>
          </p:nvPr>
        </p:nvSpPr>
        <p:spPr>
          <a:xfrm>
            <a:off x="2771800" y="1477393"/>
            <a:ext cx="6120680" cy="4895850"/>
          </a:xfrm>
        </p:spPr>
        <p:txBody>
          <a:bodyPr/>
          <a:lstStyle/>
          <a:p>
            <a:endParaRPr lang="en-GB" sz="2000" b="1" dirty="0" smtClean="0">
              <a:solidFill>
                <a:schemeClr val="tx2"/>
              </a:solidFill>
            </a:endParaRPr>
          </a:p>
          <a:p>
            <a:r>
              <a:rPr lang="en-GB" sz="2000" b="1" dirty="0" smtClean="0"/>
              <a:t>Have a policy on </a:t>
            </a:r>
            <a:r>
              <a:rPr lang="en-GB" sz="2000" b="1" dirty="0"/>
              <a:t>whether or not HRFs will be fed back to individuals that can be clearly articulated, and be able to demonstrate the reasoning behind their policy to research participants, funders and the Research Ethics Committee</a:t>
            </a:r>
            <a:r>
              <a:rPr lang="en-GB" sz="2000" dirty="0"/>
              <a:t> </a:t>
            </a:r>
            <a:endParaRPr lang="en-GB" sz="2000" dirty="0" smtClean="0"/>
          </a:p>
          <a:p>
            <a:endParaRPr lang="en-GB" sz="1000" dirty="0" smtClean="0">
              <a:solidFill>
                <a:schemeClr val="tx2"/>
              </a:solidFill>
            </a:endParaRPr>
          </a:p>
          <a:p>
            <a:pPr defTabSz="564642">
              <a:spcBef>
                <a:spcPct val="50000"/>
              </a:spcBef>
            </a:pPr>
            <a:r>
              <a:rPr lang="en-GB" sz="2000" b="1" dirty="0" smtClean="0"/>
              <a:t>Include clear information on </a:t>
            </a:r>
            <a:r>
              <a:rPr lang="en-GB" sz="2000" b="1" dirty="0"/>
              <a:t>the study policy on the feedback of HRFs</a:t>
            </a:r>
            <a:r>
              <a:rPr lang="en-GB" sz="2000" dirty="0"/>
              <a:t> </a:t>
            </a:r>
            <a:r>
              <a:rPr lang="en-GB" sz="2000" b="1" dirty="0"/>
              <a:t>in the consent process</a:t>
            </a:r>
            <a:endParaRPr lang="en-GB" sz="2000" dirty="0">
              <a:solidFill>
                <a:schemeClr val="tx1"/>
              </a:solidFill>
            </a:endParaRPr>
          </a:p>
          <a:p>
            <a:pPr defTabSz="564642">
              <a:spcBef>
                <a:spcPct val="50000"/>
              </a:spcBef>
            </a:pPr>
            <a:endParaRPr lang="en-GB" sz="1000" dirty="0" smtClean="0"/>
          </a:p>
          <a:p>
            <a:pPr defTabSz="564642">
              <a:spcBef>
                <a:spcPct val="50000"/>
              </a:spcBef>
            </a:pPr>
            <a:r>
              <a:rPr lang="en-GB" sz="2000" b="1" dirty="0"/>
              <a:t>I</a:t>
            </a:r>
            <a:r>
              <a:rPr lang="en-GB" sz="2000" b="1" dirty="0" smtClean="0"/>
              <a:t>n </a:t>
            </a:r>
            <a:r>
              <a:rPr lang="en-GB" sz="2000" b="1" dirty="0"/>
              <a:t>cases where the policy is to provide individual feedback on HRFs, develop a robust, practical feedback pathway that is adequately resourced</a:t>
            </a:r>
            <a:endParaRPr lang="en-GB" sz="2000" dirty="0">
              <a:solidFill>
                <a:schemeClr val="tx1"/>
              </a:solidFill>
            </a:endParaRPr>
          </a:p>
          <a:p>
            <a:pPr defTabSz="564642">
              <a:spcBef>
                <a:spcPct val="50000"/>
              </a:spcBef>
            </a:pPr>
            <a:endParaRPr lang="en-GB" sz="1000" b="1" dirty="0">
              <a:solidFill>
                <a:schemeClr val="tx2"/>
              </a:solidFill>
            </a:endParaRPr>
          </a:p>
        </p:txBody>
      </p:sp>
      <p:pic>
        <p:nvPicPr>
          <p:cNvPr id="7" name="Picture 2" descr="chromos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25" y="1566206"/>
            <a:ext cx="1997075" cy="29318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 image for id B0003260"/>
          <p:cNvPicPr>
            <a:picLocks noChangeAspect="1" noChangeArrowheads="1"/>
          </p:cNvPicPr>
          <p:nvPr/>
        </p:nvPicPr>
        <p:blipFill>
          <a:blip r:embed="rId3" cstate="print">
            <a:extLst>
              <a:ext uri="{28A0092B-C50C-407E-A947-70E740481C1C}">
                <a14:useLocalDpi xmlns:a14="http://schemas.microsoft.com/office/drawing/2010/main" val="0"/>
              </a:ext>
            </a:extLst>
          </a:blip>
          <a:srcRect b="6767"/>
          <a:stretch>
            <a:fillRect/>
          </a:stretch>
        </p:blipFill>
        <p:spPr bwMode="auto">
          <a:xfrm rot="5400000">
            <a:off x="151018" y="3980762"/>
            <a:ext cx="3080364" cy="200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121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a:t>
            </a:r>
            <a:r>
              <a:rPr lang="en-GB" dirty="0" smtClean="0"/>
              <a:t>and further work</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Managing participants expectations – impact of therapeutic misconception</a:t>
            </a:r>
          </a:p>
          <a:p>
            <a:pPr marL="342900" indent="-342900">
              <a:buFont typeface="Arial" panose="020B0604020202020204" pitchFamily="34" charset="0"/>
              <a:buChar char="•"/>
            </a:pPr>
            <a:r>
              <a:rPr lang="en-GB" dirty="0" smtClean="0"/>
              <a:t>Who pays? Who has responsibility? – Participant shouldn’t be stranded as they become a patient</a:t>
            </a:r>
          </a:p>
          <a:p>
            <a:pPr marL="342900" indent="-342900">
              <a:buFont typeface="Arial" panose="020B0604020202020204" pitchFamily="34" charset="0"/>
              <a:buChar char="•"/>
            </a:pPr>
            <a:r>
              <a:rPr lang="en-GB" dirty="0" smtClean="0"/>
              <a:t>Duty of care far from clear as researchers increasingly work in a clinical setting</a:t>
            </a:r>
          </a:p>
          <a:p>
            <a:pPr marL="342900" indent="-342900">
              <a:buFont typeface="Arial" panose="020B0604020202020204" pitchFamily="34" charset="0"/>
              <a:buChar char="•"/>
            </a:pPr>
            <a:r>
              <a:rPr lang="en-GB" dirty="0" smtClean="0"/>
              <a:t>Ascertaining the effectiveness of the framework</a:t>
            </a:r>
          </a:p>
          <a:p>
            <a:pPr marL="342900" indent="-342900">
              <a:buFont typeface="Arial" panose="020B0604020202020204" pitchFamily="34" charset="0"/>
              <a:buChar char="•"/>
            </a:pPr>
            <a:r>
              <a:rPr lang="en-GB" dirty="0" smtClean="0"/>
              <a:t>Building the evidence base – funding in this area</a:t>
            </a:r>
          </a:p>
          <a:p>
            <a:endParaRPr lang="en-GB" dirty="0"/>
          </a:p>
        </p:txBody>
      </p:sp>
    </p:spTree>
    <p:extLst>
      <p:ext uri="{BB962C8B-B14F-4D97-AF65-F5344CB8AC3E}">
        <p14:creationId xmlns:p14="http://schemas.microsoft.com/office/powerpoint/2010/main" val="195877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74638" y="460375"/>
            <a:ext cx="8728075" cy="693738"/>
          </a:xfrm>
        </p:spPr>
        <p:txBody>
          <a:bodyPr/>
          <a:lstStyle/>
          <a:p>
            <a:r>
              <a:rPr lang="en-GB" altLang="en-US" b="1" dirty="0" smtClean="0">
                <a:latin typeface="Arial" charset="0"/>
              </a:rPr>
              <a:t>Data Management &amp; Sharing Policy</a:t>
            </a:r>
          </a:p>
        </p:txBody>
      </p:sp>
      <p:sp>
        <p:nvSpPr>
          <p:cNvPr id="7171" name="Rectangle 3"/>
          <p:cNvSpPr>
            <a:spLocks noGrp="1" noChangeArrowheads="1"/>
          </p:cNvSpPr>
          <p:nvPr>
            <p:ph type="body" idx="1"/>
          </p:nvPr>
        </p:nvSpPr>
        <p:spPr>
          <a:xfrm>
            <a:off x="366713" y="1282700"/>
            <a:ext cx="5976937" cy="5184775"/>
          </a:xfrm>
          <a:noFill/>
        </p:spPr>
        <p:txBody>
          <a:bodyPr/>
          <a:lstStyle/>
          <a:p>
            <a:pPr marL="266700" indent="-266700" eaLnBrk="1" hangingPunct="1">
              <a:spcBef>
                <a:spcPts val="600"/>
              </a:spcBef>
              <a:buFontTx/>
              <a:buChar char="•"/>
            </a:pPr>
            <a:r>
              <a:rPr lang="en-US" altLang="en-US" dirty="0" smtClean="0"/>
              <a:t>Data management and sharing policy published 2007 (updated in 2010):</a:t>
            </a:r>
          </a:p>
          <a:p>
            <a:pPr lvl="2" indent="-342900" eaLnBrk="1" hangingPunct="1">
              <a:spcBef>
                <a:spcPts val="600"/>
              </a:spcBef>
              <a:buFont typeface="Arial" charset="0"/>
              <a:buChar char="-"/>
            </a:pPr>
            <a:r>
              <a:rPr lang="en-US" altLang="en-US" sz="2000" dirty="0" err="1" smtClean="0"/>
              <a:t>maximise</a:t>
            </a:r>
            <a:r>
              <a:rPr lang="en-US" altLang="en-US" sz="2000" dirty="0" smtClean="0"/>
              <a:t> access to research data with as few restrictions as possible</a:t>
            </a:r>
          </a:p>
          <a:p>
            <a:pPr lvl="2" indent="-342900" eaLnBrk="1" hangingPunct="1">
              <a:spcBef>
                <a:spcPts val="600"/>
              </a:spcBef>
              <a:buFont typeface="Arial" charset="0"/>
              <a:buChar char="-"/>
            </a:pPr>
            <a:r>
              <a:rPr lang="en-US" altLang="en-US" sz="2000" dirty="0" smtClean="0"/>
              <a:t>requires data management &amp; sharing plan, where research likely to generate data of value as a resource for the community</a:t>
            </a:r>
          </a:p>
          <a:p>
            <a:pPr lvl="2" indent="-342900" eaLnBrk="1" hangingPunct="1">
              <a:spcBef>
                <a:spcPts val="600"/>
              </a:spcBef>
              <a:buFont typeface="Arial" charset="0"/>
              <a:buChar char="-"/>
            </a:pPr>
            <a:r>
              <a:rPr lang="en-US" altLang="en-US" sz="2000" dirty="0" smtClean="0"/>
              <a:t>commit to review and support costs of plans as integral part of the </a:t>
            </a:r>
            <a:r>
              <a:rPr lang="en-US" altLang="en-US" sz="2000" dirty="0" smtClean="0"/>
              <a:t>grant</a:t>
            </a:r>
          </a:p>
          <a:p>
            <a:pPr marL="266700" indent="-266700" eaLnBrk="1" hangingPunct="1">
              <a:spcBef>
                <a:spcPts val="600"/>
              </a:spcBef>
              <a:buFontTx/>
              <a:buChar char="•"/>
            </a:pPr>
            <a:r>
              <a:rPr lang="en-US" altLang="en-US" dirty="0" smtClean="0"/>
              <a:t>Reviews to date have suggested:</a:t>
            </a:r>
          </a:p>
          <a:p>
            <a:pPr lvl="2" indent="-342900" eaLnBrk="1" hangingPunct="1">
              <a:spcBef>
                <a:spcPts val="600"/>
              </a:spcBef>
              <a:buFont typeface="Arial" charset="0"/>
              <a:buChar char="-"/>
            </a:pPr>
            <a:r>
              <a:rPr lang="en-US" altLang="en-US" sz="2000" dirty="0" smtClean="0"/>
              <a:t>quality of DMPs variable, but evidence that they are improving</a:t>
            </a:r>
          </a:p>
          <a:p>
            <a:pPr lvl="2" indent="-342900" eaLnBrk="1" hangingPunct="1">
              <a:spcBef>
                <a:spcPts val="600"/>
              </a:spcBef>
              <a:buFont typeface="Arial" charset="0"/>
              <a:buChar char="-"/>
            </a:pPr>
            <a:r>
              <a:rPr lang="en-US" altLang="en-US" sz="2000" dirty="0" smtClean="0"/>
              <a:t>not clear that resource implications of plans being adequately considered or provisioned</a:t>
            </a:r>
          </a:p>
          <a:p>
            <a:pPr lvl="2" indent="-342900" eaLnBrk="1" hangingPunct="1">
              <a:spcBef>
                <a:spcPts val="600"/>
              </a:spcBef>
              <a:buFont typeface="Arial" charset="0"/>
              <a:buChar char="-"/>
            </a:pPr>
            <a:r>
              <a:rPr lang="en-US" altLang="en-US" sz="2000" dirty="0" smtClean="0"/>
              <a:t>post-award tracking remains a challenge</a:t>
            </a:r>
            <a:endParaRPr lang="en-US" altLang="en-US" sz="2000" dirty="0" smtClean="0"/>
          </a:p>
        </p:txBody>
      </p:sp>
      <p:pic>
        <p:nvPicPr>
          <p:cNvPr id="7172" name="Picture 4" descr=" image for id B0006223"/>
          <p:cNvPicPr>
            <a:picLocks noChangeAspect="1" noChangeArrowheads="1"/>
          </p:cNvPicPr>
          <p:nvPr/>
        </p:nvPicPr>
        <p:blipFill>
          <a:blip r:embed="rId3">
            <a:extLst>
              <a:ext uri="{28A0092B-C50C-407E-A947-70E740481C1C}">
                <a14:useLocalDpi xmlns:a14="http://schemas.microsoft.com/office/drawing/2010/main" val="0"/>
              </a:ext>
            </a:extLst>
          </a:blip>
          <a:srcRect l="33340" r="23178" b="8568"/>
          <a:stretch>
            <a:fillRect/>
          </a:stretch>
        </p:blipFill>
        <p:spPr bwMode="auto">
          <a:xfrm>
            <a:off x="6443663" y="1455738"/>
            <a:ext cx="248126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425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on Dark STANDARD SCREEN">
  <a:themeElements>
    <a:clrScheme name="Wellcome_Trust">
      <a:dk1>
        <a:srgbClr val="414141"/>
      </a:dk1>
      <a:lt1>
        <a:sysClr val="window" lastClr="FFFFFF"/>
      </a:lt1>
      <a:dk2>
        <a:srgbClr val="414141"/>
      </a:dk2>
      <a:lt2>
        <a:srgbClr val="FFFFFF"/>
      </a:lt2>
      <a:accent1>
        <a:srgbClr val="FFC805"/>
      </a:accent1>
      <a:accent2>
        <a:srgbClr val="78BE50"/>
      </a:accent2>
      <a:accent3>
        <a:srgbClr val="00B9BE"/>
      </a:accent3>
      <a:accent4>
        <a:srgbClr val="8C5AA5"/>
      </a:accent4>
      <a:accent5>
        <a:srgbClr val="F04178"/>
      </a:accent5>
      <a:accent6>
        <a:srgbClr val="F79646"/>
      </a:accent6>
      <a:hlink>
        <a:srgbClr val="0000FF"/>
      </a:hlink>
      <a:folHlink>
        <a:srgbClr val="800080"/>
      </a:folHlink>
    </a:clrScheme>
    <a:fontScheme name="Wellcome_Tru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414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solidFill>
          <a:srgbClr val="41414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pitchFamily="18" charset="0"/>
            <a:ea typeface="ＭＳ Ｐゴシック" charset="-128"/>
          </a:defRPr>
        </a:defPPr>
      </a:lstStyle>
    </a:lnDef>
  </a:objectDefaults>
  <a:extraClrSchemeLst>
    <a:extraClrScheme>
      <a:clrScheme name="Blue_proj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_projec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_projec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_projec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_projec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_projec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_projec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_projec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_projec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_projec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_projec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_projec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_projection 13">
        <a:dk1>
          <a:srgbClr val="000000"/>
        </a:dk1>
        <a:lt1>
          <a:srgbClr val="D2D2D2"/>
        </a:lt1>
        <a:dk2>
          <a:srgbClr val="414141"/>
        </a:dk2>
        <a:lt2>
          <a:srgbClr val="D2D2D2"/>
        </a:lt2>
        <a:accent1>
          <a:srgbClr val="78BE50"/>
        </a:accent1>
        <a:accent2>
          <a:srgbClr val="FFC805"/>
        </a:accent2>
        <a:accent3>
          <a:srgbClr val="B0B0B0"/>
        </a:accent3>
        <a:accent4>
          <a:srgbClr val="B3B3B3"/>
        </a:accent4>
        <a:accent5>
          <a:srgbClr val="BEDBB3"/>
        </a:accent5>
        <a:accent6>
          <a:srgbClr val="E7B504"/>
        </a:accent6>
        <a:hlink>
          <a:srgbClr val="00B9BE"/>
        </a:hlink>
        <a:folHlink>
          <a:srgbClr val="F04178"/>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1249</Words>
  <Application>Microsoft Office PowerPoint</Application>
  <PresentationFormat>On-screen Show (4:3)</PresentationFormat>
  <Paragraphs>141</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Blue on Dark STANDARD SCREEN</vt:lpstr>
      <vt:lpstr>Policy development and research behaviour: a funder’s perspective</vt:lpstr>
      <vt:lpstr>Scope of talk</vt:lpstr>
      <vt:lpstr>Framework on health-related findings in research</vt:lpstr>
      <vt:lpstr>Project background</vt:lpstr>
      <vt:lpstr>Project background</vt:lpstr>
      <vt:lpstr>Thinking behind the Framework</vt:lpstr>
      <vt:lpstr>Expectations of researchers </vt:lpstr>
      <vt:lpstr>Issues and further work</vt:lpstr>
      <vt:lpstr>Data Management &amp; Sharing Policy</vt:lpstr>
      <vt:lpstr>Building an enabling environment</vt:lpstr>
      <vt:lpstr>Working in partnership – some of our current initiatives</vt:lpstr>
      <vt:lpstr>Key priorities 1: Data discoverability</vt:lpstr>
      <vt:lpstr>Key priorities 2: Incentives &amp; culture change</vt:lpstr>
      <vt:lpstr>Key priorities 3: Data governance and public trust</vt:lpstr>
      <vt:lpstr>Key priorities 4: Data resources</vt:lpstr>
      <vt:lpstr>Final thoughts</vt:lpstr>
    </vt:vector>
  </TitlesOfParts>
  <Company>Wellcome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development and research behaviour: a funder’s perspective</dc:title>
  <dc:creator>Littler, Katherine</dc:creator>
  <cp:lastModifiedBy>Littler, Katherine</cp:lastModifiedBy>
  <cp:revision>17</cp:revision>
  <dcterms:created xsi:type="dcterms:W3CDTF">2015-06-24T16:30:00Z</dcterms:created>
  <dcterms:modified xsi:type="dcterms:W3CDTF">2015-06-25T09:31:00Z</dcterms:modified>
</cp:coreProperties>
</file>