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 id="2147483722" r:id="rId4"/>
    <p:sldMasterId id="2147483746" r:id="rId5"/>
    <p:sldMasterId id="2147483758" r:id="rId6"/>
    <p:sldMasterId id="2147483770" r:id="rId7"/>
    <p:sldMasterId id="2147483782" r:id="rId8"/>
    <p:sldMasterId id="2147483799" r:id="rId9"/>
    <p:sldMasterId id="2147483814" r:id="rId10"/>
  </p:sldMasterIdLst>
  <p:notesMasterIdLst>
    <p:notesMasterId r:id="rId23"/>
  </p:notesMasterIdLst>
  <p:sldIdLst>
    <p:sldId id="268" r:id="rId11"/>
    <p:sldId id="257" r:id="rId12"/>
    <p:sldId id="259" r:id="rId13"/>
    <p:sldId id="269" r:id="rId14"/>
    <p:sldId id="260" r:id="rId15"/>
    <p:sldId id="273" r:id="rId16"/>
    <p:sldId id="262" r:id="rId17"/>
    <p:sldId id="274" r:id="rId18"/>
    <p:sldId id="264" r:id="rId19"/>
    <p:sldId id="265" r:id="rId20"/>
    <p:sldId id="275" r:id="rId21"/>
    <p:sldId id="26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86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263027-D151-FD41-918B-02F242999A02}" type="datetimeFigureOut">
              <a:rPr lang="en-US" smtClean="0"/>
              <a:t>24/06/15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93655-46DA-9C47-B5B1-7FCA7B386BCB}" type="slidenum">
              <a:rPr lang="en-US" smtClean="0"/>
              <a:t>‹#›</a:t>
            </a:fld>
            <a:endParaRPr lang="en-US"/>
          </a:p>
        </p:txBody>
      </p:sp>
    </p:spTree>
    <p:extLst>
      <p:ext uri="{BB962C8B-B14F-4D97-AF65-F5344CB8AC3E}">
        <p14:creationId xmlns:p14="http://schemas.microsoft.com/office/powerpoint/2010/main" val="20730522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42BDE6FA-4487-654A-A4A1-10FE19A9550B}" type="slidenum">
              <a:rPr lang="en-US">
                <a:solidFill>
                  <a:srgbClr val="000000"/>
                </a:solidFill>
                <a:latin typeface="Times New Roman" charset="0"/>
              </a:rPr>
              <a:pPr/>
              <a:t>1</a:t>
            </a:fld>
            <a:endParaRPr lang="en-US">
              <a:solidFill>
                <a:srgbClr val="000000"/>
              </a:solidFill>
              <a:latin typeface="Times New Roman" charset="0"/>
            </a:endParaRPr>
          </a:p>
        </p:txBody>
      </p:sp>
      <p:sp>
        <p:nvSpPr>
          <p:cNvPr id="183298" name="Rectangle 2"/>
          <p:cNvSpPr>
            <a:spLocks noGrp="1" noRot="1" noChangeAspect="1" noChangeArrowheads="1" noTextEdit="1"/>
          </p:cNvSpPr>
          <p:nvPr>
            <p:ph type="sldImg"/>
          </p:nvPr>
        </p:nvSpPr>
        <p:spPr>
          <a:xfrm>
            <a:off x="1143000" y="685800"/>
            <a:ext cx="4573588" cy="3429000"/>
          </a:xfrm>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b="1" i="0" u="none" strike="noStrike" kern="1200" baseline="0" dirty="0" smtClean="0">
                <a:solidFill>
                  <a:schemeClr val="tx1"/>
                </a:solidFill>
                <a:latin typeface="Times New Roman" charset="0"/>
                <a:ea typeface="ＭＳ Ｐゴシック" charset="0"/>
                <a:cs typeface="ＭＳ Ｐゴシック" charset="0"/>
              </a:rPr>
              <a:t>“Treat all patients with respect and dignity and with equal value.”</a:t>
            </a:r>
            <a:endParaRPr lang="nl-NL" dirty="0" smtClean="0">
              <a:latin typeface="Arial" charset="0"/>
            </a:endParaRPr>
          </a:p>
          <a:p>
            <a:pPr eaLnBrk="1" hangingPunct="1"/>
            <a:endParaRPr lang="nl-NL" dirty="0" smtClean="0">
              <a:latin typeface="Arial" charset="0"/>
            </a:endParaRPr>
          </a:p>
          <a:p>
            <a:pPr eaLnBrk="1" hangingPunct="1"/>
            <a:r>
              <a:rPr lang="nl-NL" dirty="0" smtClean="0">
                <a:latin typeface="Arial" charset="0"/>
              </a:rPr>
              <a:t>Ingaan </a:t>
            </a:r>
            <a:r>
              <a:rPr lang="nl-NL" dirty="0">
                <a:latin typeface="Arial" charset="0"/>
              </a:rPr>
              <a:t>op de optimisten en de pessimisten</a:t>
            </a:r>
          </a:p>
          <a:p>
            <a:pPr eaLnBrk="1" hangingPunct="1"/>
            <a:r>
              <a:rPr lang="nl-NL" dirty="0">
                <a:latin typeface="Arial" charset="0"/>
              </a:rPr>
              <a:t>Meeste optimisten zijn </a:t>
            </a:r>
            <a:r>
              <a:rPr lang="nl-NL" dirty="0" err="1">
                <a:latin typeface="Arial" charset="0"/>
              </a:rPr>
              <a:t>CEOs</a:t>
            </a:r>
            <a:r>
              <a:rPr lang="nl-NL" dirty="0">
                <a:latin typeface="Arial" charset="0"/>
              </a:rPr>
              <a:t> van companies die de </a:t>
            </a:r>
            <a:r>
              <a:rPr lang="nl-NL" dirty="0" err="1">
                <a:latin typeface="Arial" charset="0"/>
              </a:rPr>
              <a:t>techniques</a:t>
            </a:r>
            <a:r>
              <a:rPr lang="nl-NL" dirty="0">
                <a:latin typeface="Arial" charset="0"/>
              </a:rPr>
              <a:t>, hard- en software leveren voor </a:t>
            </a:r>
            <a:r>
              <a:rPr lang="nl-NL" dirty="0" err="1">
                <a:latin typeface="Arial" charset="0"/>
              </a:rPr>
              <a:t>genome</a:t>
            </a:r>
            <a:r>
              <a:rPr lang="nl-NL" dirty="0">
                <a:latin typeface="Arial" charset="0"/>
              </a:rPr>
              <a:t> </a:t>
            </a:r>
            <a:r>
              <a:rPr lang="nl-NL" dirty="0" err="1">
                <a:latin typeface="Arial" charset="0"/>
              </a:rPr>
              <a:t>sequencing</a:t>
            </a:r>
            <a:endParaRPr lang="nl-NL" dirty="0">
              <a:latin typeface="Arial" charset="0"/>
            </a:endParaRPr>
          </a:p>
          <a:p>
            <a:pPr eaLnBrk="1" hangingPunct="1"/>
            <a:r>
              <a:rPr lang="nl-NL" dirty="0">
                <a:latin typeface="Arial" charset="0"/>
              </a:rPr>
              <a:t>I </a:t>
            </a:r>
            <a:r>
              <a:rPr lang="nl-NL" dirty="0" err="1">
                <a:latin typeface="Arial" charset="0"/>
              </a:rPr>
              <a:t>am</a:t>
            </a:r>
            <a:r>
              <a:rPr lang="nl-NL" dirty="0">
                <a:latin typeface="Arial" charset="0"/>
              </a:rPr>
              <a:t> </a:t>
            </a:r>
            <a:r>
              <a:rPr lang="nl-NL" dirty="0" err="1">
                <a:latin typeface="Arial" charset="0"/>
              </a:rPr>
              <a:t>also</a:t>
            </a:r>
            <a:r>
              <a:rPr lang="nl-NL" dirty="0">
                <a:latin typeface="Arial" charset="0"/>
              </a:rPr>
              <a:t> on the </a:t>
            </a:r>
            <a:r>
              <a:rPr lang="nl-NL" dirty="0" err="1">
                <a:latin typeface="Arial" charset="0"/>
              </a:rPr>
              <a:t>optimistic</a:t>
            </a:r>
            <a:r>
              <a:rPr lang="nl-NL" dirty="0">
                <a:latin typeface="Arial" charset="0"/>
              </a:rPr>
              <a:t> side but in </a:t>
            </a:r>
            <a:r>
              <a:rPr lang="nl-NL" dirty="0" err="1">
                <a:latin typeface="Arial" charset="0"/>
              </a:rPr>
              <a:t>this</a:t>
            </a:r>
            <a:r>
              <a:rPr lang="nl-NL" dirty="0">
                <a:latin typeface="Arial" charset="0"/>
              </a:rPr>
              <a:t> talk I </a:t>
            </a:r>
            <a:r>
              <a:rPr lang="nl-NL" dirty="0" err="1">
                <a:latin typeface="Arial" charset="0"/>
              </a:rPr>
              <a:t>will</a:t>
            </a:r>
            <a:r>
              <a:rPr lang="nl-NL" dirty="0">
                <a:latin typeface="Arial" charset="0"/>
              </a:rPr>
              <a:t> of course </a:t>
            </a:r>
            <a:r>
              <a:rPr lang="nl-NL" dirty="0" err="1">
                <a:latin typeface="Arial" charset="0"/>
              </a:rPr>
              <a:t>also</a:t>
            </a:r>
            <a:r>
              <a:rPr lang="nl-NL" dirty="0">
                <a:latin typeface="Arial" charset="0"/>
              </a:rPr>
              <a:t> </a:t>
            </a:r>
            <a:r>
              <a:rPr lang="nl-NL" dirty="0" err="1">
                <a:latin typeface="Arial" charset="0"/>
              </a:rPr>
              <a:t>mention</a:t>
            </a:r>
            <a:r>
              <a:rPr lang="nl-NL" dirty="0">
                <a:latin typeface="Arial" charset="0"/>
              </a:rPr>
              <a:t> </a:t>
            </a:r>
            <a:r>
              <a:rPr lang="nl-NL" dirty="0" err="1">
                <a:latin typeface="Arial" charset="0"/>
              </a:rPr>
              <a:t>some</a:t>
            </a:r>
            <a:r>
              <a:rPr lang="nl-NL" dirty="0">
                <a:latin typeface="Arial" charset="0"/>
              </a:rPr>
              <a:t> of the </a:t>
            </a:r>
            <a:r>
              <a:rPr lang="nl-NL" dirty="0" err="1">
                <a:latin typeface="Arial" charset="0"/>
              </a:rPr>
              <a:t>problems</a:t>
            </a:r>
            <a:r>
              <a:rPr lang="nl-NL" dirty="0">
                <a:latin typeface="Arial" charset="0"/>
              </a:rPr>
              <a:t> or </a:t>
            </a:r>
            <a:r>
              <a:rPr lang="nl-NL" dirty="0" err="1">
                <a:latin typeface="Arial" charset="0"/>
              </a:rPr>
              <a:t>lets</a:t>
            </a:r>
            <a:r>
              <a:rPr lang="nl-NL" dirty="0">
                <a:latin typeface="Arial" charset="0"/>
              </a:rPr>
              <a:t> </a:t>
            </a:r>
            <a:r>
              <a:rPr lang="nl-NL" dirty="0" err="1">
                <a:latin typeface="Arial" charset="0"/>
              </a:rPr>
              <a:t>see</a:t>
            </a:r>
            <a:r>
              <a:rPr lang="nl-NL" dirty="0">
                <a:latin typeface="Arial" charset="0"/>
              </a:rPr>
              <a:t> </a:t>
            </a:r>
            <a:r>
              <a:rPr lang="nl-NL" dirty="0" err="1">
                <a:latin typeface="Arial" charset="0"/>
              </a:rPr>
              <a:t>challanges</a:t>
            </a:r>
            <a:r>
              <a:rPr lang="nl-NL" dirty="0">
                <a:latin typeface="Arial" charset="0"/>
              </a:rPr>
              <a:t> </a:t>
            </a:r>
            <a:r>
              <a:rPr lang="nl-NL" dirty="0" err="1">
                <a:latin typeface="Arial" charset="0"/>
              </a:rPr>
              <a:t>that</a:t>
            </a:r>
            <a:r>
              <a:rPr lang="nl-NL" dirty="0">
                <a:latin typeface="Arial" charset="0"/>
              </a:rPr>
              <a:t> we have </a:t>
            </a:r>
            <a:r>
              <a:rPr lang="nl-NL" dirty="0" err="1">
                <a:latin typeface="Arial" charset="0"/>
              </a:rPr>
              <a:t>to</a:t>
            </a:r>
            <a:r>
              <a:rPr lang="nl-NL" dirty="0">
                <a:latin typeface="Arial" charset="0"/>
              </a:rPr>
              <a:t> deal </a:t>
            </a:r>
            <a:r>
              <a:rPr lang="nl-NL" dirty="0" err="1">
                <a:latin typeface="Arial" charset="0"/>
              </a:rPr>
              <a:t>with</a:t>
            </a:r>
            <a:r>
              <a:rPr lang="nl-NL" dirty="0">
                <a:latin typeface="Arial" charset="0"/>
              </a:rPr>
              <a:t> in the </a:t>
            </a:r>
            <a:r>
              <a:rPr lang="nl-NL" dirty="0" err="1">
                <a:latin typeface="Arial" charset="0"/>
              </a:rPr>
              <a:t>ocming</a:t>
            </a:r>
            <a:r>
              <a:rPr lang="nl-NL" dirty="0">
                <a:latin typeface="Arial" charset="0"/>
              </a:rPr>
              <a:t> </a:t>
            </a:r>
            <a:r>
              <a:rPr lang="nl-NL" dirty="0" err="1">
                <a:latin typeface="Arial" charset="0"/>
              </a:rPr>
              <a:t>years</a:t>
            </a:r>
            <a:endParaRPr lang="nl-NL" dirty="0">
              <a:latin typeface="Arial" charset="0"/>
            </a:endParaRPr>
          </a:p>
          <a:p>
            <a:pPr eaLnBrk="1" hangingPunct="1"/>
            <a:r>
              <a:rPr lang="nl-NL" dirty="0">
                <a:latin typeface="Arial" charset="0"/>
              </a:rPr>
              <a:t>I </a:t>
            </a:r>
            <a:r>
              <a:rPr lang="nl-NL" dirty="0" err="1">
                <a:latin typeface="Arial" charset="0"/>
              </a:rPr>
              <a:t>you</a:t>
            </a:r>
            <a:r>
              <a:rPr lang="nl-NL" dirty="0">
                <a:latin typeface="Arial" charset="0"/>
              </a:rPr>
              <a:t> </a:t>
            </a:r>
            <a:r>
              <a:rPr lang="nl-NL" dirty="0" err="1">
                <a:latin typeface="Arial" charset="0"/>
              </a:rPr>
              <a:t>really</a:t>
            </a:r>
            <a:r>
              <a:rPr lang="nl-NL" dirty="0">
                <a:latin typeface="Arial" charset="0"/>
              </a:rPr>
              <a:t> want </a:t>
            </a:r>
            <a:r>
              <a:rPr lang="nl-NL" dirty="0" err="1">
                <a:latin typeface="Arial" charset="0"/>
              </a:rPr>
              <a:t>to</a:t>
            </a:r>
            <a:r>
              <a:rPr lang="nl-NL" dirty="0">
                <a:latin typeface="Arial" charset="0"/>
              </a:rPr>
              <a:t> </a:t>
            </a:r>
            <a:r>
              <a:rPr lang="nl-NL" dirty="0" err="1">
                <a:latin typeface="Arial" charset="0"/>
              </a:rPr>
              <a:t>hear</a:t>
            </a:r>
            <a:r>
              <a:rPr lang="nl-NL" dirty="0">
                <a:latin typeface="Arial" charset="0"/>
              </a:rPr>
              <a:t> a </a:t>
            </a:r>
            <a:r>
              <a:rPr lang="nl-NL" dirty="0" err="1">
                <a:latin typeface="Arial" charset="0"/>
              </a:rPr>
              <a:t>very</a:t>
            </a:r>
            <a:r>
              <a:rPr lang="nl-NL" dirty="0">
                <a:latin typeface="Arial" charset="0"/>
              </a:rPr>
              <a:t> </a:t>
            </a:r>
            <a:r>
              <a:rPr lang="nl-NL" dirty="0" err="1">
                <a:latin typeface="Arial" charset="0"/>
              </a:rPr>
              <a:t>optimistic</a:t>
            </a:r>
            <a:r>
              <a:rPr lang="nl-NL" dirty="0">
                <a:latin typeface="Arial" charset="0"/>
              </a:rPr>
              <a:t> view on </a:t>
            </a:r>
            <a:r>
              <a:rPr lang="nl-NL" dirty="0" err="1">
                <a:latin typeface="Arial" charset="0"/>
              </a:rPr>
              <a:t>thus</a:t>
            </a:r>
            <a:r>
              <a:rPr lang="nl-NL" dirty="0">
                <a:latin typeface="Arial" charset="0"/>
              </a:rPr>
              <a:t> subject go </a:t>
            </a:r>
            <a:r>
              <a:rPr lang="nl-NL" dirty="0" err="1">
                <a:latin typeface="Arial" charset="0"/>
              </a:rPr>
              <a:t>to</a:t>
            </a:r>
            <a:r>
              <a:rPr lang="nl-NL" dirty="0">
                <a:latin typeface="Arial" charset="0"/>
              </a:rPr>
              <a:t> Ted </a:t>
            </a:r>
            <a:r>
              <a:rPr lang="nl-NL" dirty="0" err="1">
                <a:latin typeface="Arial" charset="0"/>
              </a:rPr>
              <a:t>talks</a:t>
            </a:r>
            <a:r>
              <a:rPr lang="nl-NL" dirty="0">
                <a:latin typeface="Arial" charset="0"/>
              </a:rPr>
              <a:t> on the internet </a:t>
            </a:r>
            <a:r>
              <a:rPr lang="nl-NL" dirty="0" err="1">
                <a:latin typeface="Arial" charset="0"/>
              </a:rPr>
              <a:t>and</a:t>
            </a:r>
            <a:r>
              <a:rPr lang="nl-NL" dirty="0">
                <a:latin typeface="Arial" charset="0"/>
              </a:rPr>
              <a:t> listen </a:t>
            </a:r>
            <a:r>
              <a:rPr lang="nl-NL" dirty="0" err="1">
                <a:latin typeface="Arial" charset="0"/>
              </a:rPr>
              <a:t>to</a:t>
            </a:r>
            <a:r>
              <a:rPr lang="nl-NL" dirty="0">
                <a:latin typeface="Arial" charset="0"/>
              </a:rPr>
              <a:t> Richard </a:t>
            </a:r>
            <a:r>
              <a:rPr lang="nl-NL" dirty="0" err="1">
                <a:latin typeface="Arial" charset="0"/>
              </a:rPr>
              <a:t>Resnick</a:t>
            </a:r>
            <a:r>
              <a:rPr lang="nl-NL" dirty="0">
                <a:latin typeface="Arial" charset="0"/>
              </a:rPr>
              <a:t> </a:t>
            </a:r>
            <a:r>
              <a:rPr lang="nl-NL" dirty="0" err="1">
                <a:latin typeface="Arial" charset="0"/>
              </a:rPr>
              <a:t>who</a:t>
            </a:r>
            <a:r>
              <a:rPr lang="nl-NL" dirty="0">
                <a:latin typeface="Arial" charset="0"/>
              </a:rPr>
              <a:t> is CEO of </a:t>
            </a:r>
            <a:r>
              <a:rPr lang="nl-NL" dirty="0" err="1">
                <a:latin typeface="Arial" charset="0"/>
              </a:rPr>
              <a:t>genome</a:t>
            </a:r>
            <a:r>
              <a:rPr lang="nl-NL" dirty="0">
                <a:latin typeface="Arial" charset="0"/>
              </a:rPr>
              <a:t> </a:t>
            </a:r>
            <a:r>
              <a:rPr lang="nl-NL" dirty="0" err="1">
                <a:latin typeface="Arial" charset="0"/>
              </a:rPr>
              <a:t>quest</a:t>
            </a:r>
            <a:r>
              <a:rPr lang="nl-NL" dirty="0">
                <a:latin typeface="Arial" charset="0"/>
              </a:rPr>
              <a:t> a maker of </a:t>
            </a:r>
            <a:r>
              <a:rPr lang="nl-NL" dirty="0" err="1">
                <a:latin typeface="Arial" charset="0"/>
              </a:rPr>
              <a:t>genomic</a:t>
            </a:r>
            <a:r>
              <a:rPr lang="nl-NL" dirty="0">
                <a:latin typeface="Arial" charset="0"/>
              </a:rPr>
              <a:t> software.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nSpc>
                <a:spcPct val="80000"/>
              </a:lnSpc>
            </a:pPr>
            <a:r>
              <a:rPr lang="nl-NL" sz="1200" dirty="0" smtClean="0">
                <a:latin typeface="Calibri" charset="0"/>
              </a:rPr>
              <a:t>Ongecompliceerde zwangerschap, bij 35 weken bleek er een </a:t>
            </a:r>
            <a:r>
              <a:rPr lang="nl-NL" sz="1200" dirty="0" err="1" smtClean="0">
                <a:latin typeface="Calibri" charset="0"/>
              </a:rPr>
              <a:t>gastroschisis</a:t>
            </a:r>
            <a:r>
              <a:rPr lang="nl-NL" sz="1200" dirty="0" smtClean="0">
                <a:latin typeface="Calibri" charset="0"/>
              </a:rPr>
              <a:t> en groeiretardatie te zijn. Bij 36 weken is Ilse geboren. Het geboortegewicht was 2540 gram, de geboortelengte 47 cm, de schedelomtrek 32 cm. Post partum was er geen zuigreflex. Hiervoor kreeg ze sondevoeding, echter dit werkte niet, ze spuugde dit weer uit. Vervolgens is een infuus gegeven. Op de leeftijd van 5 maanden mocht ze naar huis. Ze kreeg toen 20 uur per dag sondevoeding, kort daarvoor kreeg ze een infuus erbij omdat ze grotere hoeveelheden niet goed verdroeg. </a:t>
            </a:r>
          </a:p>
          <a:p>
            <a:pPr>
              <a:lnSpc>
                <a:spcPct val="80000"/>
              </a:lnSpc>
            </a:pPr>
            <a:endParaRPr lang="nl-NL" sz="1200" dirty="0" smtClean="0">
              <a:latin typeface="Calibri" charset="0"/>
            </a:endParaRPr>
          </a:p>
          <a:p>
            <a:pPr eaLnBrk="1" hangingPunct="1">
              <a:spcBef>
                <a:spcPct val="0"/>
              </a:spcBef>
            </a:pPr>
            <a:endParaRPr lang="en-US" dirty="0">
              <a:latin typeface="Calibri" charset="0"/>
              <a:cs typeface="ＭＳ Ｐゴシック" charset="0"/>
            </a:endParaRPr>
          </a:p>
        </p:txBody>
      </p:sp>
      <p:sp>
        <p:nvSpPr>
          <p:cNvPr id="2048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69FA7F-6D8A-714A-AA44-A75812FC605A}" type="slidenum">
              <a:rPr lang="nl-NL" sz="1200">
                <a:solidFill>
                  <a:prstClr val="black"/>
                </a:solidFill>
                <a:latin typeface="Calibri" charset="0"/>
              </a:rPr>
              <a:pPr eaLnBrk="1" hangingPunct="1"/>
              <a:t>3</a:t>
            </a:fld>
            <a:endParaRPr lang="nl-NL" sz="1200">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C93655-46DA-9C47-B5B1-7FCA7B386BCB}" type="slidenum">
              <a:rPr lang="en-US" smtClean="0"/>
              <a:t>4</a:t>
            </a:fld>
            <a:endParaRPr lang="en-US"/>
          </a:p>
        </p:txBody>
      </p:sp>
    </p:spTree>
    <p:extLst>
      <p:ext uri="{BB962C8B-B14F-4D97-AF65-F5344CB8AC3E}">
        <p14:creationId xmlns:p14="http://schemas.microsoft.com/office/powerpoint/2010/main" val="232215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advantage of such directive – some call it ‘Dutch’ – approach, is that there is a fairly high chance of reaching some consensus.</a:t>
            </a:r>
            <a:r>
              <a:rPr lang="en-US" baseline="0" dirty="0" smtClean="0"/>
              <a:t> And while no one </a:t>
            </a:r>
            <a:r>
              <a:rPr lang="en-US" dirty="0" smtClean="0"/>
              <a:t>is able to predict the future, there was a striking consensus about the four elements mentioned here becoming part of the GCOF.</a:t>
            </a:r>
          </a:p>
          <a:p>
            <a:endParaRPr lang="en-US" baseline="0" dirty="0" smtClean="0"/>
          </a:p>
          <a:p>
            <a:r>
              <a:rPr lang="en-US" baseline="0" dirty="0" smtClean="0"/>
              <a:t>One can still debate on the exact meaning of terms like ‘genome-first’, autonomous, and ‘beyond-the-clinic’. For example, no one knows for sure whether ‘genome first’ means that every patient that enters the hospital gets sequenced first before everything else – or even has already done so before entering the clinic – or that it represents a general movement towards wider application of genetics, earlier in the healthcare chain. Likewise, ‘beyond-the-clinic’ immediately brings up images of risk percentages and unclear answers, but could also aid in diagnostics and family planning. Whatever differences in interpretation, these consensus elements provide a basis for the direction into which the genetics clinic of the future is heading.</a:t>
            </a:r>
          </a:p>
          <a:p>
            <a:endParaRPr lang="en-US" baseline="0" dirty="0" smtClean="0"/>
          </a:p>
        </p:txBody>
      </p:sp>
      <p:sp>
        <p:nvSpPr>
          <p:cNvPr id="4" name="Slide Number Placeholder 3"/>
          <p:cNvSpPr>
            <a:spLocks noGrp="1"/>
          </p:cNvSpPr>
          <p:nvPr>
            <p:ph type="sldNum" sz="quarter" idx="10"/>
          </p:nvPr>
        </p:nvSpPr>
        <p:spPr/>
        <p:txBody>
          <a:bodyPr/>
          <a:lstStyle/>
          <a:p>
            <a:fld id="{C2D11EAC-9076-934E-9361-43BA0CD453A0}"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89505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advantage of such directive – some call it ‘Dutch’ – approach, is that there is a fairly high chance of reaching some consensus.</a:t>
            </a:r>
            <a:r>
              <a:rPr lang="en-US" baseline="0" dirty="0" smtClean="0"/>
              <a:t> And while no one </a:t>
            </a:r>
            <a:r>
              <a:rPr lang="en-US" dirty="0" smtClean="0"/>
              <a:t>is able to predict the future, there was a striking consensus about the four elements mentioned here becoming part of the GCOF.</a:t>
            </a:r>
          </a:p>
          <a:p>
            <a:endParaRPr lang="en-US" baseline="0" dirty="0" smtClean="0"/>
          </a:p>
          <a:p>
            <a:r>
              <a:rPr lang="en-US" baseline="0" dirty="0" smtClean="0"/>
              <a:t>One can still debate on the exact meaning of terms like ‘genome-first’, autonomous, and ‘beyond-the-clinic’. For example, no one knows for sure whether ‘genome first’ means that every patient that enters the hospital gets sequenced first before everything else – or even has already done so before entering the clinic – or that it represents a general movement towards wider application of genetics, earlier in the healthcare chain. Likewise, ‘beyond-the-clinic’ immediately brings up images of risk percentages and unclear answers, but could also aid in diagnostics and family planning. Whatever differences in interpretation, these consensus elements provide a basis for the direction into which the genetics clinic of the future is heading.</a:t>
            </a:r>
          </a:p>
          <a:p>
            <a:endParaRPr lang="en-US" baseline="0" dirty="0" smtClean="0"/>
          </a:p>
        </p:txBody>
      </p:sp>
      <p:sp>
        <p:nvSpPr>
          <p:cNvPr id="4" name="Slide Number Placeholder 3"/>
          <p:cNvSpPr>
            <a:spLocks noGrp="1"/>
          </p:cNvSpPr>
          <p:nvPr>
            <p:ph type="sldNum" sz="quarter" idx="10"/>
          </p:nvPr>
        </p:nvSpPr>
        <p:spPr/>
        <p:txBody>
          <a:bodyPr/>
          <a:lstStyle/>
          <a:p>
            <a:fld id="{C2D11EAC-9076-934E-9361-43BA0CD453A0}"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89505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Gaat</a:t>
            </a:r>
            <a:r>
              <a:rPr lang="en-US" dirty="0" smtClean="0"/>
              <a:t> over </a:t>
            </a:r>
            <a:r>
              <a:rPr lang="en-US" dirty="0" err="1" smtClean="0"/>
              <a:t>dezelfde</a:t>
            </a:r>
            <a:r>
              <a:rPr lang="en-US" baseline="0" dirty="0" smtClean="0"/>
              <a:t> studies, in </a:t>
            </a:r>
            <a:r>
              <a:rPr lang="en-US" baseline="0" dirty="0" err="1" smtClean="0"/>
              <a:t>eerste</a:t>
            </a:r>
            <a:r>
              <a:rPr lang="en-US" baseline="0" dirty="0" smtClean="0"/>
              <a:t> </a:t>
            </a:r>
            <a:r>
              <a:rPr lang="en-US" baseline="0" dirty="0" err="1" smtClean="0"/>
              <a:t>instantie</a:t>
            </a:r>
            <a:r>
              <a:rPr lang="en-US" baseline="0" dirty="0" smtClean="0"/>
              <a:t> </a:t>
            </a:r>
            <a:r>
              <a:rPr lang="en-US" baseline="0" dirty="0" err="1" smtClean="0"/>
              <a:t>iets</a:t>
            </a:r>
            <a:r>
              <a:rPr lang="en-US" baseline="0" dirty="0" smtClean="0"/>
              <a:t> </a:t>
            </a:r>
            <a:r>
              <a:rPr lang="en-US" baseline="0" dirty="0" err="1" smtClean="0"/>
              <a:t>te</a:t>
            </a:r>
            <a:r>
              <a:rPr lang="en-US" baseline="0" dirty="0" smtClean="0"/>
              <a:t> </a:t>
            </a:r>
            <a:r>
              <a:rPr lang="en-US" baseline="0" dirty="0" err="1" smtClean="0"/>
              <a:t>optimistisch</a:t>
            </a:r>
            <a:r>
              <a:rPr lang="en-US" baseline="0" dirty="0" smtClean="0"/>
              <a:t> over </a:t>
            </a:r>
            <a:r>
              <a:rPr lang="en-US" baseline="0" dirty="0" err="1" smtClean="0"/>
              <a:t>snelheld</a:t>
            </a:r>
            <a:r>
              <a:rPr lang="en-US" baseline="0" dirty="0" smtClean="0"/>
              <a:t> </a:t>
            </a:r>
          </a:p>
          <a:p>
            <a:r>
              <a:rPr lang="en-US" baseline="0" dirty="0" smtClean="0"/>
              <a:t>24 hours </a:t>
            </a:r>
            <a:r>
              <a:rPr lang="en-US" baseline="0" dirty="0" err="1" smtClean="0"/>
              <a:t>werd</a:t>
            </a:r>
            <a:r>
              <a:rPr lang="en-US" baseline="0" dirty="0" smtClean="0"/>
              <a:t> </a:t>
            </a:r>
            <a:r>
              <a:rPr lang="en-US" baseline="0" dirty="0" err="1" smtClean="0"/>
              <a:t>minimaal</a:t>
            </a:r>
            <a:r>
              <a:rPr lang="en-US" baseline="0" dirty="0" smtClean="0"/>
              <a:t> 5 </a:t>
            </a:r>
            <a:r>
              <a:rPr lang="en-US" baseline="0" dirty="0" err="1" smtClean="0"/>
              <a:t>dagen</a:t>
            </a:r>
            <a:endParaRPr lang="en-US" baseline="0" dirty="0" smtClean="0"/>
          </a:p>
          <a:p>
            <a:r>
              <a:rPr lang="en-US" baseline="0" dirty="0" err="1" smtClean="0"/>
              <a:t>Retrospectieve</a:t>
            </a:r>
            <a:r>
              <a:rPr lang="en-US" baseline="0" dirty="0" smtClean="0"/>
              <a:t> analyses </a:t>
            </a:r>
            <a:endParaRPr lang="en-US" dirty="0"/>
          </a:p>
        </p:txBody>
      </p:sp>
      <p:sp>
        <p:nvSpPr>
          <p:cNvPr id="4" name="Slide Number Placeholder 3"/>
          <p:cNvSpPr>
            <a:spLocks noGrp="1"/>
          </p:cNvSpPr>
          <p:nvPr>
            <p:ph type="sldNum" sz="quarter" idx="10"/>
          </p:nvPr>
        </p:nvSpPr>
        <p:spPr/>
        <p:txBody>
          <a:bodyPr/>
          <a:lstStyle/>
          <a:p>
            <a:pPr>
              <a:defRPr/>
            </a:pPr>
            <a:fld id="{D465CD9E-3678-E140-9D4B-23C40B8A777B}"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85389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a:t>
            </a:r>
            <a:r>
              <a:rPr lang="en-US" baseline="0" dirty="0" smtClean="0"/>
              <a:t> may well be healthy individuals </a:t>
            </a:r>
            <a:endParaRPr lang="en-US" dirty="0"/>
          </a:p>
        </p:txBody>
      </p:sp>
      <p:sp>
        <p:nvSpPr>
          <p:cNvPr id="4" name="Slide Number Placeholder 3"/>
          <p:cNvSpPr>
            <a:spLocks noGrp="1"/>
          </p:cNvSpPr>
          <p:nvPr>
            <p:ph type="sldNum" sz="quarter" idx="10"/>
          </p:nvPr>
        </p:nvSpPr>
        <p:spPr/>
        <p:txBody>
          <a:bodyPr/>
          <a:lstStyle/>
          <a:p>
            <a:pPr>
              <a:defRPr/>
            </a:pPr>
            <a:fld id="{D465CD9E-3678-E140-9D4B-23C40B8A777B}"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23263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FC507-CFA4-904B-A3D4-D23370C9ABC6}" type="datetimeFigureOut">
              <a:rPr lang="en-US" smtClean="0"/>
              <a:t>24/06/15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1489970107"/>
      </p:ext>
    </p:extLst>
  </p:cSld>
  <p:clrMapOvr>
    <a:masterClrMapping/>
  </p:clrMapOvr>
  <p:transition xmlns:p14="http://schemas.microsoft.com/office/powerpoint/2010/mai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FC507-CFA4-904B-A3D4-D23370C9ABC6}" type="datetimeFigureOut">
              <a:rPr lang="en-US" smtClean="0"/>
              <a:t>24/06/15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2765671794"/>
      </p:ext>
    </p:extLst>
  </p:cSld>
  <p:clrMapOvr>
    <a:masterClrMapping/>
  </p:clrMapOvr>
  <p:transition xmlns:p14="http://schemas.microsoft.com/office/powerpoint/2010/mai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3" name="Tijdelijke aanduiding voor afbeelding 3"/>
          <p:cNvSpPr>
            <a:spLocks noGrp="1"/>
          </p:cNvSpPr>
          <p:nvPr>
            <p:ph type="pic" sz="quarter" idx="10"/>
          </p:nvPr>
        </p:nvSpPr>
        <p:spPr>
          <a:xfrm>
            <a:off x="0" y="0"/>
            <a:ext cx="9144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662159467"/>
      </p:ext>
    </p:extLst>
  </p:cSld>
  <p:clrMapOvr>
    <a:masterClrMapping/>
  </p:clrMapOvr>
  <p:transition xmlns:p14="http://schemas.microsoft.com/office/powerpoint/2010/mai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34517" y="3833015"/>
            <a:ext cx="5765260" cy="808340"/>
          </a:xfrm>
          <a:prstGeom prst="rect">
            <a:avLst/>
          </a:prstGeom>
        </p:spPr>
        <p:txBody>
          <a:bodyPr/>
          <a:lstStyle>
            <a:lvl1pPr algn="l">
              <a:defRPr sz="2400">
                <a:solidFill>
                  <a:srgbClr val="1961AB"/>
                </a:solidFill>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34517" y="4641370"/>
            <a:ext cx="5765260" cy="562041"/>
          </a:xfrm>
          <a:prstGeom prst="rect">
            <a:avLst/>
          </a:prstGeom>
        </p:spPr>
        <p:txBody>
          <a:bodyPr anchor="b"/>
          <a:lstStyle>
            <a:lvl1pPr marL="0" indent="0" algn="l">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afbeelding 3"/>
          <p:cNvSpPr>
            <a:spLocks noGrp="1"/>
          </p:cNvSpPr>
          <p:nvPr>
            <p:ph type="pic" sz="quarter" idx="11"/>
          </p:nvPr>
        </p:nvSpPr>
        <p:spPr>
          <a:xfrm>
            <a:off x="0" y="0"/>
            <a:ext cx="9144000" cy="3587192"/>
          </a:xfrm>
          <a:prstGeom prst="rect">
            <a:avLst/>
          </a:prstGeom>
        </p:spPr>
        <p:txBody>
          <a:bodyPr vert="horz"/>
          <a:lstStyle>
            <a:lvl1pPr>
              <a:defRPr sz="2400">
                <a:latin typeface="Segoe UI"/>
              </a:defRPr>
            </a:lvl1pPr>
          </a:lstStyle>
          <a:p>
            <a:pPr lvl="0"/>
            <a:endParaRPr lang="nl-NL" noProof="0" dirty="0"/>
          </a:p>
        </p:txBody>
      </p:sp>
      <p:sp>
        <p:nvSpPr>
          <p:cNvPr id="7" name="Tijdelijke aanduiding voor voettekst 4"/>
          <p:cNvSpPr>
            <a:spLocks noGrp="1"/>
          </p:cNvSpPr>
          <p:nvPr>
            <p:ph type="ftr" sz="quarter" idx="12"/>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45941976"/>
      </p:ext>
    </p:extLst>
  </p:cSld>
  <p:clrMapOvr>
    <a:masterClrMapping/>
  </p:clrMapOvr>
  <p:transition xmlns:p14="http://schemas.microsoft.com/office/powerpoint/2010/mai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893089"/>
      </p:ext>
    </p:extLst>
  </p:cSld>
  <p:clrMapOvr>
    <a:masterClrMapping/>
  </p:clrMapOvr>
  <p:transition xmlns:p14="http://schemas.microsoft.com/office/powerpoint/2010/mai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2227036"/>
      </p:ext>
    </p:extLst>
  </p:cSld>
  <p:clrMapOvr>
    <a:masterClrMapping/>
  </p:clrMapOvr>
  <p:transition xmlns:p14="http://schemas.microsoft.com/office/powerpoint/2010/mai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5894485"/>
      </p:ext>
    </p:extLst>
  </p:cSld>
  <p:clrMapOvr>
    <a:masterClrMapping/>
  </p:clrMapOvr>
  <p:transition xmlns:p14="http://schemas.microsoft.com/office/powerpoint/2010/mai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3176368"/>
      </p:ext>
    </p:extLst>
  </p:cSld>
  <p:clrMapOvr>
    <a:masterClrMapping/>
  </p:clrMapOvr>
  <p:transition xmlns:p14="http://schemas.microsoft.com/office/powerpoint/2010/mai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6727479"/>
      </p:ext>
    </p:extLst>
  </p:cSld>
  <p:clrMapOvr>
    <a:masterClrMapping/>
  </p:clrMapOvr>
  <p:transition xmlns:p14="http://schemas.microsoft.com/office/powerpoint/2010/mai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9148270"/>
      </p:ext>
    </p:extLst>
  </p:cSld>
  <p:clrMapOvr>
    <a:masterClrMapping/>
  </p:clrMapOvr>
  <p:transition xmlns:p14="http://schemas.microsoft.com/office/powerpoint/2010/mai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847373"/>
      </p:ext>
    </p:extLst>
  </p:cSld>
  <p:clrMapOvr>
    <a:masterClrMapping/>
  </p:clrMapOvr>
  <p:transition xmlns:p14="http://schemas.microsoft.com/office/powerpoint/2010/main" spd="slow">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3365600"/>
      </p:ext>
    </p:extLst>
  </p:cSld>
  <p:clrMapOvr>
    <a:masterClrMapping/>
  </p:clrMapOvr>
  <p:transition xmlns:p14="http://schemas.microsoft.com/office/powerpoint/2010/mai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FC507-CFA4-904B-A3D4-D23370C9ABC6}" type="datetimeFigureOut">
              <a:rPr lang="en-US" smtClean="0"/>
              <a:t>24/06/15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312163569"/>
      </p:ext>
    </p:extLst>
  </p:cSld>
  <p:clrMapOvr>
    <a:masterClrMapping/>
  </p:clrMapOvr>
  <p:transition xmlns:p14="http://schemas.microsoft.com/office/powerpoint/2010/mai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1316817"/>
      </p:ext>
    </p:extLst>
  </p:cSld>
  <p:clrMapOvr>
    <a:masterClrMapping/>
  </p:clrMapOvr>
  <p:transition xmlns:p14="http://schemas.microsoft.com/office/powerpoint/2010/mai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81940"/>
      </p:ext>
    </p:extLst>
  </p:cSld>
  <p:clrMapOvr>
    <a:masterClrMapping/>
  </p:clrMapOvr>
  <p:transition xmlns:p14="http://schemas.microsoft.com/office/powerpoint/2010/mai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08191"/>
      </p:ext>
    </p:extLst>
  </p:cSld>
  <p:clrMapOvr>
    <a:masterClrMapping/>
  </p:clrMapOvr>
  <p:transition xmlns:p14="http://schemas.microsoft.com/office/powerpoint/2010/mai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5" name="Afbeelding 2" descr="zorg achtergrond Eng 4-3-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a:spLocks noGrp="1"/>
          </p:cNvSpPr>
          <p:nvPr>
            <p:ph type="ctrTitle"/>
          </p:nvPr>
        </p:nvSpPr>
        <p:spPr>
          <a:xfrm>
            <a:off x="914400" y="2451217"/>
            <a:ext cx="7402748" cy="782344"/>
          </a:xfrm>
          <a:prstGeom prst="rect">
            <a:avLst/>
          </a:prstGeom>
        </p:spPr>
        <p:txBody>
          <a:bodyPr/>
          <a:lstStyle>
            <a:lvl1pPr>
              <a:defRPr sz="3500" b="1" i="0" cap="none">
                <a:solidFill>
                  <a:schemeClr val="bg1"/>
                </a:solidFill>
                <a:latin typeface="Segoe UI"/>
              </a:defRPr>
            </a:lvl1pPr>
          </a:lstStyle>
          <a:p>
            <a:r>
              <a:rPr lang="nl-NL" dirty="0" smtClean="0"/>
              <a:t>Klik om de stijl te bewerken</a:t>
            </a:r>
            <a:endParaRPr lang="nl-NL" dirty="0"/>
          </a:p>
        </p:txBody>
      </p:sp>
      <p:sp>
        <p:nvSpPr>
          <p:cNvPr id="7" name="Subtitel 2"/>
          <p:cNvSpPr>
            <a:spLocks noGrp="1"/>
          </p:cNvSpPr>
          <p:nvPr>
            <p:ph type="subTitle" idx="1"/>
          </p:nvPr>
        </p:nvSpPr>
        <p:spPr>
          <a:xfrm>
            <a:off x="914399" y="3233561"/>
            <a:ext cx="7402749" cy="1752600"/>
          </a:xfrm>
          <a:prstGeom prst="rect">
            <a:avLst/>
          </a:prstGeom>
        </p:spPr>
        <p:txBody>
          <a:bodyPr/>
          <a:lstStyle>
            <a:lvl1pPr marL="0" indent="0" algn="l">
              <a:buNone/>
              <a:defRPr sz="2000" b="0" i="0" baseline="0">
                <a:solidFill>
                  <a:schemeClr val="bg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4" name="Tijdelijke aanduiding voor voettekst 4"/>
          <p:cNvSpPr>
            <a:spLocks noGrp="1"/>
          </p:cNvSpPr>
          <p:nvPr>
            <p:ph type="ftr" sz="quarter" idx="10"/>
          </p:nvPr>
        </p:nvSpPr>
        <p:spPr>
          <a:xfrm>
            <a:off x="914400" y="6356350"/>
            <a:ext cx="2895600" cy="365125"/>
          </a:xfrm>
          <a:prstGeom prst="rect">
            <a:avLst/>
          </a:prstGeom>
        </p:spPr>
        <p:txBody>
          <a:bodyPr/>
          <a:lstStyle>
            <a:lvl1pPr fontAlgn="auto">
              <a:spcBef>
                <a:spcPts val="0"/>
              </a:spcBef>
              <a:spcAft>
                <a:spcPts val="0"/>
              </a:spcAft>
              <a:defRPr sz="1400">
                <a:latin typeface="Segoe UI"/>
                <a:ea typeface="+mn-ea"/>
                <a:cs typeface="Segoe UI"/>
              </a:defRPr>
            </a:lvl1pPr>
          </a:lstStyle>
          <a:p>
            <a:pPr>
              <a:defRPr/>
            </a:pPr>
            <a:endParaRPr lang="nl-NL" dirty="0">
              <a:solidFill>
                <a:srgbClr val="1C1C1C"/>
              </a:solidFill>
            </a:endParaRPr>
          </a:p>
        </p:txBody>
      </p:sp>
    </p:spTree>
    <p:extLst>
      <p:ext uri="{BB962C8B-B14F-4D97-AF65-F5344CB8AC3E}">
        <p14:creationId xmlns:p14="http://schemas.microsoft.com/office/powerpoint/2010/main" val="1909085793"/>
      </p:ext>
    </p:extLst>
  </p:cSld>
  <p:clrMapOvr>
    <a:masterClrMapping/>
  </p:clrMapOvr>
  <p:transition xmlns:p14="http://schemas.microsoft.com/office/powerpoint/2010/mai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5" name="Afbeelding 2" descr="41556_UMCU_PPT_subtro-4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1807970"/>
            <a:ext cx="7402748" cy="667890"/>
          </a:xfrm>
          <a:prstGeom prst="rect">
            <a:avLst/>
          </a:prstGeom>
        </p:spPr>
        <p:txBody>
          <a:bodyPr/>
          <a:lstStyle>
            <a:lvl1pPr>
              <a:defRPr sz="3000" b="1" i="0" cap="none">
                <a:solidFill>
                  <a:schemeClr val="tx2"/>
                </a:solidFill>
                <a:latin typeface="Segoe UI"/>
              </a:defRPr>
            </a:lvl1pPr>
          </a:lstStyle>
          <a:p>
            <a:r>
              <a:rPr lang="nl-NL" dirty="0" smtClean="0"/>
              <a:t>Titelstijl van model bewerken</a:t>
            </a:r>
            <a:endParaRPr lang="nl-NL" dirty="0"/>
          </a:p>
        </p:txBody>
      </p:sp>
      <p:sp>
        <p:nvSpPr>
          <p:cNvPr id="3" name="Subtitel 2"/>
          <p:cNvSpPr>
            <a:spLocks noGrp="1"/>
          </p:cNvSpPr>
          <p:nvPr>
            <p:ph type="subTitle" idx="1"/>
          </p:nvPr>
        </p:nvSpPr>
        <p:spPr>
          <a:xfrm>
            <a:off x="914399" y="2673769"/>
            <a:ext cx="7402749" cy="2755542"/>
          </a:xfrm>
          <a:prstGeom prst="rect">
            <a:avLst/>
          </a:prstGeom>
        </p:spPr>
        <p:txBody>
          <a:bodyPr/>
          <a:lstStyle>
            <a:lvl1pPr marL="0" indent="0" algn="l">
              <a:buNone/>
              <a:defRPr sz="2000" b="0" i="0" baseline="0">
                <a:solidFill>
                  <a:schemeClr val="accent6"/>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titelstijl van het model te bewerken</a:t>
            </a:r>
            <a:endParaRPr lang="nl-NL" dirty="0"/>
          </a:p>
        </p:txBody>
      </p:sp>
      <p:sp>
        <p:nvSpPr>
          <p:cNvPr id="4" name="Tijdelijke aanduiding voor voettekst 4"/>
          <p:cNvSpPr>
            <a:spLocks noGrp="1"/>
          </p:cNvSpPr>
          <p:nvPr>
            <p:ph type="ftr" sz="quarter" idx="10"/>
          </p:nvPr>
        </p:nvSpPr>
        <p:spPr>
          <a:xfrm>
            <a:off x="914400" y="6173788"/>
            <a:ext cx="2895600" cy="365125"/>
          </a:xfrm>
          <a:prstGeom prst="rect">
            <a:avLst/>
          </a:prstGeom>
        </p:spPr>
        <p:txBody>
          <a:bodyPr/>
          <a:lstStyle>
            <a:lvl1pPr fontAlgn="auto">
              <a:spcBef>
                <a:spcPts val="0"/>
              </a:spcBef>
              <a:spcAft>
                <a:spcPts val="0"/>
              </a:spcAft>
              <a:defRPr sz="1400">
                <a:latin typeface="Segoe UI"/>
                <a:ea typeface="+mn-ea"/>
                <a:cs typeface="Segoe UI"/>
              </a:defRPr>
            </a:lvl1pPr>
          </a:lstStyle>
          <a:p>
            <a:pPr>
              <a:defRPr/>
            </a:pPr>
            <a:endParaRPr lang="nl-NL" dirty="0">
              <a:solidFill>
                <a:srgbClr val="1C1C1C"/>
              </a:solidFill>
            </a:endParaRPr>
          </a:p>
        </p:txBody>
      </p:sp>
    </p:spTree>
    <p:extLst>
      <p:ext uri="{BB962C8B-B14F-4D97-AF65-F5344CB8AC3E}">
        <p14:creationId xmlns:p14="http://schemas.microsoft.com/office/powerpoint/2010/main" val="4116077549"/>
      </p:ext>
    </p:extLst>
  </p:cSld>
  <p:clrMapOvr>
    <a:masterClrMapping/>
  </p:clrMapOvr>
  <p:transition xmlns:p14="http://schemas.microsoft.com/office/powerpoint/2010/mai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dirty="0" smtClean="0"/>
              <a:t>Titelstijl van model bewerken</a:t>
            </a:r>
            <a:endParaRPr lang="nl-NL" dirty="0"/>
          </a:p>
        </p:txBody>
      </p:sp>
      <p:sp>
        <p:nvSpPr>
          <p:cNvPr id="3" name="Tijdelijke aanduiding voor inhoud 2"/>
          <p:cNvSpPr>
            <a:spLocks noGrp="1"/>
          </p:cNvSpPr>
          <p:nvPr>
            <p:ph idx="1"/>
          </p:nvPr>
        </p:nvSpPr>
        <p:spPr>
          <a:xfrm>
            <a:off x="739620" y="1291082"/>
            <a:ext cx="754326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p:txBody>
      </p:sp>
      <p:sp>
        <p:nvSpPr>
          <p:cNvPr id="4" name="Tijdelijke aanduiding voor voettekst 4"/>
          <p:cNvSpPr>
            <a:spLocks noGrp="1"/>
          </p:cNvSpPr>
          <p:nvPr>
            <p:ph type="ftr" sz="quarter" idx="10"/>
          </p:nvPr>
        </p:nvSpPr>
        <p:spPr>
          <a:xfrm>
            <a:off x="739775" y="6173788"/>
            <a:ext cx="28956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2777473773"/>
      </p:ext>
    </p:extLst>
  </p:cSld>
  <p:clrMapOvr>
    <a:masterClrMapping/>
  </p:clrMapOvr>
  <p:transition xmlns:p14="http://schemas.microsoft.com/office/powerpoint/2010/mai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725819" y="1291446"/>
            <a:ext cx="3665166"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10" name="Tijdelijke aanduiding voor inhoud 3"/>
          <p:cNvSpPr>
            <a:spLocks noGrp="1"/>
          </p:cNvSpPr>
          <p:nvPr>
            <p:ph sz="half" idx="14"/>
          </p:nvPr>
        </p:nvSpPr>
        <p:spPr>
          <a:xfrm>
            <a:off x="4619045" y="1291446"/>
            <a:ext cx="3665166"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6"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dirty="0" smtClean="0"/>
              <a:t>Titelstijl van model bewerken</a:t>
            </a:r>
            <a:endParaRPr lang="nl-NL" dirty="0"/>
          </a:p>
        </p:txBody>
      </p:sp>
      <p:sp>
        <p:nvSpPr>
          <p:cNvPr id="5" name="Tijdelijke aanduiding voor voettekst 5"/>
          <p:cNvSpPr>
            <a:spLocks noGrp="1"/>
          </p:cNvSpPr>
          <p:nvPr>
            <p:ph type="ftr" sz="quarter" idx="15"/>
          </p:nvPr>
        </p:nvSpPr>
        <p:spPr>
          <a:xfrm>
            <a:off x="7254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2778578073"/>
      </p:ext>
    </p:extLst>
  </p:cSld>
  <p:clrMapOvr>
    <a:masterClrMapping/>
  </p:clrMapOvr>
  <p:transition xmlns:p14="http://schemas.microsoft.com/office/powerpoint/2010/mai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39620" y="1302089"/>
            <a:ext cx="3668409"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tekststijl van het model te bewerken</a:t>
            </a:r>
          </a:p>
        </p:txBody>
      </p:sp>
      <p:sp>
        <p:nvSpPr>
          <p:cNvPr id="4" name="Tijdelijke aanduiding voor inhoud 3"/>
          <p:cNvSpPr>
            <a:spLocks noGrp="1"/>
          </p:cNvSpPr>
          <p:nvPr>
            <p:ph sz="half" idx="2"/>
          </p:nvPr>
        </p:nvSpPr>
        <p:spPr>
          <a:xfrm>
            <a:off x="739620" y="2028320"/>
            <a:ext cx="3668409"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10" name="Tijdelijke aanduiding voor tekst 2"/>
          <p:cNvSpPr>
            <a:spLocks noGrp="1"/>
          </p:cNvSpPr>
          <p:nvPr>
            <p:ph type="body" idx="13"/>
          </p:nvPr>
        </p:nvSpPr>
        <p:spPr>
          <a:xfrm>
            <a:off x="4619875" y="1302089"/>
            <a:ext cx="3668409"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tekststijl van het model te bewerken</a:t>
            </a:r>
          </a:p>
        </p:txBody>
      </p:sp>
      <p:sp>
        <p:nvSpPr>
          <p:cNvPr id="11" name="Tijdelijke aanduiding voor inhoud 3"/>
          <p:cNvSpPr>
            <a:spLocks noGrp="1"/>
          </p:cNvSpPr>
          <p:nvPr>
            <p:ph sz="half" idx="14"/>
          </p:nvPr>
        </p:nvSpPr>
        <p:spPr>
          <a:xfrm>
            <a:off x="4619875" y="2028320"/>
            <a:ext cx="3668409"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8"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dirty="0" smtClean="0"/>
              <a:t>Titelstijl van model bewerken</a:t>
            </a:r>
            <a:endParaRPr lang="nl-NL" dirty="0"/>
          </a:p>
        </p:txBody>
      </p:sp>
      <p:sp>
        <p:nvSpPr>
          <p:cNvPr id="7" name="Tijdelijke aanduiding voor voettekst 7"/>
          <p:cNvSpPr>
            <a:spLocks noGrp="1"/>
          </p:cNvSpPr>
          <p:nvPr>
            <p:ph type="ftr" sz="quarter" idx="15"/>
          </p:nvPr>
        </p:nvSpPr>
        <p:spPr>
          <a:xfrm>
            <a:off x="739775"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1095595026"/>
      </p:ext>
    </p:extLst>
  </p:cSld>
  <p:clrMapOvr>
    <a:masterClrMapping/>
  </p:clrMapOvr>
  <p:transition xmlns:p14="http://schemas.microsoft.com/office/powerpoint/2010/mai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4631630" y="1303097"/>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dirty="0" smtClean="0"/>
              <a:t>Klik om de tekststijl van het model te bewerken</a:t>
            </a:r>
          </a:p>
        </p:txBody>
      </p:sp>
      <p:sp>
        <p:nvSpPr>
          <p:cNvPr id="12" name="Tijdelijke aanduiding voor inhoud 3"/>
          <p:cNvSpPr>
            <a:spLocks noGrp="1"/>
          </p:cNvSpPr>
          <p:nvPr>
            <p:ph sz="half" idx="17"/>
          </p:nvPr>
        </p:nvSpPr>
        <p:spPr>
          <a:xfrm>
            <a:off x="4631630" y="3545864"/>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dirty="0" smtClean="0"/>
              <a:t>Klik om de tekststijl van het model te bewerken</a:t>
            </a:r>
          </a:p>
        </p:txBody>
      </p:sp>
      <p:sp>
        <p:nvSpPr>
          <p:cNvPr id="13" name="Tijdelijke aanduiding voor afbeelding 3"/>
          <p:cNvSpPr>
            <a:spLocks noGrp="1"/>
          </p:cNvSpPr>
          <p:nvPr>
            <p:ph type="pic" sz="quarter" idx="19"/>
          </p:nvPr>
        </p:nvSpPr>
        <p:spPr>
          <a:xfrm>
            <a:off x="739620" y="3546809"/>
            <a:ext cx="3663950"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739620" y="1310393"/>
            <a:ext cx="3663950"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dirty="0" smtClean="0"/>
              <a:t>Titelstijl van model bewerken</a:t>
            </a:r>
            <a:endParaRPr lang="nl-NL" dirty="0"/>
          </a:p>
        </p:txBody>
      </p:sp>
      <p:sp>
        <p:nvSpPr>
          <p:cNvPr id="7" name="Tijdelijke aanduiding voor voettekst 5"/>
          <p:cNvSpPr>
            <a:spLocks noGrp="1"/>
          </p:cNvSpPr>
          <p:nvPr>
            <p:ph type="ftr" sz="quarter" idx="21"/>
          </p:nvPr>
        </p:nvSpPr>
        <p:spPr>
          <a:xfrm>
            <a:off x="7381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3063670978"/>
      </p:ext>
    </p:extLst>
  </p:cSld>
  <p:clrMapOvr>
    <a:masterClrMapping/>
  </p:clrMapOvr>
  <p:transition xmlns:p14="http://schemas.microsoft.com/office/powerpoint/2010/mai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4631630" y="3534213"/>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dirty="0" smtClean="0"/>
              <a:t>Klik om de tekststijl van het model te bewerken</a:t>
            </a:r>
          </a:p>
        </p:txBody>
      </p:sp>
      <p:sp>
        <p:nvSpPr>
          <p:cNvPr id="13" name="Tijdelijke aanduiding voor afbeelding 3"/>
          <p:cNvSpPr>
            <a:spLocks noGrp="1"/>
          </p:cNvSpPr>
          <p:nvPr>
            <p:ph type="pic" sz="quarter" idx="19"/>
          </p:nvPr>
        </p:nvSpPr>
        <p:spPr>
          <a:xfrm>
            <a:off x="4632846" y="1291850"/>
            <a:ext cx="3663950"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739620" y="1291850"/>
            <a:ext cx="3663950"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739620" y="3534213"/>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dirty="0" smtClean="0"/>
              <a:t>Klik om de tekststijl van het model te bewerken</a:t>
            </a:r>
          </a:p>
        </p:txBody>
      </p:sp>
      <p:sp>
        <p:nvSpPr>
          <p:cNvPr id="9"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dirty="0" smtClean="0"/>
              <a:t>Titelstijl van model bewerken</a:t>
            </a:r>
            <a:endParaRPr lang="nl-NL" dirty="0"/>
          </a:p>
        </p:txBody>
      </p:sp>
      <p:sp>
        <p:nvSpPr>
          <p:cNvPr id="7" name="Tijdelijke aanduiding voor voettekst 5"/>
          <p:cNvSpPr>
            <a:spLocks noGrp="1"/>
          </p:cNvSpPr>
          <p:nvPr>
            <p:ph type="ftr" sz="quarter" idx="22"/>
          </p:nvPr>
        </p:nvSpPr>
        <p:spPr>
          <a:xfrm>
            <a:off x="739775"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951039148"/>
      </p:ext>
    </p:extLst>
  </p:cSld>
  <p:clrMapOvr>
    <a:masterClrMapping/>
  </p:clrMapOvr>
  <p:transition xmlns:p14="http://schemas.microsoft.com/office/powerpoint/2010/mai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9144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1569508733"/>
      </p:ext>
    </p:extLst>
  </p:cSld>
  <p:clrMapOvr>
    <a:masterClrMapping/>
  </p:clrMapOvr>
  <p:transition xmlns:p14="http://schemas.microsoft.com/office/powerpoint/2010/mai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FC507-CFA4-904B-A3D4-D23370C9ABC6}" type="datetimeFigureOut">
              <a:rPr lang="en-US" smtClean="0"/>
              <a:t>24/06/15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2766108622"/>
      </p:ext>
    </p:extLst>
  </p:cSld>
  <p:clrMapOvr>
    <a:masterClrMapping/>
  </p:clrMapOvr>
  <p:transition xmlns:p14="http://schemas.microsoft.com/office/powerpoint/2010/mai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9144000" cy="4269362"/>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739632" y="4457532"/>
            <a:ext cx="5765260" cy="606255"/>
          </a:xfrm>
          <a:prstGeom prst="rect">
            <a:avLst/>
          </a:prstGeom>
        </p:spPr>
        <p:txBody>
          <a:bodyPr/>
          <a:lstStyle>
            <a:lvl1pPr>
              <a:defRPr sz="2400"/>
            </a:lvl1pPr>
          </a:lstStyle>
          <a:p>
            <a:r>
              <a:rPr lang="nl-NL" dirty="0" smtClean="0"/>
              <a:t>Titelstijl van model bewerken</a:t>
            </a:r>
            <a:endParaRPr lang="nl-NL" dirty="0"/>
          </a:p>
        </p:txBody>
      </p:sp>
      <p:sp>
        <p:nvSpPr>
          <p:cNvPr id="6" name="Tijdelijke aanduiding voor tekst 2"/>
          <p:cNvSpPr>
            <a:spLocks noGrp="1"/>
          </p:cNvSpPr>
          <p:nvPr>
            <p:ph type="body" idx="1"/>
          </p:nvPr>
        </p:nvSpPr>
        <p:spPr>
          <a:xfrm>
            <a:off x="739632" y="5063787"/>
            <a:ext cx="5765260"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tekststijl van het model te bewerken</a:t>
            </a:r>
          </a:p>
        </p:txBody>
      </p:sp>
      <p:sp>
        <p:nvSpPr>
          <p:cNvPr id="7" name="Tijdelijke aanduiding voor voettekst 5"/>
          <p:cNvSpPr>
            <a:spLocks noGrp="1"/>
          </p:cNvSpPr>
          <p:nvPr>
            <p:ph type="ftr" sz="quarter" idx="11"/>
          </p:nvPr>
        </p:nvSpPr>
        <p:spPr>
          <a:xfrm>
            <a:off x="7381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1550876735"/>
      </p:ext>
    </p:extLst>
  </p:cSld>
  <p:clrMapOvr>
    <a:masterClrMapping/>
  </p:clrMapOvr>
  <p:transition xmlns:p14="http://schemas.microsoft.com/office/powerpoint/2010/mai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67EADC0D-07F2-489C-B020-224486B5B734}" type="datetime1">
              <a:rPr lang="nl-NL" sz="2400">
                <a:solidFill>
                  <a:srgbClr val="1C1C1C"/>
                </a:solidFill>
                <a:latin typeface="Calibri" pitchFamily="34" charset="0"/>
                <a:ea typeface="ＭＳ Ｐゴシック" charset="-128"/>
              </a:rPr>
              <a:pPr fontAlgn="base">
                <a:spcBef>
                  <a:spcPct val="0"/>
                </a:spcBef>
                <a:spcAft>
                  <a:spcPct val="0"/>
                </a:spcAft>
                <a:defRPr/>
              </a:pPr>
              <a:t>24/06/15</a:t>
            </a:fld>
            <a:endParaRPr lang="nl-NL" sz="2400">
              <a:solidFill>
                <a:srgbClr val="1C1C1C"/>
              </a:solidFill>
              <a:latin typeface="Calibri" pitchFamily="34" charset="0"/>
              <a:ea typeface="ＭＳ Ｐゴシック" charset="-128"/>
            </a:endParaRPr>
          </a:p>
        </p:txBody>
      </p:sp>
      <p:sp>
        <p:nvSpPr>
          <p:cNvPr id="4" name="Tijdelijke aanduiding voor voettekst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nl-NL" sz="2400">
              <a:solidFill>
                <a:srgbClr val="1C1C1C"/>
              </a:solidFill>
              <a:latin typeface="Calibri" pitchFamily="34" charset="0"/>
              <a:ea typeface="ＭＳ Ｐゴシック" charset="-128"/>
            </a:endParaRPr>
          </a:p>
        </p:txBody>
      </p:sp>
      <p:sp>
        <p:nvSpPr>
          <p:cNvPr id="5" name="Tijdelijke aanduiding voor dianumm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98DC9C15-A911-4805-B0C7-EA0EB8D2FBA0}" type="slidenum">
              <a:rPr lang="nl-NL" sz="2400">
                <a:solidFill>
                  <a:srgbClr val="1C1C1C"/>
                </a:solidFill>
                <a:latin typeface="Calibri" pitchFamily="34" charset="0"/>
                <a:ea typeface="ＭＳ Ｐゴシック" charset="-128"/>
              </a:rPr>
              <a:pPr fontAlgn="base">
                <a:spcBef>
                  <a:spcPct val="0"/>
                </a:spcBef>
                <a:spcAft>
                  <a:spcPct val="0"/>
                </a:spcAft>
                <a:defRPr/>
              </a:pPr>
              <a:t>‹#›</a:t>
            </a:fld>
            <a:endParaRPr lang="nl-NL" sz="2400">
              <a:solidFill>
                <a:srgbClr val="1C1C1C"/>
              </a:solidFill>
              <a:latin typeface="Calibri" pitchFamily="34" charset="0"/>
              <a:ea typeface="ＭＳ Ｐゴシック" charset="-128"/>
            </a:endParaRPr>
          </a:p>
        </p:txBody>
      </p:sp>
    </p:spTree>
    <p:extLst>
      <p:ext uri="{BB962C8B-B14F-4D97-AF65-F5344CB8AC3E}">
        <p14:creationId xmlns:p14="http://schemas.microsoft.com/office/powerpoint/2010/main" val="631665004"/>
      </p:ext>
    </p:extLst>
  </p:cSld>
  <p:clrMapOvr>
    <a:masterClrMapping/>
  </p:clrMapOvr>
  <p:transition xmlns:p14="http://schemas.microsoft.com/office/powerpoint/2010/mai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smtClean="0"/>
              <a:t>Click to edit Master title style</a:t>
            </a:r>
            <a:endParaRPr lang="nl-NL" dirty="0"/>
          </a:p>
        </p:txBody>
      </p:sp>
      <p:sp>
        <p:nvSpPr>
          <p:cNvPr id="3" name="Tijdelijke aanduiding voor inhoud 2"/>
          <p:cNvSpPr>
            <a:spLocks noGrp="1"/>
          </p:cNvSpPr>
          <p:nvPr>
            <p:ph idx="1"/>
          </p:nvPr>
        </p:nvSpPr>
        <p:spPr>
          <a:xfrm>
            <a:off x="739620" y="1291082"/>
            <a:ext cx="754326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p:txBody>
      </p:sp>
      <p:sp>
        <p:nvSpPr>
          <p:cNvPr id="4" name="Tijdelijke aanduiding voor voettekst 4"/>
          <p:cNvSpPr>
            <a:spLocks noGrp="1"/>
          </p:cNvSpPr>
          <p:nvPr>
            <p:ph type="ftr" sz="quarter" idx="10"/>
          </p:nvPr>
        </p:nvSpPr>
        <p:spPr>
          <a:xfrm>
            <a:off x="739775" y="6173788"/>
            <a:ext cx="2895600" cy="365125"/>
          </a:xfrm>
          <a:prstGeom prst="rect">
            <a:avLst/>
          </a:prstGeom>
        </p:spPr>
        <p:txBody>
          <a:bodyPr/>
          <a:lstStyle>
            <a:lvl1pPr fontAlgn="auto">
              <a:spcBef>
                <a:spcPts val="0"/>
              </a:spcBef>
              <a:spcAft>
                <a:spcPts val="0"/>
              </a:spcAft>
              <a:defRPr>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726037296"/>
      </p:ext>
    </p:extLst>
  </p:cSld>
  <p:clrMapOvr>
    <a:masterClrMapping/>
  </p:clrMapOvr>
  <p:transition xmlns:p14="http://schemas.microsoft.com/office/powerpoint/2010/mai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725819" y="1291446"/>
            <a:ext cx="3665166"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p:txBody>
      </p:sp>
      <p:sp>
        <p:nvSpPr>
          <p:cNvPr id="10" name="Tijdelijke aanduiding voor inhoud 3"/>
          <p:cNvSpPr>
            <a:spLocks noGrp="1"/>
          </p:cNvSpPr>
          <p:nvPr>
            <p:ph sz="half" idx="14"/>
          </p:nvPr>
        </p:nvSpPr>
        <p:spPr>
          <a:xfrm>
            <a:off x="4619045" y="1291446"/>
            <a:ext cx="3665166"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p:txBody>
      </p:sp>
      <p:sp>
        <p:nvSpPr>
          <p:cNvPr id="6"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smtClean="0"/>
              <a:t>Click to edit Master title style</a:t>
            </a:r>
            <a:endParaRPr lang="nl-NL" dirty="0"/>
          </a:p>
        </p:txBody>
      </p:sp>
      <p:sp>
        <p:nvSpPr>
          <p:cNvPr id="5" name="Tijdelijke aanduiding voor voettekst 5"/>
          <p:cNvSpPr>
            <a:spLocks noGrp="1"/>
          </p:cNvSpPr>
          <p:nvPr>
            <p:ph type="ftr" sz="quarter" idx="15"/>
          </p:nvPr>
        </p:nvSpPr>
        <p:spPr>
          <a:xfrm>
            <a:off x="7254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2809435073"/>
      </p:ext>
    </p:extLst>
  </p:cSld>
  <p:clrMapOvr>
    <a:masterClrMapping/>
  </p:clrMapOvr>
  <p:transition xmlns:p14="http://schemas.microsoft.com/office/powerpoint/2010/mai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39620" y="1302089"/>
            <a:ext cx="3668409"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Tijdelijke aanduiding voor inhoud 3"/>
          <p:cNvSpPr>
            <a:spLocks noGrp="1"/>
          </p:cNvSpPr>
          <p:nvPr>
            <p:ph sz="half" idx="2"/>
          </p:nvPr>
        </p:nvSpPr>
        <p:spPr>
          <a:xfrm>
            <a:off x="739620" y="2028320"/>
            <a:ext cx="3668409"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p:txBody>
      </p:sp>
      <p:sp>
        <p:nvSpPr>
          <p:cNvPr id="10" name="Tijdelijke aanduiding voor tekst 2"/>
          <p:cNvSpPr>
            <a:spLocks noGrp="1"/>
          </p:cNvSpPr>
          <p:nvPr>
            <p:ph type="body" idx="13"/>
          </p:nvPr>
        </p:nvSpPr>
        <p:spPr>
          <a:xfrm>
            <a:off x="4619875" y="1302089"/>
            <a:ext cx="3668409"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11" name="Tijdelijke aanduiding voor inhoud 3"/>
          <p:cNvSpPr>
            <a:spLocks noGrp="1"/>
          </p:cNvSpPr>
          <p:nvPr>
            <p:ph sz="half" idx="14"/>
          </p:nvPr>
        </p:nvSpPr>
        <p:spPr>
          <a:xfrm>
            <a:off x="4619875" y="2028320"/>
            <a:ext cx="3668409"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p:txBody>
      </p:sp>
      <p:sp>
        <p:nvSpPr>
          <p:cNvPr id="8"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smtClean="0"/>
              <a:t>Click to edit Master title style</a:t>
            </a:r>
            <a:endParaRPr lang="nl-NL" dirty="0"/>
          </a:p>
        </p:txBody>
      </p:sp>
      <p:sp>
        <p:nvSpPr>
          <p:cNvPr id="7" name="Tijdelijke aanduiding voor voettekst 7"/>
          <p:cNvSpPr>
            <a:spLocks noGrp="1"/>
          </p:cNvSpPr>
          <p:nvPr>
            <p:ph type="ftr" sz="quarter" idx="15"/>
          </p:nvPr>
        </p:nvSpPr>
        <p:spPr>
          <a:xfrm>
            <a:off x="739775"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2149112851"/>
      </p:ext>
    </p:extLst>
  </p:cSld>
  <p:clrMapOvr>
    <a:masterClrMapping/>
  </p:clrMapOvr>
  <p:transition xmlns:p14="http://schemas.microsoft.com/office/powerpoint/2010/mai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4631630" y="1303097"/>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smtClean="0"/>
              <a:t>Click to edit Master text styles</a:t>
            </a:r>
          </a:p>
        </p:txBody>
      </p:sp>
      <p:sp>
        <p:nvSpPr>
          <p:cNvPr id="12" name="Tijdelijke aanduiding voor inhoud 3"/>
          <p:cNvSpPr>
            <a:spLocks noGrp="1"/>
          </p:cNvSpPr>
          <p:nvPr>
            <p:ph sz="half" idx="17"/>
          </p:nvPr>
        </p:nvSpPr>
        <p:spPr>
          <a:xfrm>
            <a:off x="4631630" y="3545864"/>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smtClean="0"/>
              <a:t>Click to edit Master text styles</a:t>
            </a:r>
          </a:p>
        </p:txBody>
      </p:sp>
      <p:sp>
        <p:nvSpPr>
          <p:cNvPr id="13" name="Tijdelijke aanduiding voor afbeelding 3"/>
          <p:cNvSpPr>
            <a:spLocks noGrp="1"/>
          </p:cNvSpPr>
          <p:nvPr>
            <p:ph type="pic" sz="quarter" idx="19"/>
          </p:nvPr>
        </p:nvSpPr>
        <p:spPr>
          <a:xfrm>
            <a:off x="739620" y="3546809"/>
            <a:ext cx="3663950" cy="2025650"/>
          </a:xfrm>
          <a:prstGeom prst="rect">
            <a:avLst/>
          </a:prstGeom>
        </p:spPr>
        <p:txBody>
          <a:bodyPr vert="horz"/>
          <a:lstStyle>
            <a:lvl1pPr marL="0" indent="0">
              <a:buNone/>
              <a:defRPr sz="2000">
                <a:latin typeface="Segoe UI"/>
              </a:defRPr>
            </a:lvl1pPr>
          </a:lstStyle>
          <a:p>
            <a:pPr lvl="0"/>
            <a:r>
              <a:rPr lang="nl-NL" noProof="0" smtClean="0"/>
              <a:t>Drag picture to placeholder or click icon to add</a:t>
            </a:r>
            <a:endParaRPr lang="nl-NL" noProof="0" dirty="0"/>
          </a:p>
        </p:txBody>
      </p:sp>
      <p:sp>
        <p:nvSpPr>
          <p:cNvPr id="14" name="Tijdelijke aanduiding voor afbeelding 3"/>
          <p:cNvSpPr>
            <a:spLocks noGrp="1"/>
          </p:cNvSpPr>
          <p:nvPr>
            <p:ph type="pic" sz="quarter" idx="20"/>
          </p:nvPr>
        </p:nvSpPr>
        <p:spPr>
          <a:xfrm>
            <a:off x="739620" y="1310393"/>
            <a:ext cx="3663950" cy="2025650"/>
          </a:xfrm>
          <a:prstGeom prst="rect">
            <a:avLst/>
          </a:prstGeom>
        </p:spPr>
        <p:txBody>
          <a:bodyPr vert="horz"/>
          <a:lstStyle>
            <a:lvl1pPr marL="0" indent="0">
              <a:buNone/>
              <a:defRPr sz="2000">
                <a:latin typeface="Segoe UI"/>
              </a:defRPr>
            </a:lvl1pPr>
          </a:lstStyle>
          <a:p>
            <a:pPr lvl="0"/>
            <a:r>
              <a:rPr lang="nl-NL" noProof="0" smtClean="0"/>
              <a:t>Drag picture to placeholder or click icon to add</a:t>
            </a:r>
            <a:endParaRPr lang="nl-NL" noProof="0" dirty="0"/>
          </a:p>
        </p:txBody>
      </p:sp>
      <p:sp>
        <p:nvSpPr>
          <p:cNvPr id="8"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smtClean="0"/>
              <a:t>Click to edit Master title style</a:t>
            </a:r>
            <a:endParaRPr lang="nl-NL" dirty="0"/>
          </a:p>
        </p:txBody>
      </p:sp>
      <p:sp>
        <p:nvSpPr>
          <p:cNvPr id="7" name="Tijdelijke aanduiding voor voettekst 5"/>
          <p:cNvSpPr>
            <a:spLocks noGrp="1"/>
          </p:cNvSpPr>
          <p:nvPr>
            <p:ph type="ftr" sz="quarter" idx="21"/>
          </p:nvPr>
        </p:nvSpPr>
        <p:spPr>
          <a:xfrm>
            <a:off x="7381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932685260"/>
      </p:ext>
    </p:extLst>
  </p:cSld>
  <p:clrMapOvr>
    <a:masterClrMapping/>
  </p:clrMapOvr>
  <p:transition xmlns:p14="http://schemas.microsoft.com/office/powerpoint/2010/mai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4631630" y="3534213"/>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smtClean="0"/>
              <a:t>Click to edit Master text styles</a:t>
            </a:r>
          </a:p>
        </p:txBody>
      </p:sp>
      <p:sp>
        <p:nvSpPr>
          <p:cNvPr id="13" name="Tijdelijke aanduiding voor afbeelding 3"/>
          <p:cNvSpPr>
            <a:spLocks noGrp="1"/>
          </p:cNvSpPr>
          <p:nvPr>
            <p:ph type="pic" sz="quarter" idx="19"/>
          </p:nvPr>
        </p:nvSpPr>
        <p:spPr>
          <a:xfrm>
            <a:off x="4632846" y="1291850"/>
            <a:ext cx="3663950" cy="2025650"/>
          </a:xfrm>
          <a:prstGeom prst="rect">
            <a:avLst/>
          </a:prstGeom>
        </p:spPr>
        <p:txBody>
          <a:bodyPr vert="horz"/>
          <a:lstStyle>
            <a:lvl1pPr marL="0" indent="0">
              <a:buNone/>
              <a:defRPr sz="2000">
                <a:latin typeface="Segoe UI"/>
              </a:defRPr>
            </a:lvl1pPr>
          </a:lstStyle>
          <a:p>
            <a:pPr lvl="0"/>
            <a:r>
              <a:rPr lang="nl-NL" noProof="0" smtClean="0"/>
              <a:t>Drag picture to placeholder or click icon to add</a:t>
            </a:r>
            <a:endParaRPr lang="nl-NL" noProof="0" dirty="0"/>
          </a:p>
        </p:txBody>
      </p:sp>
      <p:sp>
        <p:nvSpPr>
          <p:cNvPr id="14" name="Tijdelijke aanduiding voor afbeelding 3"/>
          <p:cNvSpPr>
            <a:spLocks noGrp="1"/>
          </p:cNvSpPr>
          <p:nvPr>
            <p:ph type="pic" sz="quarter" idx="20"/>
          </p:nvPr>
        </p:nvSpPr>
        <p:spPr>
          <a:xfrm>
            <a:off x="739620" y="1291850"/>
            <a:ext cx="3663950" cy="2025650"/>
          </a:xfrm>
          <a:prstGeom prst="rect">
            <a:avLst/>
          </a:prstGeom>
        </p:spPr>
        <p:txBody>
          <a:bodyPr vert="horz"/>
          <a:lstStyle>
            <a:lvl1pPr marL="0" indent="0">
              <a:buNone/>
              <a:defRPr sz="2000">
                <a:latin typeface="Segoe UI"/>
              </a:defRPr>
            </a:lvl1pPr>
          </a:lstStyle>
          <a:p>
            <a:pPr lvl="0"/>
            <a:r>
              <a:rPr lang="nl-NL" noProof="0" smtClean="0"/>
              <a:t>Drag picture to placeholder or click icon to add</a:t>
            </a:r>
            <a:endParaRPr lang="nl-NL" noProof="0" dirty="0"/>
          </a:p>
        </p:txBody>
      </p:sp>
      <p:sp>
        <p:nvSpPr>
          <p:cNvPr id="8" name="Tijdelijke aanduiding voor inhoud 3"/>
          <p:cNvSpPr>
            <a:spLocks noGrp="1"/>
          </p:cNvSpPr>
          <p:nvPr>
            <p:ph sz="half" idx="21"/>
          </p:nvPr>
        </p:nvSpPr>
        <p:spPr>
          <a:xfrm>
            <a:off x="739620" y="3534213"/>
            <a:ext cx="3665166"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NL" smtClean="0"/>
              <a:t>Click to edit Master text styles</a:t>
            </a:r>
          </a:p>
        </p:txBody>
      </p:sp>
      <p:sp>
        <p:nvSpPr>
          <p:cNvPr id="9"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NL" smtClean="0"/>
              <a:t>Click to edit Master title style</a:t>
            </a:r>
            <a:endParaRPr lang="nl-NL" dirty="0"/>
          </a:p>
        </p:txBody>
      </p:sp>
      <p:sp>
        <p:nvSpPr>
          <p:cNvPr id="7" name="Tijdelijke aanduiding voor voettekst 5"/>
          <p:cNvSpPr>
            <a:spLocks noGrp="1"/>
          </p:cNvSpPr>
          <p:nvPr>
            <p:ph type="ftr" sz="quarter" idx="22"/>
          </p:nvPr>
        </p:nvSpPr>
        <p:spPr>
          <a:xfrm>
            <a:off x="739775"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1284394345"/>
      </p:ext>
    </p:extLst>
  </p:cSld>
  <p:clrMapOvr>
    <a:masterClrMapping/>
  </p:clrMapOvr>
  <p:transition xmlns:p14="http://schemas.microsoft.com/office/powerpoint/2010/mai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9144000" cy="6858000"/>
          </a:xfrm>
          <a:prstGeom prst="rect">
            <a:avLst/>
          </a:prstGeom>
        </p:spPr>
        <p:txBody>
          <a:bodyPr vert="horz"/>
          <a:lstStyle>
            <a:lvl1pPr>
              <a:defRPr sz="2400">
                <a:latin typeface="Segoe UI"/>
              </a:defRPr>
            </a:lvl1pPr>
          </a:lstStyle>
          <a:p>
            <a:pPr lvl="0"/>
            <a:r>
              <a:rPr lang="nl-NL" noProof="0" smtClean="0"/>
              <a:t>Drag picture to placeholder or click icon to add</a:t>
            </a:r>
            <a:endParaRPr lang="nl-NL" noProof="0" dirty="0"/>
          </a:p>
        </p:txBody>
      </p:sp>
    </p:spTree>
    <p:extLst>
      <p:ext uri="{BB962C8B-B14F-4D97-AF65-F5344CB8AC3E}">
        <p14:creationId xmlns:p14="http://schemas.microsoft.com/office/powerpoint/2010/main" val="2442106201"/>
      </p:ext>
    </p:extLst>
  </p:cSld>
  <p:clrMapOvr>
    <a:masterClrMapping/>
  </p:clrMapOvr>
  <p:transition xmlns:p14="http://schemas.microsoft.com/office/powerpoint/2010/mai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9144000" cy="4269362"/>
          </a:xfrm>
          <a:prstGeom prst="rect">
            <a:avLst/>
          </a:prstGeom>
        </p:spPr>
        <p:txBody>
          <a:bodyPr vert="horz"/>
          <a:lstStyle>
            <a:lvl1pPr>
              <a:defRPr sz="2400">
                <a:latin typeface="Segoe UI"/>
              </a:defRPr>
            </a:lvl1pPr>
          </a:lstStyle>
          <a:p>
            <a:pPr lvl="0"/>
            <a:r>
              <a:rPr lang="nl-NL" noProof="0" smtClean="0"/>
              <a:t>Drag picture to placeholder or click icon to add</a:t>
            </a:r>
            <a:endParaRPr lang="nl-NL" noProof="0" dirty="0"/>
          </a:p>
        </p:txBody>
      </p:sp>
      <p:sp>
        <p:nvSpPr>
          <p:cNvPr id="5" name="Titel 1"/>
          <p:cNvSpPr>
            <a:spLocks noGrp="1"/>
          </p:cNvSpPr>
          <p:nvPr>
            <p:ph type="title"/>
          </p:nvPr>
        </p:nvSpPr>
        <p:spPr>
          <a:xfrm>
            <a:off x="739632" y="4457532"/>
            <a:ext cx="5765260" cy="606255"/>
          </a:xfrm>
          <a:prstGeom prst="rect">
            <a:avLst/>
          </a:prstGeom>
        </p:spPr>
        <p:txBody>
          <a:bodyPr/>
          <a:lstStyle>
            <a:lvl1pPr>
              <a:defRPr sz="2400"/>
            </a:lvl1pPr>
          </a:lstStyle>
          <a:p>
            <a:r>
              <a:rPr lang="nl-NL" smtClean="0"/>
              <a:t>Click to edit Master title style</a:t>
            </a:r>
            <a:endParaRPr lang="nl-NL" dirty="0"/>
          </a:p>
        </p:txBody>
      </p:sp>
      <p:sp>
        <p:nvSpPr>
          <p:cNvPr id="6" name="Tijdelijke aanduiding voor tekst 2"/>
          <p:cNvSpPr>
            <a:spLocks noGrp="1"/>
          </p:cNvSpPr>
          <p:nvPr>
            <p:ph type="body" idx="1"/>
          </p:nvPr>
        </p:nvSpPr>
        <p:spPr>
          <a:xfrm>
            <a:off x="739632" y="5063787"/>
            <a:ext cx="5765260"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7" name="Tijdelijke aanduiding voor voettekst 5"/>
          <p:cNvSpPr>
            <a:spLocks noGrp="1"/>
          </p:cNvSpPr>
          <p:nvPr>
            <p:ph type="ftr" sz="quarter" idx="11"/>
          </p:nvPr>
        </p:nvSpPr>
        <p:spPr>
          <a:xfrm>
            <a:off x="7381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2874477231"/>
      </p:ext>
    </p:extLst>
  </p:cSld>
  <p:clrMapOvr>
    <a:masterClrMapping/>
  </p:clrMapOvr>
  <p:transition xmlns:p14="http://schemas.microsoft.com/office/powerpoint/2010/mai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6059825"/>
      </p:ext>
    </p:extLst>
  </p:cSld>
  <p:clrMapOvr>
    <a:masterClrMapping/>
  </p:clrMapOvr>
  <p:transition xmlns:p14="http://schemas.microsoft.com/office/powerpoint/2010/mai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FC507-CFA4-904B-A3D4-D23370C9ABC6}" type="datetimeFigureOut">
              <a:rPr lang="en-US" smtClean="0"/>
              <a:t>24/06/15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664110373"/>
      </p:ext>
    </p:extLst>
  </p:cSld>
  <p:clrMapOvr>
    <a:masterClrMapping/>
  </p:clrMapOvr>
  <p:transition xmlns:p14="http://schemas.microsoft.com/office/powerpoint/2010/mai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4442335"/>
      </p:ext>
    </p:extLst>
  </p:cSld>
  <p:clrMapOvr>
    <a:masterClrMapping/>
  </p:clrMapOvr>
  <p:transition xmlns:p14="http://schemas.microsoft.com/office/powerpoint/2010/mai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8631154"/>
      </p:ext>
    </p:extLst>
  </p:cSld>
  <p:clrMapOvr>
    <a:masterClrMapping/>
  </p:clrMapOvr>
  <p:transition xmlns:p14="http://schemas.microsoft.com/office/powerpoint/2010/mai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849647"/>
      </p:ext>
    </p:extLst>
  </p:cSld>
  <p:clrMapOvr>
    <a:masterClrMapping/>
  </p:clrMapOvr>
  <p:transition xmlns:p14="http://schemas.microsoft.com/office/powerpoint/2010/mai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729724"/>
      </p:ext>
    </p:extLst>
  </p:cSld>
  <p:clrMapOvr>
    <a:masterClrMapping/>
  </p:clrMapOvr>
  <p:transition xmlns:p14="http://schemas.microsoft.com/office/powerpoint/2010/mai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8001632"/>
      </p:ext>
    </p:extLst>
  </p:cSld>
  <p:clrMapOvr>
    <a:masterClrMapping/>
  </p:clrMapOvr>
  <p:transition xmlns:p14="http://schemas.microsoft.com/office/powerpoint/2010/mai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982298"/>
      </p:ext>
    </p:extLst>
  </p:cSld>
  <p:clrMapOvr>
    <a:masterClrMapping/>
  </p:clrMapOvr>
  <p:transition xmlns:p14="http://schemas.microsoft.com/office/powerpoint/2010/mai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1718038"/>
      </p:ext>
    </p:extLst>
  </p:cSld>
  <p:clrMapOvr>
    <a:masterClrMapping/>
  </p:clrMapOvr>
  <p:transition xmlns:p14="http://schemas.microsoft.com/office/powerpoint/2010/mai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4003855"/>
      </p:ext>
    </p:extLst>
  </p:cSld>
  <p:clrMapOvr>
    <a:masterClrMapping/>
  </p:clrMapOvr>
  <p:transition xmlns:p14="http://schemas.microsoft.com/office/powerpoint/2010/mai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911399"/>
      </p:ext>
    </p:extLst>
  </p:cSld>
  <p:clrMapOvr>
    <a:masterClrMapping/>
  </p:clrMapOvr>
  <p:transition xmlns:p14="http://schemas.microsoft.com/office/powerpoint/2010/mai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492167"/>
      </p:ext>
    </p:extLst>
  </p:cSld>
  <p:clrMapOvr>
    <a:masterClrMapping/>
  </p:clrMapOvr>
  <p:transition xmlns:p14="http://schemas.microsoft.com/office/powerpoint/2010/mai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FC507-CFA4-904B-A3D4-D23370C9ABC6}" type="datetimeFigureOut">
              <a:rPr lang="en-US" smtClean="0"/>
              <a:t>24/06/15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1982733382"/>
      </p:ext>
    </p:extLst>
  </p:cSld>
  <p:clrMapOvr>
    <a:masterClrMapping/>
  </p:clrMapOvr>
  <p:transition xmlns:p14="http://schemas.microsoft.com/office/powerpoint/2010/mai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854717"/>
      </p:ext>
    </p:extLst>
  </p:cSld>
  <p:clrMapOvr>
    <a:masterClrMapping/>
  </p:clrMapOvr>
  <p:transition xmlns:p14="http://schemas.microsoft.com/office/powerpoint/2010/mai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9310498"/>
      </p:ext>
    </p:extLst>
  </p:cSld>
  <p:clrMapOvr>
    <a:masterClrMapping/>
  </p:clrMapOvr>
  <p:transition xmlns:p14="http://schemas.microsoft.com/office/powerpoint/2010/mai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8242064"/>
      </p:ext>
    </p:extLst>
  </p:cSld>
  <p:clrMapOvr>
    <a:masterClrMapping/>
  </p:clrMapOvr>
  <p:transition xmlns:p14="http://schemas.microsoft.com/office/powerpoint/2010/mai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0488517"/>
      </p:ext>
    </p:extLst>
  </p:cSld>
  <p:clrMapOvr>
    <a:masterClrMapping/>
  </p:clrMapOvr>
  <p:transition xmlns:p14="http://schemas.microsoft.com/office/powerpoint/2010/mai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3125852"/>
      </p:ext>
    </p:extLst>
  </p:cSld>
  <p:clrMapOvr>
    <a:masterClrMapping/>
  </p:clrMapOvr>
  <p:transition xmlns:p14="http://schemas.microsoft.com/office/powerpoint/2010/mai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642195"/>
      </p:ext>
    </p:extLst>
  </p:cSld>
  <p:clrMapOvr>
    <a:masterClrMapping/>
  </p:clrMapOvr>
  <p:transition xmlns:p14="http://schemas.microsoft.com/office/powerpoint/2010/mai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829364"/>
      </p:ext>
    </p:extLst>
  </p:cSld>
  <p:clrMapOvr>
    <a:masterClrMapping/>
  </p:clrMapOvr>
  <p:transition xmlns:p14="http://schemas.microsoft.com/office/powerpoint/2010/mai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0717154"/>
      </p:ext>
    </p:extLst>
  </p:cSld>
  <p:clrMapOvr>
    <a:masterClrMapping/>
  </p:clrMapOvr>
  <p:transition xmlns:p14="http://schemas.microsoft.com/office/powerpoint/2010/mai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7168454"/>
      </p:ext>
    </p:extLst>
  </p:cSld>
  <p:clrMapOvr>
    <a:masterClrMapping/>
  </p:clrMapOvr>
  <p:transition xmlns:p14="http://schemas.microsoft.com/office/powerpoint/2010/mai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6066695"/>
      </p:ext>
    </p:extLst>
  </p:cSld>
  <p:clrMapOvr>
    <a:masterClrMapping/>
  </p:clrMapOvr>
  <p:transition xmlns:p14="http://schemas.microsoft.com/office/powerpoint/2010/mai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FC507-CFA4-904B-A3D4-D23370C9ABC6}" type="datetimeFigureOut">
              <a:rPr lang="en-US" smtClean="0"/>
              <a:t>24/06/15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2862165845"/>
      </p:ext>
    </p:extLst>
  </p:cSld>
  <p:clrMapOvr>
    <a:masterClrMapping/>
  </p:clrMapOvr>
  <p:transition xmlns:p14="http://schemas.microsoft.com/office/powerpoint/2010/mai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344256"/>
      </p:ext>
    </p:extLst>
  </p:cSld>
  <p:clrMapOvr>
    <a:masterClrMapping/>
  </p:clrMapOvr>
  <p:transition xmlns:p14="http://schemas.microsoft.com/office/powerpoint/2010/mai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2948672"/>
      </p:ext>
    </p:extLst>
  </p:cSld>
  <p:clrMapOvr>
    <a:masterClrMapping/>
  </p:clrMapOvr>
  <p:transition xmlns:p14="http://schemas.microsoft.com/office/powerpoint/2010/mai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275057"/>
      </p:ext>
    </p:extLst>
  </p:cSld>
  <p:clrMapOvr>
    <a:masterClrMapping/>
  </p:clrMapOvr>
  <p:transition xmlns:p14="http://schemas.microsoft.com/office/powerpoint/2010/mai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5533299"/>
      </p:ext>
    </p:extLst>
  </p:cSld>
  <p:clrMapOvr>
    <a:masterClrMapping/>
  </p:clrMapOvr>
  <p:transition xmlns:p14="http://schemas.microsoft.com/office/powerpoint/2010/mai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7763789"/>
      </p:ext>
    </p:extLst>
  </p:cSld>
  <p:clrMapOvr>
    <a:masterClrMapping/>
  </p:clrMapOvr>
  <p:transition xmlns:p14="http://schemas.microsoft.com/office/powerpoint/2010/mai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1997359"/>
      </p:ext>
    </p:extLst>
  </p:cSld>
  <p:clrMapOvr>
    <a:masterClrMapping/>
  </p:clrMapOvr>
  <p:transition xmlns:p14="http://schemas.microsoft.com/office/powerpoint/2010/mai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4590626"/>
      </p:ext>
    </p:extLst>
  </p:cSld>
  <p:clrMapOvr>
    <a:masterClrMapping/>
  </p:clrMapOvr>
  <p:transition xmlns:p14="http://schemas.microsoft.com/office/powerpoint/2010/mai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677657"/>
      </p:ext>
    </p:extLst>
  </p:cSld>
  <p:clrMapOvr>
    <a:masterClrMapping/>
  </p:clrMapOvr>
  <p:transition xmlns:p14="http://schemas.microsoft.com/office/powerpoint/2010/mai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514244"/>
      </p:ext>
    </p:extLst>
  </p:cSld>
  <p:clrMapOvr>
    <a:masterClrMapping/>
  </p:clrMapOvr>
  <p:transition xmlns:p14="http://schemas.microsoft.com/office/powerpoint/2010/mai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6482927"/>
      </p:ext>
    </p:extLst>
  </p:cSld>
  <p:clrMapOvr>
    <a:masterClrMapping/>
  </p:clrMapOvr>
  <p:transition xmlns:p14="http://schemas.microsoft.com/office/powerpoint/2010/mai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FC507-CFA4-904B-A3D4-D23370C9ABC6}" type="datetimeFigureOut">
              <a:rPr lang="en-US" smtClean="0"/>
              <a:t>24/06/15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90609913"/>
      </p:ext>
    </p:extLst>
  </p:cSld>
  <p:clrMapOvr>
    <a:masterClrMapping/>
  </p:clrMapOvr>
  <p:transition xmlns:p14="http://schemas.microsoft.com/office/powerpoint/2010/mai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6229853"/>
      </p:ext>
    </p:extLst>
  </p:cSld>
  <p:clrMapOvr>
    <a:masterClrMapping/>
  </p:clrMapOvr>
  <p:transition xmlns:p14="http://schemas.microsoft.com/office/powerpoint/2010/mai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EF5DB322-D5C9-024E-8C1B-5FE6A5D92F32}" type="datetimeFigureOut">
              <a:rPr lang="en-US" smtClean="0">
                <a:solidFill>
                  <a:prstClr val="black">
                    <a:tint val="75000"/>
                  </a:prstClr>
                </a:solidFill>
                <a:latin typeface="Calibri"/>
              </a:rPr>
              <a:pPr/>
              <a:t>24/06/15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A5079B-28EA-3F4A-929D-8CA83B0E82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525604"/>
      </p:ext>
    </p:extLst>
  </p:cSld>
  <p:clrMapOvr>
    <a:masterClrMapping/>
  </p:clrMapOvr>
  <p:transition xmlns:p14="http://schemas.microsoft.com/office/powerpoint/2010/mai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 descr="whiteopentitle_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793"/>
            <a:ext cx="9145588"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838200"/>
            <a:ext cx="7772400" cy="1143000"/>
          </a:xfrm>
        </p:spPr>
        <p:txBody>
          <a:bodyPr/>
          <a:lstStyle>
            <a:lvl1pPr algn="ctr">
              <a:defRPr/>
            </a:lvl1pPr>
          </a:lstStyle>
          <a:p>
            <a:r>
              <a:rPr lang="en-US"/>
              <a:t>Click to edit Master title style</a:t>
            </a:r>
          </a:p>
        </p:txBody>
      </p:sp>
      <p:sp>
        <p:nvSpPr>
          <p:cNvPr id="4100" name="Rectangle 4"/>
          <p:cNvSpPr>
            <a:spLocks noGrp="1" noChangeArrowheads="1"/>
          </p:cNvSpPr>
          <p:nvPr>
            <p:ph type="subTitle" idx="1"/>
          </p:nvPr>
        </p:nvSpPr>
        <p:spPr>
          <a:xfrm>
            <a:off x="1371600" y="1982788"/>
            <a:ext cx="6400800" cy="1752600"/>
          </a:xfrm>
        </p:spPr>
        <p:txBody>
          <a:bodyPr/>
          <a:lstStyle>
            <a:lvl1pPr marL="0" indent="0" algn="ctr">
              <a:buFontTx/>
              <a:buNone/>
              <a:defRPr>
                <a:solidFill>
                  <a:srgbClr val="00539F"/>
                </a:solidFill>
              </a:defRPr>
            </a:lvl1pPr>
          </a:lstStyle>
          <a:p>
            <a:r>
              <a:rPr lang="en-US"/>
              <a:t>Click to edit Master subtitle style</a:t>
            </a:r>
          </a:p>
        </p:txBody>
      </p:sp>
    </p:spTree>
    <p:extLst>
      <p:ext uri="{BB962C8B-B14F-4D97-AF65-F5344CB8AC3E}">
        <p14:creationId xmlns:p14="http://schemas.microsoft.com/office/powerpoint/2010/main" val="1862375355"/>
      </p:ext>
    </p:extLst>
  </p:cSld>
  <p:clrMapOvr>
    <a:masterClrMapping/>
  </p:clrMapOvr>
  <p:transition xmlns:p14="http://schemas.microsoft.com/office/powerpoint/2010/mai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054306730"/>
      </p:ext>
    </p:extLst>
  </p:cSld>
  <p:clrMapOvr>
    <a:masterClrMapping/>
  </p:clrMapOvr>
  <p:transition xmlns:p14="http://schemas.microsoft.com/office/powerpoint/2010/mai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36"/>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855782838"/>
      </p:ext>
    </p:extLst>
  </p:cSld>
  <p:clrMapOvr>
    <a:masterClrMapping/>
  </p:clrMapOvr>
  <p:transition xmlns:p14="http://schemas.microsoft.com/office/powerpoint/2010/mai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334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49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428681610"/>
      </p:ext>
    </p:extLst>
  </p:cSld>
  <p:clrMapOvr>
    <a:masterClrMapping/>
  </p:clrMapOvr>
  <p:transition xmlns:p14="http://schemas.microsoft.com/office/powerpoint/2010/mai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80755990"/>
      </p:ext>
    </p:extLst>
  </p:cSld>
  <p:clrMapOvr>
    <a:masterClrMapping/>
  </p:clrMapOvr>
  <p:transition xmlns:p14="http://schemas.microsoft.com/office/powerpoint/2010/mai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3716482071"/>
      </p:ext>
    </p:extLst>
  </p:cSld>
  <p:clrMapOvr>
    <a:masterClrMapping/>
  </p:clrMapOvr>
  <p:transition xmlns:p14="http://schemas.microsoft.com/office/powerpoint/2010/mai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066056"/>
      </p:ext>
    </p:extLst>
  </p:cSld>
  <p:clrMapOvr>
    <a:masterClrMapping/>
  </p:clrMapOvr>
  <p:transition xmlns:p14="http://schemas.microsoft.com/office/powerpoint/2010/mai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4"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092544217"/>
      </p:ext>
    </p:extLst>
  </p:cSld>
  <p:clrMapOvr>
    <a:masterClrMapping/>
  </p:clrMapOvr>
  <p:transition xmlns:p14="http://schemas.microsoft.com/office/powerpoint/2010/mai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FC507-CFA4-904B-A3D4-D23370C9ABC6}" type="datetimeFigureOut">
              <a:rPr lang="en-US" smtClean="0"/>
              <a:t>24/06/15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1809879304"/>
      </p:ext>
    </p:extLst>
  </p:cSld>
  <p:clrMapOvr>
    <a:masterClrMapping/>
  </p:clrMapOvr>
  <p:transition xmlns:p14="http://schemas.microsoft.com/office/powerpoint/2010/mai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3626495790"/>
      </p:ext>
    </p:extLst>
  </p:cSld>
  <p:clrMapOvr>
    <a:masterClrMapping/>
  </p:clrMapOvr>
  <p:transition xmlns:p14="http://schemas.microsoft.com/office/powerpoint/2010/mai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540867616"/>
      </p:ext>
    </p:extLst>
  </p:cSld>
  <p:clrMapOvr>
    <a:masterClrMapping/>
  </p:clrMapOvr>
  <p:transition xmlns:p14="http://schemas.microsoft.com/office/powerpoint/2010/mai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362700" y="0"/>
            <a:ext cx="1943100" cy="58674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33402" y="0"/>
            <a:ext cx="5676900" cy="5867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746150263"/>
      </p:ext>
    </p:extLst>
  </p:cSld>
  <p:clrMapOvr>
    <a:masterClrMapping/>
  </p:clrMapOvr>
  <p:transition xmlns:p14="http://schemas.microsoft.com/office/powerpoint/2010/mai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6" name="Tijdelijke aanduiding voor inhoud 2"/>
          <p:cNvSpPr>
            <a:spLocks noGrp="1"/>
          </p:cNvSpPr>
          <p:nvPr>
            <p:ph idx="1"/>
          </p:nvPr>
        </p:nvSpPr>
        <p:spPr>
          <a:xfrm>
            <a:off x="719136" y="1721443"/>
            <a:ext cx="7543260" cy="465174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p:txBody>
      </p:sp>
      <p:sp>
        <p:nvSpPr>
          <p:cNvPr id="4" name="Tijdelijke aanduiding voor voettekst 4"/>
          <p:cNvSpPr>
            <a:spLocks noGrp="1"/>
          </p:cNvSpPr>
          <p:nvPr>
            <p:ph type="ftr" sz="quarter" idx="10"/>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531825077"/>
      </p:ext>
    </p:extLst>
  </p:cSld>
  <p:clrMapOvr>
    <a:masterClrMapping/>
  </p:clrMapOvr>
  <p:transition xmlns:p14="http://schemas.microsoft.com/office/powerpoint/2010/mai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inhoud 3"/>
          <p:cNvSpPr>
            <a:spLocks noGrp="1"/>
          </p:cNvSpPr>
          <p:nvPr>
            <p:ph sz="half" idx="13"/>
          </p:nvPr>
        </p:nvSpPr>
        <p:spPr>
          <a:xfrm>
            <a:off x="725819"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4" name="Tijdelijke aanduiding voor inhoud 3"/>
          <p:cNvSpPr>
            <a:spLocks noGrp="1"/>
          </p:cNvSpPr>
          <p:nvPr>
            <p:ph sz="half" idx="14"/>
          </p:nvPr>
        </p:nvSpPr>
        <p:spPr>
          <a:xfrm>
            <a:off x="4619045"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6"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voettekst 4"/>
          <p:cNvSpPr>
            <a:spLocks noGrp="1"/>
          </p:cNvSpPr>
          <p:nvPr>
            <p:ph type="ftr" sz="quarter" idx="15"/>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4087423999"/>
      </p:ext>
    </p:extLst>
  </p:cSld>
  <p:clrMapOvr>
    <a:masterClrMapping/>
  </p:clrMapOvr>
  <p:transition xmlns:p14="http://schemas.microsoft.com/office/powerpoint/2010/mai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05511"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inhoud 3"/>
          <p:cNvSpPr>
            <a:spLocks noGrp="1"/>
          </p:cNvSpPr>
          <p:nvPr>
            <p:ph sz="half" idx="2"/>
          </p:nvPr>
        </p:nvSpPr>
        <p:spPr>
          <a:xfrm>
            <a:off x="705511"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7" name="Tijdelijke aanduiding voor tekst 2"/>
          <p:cNvSpPr>
            <a:spLocks noGrp="1"/>
          </p:cNvSpPr>
          <p:nvPr>
            <p:ph type="body" idx="13"/>
          </p:nvPr>
        </p:nvSpPr>
        <p:spPr>
          <a:xfrm>
            <a:off x="4585737"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8" name="Tijdelijke aanduiding voor inhoud 3"/>
          <p:cNvSpPr>
            <a:spLocks noGrp="1"/>
          </p:cNvSpPr>
          <p:nvPr>
            <p:ph sz="half" idx="14"/>
          </p:nvPr>
        </p:nvSpPr>
        <p:spPr>
          <a:xfrm>
            <a:off x="4585737"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9" name="Tijdelijke aanduiding voor voettekst 4"/>
          <p:cNvSpPr>
            <a:spLocks noGrp="1"/>
          </p:cNvSpPr>
          <p:nvPr>
            <p:ph type="ftr" sz="quarter" idx="15"/>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526157921"/>
      </p:ext>
    </p:extLst>
  </p:cSld>
  <p:clrMapOvr>
    <a:masterClrMapping/>
  </p:clrMapOvr>
  <p:transition xmlns:p14="http://schemas.microsoft.com/office/powerpoint/2010/mai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6"/>
          </p:nvPr>
        </p:nvSpPr>
        <p:spPr>
          <a:xfrm>
            <a:off x="4631630" y="173746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8" name="Tijdelijke aanduiding voor afbeelding 3"/>
          <p:cNvSpPr>
            <a:spLocks noGrp="1"/>
          </p:cNvSpPr>
          <p:nvPr>
            <p:ph type="pic" sz="quarter" idx="20"/>
          </p:nvPr>
        </p:nvSpPr>
        <p:spPr>
          <a:xfrm>
            <a:off x="739620" y="174719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9" name="Tijdelijke aanduiding voor inhoud 3"/>
          <p:cNvSpPr>
            <a:spLocks noGrp="1"/>
          </p:cNvSpPr>
          <p:nvPr>
            <p:ph sz="half" idx="21"/>
          </p:nvPr>
        </p:nvSpPr>
        <p:spPr>
          <a:xfrm>
            <a:off x="4633814" y="397248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10" name="Tijdelijke aanduiding voor afbeelding 3"/>
          <p:cNvSpPr>
            <a:spLocks noGrp="1"/>
          </p:cNvSpPr>
          <p:nvPr>
            <p:ph type="pic" sz="quarter" idx="22"/>
          </p:nvPr>
        </p:nvSpPr>
        <p:spPr>
          <a:xfrm>
            <a:off x="741804" y="398221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voettekst 4"/>
          <p:cNvSpPr>
            <a:spLocks noGrp="1"/>
          </p:cNvSpPr>
          <p:nvPr>
            <p:ph type="ftr" sz="quarter" idx="23"/>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519140091"/>
      </p:ext>
    </p:extLst>
  </p:cSld>
  <p:clrMapOvr>
    <a:masterClrMapping/>
  </p:clrMapOvr>
  <p:transition xmlns:p14="http://schemas.microsoft.com/office/powerpoint/2010/mai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7"/>
          </p:nvPr>
        </p:nvSpPr>
        <p:spPr>
          <a:xfrm>
            <a:off x="4617974" y="3983608"/>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6" name="Tijdelijke aanduiding voor afbeelding 3"/>
          <p:cNvSpPr>
            <a:spLocks noGrp="1"/>
          </p:cNvSpPr>
          <p:nvPr>
            <p:ph type="pic" sz="quarter" idx="19"/>
          </p:nvPr>
        </p:nvSpPr>
        <p:spPr>
          <a:xfrm>
            <a:off x="4619190" y="1704260"/>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afbeelding 3"/>
          <p:cNvSpPr>
            <a:spLocks noGrp="1"/>
          </p:cNvSpPr>
          <p:nvPr>
            <p:ph type="pic" sz="quarter" idx="20"/>
          </p:nvPr>
        </p:nvSpPr>
        <p:spPr>
          <a:xfrm>
            <a:off x="725964" y="1704260"/>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725964" y="3983608"/>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9" name="Tijdelijke aanduiding voor voettekst 4"/>
          <p:cNvSpPr>
            <a:spLocks noGrp="1"/>
          </p:cNvSpPr>
          <p:nvPr>
            <p:ph type="ftr" sz="quarter" idx="22"/>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746560588"/>
      </p:ext>
    </p:extLst>
  </p:cSld>
  <p:clrMapOvr>
    <a:masterClrMapping/>
  </p:clrMapOvr>
  <p:transition xmlns:p14="http://schemas.microsoft.com/office/powerpoint/2010/mai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3" name="Tijdelijke aanduiding voor afbeelding 3"/>
          <p:cNvSpPr>
            <a:spLocks noGrp="1"/>
          </p:cNvSpPr>
          <p:nvPr>
            <p:ph type="pic" sz="quarter" idx="10"/>
          </p:nvPr>
        </p:nvSpPr>
        <p:spPr>
          <a:xfrm>
            <a:off x="0" y="0"/>
            <a:ext cx="9144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1733720236"/>
      </p:ext>
    </p:extLst>
  </p:cSld>
  <p:clrMapOvr>
    <a:masterClrMapping/>
  </p:clrMapOvr>
  <p:transition xmlns:p14="http://schemas.microsoft.com/office/powerpoint/2010/mai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34517" y="3833015"/>
            <a:ext cx="5765260" cy="808340"/>
          </a:xfrm>
          <a:prstGeom prst="rect">
            <a:avLst/>
          </a:prstGeom>
        </p:spPr>
        <p:txBody>
          <a:bodyPr/>
          <a:lstStyle>
            <a:lvl1pPr algn="l">
              <a:defRPr sz="2400">
                <a:solidFill>
                  <a:srgbClr val="1961AB"/>
                </a:solidFill>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34517" y="4641388"/>
            <a:ext cx="5765260" cy="562041"/>
          </a:xfrm>
          <a:prstGeom prst="rect">
            <a:avLst/>
          </a:prstGeom>
        </p:spPr>
        <p:txBody>
          <a:bodyPr anchor="b"/>
          <a:lstStyle>
            <a:lvl1pPr marL="0" indent="0" algn="l">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afbeelding 3"/>
          <p:cNvSpPr>
            <a:spLocks noGrp="1"/>
          </p:cNvSpPr>
          <p:nvPr>
            <p:ph type="pic" sz="quarter" idx="11"/>
          </p:nvPr>
        </p:nvSpPr>
        <p:spPr>
          <a:xfrm>
            <a:off x="0" y="0"/>
            <a:ext cx="9144000" cy="3587192"/>
          </a:xfrm>
          <a:prstGeom prst="rect">
            <a:avLst/>
          </a:prstGeom>
        </p:spPr>
        <p:txBody>
          <a:bodyPr vert="horz"/>
          <a:lstStyle>
            <a:lvl1pPr>
              <a:defRPr sz="2400">
                <a:latin typeface="Segoe UI"/>
              </a:defRPr>
            </a:lvl1pPr>
          </a:lstStyle>
          <a:p>
            <a:pPr lvl="0"/>
            <a:endParaRPr lang="nl-NL" noProof="0" dirty="0"/>
          </a:p>
        </p:txBody>
      </p:sp>
      <p:sp>
        <p:nvSpPr>
          <p:cNvPr id="7" name="Tijdelijke aanduiding voor voettekst 4"/>
          <p:cNvSpPr>
            <a:spLocks noGrp="1"/>
          </p:cNvSpPr>
          <p:nvPr>
            <p:ph type="ftr" sz="quarter" idx="12"/>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1260234382"/>
      </p:ext>
    </p:extLst>
  </p:cSld>
  <p:clrMapOvr>
    <a:masterClrMapping/>
  </p:clrMapOvr>
  <p:transition xmlns:p14="http://schemas.microsoft.com/office/powerpoint/2010/mai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FC507-CFA4-904B-A3D4-D23370C9ABC6}" type="datetimeFigureOut">
              <a:rPr lang="en-US" smtClean="0"/>
              <a:t>24/06/15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3053703578"/>
      </p:ext>
    </p:extLst>
  </p:cSld>
  <p:clrMapOvr>
    <a:masterClrMapping/>
  </p:clrMapOvr>
  <p:transition xmlns:p14="http://schemas.microsoft.com/office/powerpoint/2010/mai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5"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6" name="Tijdelijke aanduiding voor inhoud 2"/>
          <p:cNvSpPr>
            <a:spLocks noGrp="1"/>
          </p:cNvSpPr>
          <p:nvPr>
            <p:ph idx="1"/>
          </p:nvPr>
        </p:nvSpPr>
        <p:spPr>
          <a:xfrm>
            <a:off x="719136" y="1721443"/>
            <a:ext cx="7543260" cy="465174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p:txBody>
      </p:sp>
      <p:sp>
        <p:nvSpPr>
          <p:cNvPr id="4" name="Tijdelijke aanduiding voor voettekst 4"/>
          <p:cNvSpPr>
            <a:spLocks noGrp="1"/>
          </p:cNvSpPr>
          <p:nvPr>
            <p:ph type="ftr" sz="quarter" idx="10"/>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863501776"/>
      </p:ext>
    </p:extLst>
  </p:cSld>
  <p:clrMapOvr>
    <a:masterClrMapping/>
  </p:clrMapOvr>
  <p:transition xmlns:p14="http://schemas.microsoft.com/office/powerpoint/2010/main" spd="slow">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3" name="Tijdelijke aanduiding voor inhoud 3"/>
          <p:cNvSpPr>
            <a:spLocks noGrp="1"/>
          </p:cNvSpPr>
          <p:nvPr>
            <p:ph sz="half" idx="13"/>
          </p:nvPr>
        </p:nvSpPr>
        <p:spPr>
          <a:xfrm>
            <a:off x="725819"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4" name="Tijdelijke aanduiding voor inhoud 3"/>
          <p:cNvSpPr>
            <a:spLocks noGrp="1"/>
          </p:cNvSpPr>
          <p:nvPr>
            <p:ph sz="half" idx="14"/>
          </p:nvPr>
        </p:nvSpPr>
        <p:spPr>
          <a:xfrm>
            <a:off x="4619045"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6"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voettekst 4"/>
          <p:cNvSpPr>
            <a:spLocks noGrp="1"/>
          </p:cNvSpPr>
          <p:nvPr>
            <p:ph type="ftr" sz="quarter" idx="15"/>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673842484"/>
      </p:ext>
    </p:extLst>
  </p:cSld>
  <p:clrMapOvr>
    <a:masterClrMapping/>
  </p:clrMapOvr>
  <p:transition xmlns:p14="http://schemas.microsoft.com/office/powerpoint/2010/mai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05511"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inhoud 3"/>
          <p:cNvSpPr>
            <a:spLocks noGrp="1"/>
          </p:cNvSpPr>
          <p:nvPr>
            <p:ph sz="half" idx="2"/>
          </p:nvPr>
        </p:nvSpPr>
        <p:spPr>
          <a:xfrm>
            <a:off x="705511"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7" name="Tijdelijke aanduiding voor tekst 2"/>
          <p:cNvSpPr>
            <a:spLocks noGrp="1"/>
          </p:cNvSpPr>
          <p:nvPr>
            <p:ph type="body" idx="13"/>
          </p:nvPr>
        </p:nvSpPr>
        <p:spPr>
          <a:xfrm>
            <a:off x="4585737"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8" name="Tijdelijke aanduiding voor inhoud 3"/>
          <p:cNvSpPr>
            <a:spLocks noGrp="1"/>
          </p:cNvSpPr>
          <p:nvPr>
            <p:ph sz="half" idx="14"/>
          </p:nvPr>
        </p:nvSpPr>
        <p:spPr>
          <a:xfrm>
            <a:off x="4585737"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9" name="Tijdelijke aanduiding voor voettekst 4"/>
          <p:cNvSpPr>
            <a:spLocks noGrp="1"/>
          </p:cNvSpPr>
          <p:nvPr>
            <p:ph type="ftr" sz="quarter" idx="15"/>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203183263"/>
      </p:ext>
    </p:extLst>
  </p:cSld>
  <p:clrMapOvr>
    <a:masterClrMapping/>
  </p:clrMapOvr>
  <p:transition xmlns:p14="http://schemas.microsoft.com/office/powerpoint/2010/mai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6"/>
          </p:nvPr>
        </p:nvSpPr>
        <p:spPr>
          <a:xfrm>
            <a:off x="4631630" y="173746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8" name="Tijdelijke aanduiding voor afbeelding 3"/>
          <p:cNvSpPr>
            <a:spLocks noGrp="1"/>
          </p:cNvSpPr>
          <p:nvPr>
            <p:ph type="pic" sz="quarter" idx="20"/>
          </p:nvPr>
        </p:nvSpPr>
        <p:spPr>
          <a:xfrm>
            <a:off x="739620" y="174719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9" name="Tijdelijke aanduiding voor inhoud 3"/>
          <p:cNvSpPr>
            <a:spLocks noGrp="1"/>
          </p:cNvSpPr>
          <p:nvPr>
            <p:ph sz="half" idx="21"/>
          </p:nvPr>
        </p:nvSpPr>
        <p:spPr>
          <a:xfrm>
            <a:off x="4633814" y="397248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10" name="Tijdelijke aanduiding voor afbeelding 3"/>
          <p:cNvSpPr>
            <a:spLocks noGrp="1"/>
          </p:cNvSpPr>
          <p:nvPr>
            <p:ph type="pic" sz="quarter" idx="22"/>
          </p:nvPr>
        </p:nvSpPr>
        <p:spPr>
          <a:xfrm>
            <a:off x="741804" y="398221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voettekst 4"/>
          <p:cNvSpPr>
            <a:spLocks noGrp="1"/>
          </p:cNvSpPr>
          <p:nvPr>
            <p:ph type="ftr" sz="quarter" idx="23"/>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4135400322"/>
      </p:ext>
    </p:extLst>
  </p:cSld>
  <p:clrMapOvr>
    <a:masterClrMapping/>
  </p:clrMapOvr>
  <p:transition xmlns:p14="http://schemas.microsoft.com/office/powerpoint/2010/mai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89"/>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7"/>
          </p:nvPr>
        </p:nvSpPr>
        <p:spPr>
          <a:xfrm>
            <a:off x="4617974" y="3983608"/>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6" name="Tijdelijke aanduiding voor afbeelding 3"/>
          <p:cNvSpPr>
            <a:spLocks noGrp="1"/>
          </p:cNvSpPr>
          <p:nvPr>
            <p:ph type="pic" sz="quarter" idx="19"/>
          </p:nvPr>
        </p:nvSpPr>
        <p:spPr>
          <a:xfrm>
            <a:off x="4619190" y="1704260"/>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afbeelding 3"/>
          <p:cNvSpPr>
            <a:spLocks noGrp="1"/>
          </p:cNvSpPr>
          <p:nvPr>
            <p:ph type="pic" sz="quarter" idx="20"/>
          </p:nvPr>
        </p:nvSpPr>
        <p:spPr>
          <a:xfrm>
            <a:off x="725964" y="1704260"/>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725964" y="3983608"/>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9" name="Tijdelijke aanduiding voor voettekst 4"/>
          <p:cNvSpPr>
            <a:spLocks noGrp="1"/>
          </p:cNvSpPr>
          <p:nvPr>
            <p:ph type="ftr" sz="quarter" idx="22"/>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556224764"/>
      </p:ext>
    </p:extLst>
  </p:cSld>
  <p:clrMapOvr>
    <a:masterClrMapping/>
  </p:clrMapOvr>
  <p:transition xmlns:p14="http://schemas.microsoft.com/office/powerpoint/2010/mai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3" name="Tijdelijke aanduiding voor afbeelding 3"/>
          <p:cNvSpPr>
            <a:spLocks noGrp="1"/>
          </p:cNvSpPr>
          <p:nvPr>
            <p:ph type="pic" sz="quarter" idx="10"/>
          </p:nvPr>
        </p:nvSpPr>
        <p:spPr>
          <a:xfrm>
            <a:off x="0" y="0"/>
            <a:ext cx="9144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586542825"/>
      </p:ext>
    </p:extLst>
  </p:cSld>
  <p:clrMapOvr>
    <a:masterClrMapping/>
  </p:clrMapOvr>
  <p:transition xmlns:p14="http://schemas.microsoft.com/office/powerpoint/2010/mai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34517" y="3833015"/>
            <a:ext cx="5765260" cy="808340"/>
          </a:xfrm>
          <a:prstGeom prst="rect">
            <a:avLst/>
          </a:prstGeom>
        </p:spPr>
        <p:txBody>
          <a:bodyPr/>
          <a:lstStyle>
            <a:lvl1pPr algn="l">
              <a:defRPr sz="2400">
                <a:solidFill>
                  <a:srgbClr val="1961AB"/>
                </a:solidFill>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34517" y="4641388"/>
            <a:ext cx="5765260" cy="562041"/>
          </a:xfrm>
          <a:prstGeom prst="rect">
            <a:avLst/>
          </a:prstGeom>
        </p:spPr>
        <p:txBody>
          <a:bodyPr anchor="b"/>
          <a:lstStyle>
            <a:lvl1pPr marL="0" indent="0" algn="l">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afbeelding 3"/>
          <p:cNvSpPr>
            <a:spLocks noGrp="1"/>
          </p:cNvSpPr>
          <p:nvPr>
            <p:ph type="pic" sz="quarter" idx="11"/>
          </p:nvPr>
        </p:nvSpPr>
        <p:spPr>
          <a:xfrm>
            <a:off x="0" y="0"/>
            <a:ext cx="9144000" cy="3587192"/>
          </a:xfrm>
          <a:prstGeom prst="rect">
            <a:avLst/>
          </a:prstGeom>
        </p:spPr>
        <p:txBody>
          <a:bodyPr vert="horz"/>
          <a:lstStyle>
            <a:lvl1pPr>
              <a:defRPr sz="2400">
                <a:latin typeface="Segoe UI"/>
              </a:defRPr>
            </a:lvl1pPr>
          </a:lstStyle>
          <a:p>
            <a:pPr lvl="0"/>
            <a:endParaRPr lang="nl-NL" noProof="0" dirty="0"/>
          </a:p>
        </p:txBody>
      </p:sp>
      <p:sp>
        <p:nvSpPr>
          <p:cNvPr id="7" name="Tijdelijke aanduiding voor voettekst 4"/>
          <p:cNvSpPr>
            <a:spLocks noGrp="1"/>
          </p:cNvSpPr>
          <p:nvPr>
            <p:ph type="ftr" sz="quarter" idx="12"/>
          </p:nvPr>
        </p:nvSpPr>
        <p:spPr>
          <a:xfrm>
            <a:off x="714375" y="6104468"/>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981243802"/>
      </p:ext>
    </p:extLst>
  </p:cSld>
  <p:clrMapOvr>
    <a:masterClrMapping/>
  </p:clrMapOvr>
  <p:transition xmlns:p14="http://schemas.microsoft.com/office/powerpoint/2010/mai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1143000"/>
          </a:xfrm>
          <a:prstGeom prst="rect">
            <a:avLst/>
          </a:prstGeom>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a:xfrm>
            <a:off x="457200" y="6356351"/>
            <a:ext cx="2133600" cy="366183"/>
          </a:xfrm>
          <a:prstGeom prst="rect">
            <a:avLst/>
          </a:prstGeom>
        </p:spPr>
        <p:txBody>
          <a:bodyPr/>
          <a:lstStyle>
            <a:lvl1pPr>
              <a:defRPr/>
            </a:lvl1pPr>
          </a:lstStyle>
          <a:p>
            <a:pPr fontAlgn="base">
              <a:spcBef>
                <a:spcPct val="0"/>
              </a:spcBef>
              <a:spcAft>
                <a:spcPct val="0"/>
              </a:spcAft>
              <a:defRPr/>
            </a:pPr>
            <a:fld id="{67EADC0D-07F2-489C-B020-224486B5B734}" type="datetime1">
              <a:rPr lang="nl-NL">
                <a:solidFill>
                  <a:prstClr val="black"/>
                </a:solidFill>
                <a:latin typeface="Arial" charset="0"/>
                <a:ea typeface="ＭＳ Ｐゴシック" charset="0"/>
                <a:cs typeface="ＭＳ Ｐゴシック" charset="0"/>
              </a:rPr>
              <a:pPr fontAlgn="base">
                <a:spcBef>
                  <a:spcPct val="0"/>
                </a:spcBef>
                <a:spcAft>
                  <a:spcPct val="0"/>
                </a:spcAft>
                <a:defRPr/>
              </a:pPr>
              <a:t>24/06/15</a:t>
            </a:fld>
            <a:endParaRPr lang="nl-NL" dirty="0">
              <a:solidFill>
                <a:prstClr val="black"/>
              </a:solidFill>
              <a:latin typeface="Arial" charset="0"/>
              <a:ea typeface="ＭＳ Ｐゴシック" charset="0"/>
              <a:cs typeface="ＭＳ Ｐゴシック" charset="0"/>
            </a:endParaRPr>
          </a:p>
        </p:txBody>
      </p:sp>
      <p:sp>
        <p:nvSpPr>
          <p:cNvPr id="4" name="Tijdelijke aanduiding voor voettekst 4"/>
          <p:cNvSpPr>
            <a:spLocks noGrp="1"/>
          </p:cNvSpPr>
          <p:nvPr>
            <p:ph type="ftr" sz="quarter" idx="11"/>
          </p:nvPr>
        </p:nvSpPr>
        <p:spPr>
          <a:xfrm>
            <a:off x="3124200" y="6356351"/>
            <a:ext cx="2895600" cy="366183"/>
          </a:xfrm>
          <a:prstGeom prst="rect">
            <a:avLst/>
          </a:prstGeom>
        </p:spPr>
        <p:txBody>
          <a:bodyPr/>
          <a:lstStyle>
            <a:lvl1pPr>
              <a:defRPr/>
            </a:lvl1pPr>
          </a:lstStyle>
          <a:p>
            <a:pPr fontAlgn="base">
              <a:spcBef>
                <a:spcPct val="0"/>
              </a:spcBef>
              <a:spcAft>
                <a:spcPct val="0"/>
              </a:spcAft>
              <a:defRPr/>
            </a:pPr>
            <a:endParaRPr lang="nl-NL">
              <a:solidFill>
                <a:prstClr val="black"/>
              </a:solidFill>
              <a:latin typeface="Arial" charset="0"/>
              <a:ea typeface="ＭＳ Ｐゴシック" charset="0"/>
              <a:cs typeface="ＭＳ Ｐゴシック" charset="0"/>
            </a:endParaRPr>
          </a:p>
        </p:txBody>
      </p:sp>
      <p:sp>
        <p:nvSpPr>
          <p:cNvPr id="5" name="Tijdelijke aanduiding voor dianummer 5"/>
          <p:cNvSpPr>
            <a:spLocks noGrp="1"/>
          </p:cNvSpPr>
          <p:nvPr>
            <p:ph type="sldNum" sz="quarter" idx="12"/>
          </p:nvPr>
        </p:nvSpPr>
        <p:spPr>
          <a:xfrm>
            <a:off x="6553200" y="6356351"/>
            <a:ext cx="2133600" cy="366183"/>
          </a:xfrm>
          <a:prstGeom prst="rect">
            <a:avLst/>
          </a:prstGeom>
        </p:spPr>
        <p:txBody>
          <a:bodyPr/>
          <a:lstStyle>
            <a:lvl1pPr>
              <a:defRPr/>
            </a:lvl1pPr>
          </a:lstStyle>
          <a:p>
            <a:pPr fontAlgn="base">
              <a:spcBef>
                <a:spcPct val="0"/>
              </a:spcBef>
              <a:spcAft>
                <a:spcPct val="0"/>
              </a:spcAft>
              <a:defRPr/>
            </a:pPr>
            <a:fld id="{72F4B8F8-3A04-9744-9ACF-7D47E6E98DF3}" type="slidenum">
              <a:rPr lang="nl-NL">
                <a:solidFill>
                  <a:prstClr val="black"/>
                </a:solidFill>
                <a:latin typeface="Arial" charset="0"/>
                <a:ea typeface="ＭＳ Ｐゴシック" charset="0"/>
                <a:cs typeface="ＭＳ Ｐゴシック" charset="0"/>
              </a:rPr>
              <a:pPr fontAlgn="base">
                <a:spcBef>
                  <a:spcPct val="0"/>
                </a:spcBef>
                <a:spcAft>
                  <a:spcPct val="0"/>
                </a:spcAft>
                <a:defRPr/>
              </a:pPr>
              <a:t>‹#›</a:t>
            </a:fld>
            <a:endParaRPr lang="nl-NL"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71385047"/>
      </p:ext>
    </p:extLst>
  </p:cSld>
  <p:clrMapOvr>
    <a:masterClrMapping/>
  </p:clrMapOvr>
  <p:transition xmlns:p14="http://schemas.microsoft.com/office/powerpoint/2010/mai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6" name="Tijdelijke aanduiding voor inhoud 2"/>
          <p:cNvSpPr>
            <a:spLocks noGrp="1"/>
          </p:cNvSpPr>
          <p:nvPr>
            <p:ph idx="1"/>
          </p:nvPr>
        </p:nvSpPr>
        <p:spPr>
          <a:xfrm>
            <a:off x="719136" y="1721443"/>
            <a:ext cx="7543260" cy="465174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p:txBody>
      </p:sp>
      <p:sp>
        <p:nvSpPr>
          <p:cNvPr id="4" name="Tijdelijke aanduiding voor voettekst 4"/>
          <p:cNvSpPr>
            <a:spLocks noGrp="1"/>
          </p:cNvSpPr>
          <p:nvPr>
            <p:ph type="ftr" sz="quarter" idx="10"/>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459929612"/>
      </p:ext>
    </p:extLst>
  </p:cSld>
  <p:clrMapOvr>
    <a:masterClrMapping/>
  </p:clrMapOvr>
  <p:transition xmlns:p14="http://schemas.microsoft.com/office/powerpoint/2010/mai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inhoud 3"/>
          <p:cNvSpPr>
            <a:spLocks noGrp="1"/>
          </p:cNvSpPr>
          <p:nvPr>
            <p:ph sz="half" idx="13"/>
          </p:nvPr>
        </p:nvSpPr>
        <p:spPr>
          <a:xfrm>
            <a:off x="725819"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4" name="Tijdelijke aanduiding voor inhoud 3"/>
          <p:cNvSpPr>
            <a:spLocks noGrp="1"/>
          </p:cNvSpPr>
          <p:nvPr>
            <p:ph sz="half" idx="14"/>
          </p:nvPr>
        </p:nvSpPr>
        <p:spPr>
          <a:xfrm>
            <a:off x="4619045"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6"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voettekst 4"/>
          <p:cNvSpPr>
            <a:spLocks noGrp="1"/>
          </p:cNvSpPr>
          <p:nvPr>
            <p:ph type="ftr" sz="quarter" idx="15"/>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126024488"/>
      </p:ext>
    </p:extLst>
  </p:cSld>
  <p:clrMapOvr>
    <a:masterClrMapping/>
  </p:clrMapOvr>
  <p:transition xmlns:p14="http://schemas.microsoft.com/office/powerpoint/2010/mai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FC507-CFA4-904B-A3D4-D23370C9ABC6}" type="datetimeFigureOut">
              <a:rPr lang="en-US" smtClean="0"/>
              <a:t>24/06/15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11AE-E494-AE47-A92D-78B2FF56DA27}" type="slidenum">
              <a:rPr lang="en-US" smtClean="0"/>
              <a:t>‹#›</a:t>
            </a:fld>
            <a:endParaRPr lang="en-US"/>
          </a:p>
        </p:txBody>
      </p:sp>
    </p:spTree>
    <p:extLst>
      <p:ext uri="{BB962C8B-B14F-4D97-AF65-F5344CB8AC3E}">
        <p14:creationId xmlns:p14="http://schemas.microsoft.com/office/powerpoint/2010/main" val="2657436804"/>
      </p:ext>
    </p:extLst>
  </p:cSld>
  <p:clrMapOvr>
    <a:masterClrMapping/>
  </p:clrMapOvr>
  <p:transition xmlns:p14="http://schemas.microsoft.com/office/powerpoint/2010/mai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05486"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inhoud 3"/>
          <p:cNvSpPr>
            <a:spLocks noGrp="1"/>
          </p:cNvSpPr>
          <p:nvPr>
            <p:ph sz="half" idx="2"/>
          </p:nvPr>
        </p:nvSpPr>
        <p:spPr>
          <a:xfrm>
            <a:off x="705486"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7" name="Tijdelijke aanduiding voor tekst 2"/>
          <p:cNvSpPr>
            <a:spLocks noGrp="1"/>
          </p:cNvSpPr>
          <p:nvPr>
            <p:ph type="body" idx="13"/>
          </p:nvPr>
        </p:nvSpPr>
        <p:spPr>
          <a:xfrm>
            <a:off x="4585742"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8" name="Tijdelijke aanduiding voor inhoud 3"/>
          <p:cNvSpPr>
            <a:spLocks noGrp="1"/>
          </p:cNvSpPr>
          <p:nvPr>
            <p:ph sz="half" idx="14"/>
          </p:nvPr>
        </p:nvSpPr>
        <p:spPr>
          <a:xfrm>
            <a:off x="4585742"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9" name="Tijdelijke aanduiding voor voettekst 4"/>
          <p:cNvSpPr>
            <a:spLocks noGrp="1"/>
          </p:cNvSpPr>
          <p:nvPr>
            <p:ph type="ftr" sz="quarter" idx="15"/>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1364986362"/>
      </p:ext>
    </p:extLst>
  </p:cSld>
  <p:clrMapOvr>
    <a:masterClrMapping/>
  </p:clrMapOvr>
  <p:transition xmlns:p14="http://schemas.microsoft.com/office/powerpoint/2010/mai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6"/>
          </p:nvPr>
        </p:nvSpPr>
        <p:spPr>
          <a:xfrm>
            <a:off x="4631630" y="173746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8" name="Tijdelijke aanduiding voor afbeelding 3"/>
          <p:cNvSpPr>
            <a:spLocks noGrp="1"/>
          </p:cNvSpPr>
          <p:nvPr>
            <p:ph type="pic" sz="quarter" idx="20"/>
          </p:nvPr>
        </p:nvSpPr>
        <p:spPr>
          <a:xfrm>
            <a:off x="739620" y="174719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9" name="Tijdelijke aanduiding voor inhoud 3"/>
          <p:cNvSpPr>
            <a:spLocks noGrp="1"/>
          </p:cNvSpPr>
          <p:nvPr>
            <p:ph sz="half" idx="21"/>
          </p:nvPr>
        </p:nvSpPr>
        <p:spPr>
          <a:xfrm>
            <a:off x="4633814" y="397248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10" name="Tijdelijke aanduiding voor afbeelding 3"/>
          <p:cNvSpPr>
            <a:spLocks noGrp="1"/>
          </p:cNvSpPr>
          <p:nvPr>
            <p:ph type="pic" sz="quarter" idx="22"/>
          </p:nvPr>
        </p:nvSpPr>
        <p:spPr>
          <a:xfrm>
            <a:off x="741804" y="398221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voettekst 4"/>
          <p:cNvSpPr>
            <a:spLocks noGrp="1"/>
          </p:cNvSpPr>
          <p:nvPr>
            <p:ph type="ftr" sz="quarter" idx="23"/>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2632698716"/>
      </p:ext>
    </p:extLst>
  </p:cSld>
  <p:clrMapOvr>
    <a:masterClrMapping/>
  </p:clrMapOvr>
  <p:transition xmlns:p14="http://schemas.microsoft.com/office/powerpoint/2010/mai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7"/>
          </p:nvPr>
        </p:nvSpPr>
        <p:spPr>
          <a:xfrm>
            <a:off x="4617974" y="3983620"/>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6" name="Tijdelijke aanduiding voor afbeelding 3"/>
          <p:cNvSpPr>
            <a:spLocks noGrp="1"/>
          </p:cNvSpPr>
          <p:nvPr>
            <p:ph type="pic" sz="quarter" idx="19"/>
          </p:nvPr>
        </p:nvSpPr>
        <p:spPr>
          <a:xfrm>
            <a:off x="4619190" y="1704272"/>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afbeelding 3"/>
          <p:cNvSpPr>
            <a:spLocks noGrp="1"/>
          </p:cNvSpPr>
          <p:nvPr>
            <p:ph type="pic" sz="quarter" idx="20"/>
          </p:nvPr>
        </p:nvSpPr>
        <p:spPr>
          <a:xfrm>
            <a:off x="725964" y="1704272"/>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725964" y="3983620"/>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9" name="Tijdelijke aanduiding voor voettekst 4"/>
          <p:cNvSpPr>
            <a:spLocks noGrp="1"/>
          </p:cNvSpPr>
          <p:nvPr>
            <p:ph type="ftr" sz="quarter" idx="22"/>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1055769967"/>
      </p:ext>
    </p:extLst>
  </p:cSld>
  <p:clrMapOvr>
    <a:masterClrMapping/>
  </p:clrMapOvr>
  <p:transition xmlns:p14="http://schemas.microsoft.com/office/powerpoint/2010/mai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3" name="Tijdelijke aanduiding voor afbeelding 3"/>
          <p:cNvSpPr>
            <a:spLocks noGrp="1"/>
          </p:cNvSpPr>
          <p:nvPr>
            <p:ph type="pic" sz="quarter" idx="10"/>
          </p:nvPr>
        </p:nvSpPr>
        <p:spPr>
          <a:xfrm>
            <a:off x="0" y="0"/>
            <a:ext cx="9144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338324802"/>
      </p:ext>
    </p:extLst>
  </p:cSld>
  <p:clrMapOvr>
    <a:masterClrMapping/>
  </p:clrMapOvr>
  <p:transition xmlns:p14="http://schemas.microsoft.com/office/powerpoint/2010/mai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34517" y="3833015"/>
            <a:ext cx="5765260" cy="808340"/>
          </a:xfrm>
          <a:prstGeom prst="rect">
            <a:avLst/>
          </a:prstGeom>
        </p:spPr>
        <p:txBody>
          <a:bodyPr/>
          <a:lstStyle>
            <a:lvl1pPr algn="l">
              <a:defRPr sz="2400">
                <a:solidFill>
                  <a:srgbClr val="1961AB"/>
                </a:solidFill>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34517" y="4641370"/>
            <a:ext cx="5765260" cy="562041"/>
          </a:xfrm>
          <a:prstGeom prst="rect">
            <a:avLst/>
          </a:prstGeom>
        </p:spPr>
        <p:txBody>
          <a:bodyPr anchor="b"/>
          <a:lstStyle>
            <a:lvl1pPr marL="0" indent="0" algn="l">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afbeelding 3"/>
          <p:cNvSpPr>
            <a:spLocks noGrp="1"/>
          </p:cNvSpPr>
          <p:nvPr>
            <p:ph type="pic" sz="quarter" idx="11"/>
          </p:nvPr>
        </p:nvSpPr>
        <p:spPr>
          <a:xfrm>
            <a:off x="0" y="0"/>
            <a:ext cx="9144000" cy="3587192"/>
          </a:xfrm>
          <a:prstGeom prst="rect">
            <a:avLst/>
          </a:prstGeom>
        </p:spPr>
        <p:txBody>
          <a:bodyPr vert="horz"/>
          <a:lstStyle>
            <a:lvl1pPr>
              <a:defRPr sz="2400">
                <a:latin typeface="Segoe UI"/>
              </a:defRPr>
            </a:lvl1pPr>
          </a:lstStyle>
          <a:p>
            <a:pPr lvl="0"/>
            <a:endParaRPr lang="nl-NL" noProof="0" dirty="0"/>
          </a:p>
        </p:txBody>
      </p:sp>
      <p:sp>
        <p:nvSpPr>
          <p:cNvPr id="7" name="Tijdelijke aanduiding voor voettekst 4"/>
          <p:cNvSpPr>
            <a:spLocks noGrp="1"/>
          </p:cNvSpPr>
          <p:nvPr>
            <p:ph type="ftr" sz="quarter" idx="12"/>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2290580482"/>
      </p:ext>
    </p:extLst>
  </p:cSld>
  <p:clrMapOvr>
    <a:masterClrMapping/>
  </p:clrMapOvr>
  <p:transition xmlns:p14="http://schemas.microsoft.com/office/powerpoint/2010/mai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5"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6" name="Tijdelijke aanduiding voor inhoud 2"/>
          <p:cNvSpPr>
            <a:spLocks noGrp="1"/>
          </p:cNvSpPr>
          <p:nvPr>
            <p:ph idx="1"/>
          </p:nvPr>
        </p:nvSpPr>
        <p:spPr>
          <a:xfrm>
            <a:off x="719136" y="1721443"/>
            <a:ext cx="7543260" cy="465174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p:txBody>
      </p:sp>
      <p:sp>
        <p:nvSpPr>
          <p:cNvPr id="4" name="Tijdelijke aanduiding voor voettekst 4"/>
          <p:cNvSpPr>
            <a:spLocks noGrp="1"/>
          </p:cNvSpPr>
          <p:nvPr>
            <p:ph type="ftr" sz="quarter" idx="10"/>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2921026907"/>
      </p:ext>
    </p:extLst>
  </p:cSld>
  <p:clrMapOvr>
    <a:masterClrMapping/>
  </p:clrMapOvr>
  <p:transition xmlns:p14="http://schemas.microsoft.com/office/powerpoint/2010/mai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3" name="Tijdelijke aanduiding voor inhoud 3"/>
          <p:cNvSpPr>
            <a:spLocks noGrp="1"/>
          </p:cNvSpPr>
          <p:nvPr>
            <p:ph sz="half" idx="13"/>
          </p:nvPr>
        </p:nvSpPr>
        <p:spPr>
          <a:xfrm>
            <a:off x="725819"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4" name="Tijdelijke aanduiding voor inhoud 3"/>
          <p:cNvSpPr>
            <a:spLocks noGrp="1"/>
          </p:cNvSpPr>
          <p:nvPr>
            <p:ph sz="half" idx="14"/>
          </p:nvPr>
        </p:nvSpPr>
        <p:spPr>
          <a:xfrm>
            <a:off x="4619045" y="1721928"/>
            <a:ext cx="3665166" cy="5698968"/>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6"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voettekst 4"/>
          <p:cNvSpPr>
            <a:spLocks noGrp="1"/>
          </p:cNvSpPr>
          <p:nvPr>
            <p:ph type="ftr" sz="quarter" idx="15"/>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408341990"/>
      </p:ext>
    </p:extLst>
  </p:cSld>
  <p:clrMapOvr>
    <a:masterClrMapping/>
  </p:clrMapOvr>
  <p:transition xmlns:p14="http://schemas.microsoft.com/office/powerpoint/2010/mai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tekst 2"/>
          <p:cNvSpPr>
            <a:spLocks noGrp="1"/>
          </p:cNvSpPr>
          <p:nvPr>
            <p:ph type="body" idx="1"/>
          </p:nvPr>
        </p:nvSpPr>
        <p:spPr>
          <a:xfrm>
            <a:off x="705486"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6" name="Tijdelijke aanduiding voor inhoud 3"/>
          <p:cNvSpPr>
            <a:spLocks noGrp="1"/>
          </p:cNvSpPr>
          <p:nvPr>
            <p:ph sz="half" idx="2"/>
          </p:nvPr>
        </p:nvSpPr>
        <p:spPr>
          <a:xfrm>
            <a:off x="705486"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7" name="Tijdelijke aanduiding voor tekst 2"/>
          <p:cNvSpPr>
            <a:spLocks noGrp="1"/>
          </p:cNvSpPr>
          <p:nvPr>
            <p:ph type="body" idx="13"/>
          </p:nvPr>
        </p:nvSpPr>
        <p:spPr>
          <a:xfrm>
            <a:off x="4585742" y="1736119"/>
            <a:ext cx="3668409" cy="853016"/>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smtClean="0"/>
              <a:t>Klik om de tekststijl van het model te bewerken</a:t>
            </a:r>
          </a:p>
        </p:txBody>
      </p:sp>
      <p:sp>
        <p:nvSpPr>
          <p:cNvPr id="8" name="Tijdelijke aanduiding voor inhoud 3"/>
          <p:cNvSpPr>
            <a:spLocks noGrp="1"/>
          </p:cNvSpPr>
          <p:nvPr>
            <p:ph sz="half" idx="14"/>
          </p:nvPr>
        </p:nvSpPr>
        <p:spPr>
          <a:xfrm>
            <a:off x="4585742" y="2704427"/>
            <a:ext cx="3668409" cy="4594068"/>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smtClean="0"/>
              <a:t>Klik om de tekststijl van het model te bewerken</a:t>
            </a:r>
          </a:p>
          <a:p>
            <a:pPr lvl="1"/>
            <a:r>
              <a:rPr lang="nl-BE" dirty="0" smtClean="0"/>
              <a:t>Tweede niveau</a:t>
            </a:r>
          </a:p>
          <a:p>
            <a:pPr lvl="2"/>
            <a:r>
              <a:rPr lang="nl-BE" dirty="0" smtClean="0"/>
              <a:t>Derde niveau</a:t>
            </a:r>
          </a:p>
        </p:txBody>
      </p:sp>
      <p:sp>
        <p:nvSpPr>
          <p:cNvPr id="9" name="Tijdelijke aanduiding voor voettekst 4"/>
          <p:cNvSpPr>
            <a:spLocks noGrp="1"/>
          </p:cNvSpPr>
          <p:nvPr>
            <p:ph type="ftr" sz="quarter" idx="15"/>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667638517"/>
      </p:ext>
    </p:extLst>
  </p:cSld>
  <p:clrMapOvr>
    <a:masterClrMapping/>
  </p:clrMapOvr>
  <p:transition xmlns:p14="http://schemas.microsoft.com/office/powerpoint/2010/mai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6"/>
          </p:nvPr>
        </p:nvSpPr>
        <p:spPr>
          <a:xfrm>
            <a:off x="4631630" y="173746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8" name="Tijdelijke aanduiding voor afbeelding 3"/>
          <p:cNvSpPr>
            <a:spLocks noGrp="1"/>
          </p:cNvSpPr>
          <p:nvPr>
            <p:ph type="pic" sz="quarter" idx="20"/>
          </p:nvPr>
        </p:nvSpPr>
        <p:spPr>
          <a:xfrm>
            <a:off x="739620" y="174719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9" name="Tijdelijke aanduiding voor inhoud 3"/>
          <p:cNvSpPr>
            <a:spLocks noGrp="1"/>
          </p:cNvSpPr>
          <p:nvPr>
            <p:ph sz="half" idx="21"/>
          </p:nvPr>
        </p:nvSpPr>
        <p:spPr>
          <a:xfrm>
            <a:off x="4633814" y="3972483"/>
            <a:ext cx="3665166" cy="203182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10" name="Tijdelijke aanduiding voor afbeelding 3"/>
          <p:cNvSpPr>
            <a:spLocks noGrp="1"/>
          </p:cNvSpPr>
          <p:nvPr>
            <p:ph type="pic" sz="quarter" idx="22"/>
          </p:nvPr>
        </p:nvSpPr>
        <p:spPr>
          <a:xfrm>
            <a:off x="741804" y="3982211"/>
            <a:ext cx="3663950" cy="2022092"/>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voettekst 4"/>
          <p:cNvSpPr>
            <a:spLocks noGrp="1"/>
          </p:cNvSpPr>
          <p:nvPr>
            <p:ph type="ftr" sz="quarter" idx="23"/>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2777402213"/>
      </p:ext>
    </p:extLst>
  </p:cSld>
  <p:clrMapOvr>
    <a:masterClrMapping/>
  </p:clrMapOvr>
  <p:transition xmlns:p14="http://schemas.microsoft.com/office/powerpoint/2010/mai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4" name="Titel 1"/>
          <p:cNvSpPr>
            <a:spLocks noGrp="1"/>
          </p:cNvSpPr>
          <p:nvPr>
            <p:ph type="title"/>
          </p:nvPr>
        </p:nvSpPr>
        <p:spPr>
          <a:xfrm>
            <a:off x="719136" y="495593"/>
            <a:ext cx="7543260" cy="1089363"/>
          </a:xfrm>
          <a:prstGeom prst="rect">
            <a:avLst/>
          </a:prstGeom>
        </p:spPr>
        <p:txBody>
          <a:bodyPr/>
          <a:lstStyle>
            <a:lvl1pPr algn="l">
              <a:defRPr sz="2800" b="1" i="0">
                <a:solidFill>
                  <a:srgbClr val="1961AB"/>
                </a:solidFill>
                <a:latin typeface="Segoe UI"/>
              </a:defRPr>
            </a:lvl1pPr>
          </a:lstStyle>
          <a:p>
            <a:r>
              <a:rPr lang="nl-BE" dirty="0" smtClean="0"/>
              <a:t>Titelstijl van model bewerken</a:t>
            </a:r>
            <a:endParaRPr lang="nl-NL" dirty="0"/>
          </a:p>
        </p:txBody>
      </p:sp>
      <p:sp>
        <p:nvSpPr>
          <p:cNvPr id="5" name="Tijdelijke aanduiding voor inhoud 3"/>
          <p:cNvSpPr>
            <a:spLocks noGrp="1"/>
          </p:cNvSpPr>
          <p:nvPr>
            <p:ph sz="half" idx="17"/>
          </p:nvPr>
        </p:nvSpPr>
        <p:spPr>
          <a:xfrm>
            <a:off x="4617974" y="3983620"/>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6" name="Tijdelijke aanduiding voor afbeelding 3"/>
          <p:cNvSpPr>
            <a:spLocks noGrp="1"/>
          </p:cNvSpPr>
          <p:nvPr>
            <p:ph type="pic" sz="quarter" idx="19"/>
          </p:nvPr>
        </p:nvSpPr>
        <p:spPr>
          <a:xfrm>
            <a:off x="4619190" y="1704272"/>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7" name="Tijdelijke aanduiding voor afbeelding 3"/>
          <p:cNvSpPr>
            <a:spLocks noGrp="1"/>
          </p:cNvSpPr>
          <p:nvPr>
            <p:ph type="pic" sz="quarter" idx="20"/>
          </p:nvPr>
        </p:nvSpPr>
        <p:spPr>
          <a:xfrm>
            <a:off x="725964" y="1704272"/>
            <a:ext cx="3663950" cy="2028605"/>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725964" y="3983620"/>
            <a:ext cx="3665166" cy="1948549"/>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smtClean="0"/>
              <a:t>Klik om de tekststijl van het model te bewerken</a:t>
            </a:r>
          </a:p>
        </p:txBody>
      </p:sp>
      <p:sp>
        <p:nvSpPr>
          <p:cNvPr id="9" name="Tijdelijke aanduiding voor voettekst 4"/>
          <p:cNvSpPr>
            <a:spLocks noGrp="1"/>
          </p:cNvSpPr>
          <p:nvPr>
            <p:ph type="ftr" sz="quarter" idx="22"/>
          </p:nvPr>
        </p:nvSpPr>
        <p:spPr>
          <a:xfrm>
            <a:off x="714375" y="6104482"/>
            <a:ext cx="2895600" cy="486833"/>
          </a:xfrm>
          <a:prstGeom prst="rect">
            <a:avLst/>
          </a:prstGeom>
        </p:spPr>
        <p:txBody>
          <a:bodyPr/>
          <a:lstStyle>
            <a:lvl1pPr algn="l" fontAlgn="auto">
              <a:spcBef>
                <a:spcPts val="0"/>
              </a:spcBef>
              <a:spcAft>
                <a:spcPts val="0"/>
              </a:spcAft>
              <a:defRPr sz="1400">
                <a:latin typeface="Segoe UI"/>
                <a:ea typeface="+mn-ea"/>
                <a:cs typeface="Segoe UI"/>
              </a:defRPr>
            </a:lvl1pPr>
          </a:lstStyle>
          <a:p>
            <a:pPr>
              <a:defRPr/>
            </a:pPr>
            <a:endParaRPr lang="nl-NL">
              <a:solidFill>
                <a:prstClr val="black"/>
              </a:solidFill>
            </a:endParaRPr>
          </a:p>
        </p:txBody>
      </p:sp>
    </p:spTree>
    <p:extLst>
      <p:ext uri="{BB962C8B-B14F-4D97-AF65-F5344CB8AC3E}">
        <p14:creationId xmlns:p14="http://schemas.microsoft.com/office/powerpoint/2010/main" val="3841272730"/>
      </p:ext>
    </p:extLst>
  </p:cSld>
  <p:clrMapOvr>
    <a:masterClrMapping/>
  </p:clrMapOvr>
  <p:transition xmlns:p14="http://schemas.microsoft.com/office/powerpoint/2010/main" spd="slow">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theme" Target="../theme/theme3.xml"/><Relationship Id="rId9" Type="http://schemas.openxmlformats.org/officeDocument/2006/relationships/image" Target="../media/image4.png"/><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3" Type="http://schemas.openxmlformats.org/officeDocument/2006/relationships/image" Target="../media/image5.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slideLayout" Target="../slideLayouts/slideLayout86.xml"/><Relationship Id="rId15" Type="http://schemas.openxmlformats.org/officeDocument/2006/relationships/slideLayout" Target="../slideLayouts/slideLayout87.xml"/><Relationship Id="rId16" Type="http://schemas.openxmlformats.org/officeDocument/2006/relationships/theme" Target="../theme/theme8.xml"/><Relationship Id="rId17" Type="http://schemas.openxmlformats.org/officeDocument/2006/relationships/image" Target="../media/image7.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theme" Target="../theme/theme9.xml"/><Relationship Id="rId16" Type="http://schemas.openxmlformats.org/officeDocument/2006/relationships/image" Target="../media/image8.pn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FC507-CFA4-904B-A3D4-D23370C9ABC6}" type="datetimeFigureOut">
              <a:rPr lang="en-US" smtClean="0"/>
              <a:t>24/06/15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A11AE-E494-AE47-A92D-78B2FF56DA27}" type="slidenum">
              <a:rPr lang="en-US" smtClean="0"/>
              <a:t>‹#›</a:t>
            </a:fld>
            <a:endParaRPr lang="en-US"/>
          </a:p>
        </p:txBody>
      </p:sp>
    </p:spTree>
    <p:extLst>
      <p:ext uri="{BB962C8B-B14F-4D97-AF65-F5344CB8AC3E}">
        <p14:creationId xmlns:p14="http://schemas.microsoft.com/office/powerpoint/2010/main" val="1887504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wipe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DB322-D5C9-024E-8C1B-5FE6A5D92F32}" type="datetimeFigureOut">
              <a:rPr lang="en-US" smtClean="0">
                <a:solidFill>
                  <a:prstClr val="black">
                    <a:tint val="75000"/>
                  </a:prstClr>
                </a:solidFill>
                <a:latin typeface="Calibri"/>
                <a:ea typeface="ＭＳ Ｐゴシック" charset="0"/>
                <a:cs typeface="ＭＳ Ｐゴシック" charset="0"/>
              </a:rPr>
              <a:pPr/>
              <a:t>24/06/15</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5079B-28EA-3F4A-929D-8CA83B0E8211}"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386985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xmlns:p14="http://schemas.microsoft.com/office/powerpoint/2010/main" spd="slow">
    <p:wipe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Afbeelding 1" descr="41556_UMCU_PPT_vervolg-13.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279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xmlns:p14="http://schemas.microsoft.com/office/powerpoint/2010/main" spd="slow">
    <p:wipe dir="r"/>
  </p:transition>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4274" name="Afbeelding 1" descr="41556_UMCU_PPT_vervolg-15.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89189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ransition xmlns:p14="http://schemas.microsoft.com/office/powerpoint/2010/main" spd="slow">
    <p:wipe dir="r"/>
  </p:transition>
  <p:txStyles>
    <p:titleStyle>
      <a:lvl1pPr algn="l" defTabSz="457200" rtl="0" eaLnBrk="1" fontAlgn="base" hangingPunct="1">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DB322-D5C9-024E-8C1B-5FE6A5D92F32}" type="datetimeFigureOut">
              <a:rPr lang="en-US" smtClean="0">
                <a:solidFill>
                  <a:prstClr val="black">
                    <a:tint val="75000"/>
                  </a:prstClr>
                </a:solidFill>
                <a:latin typeface="Calibri"/>
                <a:ea typeface="ＭＳ Ｐゴシック" charset="0"/>
                <a:cs typeface="ＭＳ Ｐゴシック" charset="0"/>
              </a:rPr>
              <a:pPr/>
              <a:t>24/06/15</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5079B-28EA-3F4A-929D-8CA83B0E8211}"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038008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xmlns:p14="http://schemas.microsoft.com/office/powerpoint/2010/main" spd="slow">
    <p:wipe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DB322-D5C9-024E-8C1B-5FE6A5D92F32}" type="datetimeFigureOut">
              <a:rPr lang="en-US" smtClean="0">
                <a:solidFill>
                  <a:prstClr val="black">
                    <a:tint val="75000"/>
                  </a:prstClr>
                </a:solidFill>
                <a:latin typeface="Calibri"/>
                <a:ea typeface="ＭＳ Ｐゴシック" charset="0"/>
                <a:cs typeface="ＭＳ Ｐゴシック" charset="0"/>
              </a:rPr>
              <a:pPr/>
              <a:t>24/06/15</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5079B-28EA-3F4A-929D-8CA83B0E8211}"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4810611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xmlns:p14="http://schemas.microsoft.com/office/powerpoint/2010/main" spd="slow">
    <p:wipe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DB322-D5C9-024E-8C1B-5FE6A5D92F32}" type="datetimeFigureOut">
              <a:rPr lang="en-US" smtClean="0">
                <a:solidFill>
                  <a:prstClr val="black">
                    <a:tint val="75000"/>
                  </a:prstClr>
                </a:solidFill>
                <a:latin typeface="Calibri"/>
                <a:ea typeface="ＭＳ Ｐゴシック" charset="0"/>
                <a:cs typeface="ＭＳ Ｐゴシック" charset="0"/>
              </a:rPr>
              <a:pPr/>
              <a:t>24/06/15</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5079B-28EA-3F4A-929D-8CA83B0E8211}"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166309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xmlns:p14="http://schemas.microsoft.com/office/powerpoint/2010/main" spd="slow">
    <p:wipe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8130" name="Picture 2" descr="whitebartitle_E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 y="0"/>
            <a:ext cx="91455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ChangeArrowheads="1"/>
          </p:cNvSpPr>
          <p:nvPr/>
        </p:nvSpPr>
        <p:spPr bwMode="auto">
          <a:xfrm>
            <a:off x="0" y="1143000"/>
            <a:ext cx="9144000" cy="5715000"/>
          </a:xfrm>
          <a:prstGeom prst="rect">
            <a:avLst/>
          </a:prstGeom>
          <a:solidFill>
            <a:srgbClr val="005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nl-NL" sz="2400">
              <a:solidFill>
                <a:srgbClr val="FF6633"/>
              </a:solidFill>
              <a:latin typeface="Arial" charset="0"/>
              <a:ea typeface="ＭＳ Ｐゴシック" charset="0"/>
              <a:cs typeface="ＭＳ Ｐゴシック" charset="0"/>
            </a:endParaRPr>
          </a:p>
        </p:txBody>
      </p:sp>
      <p:sp>
        <p:nvSpPr>
          <p:cNvPr id="48132" name="Rectangle 4"/>
          <p:cNvSpPr>
            <a:spLocks noGrp="1" noChangeArrowheads="1"/>
          </p:cNvSpPr>
          <p:nvPr>
            <p:ph type="title"/>
          </p:nvPr>
        </p:nvSpPr>
        <p:spPr bwMode="auto">
          <a:xfrm>
            <a:off x="533400" y="0"/>
            <a:ext cx="6935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3" name="Rectangle 5"/>
          <p:cNvSpPr>
            <a:spLocks noGrp="1" noChangeArrowheads="1"/>
          </p:cNvSpPr>
          <p:nvPr>
            <p:ph type="body" idx="1"/>
          </p:nvPr>
        </p:nvSpPr>
        <p:spPr bwMode="auto">
          <a:xfrm>
            <a:off x="5334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515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xmlns:p14="http://schemas.microsoft.com/office/powerpoint/2010/main" spd="slow">
    <p:wipe dir="r"/>
  </p:transition>
  <p:txStyles>
    <p:titleStyle>
      <a:lvl1pPr algn="l" rtl="0" eaLnBrk="0" fontAlgn="base" hangingPunct="0">
        <a:spcBef>
          <a:spcPct val="0"/>
        </a:spcBef>
        <a:spcAft>
          <a:spcPct val="0"/>
        </a:spcAft>
        <a:defRPr sz="2600" b="1">
          <a:solidFill>
            <a:srgbClr val="00539F"/>
          </a:solidFill>
          <a:latin typeface="+mj-lt"/>
          <a:ea typeface="+mj-ea"/>
          <a:cs typeface="ＭＳ Ｐゴシック" charset="0"/>
        </a:defRPr>
      </a:lvl1pPr>
      <a:lvl2pPr algn="l" rtl="0" eaLnBrk="0" fontAlgn="base" hangingPunct="0">
        <a:spcBef>
          <a:spcPct val="0"/>
        </a:spcBef>
        <a:spcAft>
          <a:spcPct val="0"/>
        </a:spcAft>
        <a:defRPr sz="2600" b="1">
          <a:solidFill>
            <a:srgbClr val="00539F"/>
          </a:solidFill>
          <a:latin typeface="Arial" charset="0"/>
          <a:ea typeface="ＭＳ Ｐゴシック" pitchFamily="1" charset="-128"/>
          <a:cs typeface="ＭＳ Ｐゴシック" charset="0"/>
        </a:defRPr>
      </a:lvl2pPr>
      <a:lvl3pPr algn="l" rtl="0" eaLnBrk="0" fontAlgn="base" hangingPunct="0">
        <a:spcBef>
          <a:spcPct val="0"/>
        </a:spcBef>
        <a:spcAft>
          <a:spcPct val="0"/>
        </a:spcAft>
        <a:defRPr sz="2600" b="1">
          <a:solidFill>
            <a:srgbClr val="00539F"/>
          </a:solidFill>
          <a:latin typeface="Arial" charset="0"/>
          <a:ea typeface="ＭＳ Ｐゴシック" pitchFamily="1" charset="-128"/>
          <a:cs typeface="ＭＳ Ｐゴシック" charset="0"/>
        </a:defRPr>
      </a:lvl3pPr>
      <a:lvl4pPr algn="l" rtl="0" eaLnBrk="0" fontAlgn="base" hangingPunct="0">
        <a:spcBef>
          <a:spcPct val="0"/>
        </a:spcBef>
        <a:spcAft>
          <a:spcPct val="0"/>
        </a:spcAft>
        <a:defRPr sz="2600" b="1">
          <a:solidFill>
            <a:srgbClr val="00539F"/>
          </a:solidFill>
          <a:latin typeface="Arial" charset="0"/>
          <a:ea typeface="ＭＳ Ｐゴシック" pitchFamily="1" charset="-128"/>
          <a:cs typeface="ＭＳ Ｐゴシック" charset="0"/>
        </a:defRPr>
      </a:lvl4pPr>
      <a:lvl5pPr algn="l" rtl="0" eaLnBrk="0" fontAlgn="base" hangingPunct="0">
        <a:spcBef>
          <a:spcPct val="0"/>
        </a:spcBef>
        <a:spcAft>
          <a:spcPct val="0"/>
        </a:spcAft>
        <a:defRPr sz="2600" b="1">
          <a:solidFill>
            <a:srgbClr val="00539F"/>
          </a:solidFill>
          <a:latin typeface="Arial" charset="0"/>
          <a:ea typeface="ＭＳ Ｐゴシック" pitchFamily="1" charset="-128"/>
          <a:cs typeface="ＭＳ Ｐゴシック" charset="0"/>
        </a:defRPr>
      </a:lvl5pPr>
      <a:lvl6pPr marL="457200" algn="l" rtl="0" fontAlgn="base">
        <a:spcBef>
          <a:spcPct val="0"/>
        </a:spcBef>
        <a:spcAft>
          <a:spcPct val="0"/>
        </a:spcAft>
        <a:defRPr sz="2600" b="1">
          <a:solidFill>
            <a:srgbClr val="00539F"/>
          </a:solidFill>
          <a:latin typeface="Arial" charset="0"/>
          <a:ea typeface="ＭＳ Ｐゴシック" pitchFamily="1" charset="-128"/>
        </a:defRPr>
      </a:lvl6pPr>
      <a:lvl7pPr marL="914400" algn="l" rtl="0" fontAlgn="base">
        <a:spcBef>
          <a:spcPct val="0"/>
        </a:spcBef>
        <a:spcAft>
          <a:spcPct val="0"/>
        </a:spcAft>
        <a:defRPr sz="2600" b="1">
          <a:solidFill>
            <a:srgbClr val="00539F"/>
          </a:solidFill>
          <a:latin typeface="Arial" charset="0"/>
          <a:ea typeface="ＭＳ Ｐゴシック" pitchFamily="1" charset="-128"/>
        </a:defRPr>
      </a:lvl7pPr>
      <a:lvl8pPr marL="1371600" algn="l" rtl="0" fontAlgn="base">
        <a:spcBef>
          <a:spcPct val="0"/>
        </a:spcBef>
        <a:spcAft>
          <a:spcPct val="0"/>
        </a:spcAft>
        <a:defRPr sz="2600" b="1">
          <a:solidFill>
            <a:srgbClr val="00539F"/>
          </a:solidFill>
          <a:latin typeface="Arial" charset="0"/>
          <a:ea typeface="ＭＳ Ｐゴシック" pitchFamily="1" charset="-128"/>
        </a:defRPr>
      </a:lvl8pPr>
      <a:lvl9pPr marL="1828800" algn="l" rtl="0" fontAlgn="base">
        <a:spcBef>
          <a:spcPct val="0"/>
        </a:spcBef>
        <a:spcAft>
          <a:spcPct val="0"/>
        </a:spcAft>
        <a:defRPr sz="2600" b="1">
          <a:solidFill>
            <a:srgbClr val="00539F"/>
          </a:solidFill>
          <a:latin typeface="Arial" charset="0"/>
          <a:ea typeface="ＭＳ Ｐゴシック" pitchFamily="1" charset="-128"/>
        </a:defRPr>
      </a:lvl9pPr>
    </p:titleStyle>
    <p:bodyStyle>
      <a:lvl1pPr marL="342900" indent="-342900" algn="l" rtl="0" eaLnBrk="0" fontAlgn="base" hangingPunct="0">
        <a:lnSpc>
          <a:spcPts val="3300"/>
        </a:lnSpc>
        <a:spcBef>
          <a:spcPct val="0"/>
        </a:spcBef>
        <a:spcAft>
          <a:spcPct val="0"/>
        </a:spcAft>
        <a:buChar char="•"/>
        <a:defRPr sz="2000">
          <a:solidFill>
            <a:schemeClr val="bg1"/>
          </a:solidFill>
          <a:latin typeface="+mn-lt"/>
          <a:ea typeface="+mn-ea"/>
          <a:cs typeface="ＭＳ Ｐゴシック" charset="0"/>
        </a:defRPr>
      </a:lvl1pPr>
      <a:lvl2pPr marL="742950" indent="-285750" algn="l" rtl="0" eaLnBrk="0" fontAlgn="base" hangingPunct="0">
        <a:lnSpc>
          <a:spcPts val="3300"/>
        </a:lnSpc>
        <a:spcBef>
          <a:spcPct val="0"/>
        </a:spcBef>
        <a:spcAft>
          <a:spcPct val="0"/>
        </a:spcAft>
        <a:buFont typeface="Times" charset="0"/>
        <a:buChar char="•"/>
        <a:defRPr sz="2000" i="1">
          <a:solidFill>
            <a:schemeClr val="bg1"/>
          </a:solidFill>
          <a:latin typeface="+mn-lt"/>
          <a:ea typeface="+mn-ea"/>
        </a:defRPr>
      </a:lvl2pPr>
      <a:lvl3pPr marL="1143000" indent="-228600" algn="l" rtl="0" eaLnBrk="0" fontAlgn="base" hangingPunct="0">
        <a:lnSpc>
          <a:spcPts val="3300"/>
        </a:lnSpc>
        <a:spcBef>
          <a:spcPct val="0"/>
        </a:spcBef>
        <a:spcAft>
          <a:spcPct val="0"/>
        </a:spcAft>
        <a:buChar char="•"/>
        <a:defRPr sz="2000">
          <a:solidFill>
            <a:schemeClr val="bg1"/>
          </a:solidFill>
          <a:latin typeface="+mn-lt"/>
          <a:ea typeface="+mn-ea"/>
        </a:defRPr>
      </a:lvl3pPr>
      <a:lvl4pPr marL="1600200" indent="-228600" algn="l" rtl="0" eaLnBrk="0" fontAlgn="base" hangingPunct="0">
        <a:lnSpc>
          <a:spcPts val="3300"/>
        </a:lnSpc>
        <a:spcBef>
          <a:spcPct val="0"/>
        </a:spcBef>
        <a:spcAft>
          <a:spcPct val="0"/>
        </a:spcAft>
        <a:buFont typeface="Times" charset="0"/>
        <a:buChar char="•"/>
        <a:defRPr sz="2000" i="1">
          <a:solidFill>
            <a:schemeClr val="bg1"/>
          </a:solidFill>
          <a:latin typeface="+mn-lt"/>
          <a:ea typeface="+mn-ea"/>
        </a:defRPr>
      </a:lvl4pPr>
      <a:lvl5pPr marL="2057400" indent="-228600" algn="l" rtl="0" eaLnBrk="0" fontAlgn="base" hangingPunct="0">
        <a:lnSpc>
          <a:spcPts val="3300"/>
        </a:lnSpc>
        <a:spcBef>
          <a:spcPct val="0"/>
        </a:spcBef>
        <a:spcAft>
          <a:spcPct val="0"/>
        </a:spcAft>
        <a:defRPr sz="2000">
          <a:solidFill>
            <a:schemeClr val="bg1"/>
          </a:solidFill>
          <a:latin typeface="+mn-lt"/>
          <a:ea typeface="+mn-ea"/>
        </a:defRPr>
      </a:lvl5pPr>
      <a:lvl6pPr marL="2514600" indent="-228600" algn="l" rtl="0" fontAlgn="base">
        <a:lnSpc>
          <a:spcPts val="3300"/>
        </a:lnSpc>
        <a:spcBef>
          <a:spcPct val="0"/>
        </a:spcBef>
        <a:spcAft>
          <a:spcPct val="0"/>
        </a:spcAft>
        <a:defRPr sz="2000">
          <a:solidFill>
            <a:schemeClr val="bg1"/>
          </a:solidFill>
          <a:latin typeface="+mn-lt"/>
          <a:ea typeface="+mn-ea"/>
        </a:defRPr>
      </a:lvl6pPr>
      <a:lvl7pPr marL="2971800" indent="-228600" algn="l" rtl="0" fontAlgn="base">
        <a:lnSpc>
          <a:spcPts val="3300"/>
        </a:lnSpc>
        <a:spcBef>
          <a:spcPct val="0"/>
        </a:spcBef>
        <a:spcAft>
          <a:spcPct val="0"/>
        </a:spcAft>
        <a:defRPr sz="2000">
          <a:solidFill>
            <a:schemeClr val="bg1"/>
          </a:solidFill>
          <a:latin typeface="+mn-lt"/>
          <a:ea typeface="+mn-ea"/>
        </a:defRPr>
      </a:lvl7pPr>
      <a:lvl8pPr marL="3429000" indent="-228600" algn="l" rtl="0" fontAlgn="base">
        <a:lnSpc>
          <a:spcPts val="3300"/>
        </a:lnSpc>
        <a:spcBef>
          <a:spcPct val="0"/>
        </a:spcBef>
        <a:spcAft>
          <a:spcPct val="0"/>
        </a:spcAft>
        <a:defRPr sz="2000">
          <a:solidFill>
            <a:schemeClr val="bg1"/>
          </a:solidFill>
          <a:latin typeface="+mn-lt"/>
          <a:ea typeface="+mn-ea"/>
        </a:defRPr>
      </a:lvl8pPr>
      <a:lvl9pPr marL="3886200" indent="-228600" algn="l" rtl="0" fontAlgn="base">
        <a:lnSpc>
          <a:spcPts val="3300"/>
        </a:lnSpc>
        <a:spcBef>
          <a:spcPct val="0"/>
        </a:spcBef>
        <a:spcAft>
          <a:spcPct val="0"/>
        </a:spcAft>
        <a:defRPr sz="2000">
          <a:solidFill>
            <a:schemeClr val="bg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362" name="Afbeelding 2" descr="corporate 3 achtergrond 16-9.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12256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8" r:id="rId15"/>
  </p:sldLayoutIdLst>
  <p:transition xmlns:p14="http://schemas.microsoft.com/office/powerpoint/2010/main" spd="slow">
    <p:wipe dir="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Afbeelding 3" descr="wkz 3 achtergrond 16-9-01.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4839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transition xmlns:p14="http://schemas.microsoft.com/office/powerpoint/2010/main" spd="slow">
    <p:wipe dir="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6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52.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ctrTitle"/>
          </p:nvPr>
        </p:nvSpPr>
        <p:spPr>
          <a:xfrm>
            <a:off x="0" y="695493"/>
            <a:ext cx="9144000" cy="1440160"/>
          </a:xfrm>
        </p:spPr>
        <p:txBody>
          <a:bodyPr/>
          <a:lstStyle/>
          <a:p>
            <a:pPr eaLnBrk="1" hangingPunct="1"/>
            <a:r>
              <a:rPr lang="en-US" sz="4000" dirty="0">
                <a:cs typeface="Arial"/>
              </a:rPr>
              <a:t>Genetics Clinic of the Future </a:t>
            </a:r>
            <a:br>
              <a:rPr lang="en-US" sz="4000" dirty="0">
                <a:cs typeface="Arial"/>
              </a:rPr>
            </a:br>
            <a:endParaRPr lang="en-US" sz="4000" dirty="0">
              <a:latin typeface="Arial" charset="0"/>
              <a:ea typeface="ＭＳ Ｐゴシック" charset="0"/>
            </a:endParaRPr>
          </a:p>
        </p:txBody>
      </p:sp>
      <p:sp>
        <p:nvSpPr>
          <p:cNvPr id="182275" name="TextBox 4"/>
          <p:cNvSpPr txBox="1">
            <a:spLocks noChangeArrowheads="1"/>
          </p:cNvSpPr>
          <p:nvPr/>
        </p:nvSpPr>
        <p:spPr bwMode="auto">
          <a:xfrm>
            <a:off x="0" y="234888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gn="ctr">
              <a:lnSpc>
                <a:spcPct val="115000"/>
              </a:lnSpc>
              <a:spcBef>
                <a:spcPts val="600"/>
              </a:spcBef>
              <a:spcAft>
                <a:spcPts val="0"/>
              </a:spcAft>
            </a:pPr>
            <a:r>
              <a:rPr lang="en-GB" sz="1800" b="1" kern="0" dirty="0">
                <a:solidFill>
                  <a:srgbClr val="00539F"/>
                </a:solidFill>
                <a:latin typeface="Arial"/>
                <a:ea typeface="ＭＳ ゴシック"/>
                <a:cs typeface="Arial"/>
              </a:rPr>
              <a:t>Translation in Healthcare – Exploring the Impact of Emerging Technologies</a:t>
            </a:r>
            <a:endParaRPr lang="en-US" sz="1800" b="1" kern="0" dirty="0">
              <a:solidFill>
                <a:srgbClr val="00539F"/>
              </a:solidFill>
              <a:latin typeface="Arial"/>
              <a:ea typeface="ＭＳ ゴシック"/>
              <a:cs typeface="Arial"/>
            </a:endParaRPr>
          </a:p>
          <a:p>
            <a:pPr algn="ctr" defTabSz="914400" eaLnBrk="1" fontAlgn="base" hangingPunct="1">
              <a:lnSpc>
                <a:spcPct val="110000"/>
              </a:lnSpc>
              <a:spcBef>
                <a:spcPct val="0"/>
              </a:spcBef>
              <a:spcAft>
                <a:spcPct val="0"/>
              </a:spcAft>
            </a:pPr>
            <a:r>
              <a:rPr lang="nl-NL" sz="1800" b="1" dirty="0" smtClean="0">
                <a:solidFill>
                  <a:srgbClr val="00539F"/>
                </a:solidFill>
                <a:latin typeface="Arial"/>
                <a:cs typeface="Arial"/>
              </a:rPr>
              <a:t>Oxford</a:t>
            </a:r>
          </a:p>
          <a:p>
            <a:pPr algn="ctr" defTabSz="914400" eaLnBrk="1" fontAlgn="base" hangingPunct="1">
              <a:lnSpc>
                <a:spcPct val="110000"/>
              </a:lnSpc>
              <a:spcBef>
                <a:spcPct val="0"/>
              </a:spcBef>
              <a:spcAft>
                <a:spcPct val="0"/>
              </a:spcAft>
            </a:pPr>
            <a:r>
              <a:rPr lang="nl-NL" sz="1800" b="1" dirty="0" err="1" smtClean="0">
                <a:solidFill>
                  <a:srgbClr val="00539F"/>
                </a:solidFill>
                <a:latin typeface="Arial"/>
                <a:cs typeface="Arial"/>
              </a:rPr>
              <a:t>June</a:t>
            </a:r>
            <a:r>
              <a:rPr lang="nl-NL" sz="1800" b="1" dirty="0" smtClean="0">
                <a:solidFill>
                  <a:srgbClr val="00539F"/>
                </a:solidFill>
                <a:latin typeface="Arial"/>
                <a:cs typeface="Arial"/>
              </a:rPr>
              <a:t> 23-26, 2015 </a:t>
            </a:r>
            <a:endParaRPr lang="nl-NL" sz="1800" b="1" dirty="0">
              <a:solidFill>
                <a:srgbClr val="00539F"/>
              </a:solidFill>
              <a:latin typeface="Arial"/>
              <a:cs typeface="Arial"/>
            </a:endParaRPr>
          </a:p>
        </p:txBody>
      </p:sp>
      <p:sp>
        <p:nvSpPr>
          <p:cNvPr id="2" name="TextBox 1"/>
          <p:cNvSpPr txBox="1"/>
          <p:nvPr/>
        </p:nvSpPr>
        <p:spPr>
          <a:xfrm>
            <a:off x="3280621" y="4149080"/>
            <a:ext cx="2582758" cy="523220"/>
          </a:xfrm>
          <a:prstGeom prst="rect">
            <a:avLst/>
          </a:prstGeom>
          <a:noFill/>
        </p:spPr>
        <p:txBody>
          <a:bodyPr wrap="none" rtlCol="0">
            <a:spAutoFit/>
          </a:bodyPr>
          <a:lstStyle/>
          <a:p>
            <a:pPr algn="ctr" defTabSz="914400" fontAlgn="base">
              <a:spcBef>
                <a:spcPct val="0"/>
              </a:spcBef>
              <a:spcAft>
                <a:spcPct val="0"/>
              </a:spcAft>
            </a:pPr>
            <a:r>
              <a:rPr lang="en-GB" sz="1400" b="1" dirty="0" smtClean="0">
                <a:solidFill>
                  <a:srgbClr val="00539F"/>
                </a:solidFill>
                <a:latin typeface="Arial" charset="0"/>
                <a:ea typeface="ＭＳ Ｐゴシック" charset="0"/>
                <a:cs typeface="ＭＳ Ｐゴシック" charset="0"/>
              </a:rPr>
              <a:t>Nine Knoers</a:t>
            </a:r>
          </a:p>
          <a:p>
            <a:pPr algn="ctr" defTabSz="914400" fontAlgn="base">
              <a:spcBef>
                <a:spcPct val="0"/>
              </a:spcBef>
              <a:spcAft>
                <a:spcPct val="0"/>
              </a:spcAft>
            </a:pPr>
            <a:r>
              <a:rPr lang="en-GB" sz="1400" b="1" dirty="0" err="1" smtClean="0">
                <a:solidFill>
                  <a:srgbClr val="00539F"/>
                </a:solidFill>
                <a:latin typeface="Arial" charset="0"/>
                <a:ea typeface="ＭＳ Ｐゴシック" charset="0"/>
                <a:cs typeface="ＭＳ Ｐゴシック" charset="0"/>
              </a:rPr>
              <a:t>Afdeling</a:t>
            </a:r>
            <a:r>
              <a:rPr lang="en-GB" sz="1400" b="1" dirty="0" smtClean="0">
                <a:solidFill>
                  <a:srgbClr val="00539F"/>
                </a:solidFill>
                <a:latin typeface="Arial" charset="0"/>
                <a:ea typeface="ＭＳ Ｐゴシック" charset="0"/>
                <a:cs typeface="ＭＳ Ｐゴシック" charset="0"/>
              </a:rPr>
              <a:t> </a:t>
            </a:r>
            <a:r>
              <a:rPr lang="en-GB" sz="1400" b="1" dirty="0" err="1" smtClean="0">
                <a:solidFill>
                  <a:srgbClr val="00539F"/>
                </a:solidFill>
                <a:latin typeface="Arial" charset="0"/>
                <a:ea typeface="ＭＳ Ｐゴシック" charset="0"/>
                <a:cs typeface="ＭＳ Ｐゴシック" charset="0"/>
              </a:rPr>
              <a:t>Medische</a:t>
            </a:r>
            <a:r>
              <a:rPr lang="en-GB" sz="1400" b="1" dirty="0" smtClean="0">
                <a:solidFill>
                  <a:srgbClr val="00539F"/>
                </a:solidFill>
                <a:latin typeface="Arial" charset="0"/>
                <a:ea typeface="ＭＳ Ｐゴシック" charset="0"/>
                <a:cs typeface="ＭＳ Ｐゴシック" charset="0"/>
              </a:rPr>
              <a:t> </a:t>
            </a:r>
            <a:r>
              <a:rPr lang="en-GB" sz="1400" b="1" dirty="0" err="1" smtClean="0">
                <a:solidFill>
                  <a:srgbClr val="00539F"/>
                </a:solidFill>
                <a:latin typeface="Arial" charset="0"/>
                <a:ea typeface="ＭＳ Ｐゴシック" charset="0"/>
                <a:cs typeface="ＭＳ Ｐゴシック" charset="0"/>
              </a:rPr>
              <a:t>Genetica</a:t>
            </a:r>
            <a:r>
              <a:rPr lang="en-GB" sz="1400" b="1" dirty="0" smtClean="0">
                <a:solidFill>
                  <a:srgbClr val="00539F"/>
                </a:solidFill>
                <a:latin typeface="Arial" charset="0"/>
                <a:ea typeface="ＭＳ Ｐゴシック" charset="0"/>
                <a:cs typeface="ＭＳ Ｐゴシック" charset="0"/>
              </a:rPr>
              <a:t> </a:t>
            </a:r>
            <a:endParaRPr lang="en-GB" sz="1400" b="1" dirty="0">
              <a:solidFill>
                <a:srgbClr val="00539F"/>
              </a:solidFill>
              <a:latin typeface="Arial" charset="0"/>
              <a:ea typeface="ＭＳ Ｐゴシック" charset="0"/>
              <a:cs typeface="ＭＳ Ｐゴシック" charset="0"/>
            </a:endParaRPr>
          </a:p>
        </p:txBody>
      </p:sp>
      <p:pic>
        <p:nvPicPr>
          <p:cNvPr id="8" name="Picture 7" descr="graphic-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33" y="4332056"/>
            <a:ext cx="2386046" cy="1807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oxford-universit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337" y="4332056"/>
            <a:ext cx="2578246" cy="1807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348898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143000"/>
          </a:xfrm>
        </p:spPr>
        <p:txBody>
          <a:bodyPr>
            <a:normAutofit/>
          </a:bodyPr>
          <a:lstStyle/>
          <a:p>
            <a:r>
              <a:rPr lang="en-US" sz="3200" b="1" dirty="0">
                <a:solidFill>
                  <a:srgbClr val="00539F"/>
                </a:solidFill>
                <a:latin typeface="Arial"/>
                <a:cs typeface="Arial"/>
              </a:rPr>
              <a:t>Genetics Clinic of the future: Organization</a:t>
            </a:r>
          </a:p>
        </p:txBody>
      </p:sp>
      <p:sp>
        <p:nvSpPr>
          <p:cNvPr id="3" name="Content Placeholder 2"/>
          <p:cNvSpPr>
            <a:spLocks noGrp="1"/>
          </p:cNvSpPr>
          <p:nvPr>
            <p:ph idx="1"/>
          </p:nvPr>
        </p:nvSpPr>
        <p:spPr>
          <a:xfrm>
            <a:off x="467544" y="1169368"/>
            <a:ext cx="5400600" cy="5688632"/>
          </a:xfrm>
        </p:spPr>
        <p:txBody>
          <a:bodyPr>
            <a:noAutofit/>
          </a:bodyPr>
          <a:lstStyle/>
          <a:p>
            <a:r>
              <a:rPr lang="en-US" sz="2200" dirty="0" smtClean="0">
                <a:latin typeface="Arial"/>
                <a:cs typeface="Arial"/>
              </a:rPr>
              <a:t>“Patients” digitally connect with doctors and have online access to their EHR  (“who wants to see the doctor?” )</a:t>
            </a:r>
          </a:p>
          <a:p>
            <a:pPr marL="0" indent="0">
              <a:buNone/>
            </a:pPr>
            <a:endParaRPr lang="en-US" sz="2200" dirty="0" smtClean="0">
              <a:latin typeface="Arial"/>
              <a:cs typeface="Arial"/>
            </a:endParaRPr>
          </a:p>
          <a:p>
            <a:r>
              <a:rPr lang="en-US" sz="2200" dirty="0" smtClean="0">
                <a:latin typeface="Arial"/>
                <a:cs typeface="Arial"/>
              </a:rPr>
              <a:t>“Patients” </a:t>
            </a:r>
            <a:r>
              <a:rPr lang="en-US" sz="2200" dirty="0">
                <a:latin typeface="Arial"/>
                <a:cs typeface="Arial"/>
              </a:rPr>
              <a:t>are internet-</a:t>
            </a:r>
            <a:r>
              <a:rPr lang="en-US" sz="2200" dirty="0" smtClean="0">
                <a:latin typeface="Arial"/>
                <a:cs typeface="Arial"/>
              </a:rPr>
              <a:t>informed, have their genome on an app, and actively </a:t>
            </a:r>
            <a:r>
              <a:rPr lang="en-US" sz="2200" dirty="0">
                <a:latin typeface="Arial"/>
                <a:cs typeface="Arial"/>
              </a:rPr>
              <a:t>participate in promoting their health based on knowledge of their personal </a:t>
            </a:r>
            <a:r>
              <a:rPr lang="en-US" sz="2200" dirty="0" smtClean="0">
                <a:latin typeface="Arial"/>
                <a:cs typeface="Arial"/>
              </a:rPr>
              <a:t>genome</a:t>
            </a:r>
          </a:p>
          <a:p>
            <a:endParaRPr lang="en-US" sz="2200" dirty="0">
              <a:latin typeface="Arial"/>
              <a:cs typeface="Arial"/>
            </a:endParaRPr>
          </a:p>
          <a:p>
            <a:r>
              <a:rPr lang="en-US" sz="2200" dirty="0" smtClean="0">
                <a:latin typeface="Arial"/>
                <a:cs typeface="Arial"/>
              </a:rPr>
              <a:t>Patients connect with others </a:t>
            </a:r>
            <a:r>
              <a:rPr lang="en-US" sz="2200" dirty="0">
                <a:latin typeface="Arial"/>
                <a:cs typeface="Arial"/>
              </a:rPr>
              <a:t>who have the same disease or condition and track and share their own </a:t>
            </a:r>
            <a:r>
              <a:rPr lang="en-US" sz="2200" dirty="0" smtClean="0">
                <a:latin typeface="Arial"/>
                <a:cs typeface="Arial"/>
              </a:rPr>
              <a:t>experiences </a:t>
            </a:r>
            <a:endParaRPr lang="en-US" sz="2200" dirty="0">
              <a:latin typeface="Arial"/>
              <a:cs typeface="Arial"/>
            </a:endParaRPr>
          </a:p>
          <a:p>
            <a:endParaRPr lang="en-US" sz="2200" dirty="0" smtClean="0">
              <a:latin typeface="Arial"/>
              <a:cs typeface="Arial"/>
            </a:endParaRPr>
          </a:p>
          <a:p>
            <a:endParaRPr lang="en-US" sz="2200" dirty="0" smtClean="0">
              <a:latin typeface="Arial"/>
              <a:cs typeface="Arial"/>
            </a:endParaRPr>
          </a:p>
          <a:p>
            <a:endParaRPr lang="en-US" sz="2400" dirty="0">
              <a:latin typeface="Arial"/>
              <a:cs typeface="Arial"/>
            </a:endParaRPr>
          </a:p>
          <a:p>
            <a:endParaRPr lang="en-US" dirty="0"/>
          </a:p>
        </p:txBody>
      </p:sp>
      <p:sp>
        <p:nvSpPr>
          <p:cNvPr id="5" name="Line 4"/>
          <p:cNvSpPr>
            <a:spLocks noChangeShapeType="1"/>
          </p:cNvSpPr>
          <p:nvPr/>
        </p:nvSpPr>
        <p:spPr bwMode="auto">
          <a:xfrm>
            <a:off x="323528" y="764704"/>
            <a:ext cx="8352606"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sz="1200">
              <a:solidFill>
                <a:srgbClr val="FF6633"/>
              </a:solidFill>
              <a:latin typeface="Arial"/>
              <a:ea typeface="ＭＳ Ｐゴシック"/>
            </a:endParaRPr>
          </a:p>
        </p:txBody>
      </p:sp>
      <p:pic>
        <p:nvPicPr>
          <p:cNvPr id="6" name="Picture 5" descr="ind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4941168"/>
            <a:ext cx="2969183" cy="1224136"/>
          </a:xfrm>
          <a:prstGeom prst="rect">
            <a:avLst/>
          </a:prstGeom>
        </p:spPr>
      </p:pic>
      <p:pic>
        <p:nvPicPr>
          <p:cNvPr id="8" name="Picture 7" descr="illumina-mygenome-app-screenshots-hold-your-genome-in-your-hand-3-6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132856"/>
            <a:ext cx="3024336" cy="2270623"/>
          </a:xfrm>
          <a:prstGeom prst="rect">
            <a:avLst/>
          </a:prstGeom>
        </p:spPr>
      </p:pic>
    </p:spTree>
    <p:extLst>
      <p:ext uri="{BB962C8B-B14F-4D97-AF65-F5344CB8AC3E}">
        <p14:creationId xmlns:p14="http://schemas.microsoft.com/office/powerpoint/2010/main" val="284433073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5"/>
            <a:ext cx="9144000" cy="1143000"/>
          </a:xfrm>
        </p:spPr>
        <p:txBody>
          <a:bodyPr>
            <a:normAutofit/>
          </a:bodyPr>
          <a:lstStyle/>
          <a:p>
            <a:pPr>
              <a:lnSpc>
                <a:spcPct val="90000"/>
              </a:lnSpc>
            </a:pPr>
            <a:r>
              <a:rPr lang="en-US" sz="3200" b="1" dirty="0" smtClean="0">
                <a:solidFill>
                  <a:srgbClr val="00539F"/>
                </a:solidFill>
                <a:latin typeface="Arial"/>
                <a:cs typeface="Arial"/>
              </a:rPr>
              <a:t>Genetics Clinic of the Future: shift in the role(s) of clinical geneticis</a:t>
            </a:r>
            <a:r>
              <a:rPr lang="en-US" sz="3200" b="1" dirty="0">
                <a:solidFill>
                  <a:srgbClr val="00539F"/>
                </a:solidFill>
                <a:latin typeface="Arial"/>
                <a:cs typeface="Arial"/>
              </a:rPr>
              <a:t>t</a:t>
            </a:r>
          </a:p>
        </p:txBody>
      </p:sp>
      <p:sp>
        <p:nvSpPr>
          <p:cNvPr id="3" name="Content Placeholder 2"/>
          <p:cNvSpPr>
            <a:spLocks noGrp="1"/>
          </p:cNvSpPr>
          <p:nvPr>
            <p:ph idx="1"/>
          </p:nvPr>
        </p:nvSpPr>
        <p:spPr>
          <a:xfrm>
            <a:off x="293056" y="1432719"/>
            <a:ext cx="7786878" cy="4903647"/>
          </a:xfrm>
        </p:spPr>
        <p:txBody>
          <a:bodyPr>
            <a:normAutofit/>
          </a:bodyPr>
          <a:lstStyle/>
          <a:p>
            <a:pPr marL="0" indent="0">
              <a:lnSpc>
                <a:spcPct val="80000"/>
              </a:lnSpc>
              <a:buSzPct val="100000"/>
              <a:buNone/>
            </a:pPr>
            <a:endParaRPr lang="en-GB" sz="2200" dirty="0" smtClean="0">
              <a:latin typeface="Arial"/>
              <a:cs typeface="Arial"/>
            </a:endParaRPr>
          </a:p>
          <a:p>
            <a:pPr>
              <a:lnSpc>
                <a:spcPct val="80000"/>
              </a:lnSpc>
              <a:buSzPct val="100000"/>
              <a:buFont typeface="Wingdings" charset="2"/>
              <a:buChar char="§"/>
            </a:pPr>
            <a:r>
              <a:rPr lang="en-GB" sz="2200" dirty="0" smtClean="0">
                <a:latin typeface="Arial"/>
                <a:cs typeface="Arial"/>
              </a:rPr>
              <a:t>Role in </a:t>
            </a:r>
            <a:r>
              <a:rPr lang="en-GB" sz="2200" dirty="0" err="1" smtClean="0">
                <a:latin typeface="Arial"/>
                <a:cs typeface="Arial"/>
              </a:rPr>
              <a:t>pretest</a:t>
            </a:r>
            <a:r>
              <a:rPr lang="en-GB" sz="2200" dirty="0" smtClean="0">
                <a:latin typeface="Arial"/>
                <a:cs typeface="Arial"/>
              </a:rPr>
              <a:t>-diagnostics very limited </a:t>
            </a:r>
          </a:p>
          <a:p>
            <a:pPr>
              <a:lnSpc>
                <a:spcPct val="80000"/>
              </a:lnSpc>
              <a:buSzPct val="100000"/>
              <a:buFont typeface="Wingdings" charset="2"/>
              <a:buChar char="§"/>
            </a:pPr>
            <a:endParaRPr lang="en-GB" sz="2200" dirty="0" smtClean="0">
              <a:latin typeface="Arial"/>
              <a:cs typeface="Arial"/>
            </a:endParaRPr>
          </a:p>
          <a:p>
            <a:pPr>
              <a:lnSpc>
                <a:spcPct val="80000"/>
              </a:lnSpc>
              <a:buSzPct val="100000"/>
              <a:buFont typeface="Wingdings" charset="2"/>
              <a:buChar char="§"/>
            </a:pPr>
            <a:r>
              <a:rPr lang="en-GB" sz="2200" dirty="0" smtClean="0">
                <a:latin typeface="Arial"/>
                <a:cs typeface="Arial"/>
              </a:rPr>
              <a:t>Vital member of multidisciplinary teams (use genomic results to guide patient care, including decisions on personalised medicine based on genetics profiles) </a:t>
            </a:r>
          </a:p>
          <a:p>
            <a:pPr>
              <a:lnSpc>
                <a:spcPct val="80000"/>
              </a:lnSpc>
              <a:buSzPct val="100000"/>
              <a:buFont typeface="Wingdings" charset="2"/>
              <a:buChar char="§"/>
            </a:pPr>
            <a:endParaRPr lang="en-GB" sz="2200" dirty="0" smtClean="0">
              <a:latin typeface="Arial"/>
              <a:cs typeface="Arial"/>
            </a:endParaRPr>
          </a:p>
          <a:p>
            <a:pPr>
              <a:lnSpc>
                <a:spcPct val="80000"/>
              </a:lnSpc>
              <a:buSzPct val="100000"/>
              <a:buFont typeface="Wingdings" charset="2"/>
              <a:buChar char="§"/>
            </a:pPr>
            <a:r>
              <a:rPr lang="en-GB" sz="2200" dirty="0" smtClean="0">
                <a:latin typeface="Arial"/>
                <a:cs typeface="Arial"/>
              </a:rPr>
              <a:t>(Reverse) Phenotype of patients to facilitate interpretation of large data sets generated by WES/WGS </a:t>
            </a:r>
          </a:p>
          <a:p>
            <a:pPr>
              <a:lnSpc>
                <a:spcPct val="80000"/>
              </a:lnSpc>
              <a:buSzPct val="100000"/>
              <a:buFont typeface="Wingdings" charset="2"/>
              <a:buChar char="§"/>
            </a:pPr>
            <a:endParaRPr lang="en-GB" sz="2200" dirty="0" smtClean="0">
              <a:latin typeface="Arial"/>
              <a:cs typeface="Arial"/>
            </a:endParaRPr>
          </a:p>
          <a:p>
            <a:pPr>
              <a:lnSpc>
                <a:spcPct val="80000"/>
              </a:lnSpc>
              <a:buSzPct val="100000"/>
              <a:buFont typeface="Wingdings" charset="2"/>
              <a:buChar char="§"/>
            </a:pPr>
            <a:r>
              <a:rPr lang="en-GB" sz="2200" dirty="0" smtClean="0">
                <a:latin typeface="Arial"/>
                <a:cs typeface="Arial"/>
              </a:rPr>
              <a:t>Counselling expertise</a:t>
            </a:r>
          </a:p>
          <a:p>
            <a:pPr>
              <a:lnSpc>
                <a:spcPct val="80000"/>
              </a:lnSpc>
              <a:buSzPct val="100000"/>
              <a:buFont typeface="Wingdings" charset="2"/>
              <a:buChar char="§"/>
            </a:pPr>
            <a:endParaRPr lang="en-GB" sz="2200" dirty="0" smtClean="0">
              <a:latin typeface="Arial"/>
              <a:cs typeface="Arial"/>
            </a:endParaRPr>
          </a:p>
          <a:p>
            <a:pPr>
              <a:lnSpc>
                <a:spcPct val="80000"/>
              </a:lnSpc>
              <a:buSzPct val="100000"/>
              <a:buFont typeface="Wingdings" charset="2"/>
              <a:buChar char="§"/>
            </a:pPr>
            <a:r>
              <a:rPr lang="en-GB" sz="2200" dirty="0" smtClean="0">
                <a:latin typeface="Arial"/>
                <a:cs typeface="Arial"/>
              </a:rPr>
              <a:t>Some will become </a:t>
            </a:r>
            <a:r>
              <a:rPr lang="en-GB" sz="2200" dirty="0" err="1" smtClean="0">
                <a:latin typeface="Arial"/>
                <a:cs typeface="Arial"/>
              </a:rPr>
              <a:t>interventionalists</a:t>
            </a:r>
            <a:r>
              <a:rPr lang="en-GB" sz="2200" dirty="0" smtClean="0">
                <a:latin typeface="Arial"/>
                <a:cs typeface="Arial"/>
              </a:rPr>
              <a:t>, configuring, trialling and instituting treatment for rare genetics diseases</a:t>
            </a:r>
          </a:p>
          <a:p>
            <a:pPr>
              <a:buFont typeface="Wingdings" charset="2"/>
              <a:buChar char="§"/>
            </a:pPr>
            <a:endParaRPr lang="en-US" sz="2200" dirty="0" smtClean="0"/>
          </a:p>
          <a:p>
            <a:pPr marL="0" indent="0">
              <a:buNone/>
            </a:pPr>
            <a:endParaRPr lang="en-US" sz="2200" dirty="0" smtClean="0"/>
          </a:p>
          <a:p>
            <a:pPr marL="0" indent="0">
              <a:buNone/>
            </a:pPr>
            <a:endParaRPr lang="en-US" sz="2200" dirty="0"/>
          </a:p>
        </p:txBody>
      </p:sp>
      <p:pic>
        <p:nvPicPr>
          <p:cNvPr id="5" name="Picture 4" descr="doctorsoff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553" y="1544372"/>
            <a:ext cx="1361927" cy="1926032"/>
          </a:xfrm>
          <a:prstGeom prst="rect">
            <a:avLst/>
          </a:prstGeom>
        </p:spPr>
      </p:pic>
      <p:sp>
        <p:nvSpPr>
          <p:cNvPr id="6" name="Line 4"/>
          <p:cNvSpPr>
            <a:spLocks noChangeShapeType="1"/>
          </p:cNvSpPr>
          <p:nvPr/>
        </p:nvSpPr>
        <p:spPr bwMode="auto">
          <a:xfrm>
            <a:off x="323850" y="1165823"/>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sz="1200">
              <a:solidFill>
                <a:srgbClr val="FF6633"/>
              </a:solidFill>
              <a:latin typeface="Arial"/>
              <a:ea typeface="ＭＳ Ｐゴシック"/>
            </a:endParaRPr>
          </a:p>
        </p:txBody>
      </p:sp>
      <p:sp>
        <p:nvSpPr>
          <p:cNvPr id="7" name="Rectangle 6"/>
          <p:cNvSpPr/>
          <p:nvPr/>
        </p:nvSpPr>
        <p:spPr>
          <a:xfrm>
            <a:off x="6494185" y="6482301"/>
            <a:ext cx="2501371" cy="261610"/>
          </a:xfrm>
          <a:prstGeom prst="rect">
            <a:avLst/>
          </a:prstGeom>
        </p:spPr>
        <p:txBody>
          <a:bodyPr wrap="none">
            <a:spAutoFit/>
          </a:bodyPr>
          <a:lstStyle/>
          <a:p>
            <a:pPr lvl="0"/>
            <a:r>
              <a:rPr lang="en-GB" sz="1100" b="1" i="1" dirty="0">
                <a:solidFill>
                  <a:srgbClr val="000000"/>
                </a:solidFill>
                <a:latin typeface="Arial"/>
              </a:rPr>
              <a:t>Boycott et al., Nat Rev Genet 2013 </a:t>
            </a:r>
          </a:p>
        </p:txBody>
      </p:sp>
    </p:spTree>
    <p:extLst>
      <p:ext uri="{BB962C8B-B14F-4D97-AF65-F5344CB8AC3E}">
        <p14:creationId xmlns:p14="http://schemas.microsoft.com/office/powerpoint/2010/main" val="139958351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0"/>
            <a:ext cx="8229600" cy="1143000"/>
          </a:xfrm>
        </p:spPr>
        <p:txBody>
          <a:bodyPr>
            <a:normAutofit/>
          </a:bodyPr>
          <a:lstStyle/>
          <a:p>
            <a:r>
              <a:rPr lang="en-US" sz="3200" b="1" dirty="0" smtClean="0">
                <a:solidFill>
                  <a:srgbClr val="00539F"/>
                </a:solidFill>
                <a:latin typeface="Arial"/>
                <a:cs typeface="Arial"/>
              </a:rPr>
              <a:t>Acknowledgements </a:t>
            </a:r>
            <a:endParaRPr lang="en-US" sz="3200" b="1" dirty="0">
              <a:solidFill>
                <a:srgbClr val="00539F"/>
              </a:solidFill>
              <a:latin typeface="Arial"/>
              <a:cs typeface="Arial"/>
            </a:endParaRPr>
          </a:p>
        </p:txBody>
      </p:sp>
      <p:sp>
        <p:nvSpPr>
          <p:cNvPr id="6" name="Content Placeholder 5"/>
          <p:cNvSpPr>
            <a:spLocks noGrp="1"/>
          </p:cNvSpPr>
          <p:nvPr>
            <p:ph idx="1"/>
          </p:nvPr>
        </p:nvSpPr>
        <p:spPr>
          <a:xfrm>
            <a:off x="467544" y="1268760"/>
            <a:ext cx="8229600" cy="4525963"/>
          </a:xfrm>
        </p:spPr>
        <p:txBody>
          <a:bodyPr>
            <a:noAutofit/>
          </a:bodyPr>
          <a:lstStyle/>
          <a:p>
            <a:r>
              <a:rPr lang="en-US" sz="2800" dirty="0" smtClean="0">
                <a:latin typeface="Arial"/>
                <a:cs typeface="Arial"/>
              </a:rPr>
              <a:t>GCOF team </a:t>
            </a:r>
          </a:p>
          <a:p>
            <a:endParaRPr lang="en-US" sz="2800" dirty="0">
              <a:latin typeface="Arial"/>
              <a:cs typeface="Arial"/>
            </a:endParaRPr>
          </a:p>
          <a:p>
            <a:endParaRPr lang="en-US" sz="2800" dirty="0">
              <a:latin typeface="Arial"/>
              <a:cs typeface="Arial"/>
            </a:endParaRPr>
          </a:p>
          <a:p>
            <a:r>
              <a:rPr lang="en-US" sz="2800" dirty="0" smtClean="0">
                <a:latin typeface="Arial"/>
                <a:cs typeface="Arial"/>
              </a:rPr>
              <a:t>Terry </a:t>
            </a:r>
            <a:r>
              <a:rPr lang="en-US" sz="2800" dirty="0" err="1" smtClean="0">
                <a:latin typeface="Arial"/>
                <a:cs typeface="Arial"/>
              </a:rPr>
              <a:t>Vrijenhoek</a:t>
            </a:r>
            <a:r>
              <a:rPr lang="en-US" sz="2800" dirty="0">
                <a:latin typeface="Arial"/>
                <a:cs typeface="Arial"/>
              </a:rPr>
              <a:t> </a:t>
            </a:r>
            <a:endParaRPr lang="en-US" sz="2800" dirty="0" smtClean="0">
              <a:latin typeface="Arial"/>
              <a:cs typeface="Arial"/>
            </a:endParaRPr>
          </a:p>
          <a:p>
            <a:endParaRPr lang="en-US" sz="2800" dirty="0" smtClean="0">
              <a:latin typeface="Arial"/>
              <a:cs typeface="Arial"/>
            </a:endParaRPr>
          </a:p>
          <a:p>
            <a:endParaRPr lang="en-US" sz="2800" dirty="0">
              <a:latin typeface="Arial"/>
              <a:cs typeface="Arial"/>
            </a:endParaRPr>
          </a:p>
          <a:p>
            <a:r>
              <a:rPr lang="en-US" sz="2800" dirty="0" smtClean="0">
                <a:latin typeface="Arial"/>
                <a:cs typeface="Arial"/>
              </a:rPr>
              <a:t>Edwin </a:t>
            </a:r>
            <a:r>
              <a:rPr lang="en-US" sz="2800" dirty="0" err="1" smtClean="0">
                <a:latin typeface="Arial"/>
                <a:cs typeface="Arial"/>
              </a:rPr>
              <a:t>Cuppen</a:t>
            </a:r>
            <a:endParaRPr lang="en-US" sz="2800" dirty="0" smtClean="0">
              <a:latin typeface="Arial"/>
              <a:cs typeface="Arial"/>
            </a:endParaRPr>
          </a:p>
          <a:p>
            <a:endParaRPr lang="en-US" sz="2800" dirty="0">
              <a:latin typeface="Arial"/>
              <a:cs typeface="Arial"/>
            </a:endParaRPr>
          </a:p>
          <a:p>
            <a:endParaRPr lang="en-US" sz="2800" dirty="0" smtClean="0">
              <a:latin typeface="Arial"/>
              <a:cs typeface="Arial"/>
            </a:endParaRPr>
          </a:p>
          <a:p>
            <a:r>
              <a:rPr lang="en-US" sz="2800" dirty="0" smtClean="0">
                <a:latin typeface="Arial"/>
                <a:cs typeface="Arial"/>
              </a:rPr>
              <a:t>Internet </a:t>
            </a:r>
            <a:endParaRPr lang="en-US" sz="2800" dirty="0">
              <a:latin typeface="Arial"/>
              <a:cs typeface="Arial"/>
            </a:endParaRPr>
          </a:p>
        </p:txBody>
      </p:sp>
      <p:sp>
        <p:nvSpPr>
          <p:cNvPr id="7" name="Line 4"/>
          <p:cNvSpPr>
            <a:spLocks noChangeShapeType="1"/>
          </p:cNvSpPr>
          <p:nvPr/>
        </p:nvSpPr>
        <p:spPr bwMode="auto">
          <a:xfrm>
            <a:off x="323850" y="908050"/>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sz="1200">
              <a:solidFill>
                <a:srgbClr val="FF6633"/>
              </a:solidFill>
              <a:latin typeface="Arial"/>
              <a:ea typeface="ＭＳ Ｐゴシック"/>
            </a:endParaRPr>
          </a:p>
        </p:txBody>
      </p:sp>
      <p:pic>
        <p:nvPicPr>
          <p:cNvPr id="8" name="Picture 7" descr="edwi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4437112"/>
            <a:ext cx="1080120" cy="1396955"/>
          </a:xfrm>
          <a:prstGeom prst="rect">
            <a:avLst/>
          </a:prstGeom>
        </p:spPr>
      </p:pic>
      <p:pic>
        <p:nvPicPr>
          <p:cNvPr id="9" name="Picture 8" descr="Terry_Vrijenhoek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2924944"/>
            <a:ext cx="1728192" cy="1264309"/>
          </a:xfrm>
          <a:prstGeom prst="rect">
            <a:avLst/>
          </a:prstGeom>
        </p:spPr>
      </p:pic>
      <p:pic>
        <p:nvPicPr>
          <p:cNvPr id="10" name="Picture 9" descr="GC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120784"/>
            <a:ext cx="1728192" cy="1665378"/>
          </a:xfrm>
          <a:prstGeom prst="rect">
            <a:avLst/>
          </a:prstGeom>
        </p:spPr>
      </p:pic>
      <p:sp>
        <p:nvSpPr>
          <p:cNvPr id="2" name="TextBox 1"/>
          <p:cNvSpPr txBox="1"/>
          <p:nvPr/>
        </p:nvSpPr>
        <p:spPr>
          <a:xfrm>
            <a:off x="5065657" y="2219124"/>
            <a:ext cx="1878376" cy="369332"/>
          </a:xfrm>
          <a:prstGeom prst="rect">
            <a:avLst/>
          </a:prstGeom>
          <a:noFill/>
        </p:spPr>
        <p:txBody>
          <a:bodyPr wrap="none" rtlCol="0">
            <a:spAutoFit/>
          </a:bodyPr>
          <a:lstStyle/>
          <a:p>
            <a:r>
              <a:rPr lang="en-US" dirty="0" smtClean="0">
                <a:latin typeface="Arial"/>
                <a:cs typeface="Arial"/>
              </a:rPr>
              <a:t>Ruben </a:t>
            </a:r>
            <a:r>
              <a:rPr lang="en-US" dirty="0" err="1" smtClean="0">
                <a:latin typeface="Arial"/>
                <a:cs typeface="Arial"/>
              </a:rPr>
              <a:t>Maalman</a:t>
            </a:r>
            <a:endParaRPr lang="en-US" dirty="0">
              <a:latin typeface="Arial"/>
              <a:cs typeface="Arial"/>
            </a:endParaRPr>
          </a:p>
        </p:txBody>
      </p:sp>
    </p:spTree>
    <p:extLst>
      <p:ext uri="{BB962C8B-B14F-4D97-AF65-F5344CB8AC3E}">
        <p14:creationId xmlns:p14="http://schemas.microsoft.com/office/powerpoint/2010/main" val="92016862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9141261" cy="817022"/>
          </a:xfrm>
        </p:spPr>
        <p:txBody>
          <a:bodyPr/>
          <a:lstStyle/>
          <a:p>
            <a:pPr algn="ctr"/>
            <a:r>
              <a:rPr lang="en-US" sz="3200" b="1" dirty="0" smtClean="0">
                <a:solidFill>
                  <a:srgbClr val="00539F"/>
                </a:solidFill>
                <a:latin typeface="Arial"/>
                <a:cs typeface="Arial"/>
              </a:rPr>
              <a:t>Advice to my children </a:t>
            </a:r>
            <a:endParaRPr lang="en-US" sz="3200" b="1" dirty="0">
              <a:solidFill>
                <a:srgbClr val="00539F"/>
              </a:solidFill>
              <a:latin typeface="Arial"/>
              <a:cs typeface="Arial"/>
            </a:endParaRPr>
          </a:p>
        </p:txBody>
      </p:sp>
      <p:pic>
        <p:nvPicPr>
          <p:cNvPr id="2" name="Picture 1" descr="IMG_17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43" y="1483285"/>
            <a:ext cx="3249249" cy="4332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Line 4"/>
          <p:cNvSpPr>
            <a:spLocks noChangeShapeType="1"/>
          </p:cNvSpPr>
          <p:nvPr/>
        </p:nvSpPr>
        <p:spPr bwMode="auto">
          <a:xfrm>
            <a:off x="251520" y="908720"/>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a:solidFill>
                <a:prstClr val="black"/>
              </a:solidFill>
              <a:latin typeface="Calibri"/>
            </a:endParaRPr>
          </a:p>
        </p:txBody>
      </p:sp>
      <p:sp>
        <p:nvSpPr>
          <p:cNvPr id="8" name="TextBox 7"/>
          <p:cNvSpPr txBox="1"/>
          <p:nvPr/>
        </p:nvSpPr>
        <p:spPr>
          <a:xfrm>
            <a:off x="4052649" y="2507571"/>
            <a:ext cx="4767501" cy="1200328"/>
          </a:xfrm>
          <a:prstGeom prst="rect">
            <a:avLst/>
          </a:prstGeom>
          <a:noFill/>
          <a:ln w="38100" cmpd="sng">
            <a:solidFill>
              <a:schemeClr val="tx1"/>
            </a:solidFill>
          </a:ln>
        </p:spPr>
        <p:txBody>
          <a:bodyPr wrap="none" rtlCol="0">
            <a:spAutoFit/>
          </a:bodyPr>
          <a:lstStyle/>
          <a:p>
            <a:r>
              <a:rPr lang="en-US" sz="2400" b="1" dirty="0" smtClean="0">
                <a:latin typeface="Arial"/>
                <a:cs typeface="Arial"/>
              </a:rPr>
              <a:t>Do</a:t>
            </a:r>
            <a:r>
              <a:rPr lang="fr-FR" sz="2400" b="1" dirty="0" smtClean="0">
                <a:latin typeface="Arial"/>
                <a:cs typeface="Arial"/>
              </a:rPr>
              <a:t>n’</a:t>
            </a:r>
            <a:r>
              <a:rPr lang="en-US" sz="2400" b="1" dirty="0" smtClean="0">
                <a:latin typeface="Arial"/>
                <a:cs typeface="Arial"/>
              </a:rPr>
              <a:t>t go the medical school…..</a:t>
            </a:r>
          </a:p>
          <a:p>
            <a:endParaRPr lang="en-US" sz="2400" b="1" dirty="0">
              <a:latin typeface="Arial"/>
              <a:cs typeface="Arial"/>
            </a:endParaRPr>
          </a:p>
          <a:p>
            <a:r>
              <a:rPr lang="en-US" sz="2400" b="1" dirty="0" smtClean="0">
                <a:latin typeface="Arial"/>
                <a:cs typeface="Arial"/>
              </a:rPr>
              <a:t>…..choose (bio)informatics !!</a:t>
            </a:r>
            <a:endParaRPr lang="en-US" sz="2400" b="1" dirty="0">
              <a:latin typeface="Arial"/>
              <a:cs typeface="Arial"/>
            </a:endParaRPr>
          </a:p>
        </p:txBody>
      </p:sp>
    </p:spTree>
    <p:extLst>
      <p:ext uri="{BB962C8B-B14F-4D97-AF65-F5344CB8AC3E}">
        <p14:creationId xmlns:p14="http://schemas.microsoft.com/office/powerpoint/2010/main" val="363988488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6964" y="134012"/>
            <a:ext cx="9260963" cy="842224"/>
          </a:xfrm>
        </p:spPr>
        <p:txBody>
          <a:bodyPr>
            <a:normAutofit/>
          </a:bodyPr>
          <a:lstStyle/>
          <a:p>
            <a:pPr algn="ctr"/>
            <a:r>
              <a:rPr lang="en-US" sz="3200" b="1" dirty="0" smtClean="0">
                <a:solidFill>
                  <a:srgbClr val="00539F"/>
                </a:solidFill>
                <a:latin typeface="Arial"/>
                <a:cs typeface="Arial"/>
              </a:rPr>
              <a:t>Current practice:  example </a:t>
            </a:r>
            <a:endParaRPr lang="en-US" sz="3200" b="1" dirty="0">
              <a:solidFill>
                <a:srgbClr val="1961AB"/>
              </a:solidFill>
              <a:latin typeface="Arial"/>
              <a:cs typeface="Arial"/>
            </a:endParaRPr>
          </a:p>
        </p:txBody>
      </p:sp>
      <p:grpSp>
        <p:nvGrpSpPr>
          <p:cNvPr id="13" name="Group 12"/>
          <p:cNvGrpSpPr/>
          <p:nvPr/>
        </p:nvGrpSpPr>
        <p:grpSpPr>
          <a:xfrm>
            <a:off x="5724128" y="1196752"/>
            <a:ext cx="3115071" cy="1800200"/>
            <a:chOff x="4198353" y="2060906"/>
            <a:chExt cx="4640847" cy="2971469"/>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353" y="2060906"/>
              <a:ext cx="2270125" cy="296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070100"/>
              <a:ext cx="22510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6" name="Tijdelijke aanduiding voor inhoud 2"/>
          <p:cNvSpPr>
            <a:spLocks noGrp="1"/>
          </p:cNvSpPr>
          <p:nvPr>
            <p:ph sz="half" idx="1"/>
          </p:nvPr>
        </p:nvSpPr>
        <p:spPr>
          <a:xfrm>
            <a:off x="192438" y="1196753"/>
            <a:ext cx="5452402" cy="2312671"/>
          </a:xfrm>
          <a:ln>
            <a:solidFill>
              <a:schemeClr val="tx1"/>
            </a:solidFill>
          </a:ln>
        </p:spPr>
        <p:txBody>
          <a:bodyPr>
            <a:noAutofit/>
          </a:bodyPr>
          <a:lstStyle/>
          <a:p>
            <a:r>
              <a:rPr lang="nl-NL" sz="2000" dirty="0" smtClean="0">
                <a:latin typeface="Arial" charset="0"/>
                <a:ea typeface="ＭＳ Ｐゴシック" charset="0"/>
                <a:cs typeface="ＭＳ Ｐゴシック" charset="0"/>
              </a:rPr>
              <a:t>Severe </a:t>
            </a:r>
            <a:r>
              <a:rPr lang="nl-NL" sz="2000" dirty="0" err="1" smtClean="0">
                <a:latin typeface="Arial" charset="0"/>
                <a:ea typeface="ＭＳ Ｐゴシック" charset="0"/>
                <a:cs typeface="ＭＳ Ｐゴシック" charset="0"/>
              </a:rPr>
              <a:t>feeding</a:t>
            </a:r>
            <a:r>
              <a:rPr lang="nl-NL" sz="2000" dirty="0" smtClean="0">
                <a:latin typeface="Arial" charset="0"/>
                <a:ea typeface="ＭＳ Ｐゴシック" charset="0"/>
                <a:cs typeface="ＭＳ Ｐゴシック" charset="0"/>
              </a:rPr>
              <a:t> </a:t>
            </a:r>
            <a:r>
              <a:rPr lang="nl-NL" sz="2000" dirty="0" err="1" smtClean="0">
                <a:latin typeface="Arial" charset="0"/>
                <a:ea typeface="ＭＳ Ｐゴシック" charset="0"/>
                <a:cs typeface="ＭＳ Ｐゴシック" charset="0"/>
              </a:rPr>
              <a:t>problems</a:t>
            </a:r>
            <a:endParaRPr lang="nl-NL" sz="2000" dirty="0" smtClean="0">
              <a:latin typeface="Arial" charset="0"/>
              <a:ea typeface="ＭＳ Ｐゴシック" charset="0"/>
              <a:cs typeface="ＭＳ Ｐゴシック" charset="0"/>
            </a:endParaRPr>
          </a:p>
          <a:p>
            <a:r>
              <a:rPr lang="nl-NL" sz="2000" dirty="0" err="1" smtClean="0">
                <a:latin typeface="Arial" charset="0"/>
              </a:rPr>
              <a:t>Growth</a:t>
            </a:r>
            <a:r>
              <a:rPr lang="nl-NL" sz="2000" dirty="0" smtClean="0">
                <a:latin typeface="Arial" charset="0"/>
              </a:rPr>
              <a:t> </a:t>
            </a:r>
            <a:r>
              <a:rPr lang="nl-NL" sz="2000" dirty="0" err="1" smtClean="0">
                <a:latin typeface="Arial" charset="0"/>
              </a:rPr>
              <a:t>retardation</a:t>
            </a:r>
            <a:r>
              <a:rPr lang="nl-NL" sz="2000" dirty="0" smtClean="0">
                <a:latin typeface="Arial" charset="0"/>
              </a:rPr>
              <a:t> </a:t>
            </a:r>
          </a:p>
          <a:p>
            <a:r>
              <a:rPr lang="nl-NL" sz="2000" dirty="0" err="1" smtClean="0">
                <a:latin typeface="Arial" charset="0"/>
              </a:rPr>
              <a:t>Movement</a:t>
            </a:r>
            <a:r>
              <a:rPr lang="nl-NL" sz="2000" dirty="0" smtClean="0">
                <a:latin typeface="Arial" charset="0"/>
              </a:rPr>
              <a:t> disorder </a:t>
            </a:r>
            <a:endParaRPr lang="nl-NL" sz="2000" dirty="0" smtClean="0">
              <a:latin typeface="Arial" charset="0"/>
              <a:ea typeface="ＭＳ Ｐゴシック" charset="0"/>
              <a:cs typeface="ＭＳ Ｐゴシック" charset="0"/>
            </a:endParaRPr>
          </a:p>
          <a:p>
            <a:r>
              <a:rPr lang="nl-NL" sz="2000" dirty="0" err="1" smtClean="0">
                <a:latin typeface="Arial" charset="0"/>
                <a:ea typeface="ＭＳ Ｐゴシック" charset="0"/>
                <a:cs typeface="ＭＳ Ｐゴシック" charset="0"/>
              </a:rPr>
              <a:t>Developmental</a:t>
            </a:r>
            <a:r>
              <a:rPr lang="nl-NL" sz="2000" dirty="0" smtClean="0">
                <a:latin typeface="Arial" charset="0"/>
                <a:ea typeface="ＭＳ Ｐゴシック" charset="0"/>
                <a:cs typeface="ＭＳ Ｐゴシック" charset="0"/>
              </a:rPr>
              <a:t> delay, </a:t>
            </a:r>
            <a:r>
              <a:rPr lang="nl-NL" sz="2000" dirty="0" err="1" smtClean="0">
                <a:latin typeface="Arial" charset="0"/>
                <a:ea typeface="ＭＳ Ｐゴシック" charset="0"/>
                <a:cs typeface="ＭＳ Ｐゴシック" charset="0"/>
              </a:rPr>
              <a:t>increasing</a:t>
            </a:r>
            <a:r>
              <a:rPr lang="nl-NL" sz="2000" dirty="0" smtClean="0">
                <a:latin typeface="Arial" charset="0"/>
                <a:ea typeface="ＭＳ Ｐゴシック" charset="0"/>
                <a:cs typeface="ＭＳ Ｐゴシック" charset="0"/>
              </a:rPr>
              <a:t> in </a:t>
            </a:r>
            <a:r>
              <a:rPr lang="nl-NL" sz="2000" dirty="0" err="1" smtClean="0">
                <a:latin typeface="Arial" charset="0"/>
                <a:ea typeface="ＭＳ Ｐゴシック" charset="0"/>
                <a:cs typeface="ＭＳ Ｐゴシック" charset="0"/>
              </a:rPr>
              <a:t>severity</a:t>
            </a:r>
            <a:r>
              <a:rPr lang="nl-NL" sz="2000" dirty="0" smtClean="0">
                <a:latin typeface="Arial" charset="0"/>
                <a:ea typeface="ＭＳ Ｐゴシック" charset="0"/>
                <a:cs typeface="ＭＳ Ｐゴシック" charset="0"/>
              </a:rPr>
              <a:t> </a:t>
            </a:r>
          </a:p>
          <a:p>
            <a:pPr lvl="1">
              <a:buFont typeface="Wingdings" charset="2"/>
              <a:buChar char="§"/>
              <a:defRPr/>
            </a:pPr>
            <a:r>
              <a:rPr lang="nl-NL" sz="2000" dirty="0">
                <a:solidFill>
                  <a:prstClr val="black"/>
                </a:solidFill>
                <a:latin typeface="Arial"/>
                <a:cs typeface="Arial"/>
              </a:rPr>
              <a:t>6 </a:t>
            </a:r>
            <a:r>
              <a:rPr lang="nl-NL" sz="2000" dirty="0" err="1">
                <a:solidFill>
                  <a:prstClr val="black"/>
                </a:solidFill>
                <a:latin typeface="Arial"/>
                <a:cs typeface="Arial"/>
              </a:rPr>
              <a:t>jr</a:t>
            </a:r>
            <a:r>
              <a:rPr lang="nl-NL" sz="2000" dirty="0">
                <a:solidFill>
                  <a:prstClr val="black"/>
                </a:solidFill>
                <a:latin typeface="Arial"/>
                <a:cs typeface="Arial"/>
              </a:rPr>
              <a:t> IQ 73</a:t>
            </a:r>
          </a:p>
          <a:p>
            <a:pPr lvl="1">
              <a:buFont typeface="Wingdings" charset="2"/>
              <a:buChar char="§"/>
              <a:defRPr/>
            </a:pPr>
            <a:r>
              <a:rPr lang="nl-NL" sz="2000" dirty="0">
                <a:solidFill>
                  <a:prstClr val="black"/>
                </a:solidFill>
                <a:latin typeface="Arial"/>
                <a:cs typeface="Arial"/>
              </a:rPr>
              <a:t>11 </a:t>
            </a:r>
            <a:r>
              <a:rPr lang="nl-NL" sz="2000" dirty="0" err="1">
                <a:solidFill>
                  <a:prstClr val="black"/>
                </a:solidFill>
                <a:latin typeface="Arial"/>
                <a:cs typeface="Arial"/>
              </a:rPr>
              <a:t>jr</a:t>
            </a:r>
            <a:r>
              <a:rPr lang="nl-NL" sz="2000" dirty="0">
                <a:solidFill>
                  <a:prstClr val="black"/>
                </a:solidFill>
                <a:latin typeface="Arial"/>
                <a:cs typeface="Arial"/>
              </a:rPr>
              <a:t> IQ </a:t>
            </a:r>
            <a:r>
              <a:rPr lang="nl-NL" sz="2000" dirty="0" smtClean="0">
                <a:solidFill>
                  <a:prstClr val="black"/>
                </a:solidFill>
                <a:latin typeface="Arial"/>
                <a:cs typeface="Arial"/>
              </a:rPr>
              <a:t>47</a:t>
            </a:r>
            <a:endParaRPr lang="nl-NL" sz="2000" dirty="0">
              <a:solidFill>
                <a:prstClr val="black"/>
              </a:solidFill>
              <a:latin typeface="Arial"/>
              <a:cs typeface="Arial"/>
            </a:endParaRPr>
          </a:p>
          <a:p>
            <a:pPr marL="0" indent="0">
              <a:buNone/>
            </a:pPr>
            <a:endParaRPr lang="nl-NL" sz="2000" dirty="0" smtClean="0">
              <a:latin typeface="Arial" charset="0"/>
              <a:ea typeface="ＭＳ Ｐゴシック" charset="0"/>
              <a:cs typeface="ＭＳ Ｐゴシック" charset="0"/>
            </a:endParaRPr>
          </a:p>
          <a:p>
            <a:pPr marL="0" indent="0">
              <a:buNone/>
            </a:pPr>
            <a:r>
              <a:rPr lang="nl-NL" sz="2000" dirty="0" smtClean="0">
                <a:latin typeface="Arial" charset="0"/>
              </a:rPr>
              <a:t>Long </a:t>
            </a:r>
            <a:r>
              <a:rPr lang="nl-NL" sz="2000" dirty="0" err="1" smtClean="0">
                <a:latin typeface="Arial" charset="0"/>
              </a:rPr>
              <a:t>diagnostic</a:t>
            </a:r>
            <a:r>
              <a:rPr lang="nl-NL" sz="2000" dirty="0" smtClean="0">
                <a:latin typeface="Arial" charset="0"/>
              </a:rPr>
              <a:t> </a:t>
            </a:r>
            <a:r>
              <a:rPr lang="nl-NL" sz="2000" dirty="0" err="1" smtClean="0">
                <a:latin typeface="Arial" charset="0"/>
              </a:rPr>
              <a:t>process</a:t>
            </a:r>
            <a:r>
              <a:rPr lang="nl-NL" sz="2000" dirty="0" smtClean="0">
                <a:latin typeface="Arial" charset="0"/>
              </a:rPr>
              <a:t> without diagnosis:</a:t>
            </a:r>
            <a:r>
              <a:rPr lang="nl-NL" sz="2000" dirty="0" smtClean="0">
                <a:latin typeface="Arial" charset="0"/>
                <a:ea typeface="ＭＳ Ｐゴシック" charset="0"/>
                <a:cs typeface="ＭＳ Ｐゴシック" charset="0"/>
              </a:rPr>
              <a:t> SNP array, </a:t>
            </a:r>
            <a:r>
              <a:rPr lang="nl-NL" sz="2000" dirty="0" err="1" smtClean="0">
                <a:latin typeface="Arial" charset="0"/>
                <a:ea typeface="ＭＳ Ｐゴシック" charset="0"/>
                <a:cs typeface="ＭＳ Ｐゴシック" charset="0"/>
              </a:rPr>
              <a:t>targeted</a:t>
            </a:r>
            <a:r>
              <a:rPr lang="nl-NL" sz="2000" dirty="0" smtClean="0">
                <a:latin typeface="Arial" charset="0"/>
              </a:rPr>
              <a:t> DNA tests,</a:t>
            </a:r>
            <a:r>
              <a:rPr lang="nl-NL" sz="2000" dirty="0" smtClean="0">
                <a:latin typeface="Arial" charset="0"/>
                <a:ea typeface="ＭＳ Ｐゴシック" charset="0"/>
                <a:cs typeface="ＭＳ Ｐゴシック" charset="0"/>
              </a:rPr>
              <a:t> </a:t>
            </a:r>
            <a:r>
              <a:rPr lang="nl-NL" sz="2000" dirty="0" err="1" smtClean="0">
                <a:latin typeface="Arial" charset="0"/>
                <a:ea typeface="ＭＳ Ｐゴシック" charset="0"/>
                <a:cs typeface="ＭＳ Ｐゴシック" charset="0"/>
              </a:rPr>
              <a:t>metabolic</a:t>
            </a:r>
            <a:r>
              <a:rPr lang="nl-NL" sz="2000" dirty="0" smtClean="0">
                <a:latin typeface="Arial" charset="0"/>
                <a:ea typeface="ＭＳ Ｐゴシック" charset="0"/>
                <a:cs typeface="ＭＳ Ｐゴシック" charset="0"/>
              </a:rPr>
              <a:t> screening, MRI </a:t>
            </a:r>
            <a:r>
              <a:rPr lang="nl-NL" sz="2000" dirty="0" err="1" smtClean="0">
                <a:latin typeface="Arial" charset="0"/>
                <a:ea typeface="ＭＳ Ｐゴシック" charset="0"/>
                <a:cs typeface="ＭＳ Ｐゴシック" charset="0"/>
              </a:rPr>
              <a:t>brain</a:t>
            </a:r>
            <a:r>
              <a:rPr lang="nl-NL" sz="2000" dirty="0" smtClean="0">
                <a:latin typeface="Arial" charset="0"/>
                <a:ea typeface="ＭＳ Ｐゴシック" charset="0"/>
                <a:cs typeface="ＭＳ Ｐゴシック" charset="0"/>
              </a:rPr>
              <a:t>, …..</a:t>
            </a:r>
          </a:p>
          <a:p>
            <a:pPr marL="0" indent="0">
              <a:buNone/>
            </a:pPr>
            <a:endParaRPr lang="nl-NL" sz="2000" dirty="0">
              <a:latin typeface="Arial" charset="0"/>
            </a:endParaRPr>
          </a:p>
          <a:p>
            <a:pPr marL="0" indent="0">
              <a:spcBef>
                <a:spcPts val="0"/>
              </a:spcBef>
              <a:buNone/>
            </a:pPr>
            <a:r>
              <a:rPr lang="nl-NL" sz="2000" b="1" dirty="0" err="1" smtClean="0">
                <a:latin typeface="Arial" charset="0"/>
                <a:ea typeface="ＭＳ Ｐゴシック" charset="0"/>
                <a:cs typeface="ＭＳ Ｐゴシック" charset="0"/>
              </a:rPr>
              <a:t>Exoomsequencing</a:t>
            </a:r>
            <a:r>
              <a:rPr lang="nl-NL" sz="2000" dirty="0" smtClean="0">
                <a:latin typeface="Arial" charset="0"/>
                <a:ea typeface="ＭＳ Ｐゴシック" charset="0"/>
                <a:cs typeface="ＭＳ Ｐゴシック" charset="0"/>
              </a:rPr>
              <a:t>: diagnos</a:t>
            </a:r>
            <a:r>
              <a:rPr lang="nl-NL" sz="2000" dirty="0" smtClean="0">
                <a:latin typeface="Arial" charset="0"/>
              </a:rPr>
              <a:t>is </a:t>
            </a:r>
            <a:r>
              <a:rPr lang="nl-NL" sz="2000" dirty="0" err="1" smtClean="0">
                <a:latin typeface="Arial" charset="0"/>
              </a:rPr>
              <a:t>Rett</a:t>
            </a:r>
            <a:r>
              <a:rPr lang="nl-NL" sz="2000" dirty="0" smtClean="0">
                <a:latin typeface="Arial" charset="0"/>
              </a:rPr>
              <a:t> syndroom</a:t>
            </a:r>
          </a:p>
          <a:p>
            <a:pPr marL="0" indent="0">
              <a:spcBef>
                <a:spcPts val="0"/>
              </a:spcBef>
              <a:buNone/>
            </a:pPr>
            <a:r>
              <a:rPr lang="nl-NL" sz="2000" dirty="0" err="1" smtClean="0">
                <a:latin typeface="Arial" charset="0"/>
              </a:rPr>
              <a:t>Consequeces</a:t>
            </a:r>
            <a:r>
              <a:rPr lang="nl-NL" sz="2000" dirty="0" smtClean="0">
                <a:latin typeface="Arial" charset="0"/>
              </a:rPr>
              <a:t> </a:t>
            </a:r>
            <a:r>
              <a:rPr lang="nl-NL" sz="2000" dirty="0" err="1" smtClean="0">
                <a:latin typeface="Arial" charset="0"/>
              </a:rPr>
              <a:t>for</a:t>
            </a:r>
            <a:r>
              <a:rPr lang="nl-NL" sz="2000" dirty="0" smtClean="0">
                <a:latin typeface="Arial" charset="0"/>
              </a:rPr>
              <a:t> </a:t>
            </a:r>
            <a:r>
              <a:rPr lang="nl-NL" sz="2000" dirty="0" err="1" smtClean="0">
                <a:latin typeface="Arial" charset="0"/>
              </a:rPr>
              <a:t>prognosis</a:t>
            </a:r>
            <a:r>
              <a:rPr lang="nl-NL" sz="2000" dirty="0" smtClean="0">
                <a:latin typeface="Arial" charset="0"/>
              </a:rPr>
              <a:t>, management, </a:t>
            </a:r>
            <a:r>
              <a:rPr lang="nl-NL" sz="2000" dirty="0" err="1" smtClean="0">
                <a:latin typeface="Arial" charset="0"/>
              </a:rPr>
              <a:t>guidance</a:t>
            </a:r>
            <a:r>
              <a:rPr lang="nl-NL" sz="2000" dirty="0" smtClean="0">
                <a:latin typeface="Arial" charset="0"/>
              </a:rPr>
              <a:t> </a:t>
            </a:r>
            <a:r>
              <a:rPr lang="nl-NL" sz="2000" dirty="0" err="1" smtClean="0">
                <a:latin typeface="Arial" charset="0"/>
              </a:rPr>
              <a:t>and</a:t>
            </a:r>
            <a:r>
              <a:rPr lang="nl-NL" sz="2000" dirty="0" smtClean="0">
                <a:latin typeface="Arial" charset="0"/>
              </a:rPr>
              <a:t> </a:t>
            </a:r>
            <a:r>
              <a:rPr lang="nl-NL" sz="2000" dirty="0" err="1" smtClean="0">
                <a:latin typeface="Arial" charset="0"/>
              </a:rPr>
              <a:t>genetic</a:t>
            </a:r>
            <a:r>
              <a:rPr lang="nl-NL" sz="2000" dirty="0" smtClean="0">
                <a:latin typeface="Arial" charset="0"/>
              </a:rPr>
              <a:t> counseling </a:t>
            </a:r>
          </a:p>
          <a:p>
            <a:pPr marL="0" indent="0">
              <a:spcBef>
                <a:spcPts val="0"/>
              </a:spcBef>
              <a:buNone/>
            </a:pPr>
            <a:endParaRPr lang="nl-NL" sz="2000" dirty="0">
              <a:latin typeface="Arial" charset="0"/>
              <a:ea typeface="ＭＳ Ｐゴシック" charset="0"/>
              <a:cs typeface="ＭＳ Ｐゴシック" charset="0"/>
            </a:endParaRPr>
          </a:p>
          <a:p>
            <a:pPr marL="0" indent="0">
              <a:spcBef>
                <a:spcPts val="0"/>
              </a:spcBef>
              <a:buNone/>
            </a:pPr>
            <a:r>
              <a:rPr lang="nl-NL" sz="2000" dirty="0" smtClean="0">
                <a:latin typeface="Arial" charset="0"/>
              </a:rPr>
              <a:t>End </a:t>
            </a:r>
            <a:r>
              <a:rPr lang="nl-NL" sz="2000" dirty="0" err="1" smtClean="0">
                <a:latin typeface="Arial" charset="0"/>
              </a:rPr>
              <a:t>to</a:t>
            </a:r>
            <a:r>
              <a:rPr lang="nl-NL" sz="2000" dirty="0" smtClean="0">
                <a:latin typeface="Arial" charset="0"/>
              </a:rPr>
              <a:t> </a:t>
            </a:r>
            <a:r>
              <a:rPr lang="nl-NL" sz="2000" dirty="0" err="1" smtClean="0">
                <a:latin typeface="Arial" charset="0"/>
              </a:rPr>
              <a:t>diagnostic</a:t>
            </a:r>
            <a:r>
              <a:rPr lang="nl-NL" sz="2000" dirty="0" smtClean="0">
                <a:latin typeface="Arial" charset="0"/>
              </a:rPr>
              <a:t> </a:t>
            </a:r>
            <a:r>
              <a:rPr lang="nl-NL" sz="2000" dirty="0" err="1" smtClean="0">
                <a:latin typeface="Arial" charset="0"/>
              </a:rPr>
              <a:t>oddysey</a:t>
            </a:r>
            <a:r>
              <a:rPr lang="nl-NL" sz="2000" dirty="0" smtClean="0">
                <a:latin typeface="Arial" charset="0"/>
              </a:rPr>
              <a:t> </a:t>
            </a:r>
            <a:r>
              <a:rPr lang="nl-NL" sz="2000" dirty="0" err="1" smtClean="0">
                <a:latin typeface="Arial" charset="0"/>
              </a:rPr>
              <a:t>for</a:t>
            </a:r>
            <a:r>
              <a:rPr lang="nl-NL" sz="2000" dirty="0" smtClean="0">
                <a:latin typeface="Arial" charset="0"/>
              </a:rPr>
              <a:t> </a:t>
            </a:r>
            <a:r>
              <a:rPr lang="nl-NL" sz="2000" dirty="0" err="1" smtClean="0">
                <a:latin typeface="Arial" charset="0"/>
              </a:rPr>
              <a:t>patient</a:t>
            </a:r>
            <a:r>
              <a:rPr lang="nl-NL" sz="2000" dirty="0" smtClean="0">
                <a:latin typeface="Arial" charset="0"/>
              </a:rPr>
              <a:t>/</a:t>
            </a:r>
            <a:r>
              <a:rPr lang="nl-NL" sz="2000" dirty="0" err="1" smtClean="0">
                <a:latin typeface="Arial" charset="0"/>
              </a:rPr>
              <a:t>parents</a:t>
            </a:r>
            <a:r>
              <a:rPr lang="nl-NL" sz="2000" dirty="0" smtClean="0">
                <a:latin typeface="Arial" charset="0"/>
              </a:rPr>
              <a:t>  </a:t>
            </a:r>
            <a:endParaRPr lang="nl-NL" sz="2000" dirty="0">
              <a:latin typeface="Arial" charset="0"/>
              <a:ea typeface="ＭＳ Ｐゴシック" charset="0"/>
              <a:cs typeface="ＭＳ Ｐゴシック" charset="0"/>
            </a:endParaRPr>
          </a:p>
          <a:p>
            <a:endParaRPr lang="nl-NL" sz="2400" dirty="0">
              <a:latin typeface="Arial" charset="0"/>
              <a:ea typeface="ＭＳ Ｐゴシック" charset="0"/>
              <a:cs typeface="ＭＳ Ｐゴシック" charset="0"/>
            </a:endParaRPr>
          </a:p>
        </p:txBody>
      </p:sp>
      <p:pic>
        <p:nvPicPr>
          <p:cNvPr id="8" name="Picture 7" descr="O:\AMG_FotoPatienten\Foto's patienten\Unrs 100000-100999\U100240 6.252.910\100240 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647" y="3227408"/>
            <a:ext cx="1529152" cy="203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p:nvSpPr>
        <p:spPr bwMode="auto">
          <a:xfrm>
            <a:off x="251520" y="908720"/>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a:solidFill>
                <a:prstClr val="black"/>
              </a:solidFill>
              <a:latin typeface="Calibri"/>
            </a:endParaRPr>
          </a:p>
        </p:txBody>
      </p:sp>
    </p:spTree>
    <p:extLst>
      <p:ext uri="{BB962C8B-B14F-4D97-AF65-F5344CB8AC3E}">
        <p14:creationId xmlns:p14="http://schemas.microsoft.com/office/powerpoint/2010/main" val="215358628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11"/>
            <a:ext cx="9144000" cy="1039421"/>
          </a:xfrm>
        </p:spPr>
        <p:txBody>
          <a:bodyPr/>
          <a:lstStyle/>
          <a:p>
            <a:pPr algn="ctr"/>
            <a:r>
              <a:rPr lang="en-US" sz="3200" dirty="0" smtClean="0"/>
              <a:t>How would this patient be approached in the Genetics Clinic of the Future?  </a:t>
            </a:r>
            <a:endParaRPr lang="en-US" sz="3200" dirty="0"/>
          </a:p>
        </p:txBody>
      </p:sp>
      <p:sp>
        <p:nvSpPr>
          <p:cNvPr id="3" name="Content Placeholder 2"/>
          <p:cNvSpPr>
            <a:spLocks noGrp="1"/>
          </p:cNvSpPr>
          <p:nvPr>
            <p:ph idx="1"/>
          </p:nvPr>
        </p:nvSpPr>
        <p:spPr>
          <a:xfrm>
            <a:off x="388316" y="1357717"/>
            <a:ext cx="8431833" cy="4236396"/>
          </a:xfrm>
        </p:spPr>
        <p:txBody>
          <a:bodyPr/>
          <a:lstStyle/>
          <a:p>
            <a:endParaRPr lang="en-US" dirty="0" smtClean="0"/>
          </a:p>
          <a:p>
            <a:pPr marL="0" indent="0">
              <a:buNone/>
            </a:pPr>
            <a:r>
              <a:rPr lang="en-US" sz="2400" b="1" dirty="0" smtClean="0"/>
              <a:t>Genome-first approach</a:t>
            </a:r>
            <a:r>
              <a:rPr lang="en-US" sz="2400" dirty="0" smtClean="0"/>
              <a:t>: </a:t>
            </a:r>
          </a:p>
          <a:p>
            <a:pPr marL="0" indent="0">
              <a:buNone/>
            </a:pPr>
            <a:endParaRPr lang="en-US" sz="2400" dirty="0" smtClean="0"/>
          </a:p>
          <a:p>
            <a:pPr lvl="1"/>
            <a:r>
              <a:rPr lang="en-US" sz="2400" dirty="0" smtClean="0"/>
              <a:t>Genome sequencing ordered by medical specialist </a:t>
            </a:r>
          </a:p>
          <a:p>
            <a:pPr lvl="1"/>
            <a:r>
              <a:rPr lang="en-US" sz="2400" dirty="0" smtClean="0"/>
              <a:t>Genome interpreted by </a:t>
            </a:r>
            <a:r>
              <a:rPr lang="en-US" sz="2400" dirty="0" err="1" smtClean="0"/>
              <a:t>bioinformaticians</a:t>
            </a:r>
            <a:r>
              <a:rPr lang="en-US" sz="2400" dirty="0" smtClean="0"/>
              <a:t>/computer software </a:t>
            </a:r>
          </a:p>
          <a:p>
            <a:pPr lvl="1"/>
            <a:r>
              <a:rPr lang="en-US" sz="2400" dirty="0" smtClean="0"/>
              <a:t>(Detailed) pre-test </a:t>
            </a:r>
            <a:r>
              <a:rPr lang="en-US" sz="2400" dirty="0" err="1" smtClean="0"/>
              <a:t>phenotyping</a:t>
            </a:r>
            <a:r>
              <a:rPr lang="en-US" sz="2400" dirty="0" smtClean="0"/>
              <a:t> not necessary  </a:t>
            </a:r>
          </a:p>
          <a:p>
            <a:pPr lvl="1"/>
            <a:r>
              <a:rPr lang="en-US" sz="2400" dirty="0"/>
              <a:t>P</a:t>
            </a:r>
            <a:r>
              <a:rPr lang="en-US" sz="2400" dirty="0" smtClean="0"/>
              <a:t>ost-test </a:t>
            </a:r>
            <a:r>
              <a:rPr lang="en-US" sz="2400" dirty="0" err="1" smtClean="0"/>
              <a:t>phenotyping</a:t>
            </a:r>
            <a:r>
              <a:rPr lang="en-US" sz="2400" dirty="0" smtClean="0"/>
              <a:t> guided by genetic diagnosis (reverse </a:t>
            </a:r>
            <a:r>
              <a:rPr lang="en-US" sz="2400" dirty="0" err="1" smtClean="0"/>
              <a:t>phenotyping</a:t>
            </a:r>
            <a:r>
              <a:rPr lang="en-US" sz="2400" dirty="0" smtClean="0"/>
              <a:t>)</a:t>
            </a:r>
          </a:p>
          <a:p>
            <a:pPr lvl="1"/>
            <a:r>
              <a:rPr lang="en-US" sz="2400" dirty="0" smtClean="0"/>
              <a:t>Genetic counseling</a:t>
            </a:r>
          </a:p>
          <a:p>
            <a:pPr lvl="1"/>
            <a:r>
              <a:rPr lang="en-US" sz="2400" dirty="0" smtClean="0"/>
              <a:t>Advice for follow-up/guidance</a:t>
            </a:r>
          </a:p>
          <a:p>
            <a:pPr marL="457200" lvl="1" indent="0">
              <a:buNone/>
            </a:pPr>
            <a:endParaRPr lang="en-US" sz="2400" b="1" dirty="0"/>
          </a:p>
          <a:p>
            <a:pPr marL="457200" lvl="1" indent="0">
              <a:buNone/>
            </a:pPr>
            <a:endParaRPr lang="en-US" sz="2400" b="1" dirty="0" smtClean="0"/>
          </a:p>
          <a:p>
            <a:pPr marL="457200" lvl="1" indent="0">
              <a:buNone/>
            </a:pPr>
            <a:endParaRPr lang="en-US" b="1" dirty="0"/>
          </a:p>
          <a:p>
            <a:pPr marL="457200" lvl="1" indent="0">
              <a:buNone/>
            </a:pPr>
            <a:endParaRPr lang="en-US" b="1" dirty="0"/>
          </a:p>
          <a:p>
            <a:pPr marL="457200" lvl="1" indent="0">
              <a:buNone/>
            </a:pPr>
            <a:endParaRPr lang="en-US" b="1" dirty="0"/>
          </a:p>
          <a:p>
            <a:pPr marL="457200" lvl="1" indent="0">
              <a:buNone/>
            </a:pPr>
            <a:endParaRPr lang="en-US" dirty="0" smtClean="0"/>
          </a:p>
          <a:p>
            <a:pPr marL="457200" lvl="1" indent="0">
              <a:buNone/>
            </a:pPr>
            <a:endParaRPr lang="en-US" dirty="0" smtClean="0"/>
          </a:p>
          <a:p>
            <a:pPr marL="457200" lvl="1" indent="0">
              <a:buNone/>
            </a:pPr>
            <a:endParaRPr lang="en-US" dirty="0"/>
          </a:p>
          <a:p>
            <a:pPr marL="457200" lvl="1" indent="0">
              <a:buNone/>
            </a:pPr>
            <a:endParaRPr lang="en-US" dirty="0" smtClean="0"/>
          </a:p>
          <a:p>
            <a:pPr lvl="1"/>
            <a:endParaRPr lang="en-US" dirty="0"/>
          </a:p>
          <a:p>
            <a:pPr lvl="1"/>
            <a:endParaRPr lang="en-US" dirty="0" smtClean="0"/>
          </a:p>
          <a:p>
            <a:pPr lvl="1"/>
            <a:endParaRPr lang="en-US" dirty="0" smtClean="0"/>
          </a:p>
          <a:p>
            <a:pPr lvl="1"/>
            <a:endParaRPr lang="en-US" dirty="0" smtClean="0"/>
          </a:p>
          <a:p>
            <a:endParaRPr lang="en-US" dirty="0"/>
          </a:p>
          <a:p>
            <a:endParaRPr lang="en-US" dirty="0" smtClean="0"/>
          </a:p>
          <a:p>
            <a:endParaRPr lang="en-US" dirty="0"/>
          </a:p>
          <a:p>
            <a:endParaRPr lang="en-US" dirty="0"/>
          </a:p>
        </p:txBody>
      </p:sp>
      <p:sp>
        <p:nvSpPr>
          <p:cNvPr id="4" name="Line 4"/>
          <p:cNvSpPr>
            <a:spLocks noChangeShapeType="1"/>
          </p:cNvSpPr>
          <p:nvPr/>
        </p:nvSpPr>
        <p:spPr bwMode="auto">
          <a:xfrm>
            <a:off x="251520" y="1065851"/>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a:solidFill>
                <a:prstClr val="black"/>
              </a:solidFill>
              <a:latin typeface="Calibri"/>
            </a:endParaRPr>
          </a:p>
        </p:txBody>
      </p:sp>
    </p:spTree>
    <p:extLst>
      <p:ext uri="{BB962C8B-B14F-4D97-AF65-F5344CB8AC3E}">
        <p14:creationId xmlns:p14="http://schemas.microsoft.com/office/powerpoint/2010/main" val="49555370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212140"/>
            <a:ext cx="9144000" cy="817022"/>
          </a:xfrm>
        </p:spPr>
        <p:txBody>
          <a:bodyPr>
            <a:normAutofit/>
          </a:bodyPr>
          <a:lstStyle/>
          <a:p>
            <a:pPr algn="ctr"/>
            <a:r>
              <a:rPr lang="en-US" dirty="0" smtClean="0">
                <a:latin typeface="Arial"/>
                <a:cs typeface="Arial"/>
              </a:rPr>
              <a:t>Not many things are certain about the future, but…</a:t>
            </a:r>
            <a:endParaRPr lang="en-US" dirty="0">
              <a:latin typeface="Arial"/>
              <a:cs typeface="Arial"/>
            </a:endParaRPr>
          </a:p>
        </p:txBody>
      </p:sp>
      <p:sp>
        <p:nvSpPr>
          <p:cNvPr id="6" name="Content Placeholder 5"/>
          <p:cNvSpPr>
            <a:spLocks noGrp="1"/>
          </p:cNvSpPr>
          <p:nvPr>
            <p:ph idx="1"/>
          </p:nvPr>
        </p:nvSpPr>
        <p:spPr>
          <a:xfrm>
            <a:off x="251520" y="1124744"/>
            <a:ext cx="8640960" cy="5256584"/>
          </a:xfrm>
          <a:prstGeom prst="rect">
            <a:avLst/>
          </a:prstGeom>
        </p:spPr>
        <p:txBody>
          <a:bodyPr/>
          <a:lstStyle/>
          <a:p>
            <a:pPr marL="0" indent="0">
              <a:buNone/>
            </a:pPr>
            <a:endParaRPr lang="en-US" sz="2400" dirty="0">
              <a:latin typeface="Arial"/>
              <a:cs typeface="Arial"/>
            </a:endParaRPr>
          </a:p>
          <a:p>
            <a:r>
              <a:rPr lang="en-US" sz="2400" dirty="0" smtClean="0">
                <a:latin typeface="Arial"/>
                <a:cs typeface="Arial"/>
              </a:rPr>
              <a:t>A ‘</a:t>
            </a:r>
            <a:r>
              <a:rPr lang="en-US" sz="2400" b="1" dirty="0" smtClean="0">
                <a:latin typeface="Arial"/>
                <a:cs typeface="Arial"/>
              </a:rPr>
              <a:t>genome-first</a:t>
            </a:r>
            <a:r>
              <a:rPr lang="en-US" sz="2400" dirty="0" smtClean="0">
                <a:latin typeface="Arial"/>
                <a:cs typeface="Arial"/>
              </a:rPr>
              <a:t>’ approach will be widely introduced in general healthcare</a:t>
            </a:r>
          </a:p>
          <a:p>
            <a:endParaRPr lang="en-US" sz="2400" dirty="0" smtClean="0">
              <a:latin typeface="Arial"/>
              <a:cs typeface="Arial"/>
            </a:endParaRPr>
          </a:p>
          <a:p>
            <a:r>
              <a:rPr lang="en-US" sz="2400" dirty="0" smtClean="0">
                <a:latin typeface="Arial"/>
                <a:cs typeface="Arial"/>
              </a:rPr>
              <a:t>Medical model will move from disease-oriented to </a:t>
            </a:r>
            <a:r>
              <a:rPr lang="en-US" sz="2400" b="1" dirty="0" smtClean="0">
                <a:latin typeface="Arial"/>
                <a:cs typeface="Arial"/>
              </a:rPr>
              <a:t>prevention-oriented </a:t>
            </a:r>
          </a:p>
          <a:p>
            <a:endParaRPr lang="en-US" sz="2400" b="1" dirty="0">
              <a:latin typeface="Arial"/>
              <a:cs typeface="Arial"/>
            </a:endParaRPr>
          </a:p>
          <a:p>
            <a:r>
              <a:rPr lang="en-US" sz="2400" dirty="0" smtClean="0">
                <a:latin typeface="Arial"/>
                <a:cs typeface="Arial"/>
              </a:rPr>
              <a:t>Treatment will move from one size fits all to personalized medicine</a:t>
            </a:r>
          </a:p>
          <a:p>
            <a:endParaRPr lang="en-US" sz="2400" dirty="0" smtClean="0">
              <a:latin typeface="Arial"/>
              <a:cs typeface="Arial"/>
            </a:endParaRPr>
          </a:p>
          <a:p>
            <a:r>
              <a:rPr lang="en-US" sz="2400" dirty="0" smtClean="0">
                <a:latin typeface="Arial"/>
                <a:cs typeface="Arial"/>
              </a:rPr>
              <a:t>Patients become increasingly </a:t>
            </a:r>
            <a:r>
              <a:rPr lang="en-US" sz="2400" b="1" dirty="0" smtClean="0">
                <a:latin typeface="Arial"/>
                <a:cs typeface="Arial"/>
              </a:rPr>
              <a:t>autonomous</a:t>
            </a:r>
            <a:r>
              <a:rPr lang="en-US" sz="2400" dirty="0" smtClean="0">
                <a:latin typeface="Arial"/>
                <a:cs typeface="Arial"/>
              </a:rPr>
              <a:t> and </a:t>
            </a:r>
            <a:r>
              <a:rPr lang="en-US" sz="2400" b="1" dirty="0" smtClean="0">
                <a:latin typeface="Arial"/>
                <a:cs typeface="Arial"/>
              </a:rPr>
              <a:t>informed</a:t>
            </a:r>
          </a:p>
          <a:p>
            <a:endParaRPr lang="en-US" sz="2400" dirty="0" smtClean="0">
              <a:latin typeface="Arial"/>
              <a:cs typeface="Arial"/>
            </a:endParaRPr>
          </a:p>
        </p:txBody>
      </p:sp>
      <p:sp>
        <p:nvSpPr>
          <p:cNvPr id="4" name="Line 4"/>
          <p:cNvSpPr>
            <a:spLocks noChangeShapeType="1"/>
          </p:cNvSpPr>
          <p:nvPr/>
        </p:nvSpPr>
        <p:spPr bwMode="auto">
          <a:xfrm>
            <a:off x="251520" y="908720"/>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a:solidFill>
                <a:prstClr val="black"/>
              </a:solidFill>
              <a:latin typeface="Calibri"/>
            </a:endParaRPr>
          </a:p>
        </p:txBody>
      </p:sp>
    </p:spTree>
    <p:extLst>
      <p:ext uri="{BB962C8B-B14F-4D97-AF65-F5344CB8AC3E}">
        <p14:creationId xmlns:p14="http://schemas.microsoft.com/office/powerpoint/2010/main" val="280800587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204818"/>
            <a:ext cx="9144000" cy="919926"/>
          </a:xfrm>
        </p:spPr>
        <p:txBody>
          <a:bodyPr>
            <a:normAutofit/>
          </a:bodyPr>
          <a:lstStyle/>
          <a:p>
            <a:pPr algn="ctr"/>
            <a:r>
              <a:rPr lang="en-US" dirty="0" smtClean="0">
                <a:latin typeface="Arial"/>
                <a:cs typeface="Arial"/>
              </a:rPr>
              <a:t>Not many things are certain about the future, but…</a:t>
            </a:r>
            <a:endParaRPr lang="en-US" dirty="0">
              <a:latin typeface="Arial"/>
              <a:cs typeface="Arial"/>
            </a:endParaRPr>
          </a:p>
        </p:txBody>
      </p:sp>
      <p:sp>
        <p:nvSpPr>
          <p:cNvPr id="6" name="Content Placeholder 5"/>
          <p:cNvSpPr>
            <a:spLocks noGrp="1"/>
          </p:cNvSpPr>
          <p:nvPr>
            <p:ph idx="1"/>
          </p:nvPr>
        </p:nvSpPr>
        <p:spPr>
          <a:xfrm>
            <a:off x="251520" y="1124744"/>
            <a:ext cx="8640960" cy="5256584"/>
          </a:xfrm>
          <a:prstGeom prst="rect">
            <a:avLst/>
          </a:prstGeom>
        </p:spPr>
        <p:txBody>
          <a:bodyPr/>
          <a:lstStyle/>
          <a:p>
            <a:pPr marL="0" indent="0">
              <a:buNone/>
            </a:pPr>
            <a:endParaRPr lang="en-US" sz="2400" dirty="0">
              <a:latin typeface="Arial"/>
              <a:cs typeface="Arial"/>
            </a:endParaRPr>
          </a:p>
          <a:p>
            <a:r>
              <a:rPr lang="en-US" sz="2400" dirty="0" smtClean="0">
                <a:solidFill>
                  <a:schemeClr val="bg1">
                    <a:lumMod val="95000"/>
                  </a:schemeClr>
                </a:solidFill>
                <a:latin typeface="Arial"/>
                <a:cs typeface="Arial"/>
              </a:rPr>
              <a:t>A ‘</a:t>
            </a:r>
            <a:r>
              <a:rPr lang="en-US" sz="2400" b="1" dirty="0" smtClean="0">
                <a:solidFill>
                  <a:schemeClr val="bg1">
                    <a:lumMod val="95000"/>
                  </a:schemeClr>
                </a:solidFill>
                <a:latin typeface="Arial"/>
                <a:cs typeface="Arial"/>
              </a:rPr>
              <a:t>genome-first</a:t>
            </a:r>
            <a:r>
              <a:rPr lang="en-US" sz="2400" dirty="0" smtClean="0">
                <a:solidFill>
                  <a:schemeClr val="bg1">
                    <a:lumMod val="95000"/>
                  </a:schemeClr>
                </a:solidFill>
                <a:latin typeface="Arial"/>
                <a:cs typeface="Arial"/>
              </a:rPr>
              <a:t>’ approach will be widely introduced in general healthcare</a:t>
            </a:r>
          </a:p>
          <a:p>
            <a:endParaRPr lang="en-US" sz="2400" dirty="0" smtClean="0">
              <a:solidFill>
                <a:schemeClr val="bg1">
                  <a:lumMod val="95000"/>
                </a:schemeClr>
              </a:solidFill>
              <a:latin typeface="Arial"/>
              <a:cs typeface="Arial"/>
            </a:endParaRPr>
          </a:p>
          <a:p>
            <a:r>
              <a:rPr lang="en-US" sz="2400" dirty="0" smtClean="0">
                <a:solidFill>
                  <a:schemeClr val="bg1">
                    <a:lumMod val="95000"/>
                  </a:schemeClr>
                </a:solidFill>
                <a:latin typeface="Arial"/>
                <a:cs typeface="Arial"/>
              </a:rPr>
              <a:t>Medical model will move from disease-oriented to </a:t>
            </a:r>
            <a:r>
              <a:rPr lang="en-US" sz="2400" b="1" dirty="0" smtClean="0">
                <a:solidFill>
                  <a:schemeClr val="bg1">
                    <a:lumMod val="95000"/>
                  </a:schemeClr>
                </a:solidFill>
                <a:latin typeface="Arial"/>
                <a:cs typeface="Arial"/>
              </a:rPr>
              <a:t>prevention-oriented </a:t>
            </a:r>
          </a:p>
          <a:p>
            <a:endParaRPr lang="en-US" sz="2400" b="1" dirty="0" smtClean="0">
              <a:latin typeface="Arial"/>
              <a:cs typeface="Arial"/>
            </a:endParaRPr>
          </a:p>
          <a:p>
            <a:r>
              <a:rPr lang="en-US" sz="2400" dirty="0" smtClean="0">
                <a:latin typeface="Arial"/>
                <a:cs typeface="Arial"/>
              </a:rPr>
              <a:t>Treatment will move from one size fits all to personalized medicine</a:t>
            </a:r>
          </a:p>
          <a:p>
            <a:endParaRPr lang="en-US" sz="2400" dirty="0" smtClean="0">
              <a:latin typeface="Arial"/>
              <a:cs typeface="Arial"/>
            </a:endParaRPr>
          </a:p>
          <a:p>
            <a:r>
              <a:rPr lang="en-US" sz="2400" dirty="0" smtClean="0">
                <a:latin typeface="Arial"/>
                <a:cs typeface="Arial"/>
              </a:rPr>
              <a:t>Patients become increasingly </a:t>
            </a:r>
            <a:r>
              <a:rPr lang="en-US" sz="2400" b="1" dirty="0" smtClean="0">
                <a:latin typeface="Arial"/>
                <a:cs typeface="Arial"/>
              </a:rPr>
              <a:t>autonomous</a:t>
            </a:r>
            <a:r>
              <a:rPr lang="en-US" sz="2400" dirty="0" smtClean="0">
                <a:latin typeface="Arial"/>
                <a:cs typeface="Arial"/>
              </a:rPr>
              <a:t> and </a:t>
            </a:r>
            <a:r>
              <a:rPr lang="en-US" sz="2400" b="1" dirty="0" smtClean="0">
                <a:latin typeface="Arial"/>
                <a:cs typeface="Arial"/>
              </a:rPr>
              <a:t>informed</a:t>
            </a:r>
          </a:p>
          <a:p>
            <a:endParaRPr lang="en-US" sz="2400" dirty="0" smtClean="0">
              <a:latin typeface="Arial"/>
              <a:cs typeface="Arial"/>
            </a:endParaRPr>
          </a:p>
        </p:txBody>
      </p:sp>
      <p:sp>
        <p:nvSpPr>
          <p:cNvPr id="4" name="Line 4"/>
          <p:cNvSpPr>
            <a:spLocks noChangeShapeType="1"/>
          </p:cNvSpPr>
          <p:nvPr/>
        </p:nvSpPr>
        <p:spPr bwMode="auto">
          <a:xfrm>
            <a:off x="251520" y="908720"/>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a:solidFill>
                <a:prstClr val="black"/>
              </a:solidFill>
              <a:latin typeface="Calibri"/>
            </a:endParaRPr>
          </a:p>
        </p:txBody>
      </p:sp>
      <p:sp>
        <p:nvSpPr>
          <p:cNvPr id="2" name="Oval Callout 1"/>
          <p:cNvSpPr/>
          <p:nvPr/>
        </p:nvSpPr>
        <p:spPr>
          <a:xfrm>
            <a:off x="1547082" y="1124744"/>
            <a:ext cx="4235899" cy="2764363"/>
          </a:xfrm>
          <a:prstGeom prst="wedgeEllipseCallou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Sir William Osler: “The good physician treats the disease, the great physician treats the patient” </a:t>
            </a:r>
            <a:endParaRPr lang="en-US" sz="2400" b="1" dirty="0">
              <a:solidFill>
                <a:schemeClr val="tx1"/>
              </a:solidFill>
            </a:endParaRPr>
          </a:p>
        </p:txBody>
      </p:sp>
    </p:spTree>
    <p:extLst>
      <p:ext uri="{BB962C8B-B14F-4D97-AF65-F5344CB8AC3E}">
        <p14:creationId xmlns:p14="http://schemas.microsoft.com/office/powerpoint/2010/main" val="411169718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6880508" y="1913218"/>
            <a:ext cx="0" cy="3585511"/>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165598" y="1913218"/>
            <a:ext cx="0" cy="2514652"/>
          </a:xfrm>
          <a:prstGeom prst="line">
            <a:avLst/>
          </a:prstGeom>
          <a:ln w="635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80214" y="1913218"/>
            <a:ext cx="0" cy="1341635"/>
          </a:xfrm>
          <a:prstGeom prst="line">
            <a:avLst/>
          </a:prstGeom>
          <a:ln w="635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388154" y="1900889"/>
            <a:ext cx="0" cy="3602451"/>
          </a:xfrm>
          <a:prstGeom prst="line">
            <a:avLst/>
          </a:prstGeom>
          <a:ln w="635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09565" y="1900889"/>
            <a:ext cx="0" cy="2483620"/>
          </a:xfrm>
          <a:prstGeom prst="line">
            <a:avLst/>
          </a:prstGeom>
          <a:ln w="635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135767" y="1900889"/>
            <a:ext cx="0" cy="1353964"/>
          </a:xfrm>
          <a:prstGeom prst="line">
            <a:avLst/>
          </a:prstGeom>
          <a:ln w="635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198206" y="188640"/>
            <a:ext cx="7056714" cy="584776"/>
          </a:xfrm>
          <a:prstGeom prst="rect">
            <a:avLst/>
          </a:prstGeom>
          <a:noFill/>
        </p:spPr>
        <p:txBody>
          <a:bodyPr wrap="none" rtlCol="0">
            <a:spAutoFit/>
          </a:bodyPr>
          <a:lstStyle/>
          <a:p>
            <a:pPr algn="ctr"/>
            <a:r>
              <a:rPr lang="nl-NL" sz="2800" b="1" dirty="0">
                <a:solidFill>
                  <a:srgbClr val="00539F"/>
                </a:solidFill>
                <a:latin typeface="Arial"/>
                <a:ea typeface="ＭＳ Ｐゴシック" charset="0"/>
                <a:cs typeface="Arial"/>
              </a:rPr>
              <a:t> </a:t>
            </a:r>
            <a:r>
              <a:rPr lang="nl-NL" sz="3200" b="1" dirty="0" err="1">
                <a:solidFill>
                  <a:srgbClr val="00539F"/>
                </a:solidFill>
                <a:latin typeface="Arial"/>
                <a:ea typeface="ＭＳ Ｐゴシック" charset="0"/>
                <a:cs typeface="Arial"/>
              </a:rPr>
              <a:t>Genome</a:t>
            </a:r>
            <a:r>
              <a:rPr lang="nl-NL" sz="3200" b="1" dirty="0">
                <a:solidFill>
                  <a:srgbClr val="00539F"/>
                </a:solidFill>
                <a:latin typeface="Arial"/>
                <a:ea typeface="ＭＳ Ｐゴシック" charset="0"/>
                <a:cs typeface="Arial"/>
              </a:rPr>
              <a:t> information in health care</a:t>
            </a:r>
          </a:p>
        </p:txBody>
      </p:sp>
      <p:sp>
        <p:nvSpPr>
          <p:cNvPr id="5" name="TextBox 4"/>
          <p:cNvSpPr txBox="1"/>
          <p:nvPr/>
        </p:nvSpPr>
        <p:spPr>
          <a:xfrm>
            <a:off x="2388154" y="894353"/>
            <a:ext cx="3963495" cy="461665"/>
          </a:xfrm>
          <a:prstGeom prst="rect">
            <a:avLst/>
          </a:prstGeom>
          <a:noFill/>
        </p:spPr>
        <p:txBody>
          <a:bodyPr wrap="none" rtlCol="0">
            <a:spAutoFit/>
          </a:bodyPr>
          <a:lstStyle/>
          <a:p>
            <a:r>
              <a:rPr lang="nl-NL" sz="2400" b="1" dirty="0" err="1">
                <a:solidFill>
                  <a:prstClr val="black"/>
                </a:solidFill>
                <a:latin typeface="Arial"/>
                <a:ea typeface="ＭＳ Ｐゴシック" charset="0"/>
                <a:cs typeface="Arial"/>
              </a:rPr>
              <a:t>From</a:t>
            </a:r>
            <a:r>
              <a:rPr lang="nl-NL" sz="2400" b="1" dirty="0">
                <a:solidFill>
                  <a:prstClr val="black"/>
                </a:solidFill>
                <a:latin typeface="Arial"/>
                <a:ea typeface="ＭＳ Ｐゴシック" charset="0"/>
                <a:cs typeface="Arial"/>
              </a:rPr>
              <a:t> </a:t>
            </a:r>
            <a:r>
              <a:rPr lang="nl-NL" sz="2400" b="1" dirty="0" err="1">
                <a:solidFill>
                  <a:prstClr val="black"/>
                </a:solidFill>
                <a:latin typeface="Arial"/>
                <a:ea typeface="ＭＳ Ｐゴシック" charset="0"/>
                <a:cs typeface="Arial"/>
              </a:rPr>
              <a:t>conception</a:t>
            </a:r>
            <a:r>
              <a:rPr lang="nl-NL" sz="2400" b="1" dirty="0">
                <a:solidFill>
                  <a:prstClr val="black"/>
                </a:solidFill>
                <a:latin typeface="Arial"/>
                <a:ea typeface="ＭＳ Ｐゴシック" charset="0"/>
                <a:cs typeface="Arial"/>
              </a:rPr>
              <a:t> </a:t>
            </a:r>
            <a:r>
              <a:rPr lang="nl-NL" sz="2400" b="1" dirty="0" err="1">
                <a:solidFill>
                  <a:prstClr val="black"/>
                </a:solidFill>
                <a:latin typeface="Arial"/>
                <a:ea typeface="ＭＳ Ｐゴシック" charset="0"/>
                <a:cs typeface="Arial"/>
              </a:rPr>
              <a:t>to</a:t>
            </a:r>
            <a:r>
              <a:rPr lang="nl-NL" sz="2400" b="1" dirty="0">
                <a:solidFill>
                  <a:prstClr val="black"/>
                </a:solidFill>
                <a:latin typeface="Arial"/>
                <a:ea typeface="ＭＳ Ｐゴシック" charset="0"/>
                <a:cs typeface="Arial"/>
              </a:rPr>
              <a:t> </a:t>
            </a:r>
            <a:r>
              <a:rPr lang="nl-NL" sz="2400" b="1" dirty="0" err="1">
                <a:solidFill>
                  <a:prstClr val="black"/>
                </a:solidFill>
                <a:latin typeface="Arial"/>
                <a:ea typeface="ＭＳ Ｐゴシック" charset="0"/>
                <a:cs typeface="Arial"/>
              </a:rPr>
              <a:t>death</a:t>
            </a:r>
            <a:endParaRPr lang="nl-NL" sz="2400" b="1" dirty="0">
              <a:solidFill>
                <a:prstClr val="black"/>
              </a:solidFill>
              <a:latin typeface="Arial"/>
              <a:ea typeface="ＭＳ Ｐゴシック" charset="0"/>
              <a:cs typeface="Arial"/>
            </a:endParaRPr>
          </a:p>
        </p:txBody>
      </p:sp>
      <p:sp>
        <p:nvSpPr>
          <p:cNvPr id="9" name="TextBox 8"/>
          <p:cNvSpPr txBox="1"/>
          <p:nvPr/>
        </p:nvSpPr>
        <p:spPr>
          <a:xfrm>
            <a:off x="332901" y="1504136"/>
            <a:ext cx="372330"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-2</a:t>
            </a:r>
          </a:p>
        </p:txBody>
      </p:sp>
      <p:sp>
        <p:nvSpPr>
          <p:cNvPr id="10" name="TextBox 9"/>
          <p:cNvSpPr txBox="1"/>
          <p:nvPr/>
        </p:nvSpPr>
        <p:spPr>
          <a:xfrm>
            <a:off x="419209" y="2402195"/>
            <a:ext cx="1782008" cy="646331"/>
          </a:xfrm>
          <a:prstGeom prst="rect">
            <a:avLst/>
          </a:prstGeom>
          <a:solidFill>
            <a:schemeClr val="bg1"/>
          </a:solidFill>
          <a:ln>
            <a:solidFill>
              <a:schemeClr val="tx2">
                <a:lumMod val="75000"/>
              </a:schemeClr>
            </a:solidFill>
          </a:ln>
        </p:spPr>
        <p:txBody>
          <a:bodyPr wrap="none" rtlCol="0">
            <a:spAutoFit/>
          </a:bodyPr>
          <a:lstStyle/>
          <a:p>
            <a:r>
              <a:rPr lang="nl-NL" b="1" dirty="0" err="1">
                <a:solidFill>
                  <a:prstClr val="black"/>
                </a:solidFill>
                <a:latin typeface="Calibri"/>
                <a:ea typeface="ＭＳ Ｐゴシック" charset="0"/>
                <a:cs typeface="ＭＳ Ｐゴシック" charset="0"/>
              </a:rPr>
              <a:t>Preconception</a:t>
            </a:r>
            <a:endParaRPr lang="nl-NL" b="1" dirty="0">
              <a:solidFill>
                <a:prstClr val="black"/>
              </a:solidFill>
              <a:latin typeface="Calibri"/>
              <a:ea typeface="ＭＳ Ｐゴシック" charset="0"/>
              <a:cs typeface="ＭＳ Ｐゴシック" charset="0"/>
            </a:endParaRPr>
          </a:p>
          <a:p>
            <a:r>
              <a:rPr lang="nl-NL" dirty="0">
                <a:solidFill>
                  <a:prstClr val="black"/>
                </a:solidFill>
                <a:latin typeface="Calibri"/>
                <a:ea typeface="ＭＳ Ｐゴシック" charset="0"/>
                <a:cs typeface="ＭＳ Ｐゴシック" charset="0"/>
              </a:rPr>
              <a:t>Carrier screening</a:t>
            </a:r>
          </a:p>
        </p:txBody>
      </p:sp>
      <p:cxnSp>
        <p:nvCxnSpPr>
          <p:cNvPr id="11" name="Straight Connector 10"/>
          <p:cNvCxnSpPr/>
          <p:nvPr/>
        </p:nvCxnSpPr>
        <p:spPr>
          <a:xfrm>
            <a:off x="559279" y="1900889"/>
            <a:ext cx="0" cy="488708"/>
          </a:xfrm>
          <a:prstGeom prst="line">
            <a:avLst/>
          </a:prstGeom>
          <a:ln w="6350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7989" y="1504136"/>
            <a:ext cx="547596"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-0.5</a:t>
            </a:r>
          </a:p>
        </p:txBody>
      </p:sp>
      <p:sp>
        <p:nvSpPr>
          <p:cNvPr id="14" name="TextBox 13"/>
          <p:cNvSpPr txBox="1"/>
          <p:nvPr/>
        </p:nvSpPr>
        <p:spPr>
          <a:xfrm>
            <a:off x="559279" y="3254853"/>
            <a:ext cx="2742101" cy="923330"/>
          </a:xfrm>
          <a:prstGeom prst="rect">
            <a:avLst/>
          </a:prstGeom>
          <a:solidFill>
            <a:schemeClr val="bg1"/>
          </a:solidFill>
          <a:ln>
            <a:solidFill>
              <a:schemeClr val="tx2">
                <a:lumMod val="60000"/>
                <a:lumOff val="40000"/>
              </a:schemeClr>
            </a:solidFill>
          </a:ln>
        </p:spPr>
        <p:txBody>
          <a:bodyPr wrap="square" rtlCol="0">
            <a:spAutoFit/>
          </a:bodyPr>
          <a:lstStyle/>
          <a:p>
            <a:r>
              <a:rPr lang="nl-NL" b="1" dirty="0" err="1">
                <a:solidFill>
                  <a:prstClr val="black"/>
                </a:solidFill>
                <a:latin typeface="Calibri"/>
                <a:ea typeface="ＭＳ Ｐゴシック" charset="0"/>
                <a:cs typeface="ＭＳ Ｐゴシック" charset="0"/>
              </a:rPr>
              <a:t>Pregnancy</a:t>
            </a:r>
            <a:endParaRPr lang="nl-NL" b="1" dirty="0">
              <a:solidFill>
                <a:prstClr val="black"/>
              </a:solidFill>
              <a:latin typeface="Calibri"/>
              <a:ea typeface="ＭＳ Ｐゴシック" charset="0"/>
              <a:cs typeface="ＭＳ Ｐゴシック" charset="0"/>
            </a:endParaRPr>
          </a:p>
          <a:p>
            <a:r>
              <a:rPr lang="nl-NL" dirty="0">
                <a:solidFill>
                  <a:prstClr val="black"/>
                </a:solidFill>
                <a:latin typeface="Calibri"/>
                <a:ea typeface="ＭＳ Ｐゴシック" charset="0"/>
                <a:cs typeface="ＭＳ Ｐゴシック" charset="0"/>
              </a:rPr>
              <a:t>NIPT (</a:t>
            </a:r>
            <a:r>
              <a:rPr lang="nl-NL" dirty="0" err="1">
                <a:solidFill>
                  <a:prstClr val="black"/>
                </a:solidFill>
                <a:latin typeface="Calibri"/>
                <a:ea typeface="ＭＳ Ｐゴシック" charset="0"/>
                <a:cs typeface="ＭＳ Ｐゴシック" charset="0"/>
              </a:rPr>
              <a:t>trisomy</a:t>
            </a:r>
            <a:r>
              <a:rPr lang="nl-NL" dirty="0">
                <a:solidFill>
                  <a:prstClr val="black"/>
                </a:solidFill>
                <a:latin typeface="Calibri"/>
                <a:ea typeface="ＭＳ Ｐゴシック" charset="0"/>
                <a:cs typeface="ＭＳ Ｐゴシック" charset="0"/>
              </a:rPr>
              <a:t> 13/18/21, </a:t>
            </a:r>
            <a:r>
              <a:rPr lang="nl-NL" dirty="0" err="1">
                <a:solidFill>
                  <a:prstClr val="black"/>
                </a:solidFill>
                <a:latin typeface="Calibri"/>
                <a:ea typeface="ＭＳ Ｐゴシック" charset="0"/>
                <a:cs typeface="ＭＳ Ｐゴシック" charset="0"/>
              </a:rPr>
              <a:t>sex</a:t>
            </a:r>
            <a:r>
              <a:rPr lang="nl-NL" dirty="0">
                <a:solidFill>
                  <a:prstClr val="black"/>
                </a:solidFill>
                <a:latin typeface="Calibri"/>
                <a:ea typeface="ＭＳ Ｐゴシック" charset="0"/>
                <a:cs typeface="ＭＳ Ｐゴシック" charset="0"/>
              </a:rPr>
              <a:t>, carrier)</a:t>
            </a:r>
          </a:p>
        </p:txBody>
      </p:sp>
      <p:sp>
        <p:nvSpPr>
          <p:cNvPr id="16" name="TextBox 15"/>
          <p:cNvSpPr txBox="1"/>
          <p:nvPr/>
        </p:nvSpPr>
        <p:spPr>
          <a:xfrm>
            <a:off x="787989" y="4392227"/>
            <a:ext cx="2790137" cy="646331"/>
          </a:xfrm>
          <a:prstGeom prst="rect">
            <a:avLst/>
          </a:prstGeom>
          <a:solidFill>
            <a:schemeClr val="bg1"/>
          </a:solidFill>
          <a:ln>
            <a:solidFill>
              <a:schemeClr val="accent3">
                <a:lumMod val="50000"/>
              </a:schemeClr>
            </a:solidFill>
          </a:ln>
        </p:spPr>
        <p:txBody>
          <a:bodyPr wrap="square" rtlCol="0">
            <a:spAutoFit/>
          </a:bodyPr>
          <a:lstStyle/>
          <a:p>
            <a:r>
              <a:rPr lang="nl-NL" b="1" dirty="0" err="1">
                <a:solidFill>
                  <a:prstClr val="black"/>
                </a:solidFill>
                <a:latin typeface="Calibri"/>
                <a:ea typeface="ＭＳ Ｐゴシック" charset="0"/>
                <a:cs typeface="ＭＳ Ｐゴシック" charset="0"/>
              </a:rPr>
              <a:t>Birth</a:t>
            </a:r>
            <a:endParaRPr lang="nl-NL" b="1" dirty="0">
              <a:solidFill>
                <a:prstClr val="black"/>
              </a:solidFill>
              <a:latin typeface="Calibri"/>
              <a:ea typeface="ＭＳ Ｐゴシック" charset="0"/>
              <a:cs typeface="ＭＳ Ｐゴシック" charset="0"/>
            </a:endParaRPr>
          </a:p>
          <a:p>
            <a:r>
              <a:rPr lang="nl-NL" dirty="0" err="1">
                <a:solidFill>
                  <a:prstClr val="black"/>
                </a:solidFill>
                <a:latin typeface="Calibri"/>
                <a:ea typeface="ＭＳ Ｐゴシック" charset="0"/>
                <a:cs typeface="ＭＳ Ｐゴシック" charset="0"/>
              </a:rPr>
              <a:t>Neonatal</a:t>
            </a:r>
            <a:r>
              <a:rPr lang="nl-NL" dirty="0">
                <a:solidFill>
                  <a:prstClr val="black"/>
                </a:solidFill>
                <a:latin typeface="Calibri"/>
                <a:ea typeface="ＭＳ Ｐゴシック" charset="0"/>
                <a:cs typeface="ＭＳ Ｐゴシック" charset="0"/>
              </a:rPr>
              <a:t> screening</a:t>
            </a:r>
          </a:p>
        </p:txBody>
      </p:sp>
      <p:sp>
        <p:nvSpPr>
          <p:cNvPr id="17" name="TextBox 16"/>
          <p:cNvSpPr txBox="1"/>
          <p:nvPr/>
        </p:nvSpPr>
        <p:spPr>
          <a:xfrm>
            <a:off x="1268765" y="1506899"/>
            <a:ext cx="301660"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0</a:t>
            </a:r>
          </a:p>
        </p:txBody>
      </p:sp>
      <p:sp>
        <p:nvSpPr>
          <p:cNvPr id="19" name="TextBox 18"/>
          <p:cNvSpPr txBox="1"/>
          <p:nvPr/>
        </p:nvSpPr>
        <p:spPr>
          <a:xfrm>
            <a:off x="2148714" y="1519228"/>
            <a:ext cx="606318"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0-10</a:t>
            </a:r>
          </a:p>
        </p:txBody>
      </p:sp>
      <p:sp>
        <p:nvSpPr>
          <p:cNvPr id="21" name="TextBox 20"/>
          <p:cNvSpPr txBox="1"/>
          <p:nvPr/>
        </p:nvSpPr>
        <p:spPr>
          <a:xfrm>
            <a:off x="1616211" y="5498729"/>
            <a:ext cx="3710211" cy="923330"/>
          </a:xfrm>
          <a:prstGeom prst="rect">
            <a:avLst/>
          </a:prstGeom>
          <a:solidFill>
            <a:schemeClr val="bg1"/>
          </a:solidFill>
          <a:ln>
            <a:solidFill>
              <a:schemeClr val="accent3">
                <a:lumMod val="75000"/>
              </a:schemeClr>
            </a:solidFill>
          </a:ln>
        </p:spPr>
        <p:txBody>
          <a:bodyPr wrap="square" rtlCol="0">
            <a:spAutoFit/>
          </a:bodyPr>
          <a:lstStyle/>
          <a:p>
            <a:r>
              <a:rPr lang="nl-NL" b="1" dirty="0" err="1">
                <a:solidFill>
                  <a:prstClr val="black"/>
                </a:solidFill>
                <a:latin typeface="Calibri"/>
                <a:ea typeface="ＭＳ Ｐゴシック" charset="0"/>
                <a:cs typeface="ＭＳ Ｐゴシック" charset="0"/>
              </a:rPr>
              <a:t>Unexplained</a:t>
            </a:r>
            <a:r>
              <a:rPr lang="nl-NL" b="1" dirty="0">
                <a:solidFill>
                  <a:prstClr val="black"/>
                </a:solidFill>
                <a:latin typeface="Calibri"/>
                <a:ea typeface="ＭＳ Ｐゴシック" charset="0"/>
                <a:cs typeface="ＭＳ Ｐゴシック" charset="0"/>
              </a:rPr>
              <a:t> </a:t>
            </a:r>
            <a:r>
              <a:rPr lang="nl-NL" b="1" dirty="0" err="1">
                <a:solidFill>
                  <a:prstClr val="black"/>
                </a:solidFill>
                <a:latin typeface="Calibri"/>
                <a:ea typeface="ＭＳ Ｐゴシック" charset="0"/>
                <a:cs typeface="ＭＳ Ｐゴシック" charset="0"/>
              </a:rPr>
              <a:t>congenital</a:t>
            </a:r>
            <a:r>
              <a:rPr lang="nl-NL" b="1" dirty="0">
                <a:solidFill>
                  <a:prstClr val="black"/>
                </a:solidFill>
                <a:latin typeface="Calibri"/>
                <a:ea typeface="ＭＳ Ｐゴシック" charset="0"/>
                <a:cs typeface="ＭＳ Ｐゴシック" charset="0"/>
              </a:rPr>
              <a:t> disorders</a:t>
            </a:r>
          </a:p>
          <a:p>
            <a:r>
              <a:rPr lang="nl-NL" dirty="0">
                <a:solidFill>
                  <a:prstClr val="black"/>
                </a:solidFill>
                <a:latin typeface="Calibri"/>
                <a:ea typeface="ＭＳ Ｐゴシック" charset="0"/>
                <a:cs typeface="ＭＳ Ｐゴシック" charset="0"/>
              </a:rPr>
              <a:t>De </a:t>
            </a:r>
            <a:r>
              <a:rPr lang="nl-NL" dirty="0" err="1">
                <a:solidFill>
                  <a:prstClr val="black"/>
                </a:solidFill>
                <a:latin typeface="Calibri"/>
                <a:ea typeface="ＭＳ Ｐゴシック" charset="0"/>
                <a:cs typeface="ＭＳ Ｐゴシック" charset="0"/>
              </a:rPr>
              <a:t>novo</a:t>
            </a:r>
            <a:r>
              <a:rPr lang="nl-NL" dirty="0">
                <a:solidFill>
                  <a:prstClr val="black"/>
                </a:solidFill>
                <a:latin typeface="Calibri"/>
                <a:ea typeface="ＭＳ Ｐゴシック" charset="0"/>
                <a:cs typeface="ＭＳ Ｐゴシック" charset="0"/>
              </a:rPr>
              <a:t> screening</a:t>
            </a:r>
          </a:p>
          <a:p>
            <a:r>
              <a:rPr lang="nl-NL" dirty="0" err="1">
                <a:solidFill>
                  <a:prstClr val="black"/>
                </a:solidFill>
                <a:latin typeface="Calibri"/>
                <a:ea typeface="ＭＳ Ｐゴシック" charset="0"/>
                <a:cs typeface="ＭＳ Ｐゴシック" charset="0"/>
              </a:rPr>
              <a:t>Whole</a:t>
            </a:r>
            <a:r>
              <a:rPr lang="nl-NL" dirty="0">
                <a:solidFill>
                  <a:prstClr val="black"/>
                </a:solidFill>
                <a:latin typeface="Calibri"/>
                <a:ea typeface="ＭＳ Ｐゴシック" charset="0"/>
                <a:cs typeface="ＭＳ Ｐゴシック" charset="0"/>
              </a:rPr>
              <a:t> </a:t>
            </a:r>
            <a:r>
              <a:rPr lang="nl-NL" dirty="0" err="1">
                <a:solidFill>
                  <a:prstClr val="black"/>
                </a:solidFill>
                <a:latin typeface="Calibri"/>
                <a:ea typeface="ＭＳ Ｐゴシック" charset="0"/>
                <a:cs typeface="ＭＳ Ｐゴシック" charset="0"/>
              </a:rPr>
              <a:t>genome</a:t>
            </a:r>
            <a:r>
              <a:rPr lang="nl-NL" dirty="0">
                <a:solidFill>
                  <a:prstClr val="black"/>
                </a:solidFill>
                <a:latin typeface="Calibri"/>
                <a:ea typeface="ＭＳ Ｐゴシック" charset="0"/>
                <a:cs typeface="ＭＳ Ｐゴシック" charset="0"/>
              </a:rPr>
              <a:t> scan</a:t>
            </a:r>
          </a:p>
        </p:txBody>
      </p:sp>
      <p:cxnSp>
        <p:nvCxnSpPr>
          <p:cNvPr id="22" name="Straight Connector 21"/>
          <p:cNvCxnSpPr/>
          <p:nvPr/>
        </p:nvCxnSpPr>
        <p:spPr>
          <a:xfrm>
            <a:off x="3301380" y="1913218"/>
            <a:ext cx="0" cy="476379"/>
          </a:xfrm>
          <a:prstGeom prst="line">
            <a:avLst/>
          </a:prstGeom>
          <a:ln w="63500">
            <a:solidFill>
              <a:srgbClr val="FFFF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938640" y="1531557"/>
            <a:ext cx="723312"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10-20</a:t>
            </a:r>
          </a:p>
        </p:txBody>
      </p:sp>
      <p:sp>
        <p:nvSpPr>
          <p:cNvPr id="25" name="TextBox 24"/>
          <p:cNvSpPr txBox="1"/>
          <p:nvPr/>
        </p:nvSpPr>
        <p:spPr>
          <a:xfrm>
            <a:off x="2843808" y="2402195"/>
            <a:ext cx="2088232" cy="646331"/>
          </a:xfrm>
          <a:prstGeom prst="rect">
            <a:avLst/>
          </a:prstGeom>
          <a:solidFill>
            <a:schemeClr val="bg1"/>
          </a:solidFill>
          <a:ln>
            <a:solidFill>
              <a:srgbClr val="FFFF00"/>
            </a:solidFill>
          </a:ln>
        </p:spPr>
        <p:txBody>
          <a:bodyPr wrap="square" rtlCol="0">
            <a:spAutoFit/>
          </a:bodyPr>
          <a:lstStyle/>
          <a:p>
            <a:r>
              <a:rPr lang="nl-NL" b="1" dirty="0" err="1">
                <a:solidFill>
                  <a:prstClr val="black"/>
                </a:solidFill>
                <a:latin typeface="Calibri"/>
                <a:ea typeface="ＭＳ Ｐゴシック" charset="0"/>
                <a:cs typeface="ＭＳ Ｐゴシック" charset="0"/>
              </a:rPr>
              <a:t>Disease</a:t>
            </a:r>
            <a:r>
              <a:rPr lang="nl-NL" b="1" dirty="0">
                <a:solidFill>
                  <a:prstClr val="black"/>
                </a:solidFill>
                <a:latin typeface="Calibri"/>
                <a:ea typeface="ＭＳ Ｐゴシック" charset="0"/>
                <a:cs typeface="ＭＳ Ｐゴシック" charset="0"/>
              </a:rPr>
              <a:t>  prevention</a:t>
            </a:r>
          </a:p>
          <a:p>
            <a:r>
              <a:rPr lang="nl-NL" dirty="0">
                <a:solidFill>
                  <a:prstClr val="black"/>
                </a:solidFill>
                <a:latin typeface="Calibri"/>
                <a:ea typeface="ＭＳ Ｐゴシック" charset="0"/>
                <a:cs typeface="ＭＳ Ｐゴシック" charset="0"/>
              </a:rPr>
              <a:t>BRCA, CFTR</a:t>
            </a:r>
          </a:p>
        </p:txBody>
      </p:sp>
      <p:sp>
        <p:nvSpPr>
          <p:cNvPr id="27" name="TextBox 26"/>
          <p:cNvSpPr txBox="1"/>
          <p:nvPr/>
        </p:nvSpPr>
        <p:spPr>
          <a:xfrm>
            <a:off x="4440774" y="3254853"/>
            <a:ext cx="2093957" cy="923330"/>
          </a:xfrm>
          <a:prstGeom prst="rect">
            <a:avLst/>
          </a:prstGeom>
          <a:solidFill>
            <a:schemeClr val="bg1"/>
          </a:solidFill>
          <a:ln>
            <a:solidFill>
              <a:schemeClr val="accent2">
                <a:lumMod val="60000"/>
                <a:lumOff val="40000"/>
              </a:schemeClr>
            </a:solidFill>
          </a:ln>
        </p:spPr>
        <p:txBody>
          <a:bodyPr wrap="square" rtlCol="0">
            <a:spAutoFit/>
          </a:bodyPr>
          <a:lstStyle/>
          <a:p>
            <a:r>
              <a:rPr lang="nl-NL" b="1" dirty="0">
                <a:solidFill>
                  <a:prstClr val="black"/>
                </a:solidFill>
                <a:latin typeface="Calibri"/>
                <a:ea typeface="ＭＳ Ｐゴシック" charset="0"/>
                <a:cs typeface="ＭＳ Ｐゴシック" charset="0"/>
              </a:rPr>
              <a:t>Cancer</a:t>
            </a:r>
          </a:p>
          <a:p>
            <a:r>
              <a:rPr lang="nl-NL" dirty="0" err="1">
                <a:solidFill>
                  <a:prstClr val="black"/>
                </a:solidFill>
                <a:latin typeface="Calibri"/>
                <a:ea typeface="ＭＳ Ｐゴシック" charset="0"/>
                <a:cs typeface="ＭＳ Ｐゴシック" charset="0"/>
              </a:rPr>
              <a:t>Personalised</a:t>
            </a:r>
            <a:r>
              <a:rPr lang="nl-NL" dirty="0">
                <a:solidFill>
                  <a:prstClr val="black"/>
                </a:solidFill>
                <a:latin typeface="Calibri"/>
                <a:ea typeface="ＭＳ Ｐゴシック" charset="0"/>
                <a:cs typeface="ＭＳ Ｐゴシック" charset="0"/>
              </a:rPr>
              <a:t> </a:t>
            </a:r>
            <a:r>
              <a:rPr lang="nl-NL" dirty="0" err="1">
                <a:solidFill>
                  <a:prstClr val="black"/>
                </a:solidFill>
                <a:latin typeface="Calibri"/>
                <a:ea typeface="ＭＳ Ｐゴシック" charset="0"/>
                <a:cs typeface="ＭＳ Ｐゴシック" charset="0"/>
              </a:rPr>
              <a:t>Medicine</a:t>
            </a:r>
            <a:endParaRPr lang="nl-NL" dirty="0">
              <a:solidFill>
                <a:prstClr val="black"/>
              </a:solidFill>
              <a:latin typeface="Calibri"/>
              <a:ea typeface="ＭＳ Ｐゴシック" charset="0"/>
              <a:cs typeface="ＭＳ Ｐゴシック" charset="0"/>
            </a:endParaRPr>
          </a:p>
        </p:txBody>
      </p:sp>
      <p:sp>
        <p:nvSpPr>
          <p:cNvPr id="29" name="TextBox 28"/>
          <p:cNvSpPr txBox="1"/>
          <p:nvPr/>
        </p:nvSpPr>
        <p:spPr>
          <a:xfrm>
            <a:off x="4392538" y="1510813"/>
            <a:ext cx="533620"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&gt;50</a:t>
            </a:r>
          </a:p>
        </p:txBody>
      </p:sp>
      <p:sp>
        <p:nvSpPr>
          <p:cNvPr id="31" name="TextBox 30"/>
          <p:cNvSpPr txBox="1"/>
          <p:nvPr/>
        </p:nvSpPr>
        <p:spPr>
          <a:xfrm>
            <a:off x="4926158" y="4427870"/>
            <a:ext cx="2093957" cy="646331"/>
          </a:xfrm>
          <a:prstGeom prst="rect">
            <a:avLst/>
          </a:prstGeom>
          <a:solidFill>
            <a:schemeClr val="bg1"/>
          </a:solidFill>
          <a:ln>
            <a:solidFill>
              <a:schemeClr val="accent6">
                <a:lumMod val="75000"/>
              </a:schemeClr>
            </a:solidFill>
          </a:ln>
        </p:spPr>
        <p:txBody>
          <a:bodyPr wrap="square" rtlCol="0">
            <a:spAutoFit/>
          </a:bodyPr>
          <a:lstStyle/>
          <a:p>
            <a:r>
              <a:rPr lang="nl-NL" b="1" dirty="0" err="1">
                <a:solidFill>
                  <a:prstClr val="black"/>
                </a:solidFill>
                <a:latin typeface="Calibri"/>
                <a:ea typeface="ＭＳ Ｐゴシック" charset="0"/>
                <a:cs typeface="ＭＳ Ｐゴシック" charset="0"/>
              </a:rPr>
              <a:t>Pharmacogenetics</a:t>
            </a:r>
            <a:endParaRPr lang="nl-NL" b="1" dirty="0">
              <a:solidFill>
                <a:prstClr val="black"/>
              </a:solidFill>
              <a:latin typeface="Calibri"/>
              <a:ea typeface="ＭＳ Ｐゴシック" charset="0"/>
              <a:cs typeface="ＭＳ Ｐゴシック" charset="0"/>
            </a:endParaRPr>
          </a:p>
          <a:p>
            <a:r>
              <a:rPr lang="nl-NL" dirty="0" err="1">
                <a:solidFill>
                  <a:prstClr val="black"/>
                </a:solidFill>
                <a:latin typeface="Calibri"/>
                <a:ea typeface="ＭＳ Ｐゴシック" charset="0"/>
                <a:cs typeface="ＭＳ Ｐゴシック" charset="0"/>
              </a:rPr>
              <a:t>Tailored</a:t>
            </a:r>
            <a:r>
              <a:rPr lang="nl-NL" dirty="0">
                <a:solidFill>
                  <a:prstClr val="black"/>
                </a:solidFill>
                <a:latin typeface="Calibri"/>
                <a:ea typeface="ＭＳ Ｐゴシック" charset="0"/>
                <a:cs typeface="ＭＳ Ｐゴシック" charset="0"/>
              </a:rPr>
              <a:t> treatment</a:t>
            </a:r>
          </a:p>
        </p:txBody>
      </p:sp>
      <p:sp>
        <p:nvSpPr>
          <p:cNvPr id="33" name="TextBox 32"/>
          <p:cNvSpPr txBox="1"/>
          <p:nvPr/>
        </p:nvSpPr>
        <p:spPr>
          <a:xfrm>
            <a:off x="4948108" y="1502398"/>
            <a:ext cx="418654"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60</a:t>
            </a:r>
          </a:p>
        </p:txBody>
      </p:sp>
      <p:cxnSp>
        <p:nvCxnSpPr>
          <p:cNvPr id="34" name="Straight Connector 33"/>
          <p:cNvCxnSpPr/>
          <p:nvPr/>
        </p:nvCxnSpPr>
        <p:spPr>
          <a:xfrm>
            <a:off x="7771604" y="1913218"/>
            <a:ext cx="0" cy="467157"/>
          </a:xfrm>
          <a:prstGeom prst="line">
            <a:avLst/>
          </a:prstGeom>
          <a:ln w="63500">
            <a:solidFill>
              <a:srgbClr val="80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724625" y="2378148"/>
            <a:ext cx="2095525" cy="646331"/>
          </a:xfrm>
          <a:prstGeom prst="rect">
            <a:avLst/>
          </a:prstGeom>
          <a:solidFill>
            <a:schemeClr val="bg1"/>
          </a:solidFill>
          <a:ln>
            <a:solidFill>
              <a:srgbClr val="800000"/>
            </a:solidFill>
          </a:ln>
        </p:spPr>
        <p:txBody>
          <a:bodyPr wrap="square" rtlCol="0">
            <a:spAutoFit/>
          </a:bodyPr>
          <a:lstStyle/>
          <a:p>
            <a:r>
              <a:rPr lang="nl-NL" b="1" dirty="0" err="1">
                <a:solidFill>
                  <a:prstClr val="black"/>
                </a:solidFill>
                <a:latin typeface="Calibri"/>
                <a:ea typeface="ＭＳ Ｐゴシック" charset="0"/>
                <a:cs typeface="ＭＳ Ｐゴシック" charset="0"/>
              </a:rPr>
              <a:t>Aging</a:t>
            </a:r>
            <a:endParaRPr lang="nl-NL" b="1" dirty="0">
              <a:solidFill>
                <a:prstClr val="black"/>
              </a:solidFill>
              <a:latin typeface="Calibri"/>
              <a:ea typeface="ＭＳ Ｐゴシック" charset="0"/>
              <a:cs typeface="ＭＳ Ｐゴシック" charset="0"/>
            </a:endParaRPr>
          </a:p>
          <a:p>
            <a:r>
              <a:rPr lang="nl-NL" dirty="0" err="1">
                <a:solidFill>
                  <a:prstClr val="black"/>
                </a:solidFill>
                <a:latin typeface="Calibri"/>
                <a:ea typeface="ＭＳ Ｐゴシック" charset="0"/>
                <a:cs typeface="ＭＳ Ｐゴシック" charset="0"/>
              </a:rPr>
              <a:t>Healthy</a:t>
            </a:r>
            <a:r>
              <a:rPr lang="nl-NL" dirty="0">
                <a:solidFill>
                  <a:prstClr val="black"/>
                </a:solidFill>
                <a:latin typeface="Calibri"/>
                <a:ea typeface="ＭＳ Ｐゴシック" charset="0"/>
                <a:cs typeface="ＭＳ Ｐゴシック" charset="0"/>
              </a:rPr>
              <a:t> </a:t>
            </a:r>
            <a:r>
              <a:rPr lang="nl-NL" dirty="0" err="1">
                <a:solidFill>
                  <a:prstClr val="black"/>
                </a:solidFill>
                <a:latin typeface="Calibri"/>
                <a:ea typeface="ＭＳ Ｐゴシック" charset="0"/>
                <a:cs typeface="ＭＳ Ｐゴシック" charset="0"/>
              </a:rPr>
              <a:t>aging</a:t>
            </a:r>
            <a:r>
              <a:rPr lang="nl-NL" dirty="0">
                <a:solidFill>
                  <a:prstClr val="black"/>
                </a:solidFill>
                <a:latin typeface="Calibri"/>
                <a:ea typeface="ＭＳ Ｐゴシック" charset="0"/>
                <a:cs typeface="ＭＳ Ｐゴシック" charset="0"/>
              </a:rPr>
              <a:t> </a:t>
            </a:r>
          </a:p>
        </p:txBody>
      </p:sp>
      <p:sp>
        <p:nvSpPr>
          <p:cNvPr id="37" name="TextBox 36"/>
          <p:cNvSpPr txBox="1"/>
          <p:nvPr/>
        </p:nvSpPr>
        <p:spPr>
          <a:xfrm>
            <a:off x="7525287" y="1502398"/>
            <a:ext cx="650614" cy="369332"/>
          </a:xfrm>
          <a:prstGeom prst="rect">
            <a:avLst/>
          </a:prstGeom>
          <a:noFill/>
        </p:spPr>
        <p:txBody>
          <a:bodyPr wrap="none" rtlCol="0">
            <a:spAutoFit/>
          </a:bodyPr>
          <a:lstStyle/>
          <a:p>
            <a:r>
              <a:rPr lang="nl-NL" dirty="0">
                <a:solidFill>
                  <a:prstClr val="black"/>
                </a:solidFill>
                <a:latin typeface="Calibri"/>
                <a:ea typeface="ＭＳ Ｐゴシック" charset="0"/>
                <a:cs typeface="ＭＳ Ｐゴシック" charset="0"/>
              </a:rPr>
              <a:t>&gt;100</a:t>
            </a:r>
          </a:p>
        </p:txBody>
      </p:sp>
      <p:sp>
        <p:nvSpPr>
          <p:cNvPr id="40" name="TextBox 39"/>
          <p:cNvSpPr txBox="1"/>
          <p:nvPr/>
        </p:nvSpPr>
        <p:spPr>
          <a:xfrm>
            <a:off x="6040422" y="5221730"/>
            <a:ext cx="2754822" cy="923330"/>
          </a:xfrm>
          <a:prstGeom prst="rect">
            <a:avLst/>
          </a:prstGeom>
          <a:solidFill>
            <a:schemeClr val="bg1"/>
          </a:solidFill>
          <a:ln>
            <a:solidFill>
              <a:srgbClr val="FF0000"/>
            </a:solidFill>
          </a:ln>
        </p:spPr>
        <p:txBody>
          <a:bodyPr wrap="square" rtlCol="0">
            <a:spAutoFit/>
          </a:bodyPr>
          <a:lstStyle/>
          <a:p>
            <a:r>
              <a:rPr lang="nl-NL" b="1" dirty="0" err="1">
                <a:solidFill>
                  <a:prstClr val="black"/>
                </a:solidFill>
                <a:latin typeface="Calibri"/>
                <a:ea typeface="ＭＳ Ｐゴシック" charset="0"/>
                <a:cs typeface="ＭＳ Ｐゴシック" charset="0"/>
              </a:rPr>
              <a:t>Death</a:t>
            </a:r>
            <a:endParaRPr lang="nl-NL" b="1" dirty="0">
              <a:solidFill>
                <a:prstClr val="black"/>
              </a:solidFill>
              <a:latin typeface="Calibri"/>
              <a:ea typeface="ＭＳ Ｐゴシック" charset="0"/>
              <a:cs typeface="ＭＳ Ｐゴシック" charset="0"/>
            </a:endParaRPr>
          </a:p>
          <a:p>
            <a:r>
              <a:rPr lang="nl-NL" dirty="0" err="1">
                <a:solidFill>
                  <a:prstClr val="black"/>
                </a:solidFill>
                <a:latin typeface="Calibri"/>
                <a:ea typeface="ＭＳ Ｐゴシック" charset="0"/>
                <a:cs typeface="ＭＳ Ｐゴシック" charset="0"/>
              </a:rPr>
              <a:t>Molecular</a:t>
            </a:r>
            <a:r>
              <a:rPr lang="nl-NL" dirty="0">
                <a:solidFill>
                  <a:prstClr val="black"/>
                </a:solidFill>
                <a:latin typeface="Calibri"/>
                <a:ea typeface="ＭＳ Ｐゴシック" charset="0"/>
                <a:cs typeface="ＭＳ Ｐゴシック" charset="0"/>
              </a:rPr>
              <a:t> </a:t>
            </a:r>
            <a:r>
              <a:rPr lang="nl-NL" dirty="0" err="1">
                <a:solidFill>
                  <a:prstClr val="black"/>
                </a:solidFill>
                <a:latin typeface="Calibri"/>
                <a:ea typeface="ＭＳ Ｐゴシック" charset="0"/>
                <a:cs typeface="ＭＳ Ｐゴシック" charset="0"/>
              </a:rPr>
              <a:t>autopsy</a:t>
            </a:r>
            <a:r>
              <a:rPr lang="nl-NL" dirty="0">
                <a:solidFill>
                  <a:prstClr val="black"/>
                </a:solidFill>
                <a:latin typeface="Calibri"/>
                <a:ea typeface="ＭＳ Ｐゴシック" charset="0"/>
                <a:cs typeface="ＭＳ Ｐゴシック" charset="0"/>
              </a:rPr>
              <a:t> </a:t>
            </a:r>
            <a:r>
              <a:rPr lang="nl-NL" dirty="0" err="1">
                <a:solidFill>
                  <a:prstClr val="black"/>
                </a:solidFill>
                <a:latin typeface="Calibri"/>
                <a:ea typeface="ＭＳ Ｐゴシック" charset="0"/>
                <a:cs typeface="ＭＳ Ｐゴシック" charset="0"/>
              </a:rPr>
              <a:t>unexplained</a:t>
            </a:r>
            <a:r>
              <a:rPr lang="nl-NL" dirty="0">
                <a:solidFill>
                  <a:prstClr val="black"/>
                </a:solidFill>
                <a:latin typeface="Calibri"/>
                <a:ea typeface="ＭＳ Ｐゴシック" charset="0"/>
                <a:cs typeface="ＭＳ Ｐゴシック" charset="0"/>
              </a:rPr>
              <a:t> </a:t>
            </a:r>
            <a:r>
              <a:rPr lang="nl-NL" dirty="0" err="1">
                <a:solidFill>
                  <a:prstClr val="black"/>
                </a:solidFill>
                <a:latin typeface="Calibri"/>
                <a:ea typeface="ＭＳ Ｐゴシック" charset="0"/>
                <a:cs typeface="ＭＳ Ｐゴシック" charset="0"/>
              </a:rPr>
              <a:t>death</a:t>
            </a:r>
            <a:endParaRPr lang="nl-NL" dirty="0">
              <a:solidFill>
                <a:prstClr val="black"/>
              </a:solidFill>
              <a:latin typeface="Calibri"/>
              <a:ea typeface="ＭＳ Ｐゴシック" charset="0"/>
              <a:cs typeface="ＭＳ Ｐゴシック" charset="0"/>
            </a:endParaRPr>
          </a:p>
        </p:txBody>
      </p:sp>
      <p:cxnSp>
        <p:nvCxnSpPr>
          <p:cNvPr id="8" name="Straight Connector 7"/>
          <p:cNvCxnSpPr/>
          <p:nvPr/>
        </p:nvCxnSpPr>
        <p:spPr>
          <a:xfrm>
            <a:off x="406879" y="2145243"/>
            <a:ext cx="8445832"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Line 4"/>
          <p:cNvSpPr>
            <a:spLocks noChangeShapeType="1"/>
          </p:cNvSpPr>
          <p:nvPr/>
        </p:nvSpPr>
        <p:spPr bwMode="auto">
          <a:xfrm>
            <a:off x="251520" y="764704"/>
            <a:ext cx="8568630"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sz="1200">
              <a:solidFill>
                <a:srgbClr val="000000"/>
              </a:solidFill>
              <a:latin typeface="Arial"/>
              <a:ea typeface="ＭＳ Ｐゴシック"/>
            </a:endParaRPr>
          </a:p>
        </p:txBody>
      </p:sp>
    </p:spTree>
    <p:extLst>
      <p:ext uri="{BB962C8B-B14F-4D97-AF65-F5344CB8AC3E}">
        <p14:creationId xmlns:p14="http://schemas.microsoft.com/office/powerpoint/2010/main" val="46842641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08"/>
            <a:ext cx="9144000" cy="1143000"/>
          </a:xfrm>
        </p:spPr>
        <p:txBody>
          <a:bodyPr>
            <a:normAutofit/>
          </a:bodyPr>
          <a:lstStyle/>
          <a:p>
            <a:pPr>
              <a:lnSpc>
                <a:spcPct val="90000"/>
              </a:lnSpc>
            </a:pPr>
            <a:r>
              <a:rPr lang="en-US" sz="2800" b="1" dirty="0" smtClean="0">
                <a:solidFill>
                  <a:srgbClr val="00539F"/>
                </a:solidFill>
                <a:latin typeface="Arial"/>
                <a:cs typeface="Arial"/>
              </a:rPr>
              <a:t>Whole genome sequencing in critically ill newborns with unexplained disorders makes sense </a:t>
            </a:r>
            <a:endParaRPr lang="en-US" sz="2800" b="1" dirty="0">
              <a:solidFill>
                <a:srgbClr val="00539F"/>
              </a:solidFill>
              <a:latin typeface="Arial"/>
              <a:cs typeface="Arial"/>
            </a:endParaRP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65302" r="-65302"/>
          <a:stretch>
            <a:fillRect/>
          </a:stretch>
        </p:blipFill>
        <p:spPr>
          <a:xfrm>
            <a:off x="-1692696" y="1628800"/>
            <a:ext cx="6840760" cy="3738839"/>
          </a:xfrm>
        </p:spPr>
      </p:pic>
      <p:pic>
        <p:nvPicPr>
          <p:cNvPr id="5" name="Picture 4"/>
          <p:cNvPicPr>
            <a:picLocks noChangeAspect="1"/>
          </p:cNvPicPr>
          <p:nvPr/>
        </p:nvPicPr>
        <p:blipFill>
          <a:blip r:embed="rId5"/>
          <a:stretch>
            <a:fillRect/>
          </a:stretch>
        </p:blipFill>
        <p:spPr>
          <a:xfrm>
            <a:off x="323528" y="1484784"/>
            <a:ext cx="3168352" cy="190865"/>
          </a:xfrm>
          <a:prstGeom prst="rect">
            <a:avLst/>
          </a:prstGeom>
        </p:spPr>
      </p:pic>
      <p:sp>
        <p:nvSpPr>
          <p:cNvPr id="6" name="Line 4"/>
          <p:cNvSpPr>
            <a:spLocks noChangeShapeType="1"/>
          </p:cNvSpPr>
          <p:nvPr/>
        </p:nvSpPr>
        <p:spPr bwMode="auto">
          <a:xfrm>
            <a:off x="323528" y="1052736"/>
            <a:ext cx="8352606"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sz="1200">
              <a:solidFill>
                <a:srgbClr val="FF6633"/>
              </a:solidFill>
              <a:latin typeface="Arial"/>
              <a:ea typeface="ＭＳ Ｐゴシック"/>
            </a:endParaRPr>
          </a:p>
        </p:txBody>
      </p:sp>
      <p:pic>
        <p:nvPicPr>
          <p:cNvPr id="7" name="Picture 6"/>
          <p:cNvPicPr>
            <a:picLocks noChangeAspect="1"/>
          </p:cNvPicPr>
          <p:nvPr/>
        </p:nvPicPr>
        <p:blipFill>
          <a:blip r:embed="rId6"/>
          <a:stretch>
            <a:fillRect/>
          </a:stretch>
        </p:blipFill>
        <p:spPr>
          <a:xfrm>
            <a:off x="3563888" y="1700808"/>
            <a:ext cx="5314808" cy="1296144"/>
          </a:xfrm>
          <a:prstGeom prst="rect">
            <a:avLst/>
          </a:prstGeom>
        </p:spPr>
      </p:pic>
      <p:pic>
        <p:nvPicPr>
          <p:cNvPr id="8" name="Picture 7"/>
          <p:cNvPicPr>
            <a:picLocks noChangeAspect="1"/>
          </p:cNvPicPr>
          <p:nvPr/>
        </p:nvPicPr>
        <p:blipFill>
          <a:blip r:embed="rId7"/>
          <a:stretch>
            <a:fillRect/>
          </a:stretch>
        </p:blipFill>
        <p:spPr>
          <a:xfrm>
            <a:off x="3707904" y="1484784"/>
            <a:ext cx="5112568" cy="236875"/>
          </a:xfrm>
          <a:prstGeom prst="rect">
            <a:avLst/>
          </a:prstGeom>
        </p:spPr>
      </p:pic>
      <p:sp>
        <p:nvSpPr>
          <p:cNvPr id="3" name="TextBox 2"/>
          <p:cNvSpPr txBox="1"/>
          <p:nvPr/>
        </p:nvSpPr>
        <p:spPr>
          <a:xfrm>
            <a:off x="3707904" y="3356993"/>
            <a:ext cx="4968552" cy="3036729"/>
          </a:xfrm>
          <a:prstGeom prst="rect">
            <a:avLst/>
          </a:prstGeom>
          <a:noFill/>
          <a:ln w="12700" cmpd="sng">
            <a:solidFill>
              <a:schemeClr val="tx1"/>
            </a:solidFill>
          </a:ln>
        </p:spPr>
        <p:txBody>
          <a:bodyPr wrap="square" rtlCol="0">
            <a:spAutoFit/>
          </a:bodyPr>
          <a:lstStyle/>
          <a:p>
            <a:pPr defTabSz="914400" fontAlgn="base">
              <a:lnSpc>
                <a:spcPct val="120000"/>
              </a:lnSpc>
              <a:spcBef>
                <a:spcPct val="0"/>
              </a:spcBef>
              <a:spcAft>
                <a:spcPct val="0"/>
              </a:spcAft>
            </a:pPr>
            <a:r>
              <a:rPr lang="en-US" sz="2000" dirty="0" err="1" smtClean="0">
                <a:solidFill>
                  <a:prstClr val="black"/>
                </a:solidFill>
                <a:latin typeface="Arial" charset="0"/>
                <a:ea typeface="ＭＳ Ｐゴシック" charset="0"/>
                <a:cs typeface="ＭＳ Ｐゴシック" charset="0"/>
              </a:rPr>
              <a:t>Kingsmore’s</a:t>
            </a:r>
            <a:r>
              <a:rPr lang="en-US" sz="2000" dirty="0" smtClean="0">
                <a:solidFill>
                  <a:prstClr val="black"/>
                </a:solidFill>
                <a:latin typeface="Arial" charset="0"/>
                <a:ea typeface="ＭＳ Ｐゴシック" charset="0"/>
                <a:cs typeface="ＭＳ Ｐゴシック" charset="0"/>
              </a:rPr>
              <a:t> group</a:t>
            </a:r>
          </a:p>
          <a:p>
            <a:pPr defTabSz="914400" fontAlgn="base">
              <a:lnSpc>
                <a:spcPct val="120000"/>
              </a:lnSpc>
              <a:spcBef>
                <a:spcPct val="0"/>
              </a:spcBef>
              <a:spcAft>
                <a:spcPct val="0"/>
              </a:spcAft>
            </a:pPr>
            <a:r>
              <a:rPr lang="en-US" sz="2000" dirty="0" smtClean="0">
                <a:solidFill>
                  <a:prstClr val="black"/>
                </a:solidFill>
                <a:latin typeface="Arial" charset="0"/>
                <a:ea typeface="ＭＳ Ｐゴシック" charset="0"/>
                <a:cs typeface="ＭＳ Ｐゴシック" charset="0"/>
              </a:rPr>
              <a:t>Children’s Mercy Hospital, Kansas City </a:t>
            </a:r>
          </a:p>
          <a:p>
            <a:pPr defTabSz="914400" fontAlgn="base">
              <a:lnSpc>
                <a:spcPct val="120000"/>
              </a:lnSpc>
              <a:spcBef>
                <a:spcPct val="0"/>
              </a:spcBef>
              <a:spcAft>
                <a:spcPct val="0"/>
              </a:spcAft>
            </a:pPr>
            <a:endParaRPr lang="en-US" sz="2000" b="1" dirty="0" smtClean="0">
              <a:solidFill>
                <a:prstClr val="black"/>
              </a:solidFill>
              <a:latin typeface="Arial" charset="0"/>
              <a:ea typeface="ＭＳ Ｐゴシック" charset="0"/>
              <a:cs typeface="ＭＳ Ｐゴシック" charset="0"/>
            </a:endParaRPr>
          </a:p>
          <a:p>
            <a:pPr defTabSz="914400" fontAlgn="base">
              <a:lnSpc>
                <a:spcPct val="120000"/>
              </a:lnSpc>
              <a:spcBef>
                <a:spcPct val="0"/>
              </a:spcBef>
              <a:spcAft>
                <a:spcPct val="0"/>
              </a:spcAft>
            </a:pPr>
            <a:r>
              <a:rPr lang="en-US" sz="2000" b="1" dirty="0" smtClean="0">
                <a:solidFill>
                  <a:prstClr val="black"/>
                </a:solidFill>
                <a:latin typeface="Arial" charset="0"/>
                <a:ea typeface="ＭＳ Ｐゴシック" charset="0"/>
                <a:cs typeface="ＭＳ Ｐゴシック" charset="0"/>
              </a:rPr>
              <a:t>20/35 infants (57%) diagnosed with rapid WGS </a:t>
            </a:r>
          </a:p>
          <a:p>
            <a:pPr marL="342900" indent="-342900" defTabSz="914400" fontAlgn="base">
              <a:lnSpc>
                <a:spcPct val="120000"/>
              </a:lnSpc>
              <a:spcBef>
                <a:spcPct val="0"/>
              </a:spcBef>
              <a:spcAft>
                <a:spcPct val="0"/>
              </a:spcAft>
              <a:buFont typeface="Wingdings" charset="2"/>
              <a:buChar char="§"/>
            </a:pPr>
            <a:r>
              <a:rPr lang="en-US" sz="2000" dirty="0" smtClean="0">
                <a:solidFill>
                  <a:prstClr val="black"/>
                </a:solidFill>
                <a:latin typeface="Arial" charset="0"/>
                <a:ea typeface="ＭＳ Ｐゴシック" charset="0"/>
                <a:cs typeface="ＭＳ Ｐゴシック" charset="0"/>
              </a:rPr>
              <a:t>Immediate clinical </a:t>
            </a:r>
            <a:r>
              <a:rPr lang="en-US" sz="2000" dirty="0" err="1" smtClean="0">
                <a:solidFill>
                  <a:prstClr val="black"/>
                </a:solidFill>
                <a:latin typeface="Arial" charset="0"/>
                <a:ea typeface="ＭＳ Ｐゴシック" charset="0"/>
                <a:cs typeface="ＭＳ Ｐゴシック" charset="0"/>
              </a:rPr>
              <a:t>usefullness</a:t>
            </a:r>
            <a:r>
              <a:rPr lang="en-US" sz="2000" dirty="0" smtClean="0">
                <a:solidFill>
                  <a:prstClr val="black"/>
                </a:solidFill>
                <a:latin typeface="Arial" charset="0"/>
                <a:ea typeface="ＭＳ Ｐゴシック" charset="0"/>
                <a:cs typeface="ＭＳ Ｐゴシック" charset="0"/>
              </a:rPr>
              <a:t> 65% </a:t>
            </a:r>
          </a:p>
          <a:p>
            <a:pPr marL="342900" indent="-342900" defTabSz="914400" fontAlgn="base">
              <a:lnSpc>
                <a:spcPct val="120000"/>
              </a:lnSpc>
              <a:spcBef>
                <a:spcPct val="0"/>
              </a:spcBef>
              <a:spcAft>
                <a:spcPct val="0"/>
              </a:spcAft>
              <a:buFont typeface="Wingdings" charset="2"/>
              <a:buChar char="§"/>
            </a:pPr>
            <a:r>
              <a:rPr lang="en-US" sz="2000" dirty="0" smtClean="0">
                <a:solidFill>
                  <a:prstClr val="black"/>
                </a:solidFill>
                <a:latin typeface="Arial" charset="0"/>
                <a:ea typeface="ＭＳ Ｐゴシック" charset="0"/>
                <a:cs typeface="ＭＳ Ｐゴシック" charset="0"/>
              </a:rPr>
              <a:t>Favorable effect on management 20% </a:t>
            </a:r>
          </a:p>
          <a:p>
            <a:pPr marL="342900" indent="-342900" defTabSz="914400" fontAlgn="base">
              <a:lnSpc>
                <a:spcPct val="120000"/>
              </a:lnSpc>
              <a:spcBef>
                <a:spcPct val="0"/>
              </a:spcBef>
              <a:spcAft>
                <a:spcPct val="0"/>
              </a:spcAft>
              <a:buFont typeface="Wingdings" charset="2"/>
              <a:buChar char="§"/>
            </a:pPr>
            <a:r>
              <a:rPr lang="en-US" sz="2000" dirty="0" smtClean="0">
                <a:solidFill>
                  <a:prstClr val="black"/>
                </a:solidFill>
                <a:latin typeface="Arial" charset="0"/>
                <a:ea typeface="ＭＳ Ｐゴシック" charset="0"/>
                <a:cs typeface="ＭＳ Ｐゴシック" charset="0"/>
              </a:rPr>
              <a:t>Institution of palliative care 30% </a:t>
            </a:r>
            <a:endParaRPr lang="en-US" sz="2000"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15272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143000"/>
          </a:xfrm>
        </p:spPr>
        <p:txBody>
          <a:bodyPr>
            <a:normAutofit/>
          </a:bodyPr>
          <a:lstStyle/>
          <a:p>
            <a:r>
              <a:rPr lang="en-US" sz="3200" b="1" dirty="0" smtClean="0">
                <a:solidFill>
                  <a:srgbClr val="00539F"/>
                </a:solidFill>
                <a:latin typeface="Arial"/>
                <a:cs typeface="Arial"/>
              </a:rPr>
              <a:t>Genetics Clinic of the future: Organization</a:t>
            </a:r>
            <a:endParaRPr lang="en-US" sz="3200" b="1" dirty="0">
              <a:solidFill>
                <a:srgbClr val="00539F"/>
              </a:solidFill>
              <a:latin typeface="Arial"/>
              <a:cs typeface="Arial"/>
            </a:endParaRPr>
          </a:p>
        </p:txBody>
      </p:sp>
      <p:sp>
        <p:nvSpPr>
          <p:cNvPr id="3" name="Content Placeholder 2"/>
          <p:cNvSpPr>
            <a:spLocks noGrp="1"/>
          </p:cNvSpPr>
          <p:nvPr>
            <p:ph idx="1"/>
          </p:nvPr>
        </p:nvSpPr>
        <p:spPr>
          <a:xfrm>
            <a:off x="467544" y="980728"/>
            <a:ext cx="8229600" cy="5688632"/>
          </a:xfrm>
        </p:spPr>
        <p:txBody>
          <a:bodyPr>
            <a:normAutofit fontScale="92500" lnSpcReduction="20000"/>
          </a:bodyPr>
          <a:lstStyle/>
          <a:p>
            <a:r>
              <a:rPr lang="en-US" sz="2400" dirty="0" smtClean="0">
                <a:latin typeface="Arial"/>
                <a:cs typeface="Arial"/>
              </a:rPr>
              <a:t>Many ..many… </a:t>
            </a:r>
            <a:r>
              <a:rPr lang="en-US" sz="2400" dirty="0" err="1" smtClean="0">
                <a:latin typeface="Arial"/>
                <a:cs typeface="Arial"/>
              </a:rPr>
              <a:t>bioinformaticians</a:t>
            </a:r>
            <a:r>
              <a:rPr lang="en-US" sz="2400" dirty="0" smtClean="0">
                <a:latin typeface="Arial"/>
                <a:cs typeface="Arial"/>
              </a:rPr>
              <a:t> </a:t>
            </a:r>
          </a:p>
          <a:p>
            <a:endParaRPr lang="en-US" sz="2400" dirty="0">
              <a:latin typeface="Arial"/>
              <a:cs typeface="Arial"/>
            </a:endParaRPr>
          </a:p>
          <a:p>
            <a:r>
              <a:rPr lang="en-US" sz="2400" dirty="0" smtClean="0">
                <a:latin typeface="Arial"/>
                <a:cs typeface="Arial"/>
              </a:rPr>
              <a:t>Less physicians </a:t>
            </a:r>
          </a:p>
          <a:p>
            <a:endParaRPr lang="en-US" sz="2400" dirty="0">
              <a:latin typeface="Arial"/>
              <a:cs typeface="Arial"/>
            </a:endParaRPr>
          </a:p>
          <a:p>
            <a:pPr marL="342900" lvl="1" indent="-342900">
              <a:buFont typeface="Arial"/>
              <a:buChar char="•"/>
            </a:pPr>
            <a:endParaRPr lang="en-US" sz="2400" dirty="0" smtClean="0">
              <a:latin typeface="Arial"/>
              <a:cs typeface="Arial"/>
            </a:endParaRPr>
          </a:p>
          <a:p>
            <a:pPr marL="342900" lvl="1" indent="-342900">
              <a:buFont typeface="Arial"/>
              <a:buChar char="•"/>
            </a:pPr>
            <a:endParaRPr lang="en-US" sz="2400" dirty="0">
              <a:latin typeface="Arial"/>
              <a:cs typeface="Arial"/>
            </a:endParaRPr>
          </a:p>
          <a:p>
            <a:pPr marL="342900" lvl="1" indent="-342900">
              <a:buFont typeface="Arial"/>
              <a:buChar char="•"/>
            </a:pPr>
            <a:r>
              <a:rPr lang="en-US" sz="2400" dirty="0" smtClean="0">
                <a:latin typeface="Arial"/>
                <a:cs typeface="Arial"/>
              </a:rPr>
              <a:t>Largely multidisciplinary:</a:t>
            </a:r>
            <a:r>
              <a:rPr lang="nl-NL" sz="2400" dirty="0">
                <a:latin typeface="Arial"/>
                <a:cs typeface="Arial"/>
              </a:rPr>
              <a:t> </a:t>
            </a:r>
            <a:r>
              <a:rPr lang="nl-NL" sz="2400" dirty="0" err="1" smtClean="0">
                <a:latin typeface="Arial"/>
                <a:cs typeface="Arial"/>
              </a:rPr>
              <a:t>communication</a:t>
            </a:r>
            <a:r>
              <a:rPr lang="nl-NL" sz="2400" dirty="0" smtClean="0">
                <a:latin typeface="Arial"/>
                <a:cs typeface="Arial"/>
              </a:rPr>
              <a:t> </a:t>
            </a:r>
            <a:r>
              <a:rPr lang="nl-NL" sz="2400" dirty="0">
                <a:latin typeface="Arial"/>
                <a:cs typeface="Arial"/>
              </a:rPr>
              <a:t>on </a:t>
            </a:r>
            <a:endParaRPr lang="nl-NL" sz="2400" dirty="0" smtClean="0">
              <a:latin typeface="Arial"/>
              <a:cs typeface="Arial"/>
            </a:endParaRPr>
          </a:p>
          <a:p>
            <a:pPr marL="742950" lvl="2" indent="-342900">
              <a:buFont typeface="Wingdings" charset="2"/>
              <a:buChar char="Ø"/>
            </a:pPr>
            <a:r>
              <a:rPr lang="nl-NL" dirty="0" err="1" smtClean="0">
                <a:latin typeface="Arial"/>
                <a:cs typeface="Arial"/>
              </a:rPr>
              <a:t>consequences</a:t>
            </a:r>
            <a:r>
              <a:rPr lang="nl-NL" dirty="0" smtClean="0">
                <a:latin typeface="Arial"/>
                <a:cs typeface="Arial"/>
              </a:rPr>
              <a:t> of diagnosis </a:t>
            </a:r>
          </a:p>
          <a:p>
            <a:pPr marL="742950" lvl="2" indent="-342900">
              <a:buFont typeface="Wingdings" charset="2"/>
              <a:buChar char="Ø"/>
            </a:pPr>
            <a:r>
              <a:rPr lang="nl-NL" dirty="0" smtClean="0">
                <a:latin typeface="Arial"/>
                <a:cs typeface="Arial"/>
              </a:rPr>
              <a:t>treatment/</a:t>
            </a:r>
            <a:r>
              <a:rPr lang="nl-NL" dirty="0" err="1" smtClean="0">
                <a:latin typeface="Arial"/>
                <a:cs typeface="Arial"/>
              </a:rPr>
              <a:t>prognosis</a:t>
            </a:r>
            <a:r>
              <a:rPr lang="nl-NL" dirty="0" smtClean="0">
                <a:latin typeface="Arial"/>
                <a:cs typeface="Arial"/>
              </a:rPr>
              <a:t> </a:t>
            </a:r>
          </a:p>
          <a:p>
            <a:pPr marL="742950" lvl="2" indent="-342900">
              <a:buFont typeface="Wingdings" charset="2"/>
              <a:buChar char="Ø"/>
            </a:pPr>
            <a:r>
              <a:rPr lang="nl-NL" dirty="0">
                <a:latin typeface="Arial"/>
                <a:cs typeface="Arial"/>
              </a:rPr>
              <a:t>p</a:t>
            </a:r>
            <a:r>
              <a:rPr lang="nl-NL" dirty="0" smtClean="0">
                <a:latin typeface="Arial"/>
                <a:cs typeface="Arial"/>
              </a:rPr>
              <a:t>revention </a:t>
            </a:r>
            <a:endParaRPr lang="nl-NL" dirty="0">
              <a:latin typeface="Arial"/>
              <a:cs typeface="Arial"/>
            </a:endParaRPr>
          </a:p>
          <a:p>
            <a:pPr>
              <a:buFont typeface="Wingdings" charset="2"/>
              <a:buChar char="Ø"/>
            </a:pPr>
            <a:endParaRPr lang="en-US" sz="2400" dirty="0" smtClean="0">
              <a:latin typeface="Arial"/>
              <a:cs typeface="Arial"/>
            </a:endParaRPr>
          </a:p>
          <a:p>
            <a:endParaRPr lang="en-US" sz="2400" dirty="0" smtClean="0">
              <a:latin typeface="Arial"/>
              <a:cs typeface="Arial"/>
            </a:endParaRPr>
          </a:p>
          <a:p>
            <a:r>
              <a:rPr lang="en-US" sz="2400" dirty="0" smtClean="0">
                <a:latin typeface="Arial"/>
                <a:cs typeface="Arial"/>
              </a:rPr>
              <a:t>50% of currently existing hospitals converted to hospitals for prediction and prevention of disease using genomic tools </a:t>
            </a:r>
          </a:p>
          <a:p>
            <a:endParaRPr lang="en-US" sz="2400" dirty="0">
              <a:latin typeface="Arial"/>
              <a:cs typeface="Arial"/>
            </a:endParaRPr>
          </a:p>
          <a:p>
            <a:r>
              <a:rPr lang="en-US" sz="2400" dirty="0" smtClean="0">
                <a:latin typeface="Arial"/>
                <a:cs typeface="Arial"/>
              </a:rPr>
              <a:t>Genomic information is integrated in electronic health records (EHRs)</a:t>
            </a:r>
          </a:p>
          <a:p>
            <a:pPr marL="0" indent="0">
              <a:buNone/>
            </a:pPr>
            <a:endParaRPr lang="en-US" sz="2400" dirty="0">
              <a:latin typeface="Arial"/>
              <a:cs typeface="Arial"/>
            </a:endParaRPr>
          </a:p>
          <a:p>
            <a:endParaRPr lang="en-US" sz="2400" dirty="0">
              <a:latin typeface="Arial"/>
              <a:cs typeface="Arial"/>
            </a:endParaRPr>
          </a:p>
          <a:p>
            <a:pPr marL="0" indent="0">
              <a:buNone/>
            </a:pPr>
            <a:endParaRPr lang="en-US" sz="2400" dirty="0"/>
          </a:p>
        </p:txBody>
      </p:sp>
      <p:sp>
        <p:nvSpPr>
          <p:cNvPr id="5" name="Line 4"/>
          <p:cNvSpPr>
            <a:spLocks noChangeShapeType="1"/>
          </p:cNvSpPr>
          <p:nvPr/>
        </p:nvSpPr>
        <p:spPr bwMode="auto">
          <a:xfrm>
            <a:off x="323528" y="764704"/>
            <a:ext cx="8352606" cy="670"/>
          </a:xfrm>
          <a:prstGeom prst="line">
            <a:avLst/>
          </a:prstGeom>
          <a:ln>
            <a:solidFill>
              <a:srgbClr val="00539F"/>
            </a:solidFill>
            <a:headEnd/>
            <a:tailEnd/>
          </a:ln>
        </p:spPr>
        <p:style>
          <a:lnRef idx="3">
            <a:schemeClr val="accent1"/>
          </a:lnRef>
          <a:fillRef idx="0">
            <a:schemeClr val="accent1"/>
          </a:fillRef>
          <a:effectRef idx="2">
            <a:schemeClr val="accent1"/>
          </a:effectRef>
          <a:fontRef idx="minor">
            <a:schemeClr val="tx1"/>
          </a:fontRef>
        </p:style>
        <p:txBody>
          <a:bodyPr/>
          <a:lstStyle/>
          <a:p>
            <a:pPr defTabSz="914400" fontAlgn="base">
              <a:spcBef>
                <a:spcPct val="0"/>
              </a:spcBef>
              <a:spcAft>
                <a:spcPct val="0"/>
              </a:spcAft>
              <a:defRPr/>
            </a:pPr>
            <a:endParaRPr lang="en-US" sz="1200">
              <a:solidFill>
                <a:srgbClr val="FF6633"/>
              </a:solidFill>
              <a:latin typeface="Arial"/>
              <a:ea typeface="ＭＳ Ｐゴシック"/>
            </a:endParaRPr>
          </a:p>
        </p:txBody>
      </p:sp>
      <p:pic>
        <p:nvPicPr>
          <p:cNvPr id="4" name="Picture 3" descr="genetru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134" y="876971"/>
            <a:ext cx="3048000" cy="1859280"/>
          </a:xfrm>
          <a:prstGeom prst="rect">
            <a:avLst/>
          </a:prstGeom>
        </p:spPr>
      </p:pic>
    </p:spTree>
    <p:extLst>
      <p:ext uri="{BB962C8B-B14F-4D97-AF65-F5344CB8AC3E}">
        <p14:creationId xmlns:p14="http://schemas.microsoft.com/office/powerpoint/2010/main" val="66679504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MC rood Zorg_ENG">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8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ENGtemplate">
  <a:themeElements>
    <a:clrScheme name="ENGtemplate 13">
      <a:dk1>
        <a:srgbClr val="FF6633"/>
      </a:dk1>
      <a:lt1>
        <a:srgbClr val="E3E3E3"/>
      </a:lt1>
      <a:dk2>
        <a:srgbClr val="66CC00"/>
      </a:dk2>
      <a:lt2>
        <a:srgbClr val="FFCC33"/>
      </a:lt2>
      <a:accent1>
        <a:srgbClr val="00539F"/>
      </a:accent1>
      <a:accent2>
        <a:srgbClr val="33CCCC"/>
      </a:accent2>
      <a:accent3>
        <a:srgbClr val="EFEFEF"/>
      </a:accent3>
      <a:accent4>
        <a:srgbClr val="DA562A"/>
      </a:accent4>
      <a:accent5>
        <a:srgbClr val="AAB3CD"/>
      </a:accent5>
      <a:accent6>
        <a:srgbClr val="2DB9B9"/>
      </a:accent6>
      <a:hlink>
        <a:srgbClr val="FFFFFF"/>
      </a:hlink>
      <a:folHlink>
        <a:srgbClr val="FFFFFF"/>
      </a:folHlink>
    </a:clrScheme>
    <a:fontScheme name="ENGtemplate">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ENG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G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G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G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G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G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G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G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G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G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G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G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NGtemplate 13">
        <a:dk1>
          <a:srgbClr val="FF6633"/>
        </a:dk1>
        <a:lt1>
          <a:srgbClr val="E3E3E3"/>
        </a:lt1>
        <a:dk2>
          <a:srgbClr val="66CC00"/>
        </a:dk2>
        <a:lt2>
          <a:srgbClr val="FFCC33"/>
        </a:lt2>
        <a:accent1>
          <a:srgbClr val="00539F"/>
        </a:accent1>
        <a:accent2>
          <a:srgbClr val="33CCCC"/>
        </a:accent2>
        <a:accent3>
          <a:srgbClr val="EFEFEF"/>
        </a:accent3>
        <a:accent4>
          <a:srgbClr val="DA562A"/>
        </a:accent4>
        <a:accent5>
          <a:srgbClr val="AAB3CD"/>
        </a:accent5>
        <a:accent6>
          <a:srgbClr val="2DB9B9"/>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TotalTime>
  <Words>1308</Words>
  <Application>Microsoft Macintosh PowerPoint</Application>
  <PresentationFormat>On-screen Show (4:3)</PresentationFormat>
  <Paragraphs>179</Paragraphs>
  <Slides>12</Slides>
  <Notes>7</Notes>
  <HiddenSlides>0</HiddenSlides>
  <MMClips>0</MMClips>
  <ScaleCrop>false</ScaleCrop>
  <HeadingPairs>
    <vt:vector size="4" baseType="variant">
      <vt:variant>
        <vt:lpstr>Theme</vt:lpstr>
      </vt:variant>
      <vt:variant>
        <vt:i4>10</vt:i4>
      </vt:variant>
      <vt:variant>
        <vt:lpstr>Slide Titles</vt:lpstr>
      </vt:variant>
      <vt:variant>
        <vt:i4>12</vt:i4>
      </vt:variant>
    </vt:vector>
  </HeadingPairs>
  <TitlesOfParts>
    <vt:vector size="22" baseType="lpstr">
      <vt:lpstr>Office Theme</vt:lpstr>
      <vt:lpstr>UMC rood Zorg_ENG</vt:lpstr>
      <vt:lpstr>18_Standaardthema</vt:lpstr>
      <vt:lpstr>1_Office Theme</vt:lpstr>
      <vt:lpstr>3_Office Theme</vt:lpstr>
      <vt:lpstr>4_Office Theme</vt:lpstr>
      <vt:lpstr>7_ENGtemplate</vt:lpstr>
      <vt:lpstr>8_Office-thema</vt:lpstr>
      <vt:lpstr>7_Office-thema</vt:lpstr>
      <vt:lpstr>2_Office Theme</vt:lpstr>
      <vt:lpstr>Genetics Clinic of the Future  </vt:lpstr>
      <vt:lpstr>Advice to my children </vt:lpstr>
      <vt:lpstr>Current practice:  example </vt:lpstr>
      <vt:lpstr>How would this patient be approached in the Genetics Clinic of the Future?  </vt:lpstr>
      <vt:lpstr>Not many things are certain about the future, but…</vt:lpstr>
      <vt:lpstr>Not many things are certain about the future, but…</vt:lpstr>
      <vt:lpstr>PowerPoint Presentation</vt:lpstr>
      <vt:lpstr>Whole genome sequencing in critically ill newborns with unexplained disorders makes sense </vt:lpstr>
      <vt:lpstr>Genetics Clinic of the future: Organization</vt:lpstr>
      <vt:lpstr>Genetics Clinic of the future: Organization</vt:lpstr>
      <vt:lpstr>Genetics Clinic of the Future: shift in the role(s) of clinical geneticist</vt:lpstr>
      <vt:lpstr>Acknowledgements </vt:lpstr>
    </vt:vector>
  </TitlesOfParts>
  <Company>UMC-Utrecht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Oxford  June 24, 2015 </dc:title>
  <dc:creator>UMCU</dc:creator>
  <cp:lastModifiedBy>UMCU</cp:lastModifiedBy>
  <cp:revision>25</cp:revision>
  <dcterms:created xsi:type="dcterms:W3CDTF">2015-06-18T16:47:29Z</dcterms:created>
  <dcterms:modified xsi:type="dcterms:W3CDTF">2015-06-24T07:42:55Z</dcterms:modified>
</cp:coreProperties>
</file>