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6" r:id="rId2"/>
    <p:sldId id="299" r:id="rId3"/>
    <p:sldId id="301" r:id="rId4"/>
    <p:sldId id="302" r:id="rId5"/>
    <p:sldId id="307" r:id="rId6"/>
    <p:sldId id="304" r:id="rId7"/>
    <p:sldId id="303" r:id="rId8"/>
    <p:sldId id="269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5E5"/>
    <a:srgbClr val="FFC9C9"/>
    <a:srgbClr val="0000CC"/>
    <a:srgbClr val="FF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6683F-82A6-4B73-83B4-362273E64F9C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163A-316D-460A-8066-9B207869F96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747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998F1B2-2F03-4C07-BF49-CE11D72D7B19}" type="slidenum">
              <a:rPr lang="en-US" altLang="ja-JP" smtClean="0"/>
              <a:pPr eaLnBrk="1" hangingPunct="1"/>
              <a:t>1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4996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7C179-C1A0-4E54-8454-9A240DEA7BE0}" type="slidenum">
              <a:rPr lang="ja-JP" altLang="en-US" smtClean="0"/>
              <a:pPr/>
              <a:t>2</a:t>
            </a:fld>
            <a:endParaRPr lang="en-US" altLang="ja-JP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61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74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424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729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9781-A232-4754-B7C4-10364826A82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92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728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73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23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591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239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32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25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01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974F-C0E4-453F-B6CD-B695FF1981F2}" type="datetimeFigureOut">
              <a:rPr kumimoji="1" lang="ja-JP" altLang="en-US" smtClean="0"/>
              <a:t>2015/6/23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7921-A8F2-491F-B90D-165A8F63644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9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152" y="3965856"/>
            <a:ext cx="8353312" cy="2775512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Kazuto Kato, PhD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cs typeface="Arial" pitchFamily="34" charset="0"/>
              </a:rPr>
              <a:t>Professor, Department </a:t>
            </a:r>
            <a:r>
              <a:rPr lang="en-US" altLang="ja-JP" sz="2400" kern="0" dirty="0">
                <a:solidFill>
                  <a:srgbClr val="000000"/>
                </a:solidFill>
                <a:cs typeface="Arial" pitchFamily="34" charset="0"/>
              </a:rPr>
              <a:t>of Biomedical Ethics and Public Policy, </a:t>
            </a:r>
            <a:endParaRPr lang="en-US" altLang="ja-JP" sz="24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cs typeface="Arial" pitchFamily="34" charset="0"/>
              </a:rPr>
              <a:t>Division of Social Medicine,</a:t>
            </a:r>
            <a:endParaRPr lang="en-US" altLang="ja-JP" sz="2400" kern="0" dirty="0">
              <a:solidFill>
                <a:srgbClr val="000000"/>
              </a:solidFill>
              <a:cs typeface="Arial" pitchFamily="34" charset="0"/>
            </a:endParaRPr>
          </a:p>
          <a:p>
            <a:pPr lvl="0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altLang="ja-JP" sz="2400" kern="0" dirty="0">
                <a:solidFill>
                  <a:srgbClr val="000000"/>
                </a:solidFill>
                <a:cs typeface="Arial" pitchFamily="34" charset="0"/>
              </a:rPr>
              <a:t>Graduate School of Medicine, </a:t>
            </a:r>
            <a:r>
              <a:rPr lang="en-US" altLang="ja-JP" sz="2400" kern="0" dirty="0" smtClean="0">
                <a:solidFill>
                  <a:srgbClr val="000000"/>
                </a:solidFill>
                <a:cs typeface="Arial" pitchFamily="34" charset="0"/>
              </a:rPr>
              <a:t>Osaka </a:t>
            </a:r>
            <a:r>
              <a:rPr lang="en-US" altLang="ja-JP" sz="2400" kern="0" dirty="0">
                <a:solidFill>
                  <a:srgbClr val="000000"/>
                </a:solidFill>
                <a:cs typeface="Arial" pitchFamily="34" charset="0"/>
              </a:rPr>
              <a:t>University</a:t>
            </a:r>
            <a:endParaRPr lang="ja-JP" altLang="en-US" sz="2400" kern="0" dirty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Projec</a:t>
            </a:r>
            <a:r>
              <a:rPr lang="en-US" altLang="ja-JP" sz="2000" kern="0" dirty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t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 Professor,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Institute for Research in Humanities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and Institute for integrated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 Cell-Material Sciences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Arial" pitchFamily="34" charset="0"/>
              </a:rPr>
              <a:t>, Kyoto University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Member of he </a:t>
            </a:r>
            <a:r>
              <a:rPr lang="en-US" altLang="ja-JP" sz="2000" kern="0" dirty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Expert Panel on Bioethics of the Council for </a:t>
            </a:r>
            <a:r>
              <a:rPr lang="en-US" altLang="ja-JP" sz="2000" kern="0" dirty="0" smtClean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Science, Technology and Innovation </a:t>
            </a:r>
            <a:r>
              <a:rPr lang="en-US" altLang="ja-JP" sz="2000" kern="0" dirty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Policy (</a:t>
            </a:r>
            <a:r>
              <a:rPr lang="en-US" altLang="ja-JP" sz="2000" kern="0" dirty="0" smtClean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CSTI) </a:t>
            </a:r>
            <a:r>
              <a:rPr lang="en-US" altLang="ja-JP" sz="2000" kern="0" dirty="0">
                <a:solidFill>
                  <a:srgbClr val="000000"/>
                </a:solidFill>
                <a:latin typeface="+mj-lt"/>
                <a:ea typeface="ＭＳ Ｐゴシック"/>
                <a:cs typeface="Arial" pitchFamily="34" charset="0"/>
              </a:rPr>
              <a:t>of the Cabinet Office, Japan.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1701106"/>
            <a:ext cx="7920880" cy="1943918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FFFF00"/>
                </a:solidFill>
                <a:cs typeface="Arial" pitchFamily="34" charset="0"/>
              </a:rPr>
              <a:t>What are the challenges for translation?</a:t>
            </a:r>
          </a:p>
          <a:p>
            <a:r>
              <a:rPr lang="en-US" altLang="ja-JP" sz="2800" dirty="0" smtClean="0">
                <a:solidFill>
                  <a:srgbClr val="FFFF00"/>
                </a:solidFill>
                <a:cs typeface="Arial" pitchFamily="34" charset="0"/>
              </a:rPr>
              <a:t>-Views from Japan and Asia</a:t>
            </a:r>
            <a:endParaRPr lang="en-US" altLang="ja-JP" sz="28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4048" y="-23321"/>
            <a:ext cx="6479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latin typeface="+mj-lt"/>
                <a:cs typeface="Arial" pitchFamily="34" charset="0"/>
              </a:rPr>
              <a:t>23 June</a:t>
            </a:r>
            <a:r>
              <a:rPr kumimoji="1" lang="en-US" altLang="ja-JP" sz="2400" dirty="0" smtClean="0">
                <a:latin typeface="+mj-lt"/>
                <a:cs typeface="Arial" pitchFamily="34" charset="0"/>
              </a:rPr>
              <a:t> 2015</a:t>
            </a:r>
          </a:p>
          <a:p>
            <a:pPr algn="r"/>
            <a:r>
              <a:rPr lang="en-US" altLang="ja-JP" sz="2400" dirty="0" smtClean="0">
                <a:latin typeface="+mj-lt"/>
                <a:cs typeface="Arial" pitchFamily="34" charset="0"/>
              </a:rPr>
              <a:t>Translation in Healthcare</a:t>
            </a:r>
          </a:p>
          <a:p>
            <a:pPr algn="r"/>
            <a:r>
              <a:rPr kumimoji="1" lang="en-US" altLang="ja-JP" sz="2000" dirty="0" smtClean="0">
                <a:latin typeface="+mj-lt"/>
                <a:cs typeface="Arial" pitchFamily="34" charset="0"/>
              </a:rPr>
              <a:t>-Exploring the impact of </a:t>
            </a:r>
            <a:r>
              <a:rPr lang="en-US" altLang="ja-JP" sz="2000" dirty="0" smtClean="0">
                <a:latin typeface="+mj-lt"/>
                <a:cs typeface="Arial" pitchFamily="34" charset="0"/>
              </a:rPr>
              <a:t>emerging technologies</a:t>
            </a:r>
            <a:endParaRPr kumimoji="1" lang="en-US" altLang="ja-JP" sz="2000" dirty="0" smtClean="0">
              <a:latin typeface="+mj-lt"/>
              <a:cs typeface="Arial" pitchFamily="34" charset="0"/>
            </a:endParaRPr>
          </a:p>
          <a:p>
            <a:pPr algn="r"/>
            <a:r>
              <a:rPr kumimoji="1" lang="en-US" altLang="ja-JP" sz="2400" dirty="0" smtClean="0">
                <a:latin typeface="+mj-lt"/>
                <a:cs typeface="Arial" pitchFamily="34" charset="0"/>
              </a:rPr>
              <a:t>University of Oxford</a:t>
            </a:r>
            <a:endParaRPr kumimoji="1" lang="ja-JP" alt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19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4"/>
          <p:cNvSpPr>
            <a:spLocks noChangeArrowheads="1"/>
          </p:cNvSpPr>
          <p:nvPr/>
        </p:nvSpPr>
        <p:spPr bwMode="auto">
          <a:xfrm>
            <a:off x="0" y="836712"/>
            <a:ext cx="9144000" cy="1368425"/>
          </a:xfrm>
          <a:prstGeom prst="rightArrow">
            <a:avLst>
              <a:gd name="adj1" fmla="val 55454"/>
              <a:gd name="adj2" fmla="val 66821"/>
            </a:avLst>
          </a:prstGeom>
          <a:gradFill rotWithShape="1">
            <a:gsLst>
              <a:gs pos="0">
                <a:srgbClr val="FFFF00"/>
              </a:gs>
              <a:gs pos="100000">
                <a:schemeClr val="bg1">
                  <a:alpha val="84000"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96636" name="Rectangle 28"/>
          <p:cNvSpPr>
            <a:spLocks noChangeArrowheads="1"/>
          </p:cNvSpPr>
          <p:nvPr/>
        </p:nvSpPr>
        <p:spPr bwMode="auto">
          <a:xfrm>
            <a:off x="107950" y="115888"/>
            <a:ext cx="8928100" cy="618207"/>
          </a:xfrm>
          <a:prstGeom prst="rect">
            <a:avLst/>
          </a:prstGeom>
          <a:solidFill>
            <a:srgbClr val="E2FD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3600" b="1" dirty="0">
                <a:solidFill>
                  <a:schemeClr val="accent1">
                    <a:lumMod val="10000"/>
                  </a:schemeClr>
                </a:solidFill>
                <a:latin typeface="ＭＳ Ｐゴシック" charset="-128"/>
              </a:rPr>
              <a:t>Progress of human genome research</a:t>
            </a:r>
            <a:endParaRPr lang="ja-JP" altLang="en-US" sz="3600" b="1" dirty="0">
              <a:solidFill>
                <a:schemeClr val="accent1">
                  <a:lumMod val="10000"/>
                </a:schemeClr>
              </a:solidFill>
              <a:latin typeface="ＭＳ Ｐゴシック" charset="-128"/>
            </a:endParaRPr>
          </a:p>
        </p:txBody>
      </p:sp>
      <p:sp>
        <p:nvSpPr>
          <p:cNvPr id="6148" name="AutoShape 45"/>
          <p:cNvSpPr>
            <a:spLocks noChangeArrowheads="1"/>
          </p:cNvSpPr>
          <p:nvPr/>
        </p:nvSpPr>
        <p:spPr bwMode="auto">
          <a:xfrm>
            <a:off x="1" y="951012"/>
            <a:ext cx="2267744" cy="1079500"/>
          </a:xfrm>
          <a:prstGeom prst="flowChartAlternateProcess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en-US" altLang="ja-JP" b="1" dirty="0">
                <a:latin typeface="HGS創英角ﾎﾟｯﾌﾟ体" pitchFamily="50" charset="-128"/>
                <a:ea typeface="HGS創英角ﾎﾟｯﾌﾟ体" pitchFamily="50" charset="-128"/>
              </a:rPr>
              <a:t>Human Genome</a:t>
            </a:r>
          </a:p>
          <a:p>
            <a:pPr algn="ctr"/>
            <a:r>
              <a:rPr kumimoji="0" lang="en-US" altLang="ja-JP" b="1" dirty="0">
                <a:latin typeface="HGS創英角ﾎﾟｯﾌﾟ体" pitchFamily="50" charset="-128"/>
                <a:ea typeface="HGS創英角ﾎﾟｯﾌﾟ体" pitchFamily="50" charset="-128"/>
              </a:rPr>
              <a:t>Project (HGP)</a:t>
            </a:r>
            <a:endParaRPr kumimoji="0" lang="ja-JP" altLang="en-US" b="1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6149" name="AutoShape 46"/>
          <p:cNvSpPr>
            <a:spLocks noChangeArrowheads="1"/>
          </p:cNvSpPr>
          <p:nvPr/>
        </p:nvSpPr>
        <p:spPr bwMode="auto">
          <a:xfrm>
            <a:off x="2051721" y="951012"/>
            <a:ext cx="2376264" cy="1079500"/>
          </a:xfrm>
          <a:prstGeom prst="flowChartAlternateProcess">
            <a:avLst/>
          </a:prstGeom>
          <a:gradFill flip="none" rotWithShape="1">
            <a:gsLst>
              <a:gs pos="0">
                <a:srgbClr val="00FFFF">
                  <a:alpha val="84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en-US" altLang="ja-JP" b="1" dirty="0" smtClean="0">
                <a:latin typeface="HGS創英角ﾎﾟｯﾌﾟ体" pitchFamily="50" charset="-128"/>
                <a:ea typeface="HGS創英角ﾎﾟｯﾌﾟ体" pitchFamily="50" charset="-128"/>
              </a:rPr>
              <a:t>International</a:t>
            </a:r>
            <a:endParaRPr kumimoji="0" lang="en-US" altLang="ja-JP" b="1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0" lang="en-US" altLang="ja-JP" b="1" dirty="0">
                <a:latin typeface="HGS創英角ﾎﾟｯﾌﾟ体" pitchFamily="50" charset="-128"/>
                <a:ea typeface="HGS創英角ﾎﾟｯﾌﾟ体" pitchFamily="50" charset="-128"/>
              </a:rPr>
              <a:t>HapMap </a:t>
            </a:r>
            <a:r>
              <a:rPr kumimoji="0" lang="en-US" altLang="ja-JP" b="1" dirty="0" smtClean="0">
                <a:latin typeface="HGS創英角ﾎﾟｯﾌﾟ体" pitchFamily="50" charset="-128"/>
                <a:ea typeface="HGS創英角ﾎﾟｯﾌﾟ体" pitchFamily="50" charset="-128"/>
              </a:rPr>
              <a:t>Project</a:t>
            </a:r>
            <a:endParaRPr kumimoji="0" lang="ja-JP" altLang="en-US" b="1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96655" name="AutoShape 47"/>
          <p:cNvSpPr>
            <a:spLocks noChangeArrowheads="1"/>
          </p:cNvSpPr>
          <p:nvPr/>
        </p:nvSpPr>
        <p:spPr bwMode="auto">
          <a:xfrm>
            <a:off x="4211960" y="931962"/>
            <a:ext cx="2519957" cy="1098550"/>
          </a:xfrm>
          <a:prstGeom prst="flowChartAlternateProcess">
            <a:avLst/>
          </a:prstGeom>
          <a:gradFill rotWithShape="1">
            <a:gsLst>
              <a:gs pos="0">
                <a:srgbClr val="33CCCC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en-US" altLang="ja-JP" sz="1600" b="1" dirty="0">
                <a:latin typeface="HGS創英角ﾎﾟｯﾌﾟ体" pitchFamily="50" charset="-128"/>
                <a:ea typeface="HGS創英角ﾎﾟｯﾌﾟ体" pitchFamily="50" charset="-128"/>
              </a:rPr>
              <a:t>Large scale genome </a:t>
            </a:r>
            <a:endParaRPr kumimoji="0" lang="en-US" altLang="ja-JP" sz="1600" b="1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0" lang="en-US" altLang="ja-JP" sz="1600" b="1" dirty="0" smtClean="0">
                <a:latin typeface="HGS創英角ﾎﾟｯﾌﾟ体" pitchFamily="50" charset="-128"/>
                <a:ea typeface="HGS創英角ﾎﾟｯﾌﾟ体" pitchFamily="50" charset="-128"/>
              </a:rPr>
              <a:t>analysis</a:t>
            </a:r>
            <a:endParaRPr kumimoji="0" lang="ja-JP" altLang="en-US" sz="1600" b="1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0" lang="en-US" altLang="ja-JP" sz="1600" b="1" dirty="0">
                <a:latin typeface="HGS創英角ﾎﾟｯﾌﾟ体" pitchFamily="50" charset="-128"/>
                <a:ea typeface="HGS創英角ﾎﾟｯﾌﾟ体" pitchFamily="50" charset="-128"/>
              </a:rPr>
              <a:t>1000 Genome Project</a:t>
            </a:r>
          </a:p>
        </p:txBody>
      </p:sp>
      <p:sp>
        <p:nvSpPr>
          <p:cNvPr id="6151" name="Text Box 48"/>
          <p:cNvSpPr txBox="1">
            <a:spLocks noChangeArrowheads="1"/>
          </p:cNvSpPr>
          <p:nvPr/>
        </p:nvSpPr>
        <p:spPr bwMode="auto">
          <a:xfrm>
            <a:off x="0" y="2296667"/>
            <a:ext cx="36353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1990 The HGP started</a:t>
            </a:r>
            <a:endParaRPr kumimoji="0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152" name="Text Box 49"/>
          <p:cNvSpPr txBox="1">
            <a:spLocks noChangeArrowheads="1"/>
          </p:cNvSpPr>
          <p:nvPr/>
        </p:nvSpPr>
        <p:spPr bwMode="auto">
          <a:xfrm>
            <a:off x="179388" y="2679254"/>
            <a:ext cx="5257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2000</a:t>
            </a:r>
            <a:r>
              <a:rPr kumimoji="0"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Announcement of draft sequence</a:t>
            </a:r>
            <a:endParaRPr kumimoji="0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153" name="Text Box 50"/>
          <p:cNvSpPr txBox="1">
            <a:spLocks noChangeArrowheads="1"/>
          </p:cNvSpPr>
          <p:nvPr/>
        </p:nvSpPr>
        <p:spPr bwMode="auto">
          <a:xfrm>
            <a:off x="1403722" y="3041204"/>
            <a:ext cx="38163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2002 HapMap Project started</a:t>
            </a:r>
            <a:endParaRPr kumimoji="0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154" name="Text Box 51"/>
          <p:cNvSpPr txBox="1">
            <a:spLocks noChangeArrowheads="1"/>
          </p:cNvSpPr>
          <p:nvPr/>
        </p:nvSpPr>
        <p:spPr bwMode="auto">
          <a:xfrm>
            <a:off x="1403648" y="3419029"/>
            <a:ext cx="4248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b="1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2003 Completion of the HGP</a:t>
            </a:r>
            <a:endParaRPr kumimoji="0" lang="ja-JP" altLang="en-US" b="1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155" name="Text Box 52"/>
          <p:cNvSpPr txBox="1">
            <a:spLocks noChangeArrowheads="1"/>
          </p:cNvSpPr>
          <p:nvPr/>
        </p:nvSpPr>
        <p:spPr bwMode="auto">
          <a:xfrm>
            <a:off x="2879005" y="3785742"/>
            <a:ext cx="522138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2005 The 1</a:t>
            </a:r>
            <a:r>
              <a:rPr kumimoji="0" lang="en-US" altLang="ja-JP" baseline="30000" dirty="0">
                <a:latin typeface="HG創英角ﾎﾟｯﾌﾟ体" pitchFamily="49" charset="-128"/>
                <a:ea typeface="HG創英角ﾎﾟｯﾌﾟ体" pitchFamily="49" charset="-128"/>
              </a:rPr>
              <a:t>st</a:t>
            </a:r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 phase </a:t>
            </a:r>
            <a:r>
              <a:rPr kumimoji="0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kumimoji="0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HapMap </a:t>
            </a:r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Project finished</a:t>
            </a:r>
            <a:endParaRPr kumimoji="0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96661" name="Text Box 53"/>
          <p:cNvSpPr txBox="1">
            <a:spLocks noChangeArrowheads="1"/>
          </p:cNvSpPr>
          <p:nvPr/>
        </p:nvSpPr>
        <p:spPr bwMode="auto">
          <a:xfrm>
            <a:off x="2267744" y="4211797"/>
            <a:ext cx="5940425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2000" b="1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Genome wide analysis </a:t>
            </a:r>
          </a:p>
          <a:p>
            <a:pPr algn="ctr"/>
            <a:r>
              <a:rPr kumimoji="0" lang="en-US" altLang="ja-JP" dirty="0">
                <a:latin typeface="HG創英角ﾎﾟｯﾌﾟ体" pitchFamily="49" charset="-128"/>
                <a:ea typeface="HG創英角ﾎﾟｯﾌﾟ体" pitchFamily="49" charset="-128"/>
              </a:rPr>
              <a:t>    (GWAS, Genome-Wide Association Study)</a:t>
            </a:r>
            <a:endParaRPr kumimoji="0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96662" name="Text Box 54"/>
          <p:cNvSpPr txBox="1">
            <a:spLocks noChangeArrowheads="1"/>
          </p:cNvSpPr>
          <p:nvPr/>
        </p:nvSpPr>
        <p:spPr bwMode="auto">
          <a:xfrm>
            <a:off x="4716016" y="5320953"/>
            <a:ext cx="4248026" cy="412934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0" lang="ja-JP" altLang="en-US" sz="2000" b="1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→</a:t>
            </a:r>
            <a:r>
              <a:rPr kumimoji="0" lang="en-US" altLang="ja-JP" sz="2400" b="1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Personal genome analysis</a:t>
            </a:r>
            <a:endParaRPr kumimoji="0" lang="ja-JP" altLang="en-US" sz="2400" b="1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96664" name="Text Box 56" descr="セーム皮"/>
          <p:cNvSpPr txBox="1">
            <a:spLocks noChangeArrowheads="1"/>
          </p:cNvSpPr>
          <p:nvPr/>
        </p:nvSpPr>
        <p:spPr bwMode="auto">
          <a:xfrm>
            <a:off x="3779912" y="2204864"/>
            <a:ext cx="3420194" cy="307777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1400" dirty="0">
                <a:latin typeface="HGS創英角ﾎﾟｯﾌﾟ体" pitchFamily="50" charset="-128"/>
                <a:ea typeface="HGS創英角ﾎﾟｯﾌﾟ体" pitchFamily="50" charset="-128"/>
              </a:rPr>
              <a:t>2005</a:t>
            </a:r>
            <a:r>
              <a:rPr kumimoji="0" lang="ja-JP" altLang="en-US" sz="1400" dirty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kumimoji="0" lang="en-US" altLang="ja-JP" sz="1400" dirty="0">
                <a:latin typeface="HGS創英角ﾎﾟｯﾌﾟ体" pitchFamily="50" charset="-128"/>
                <a:ea typeface="HGS創英角ﾎﾟｯﾌﾟ体" pitchFamily="50" charset="-128"/>
              </a:rPr>
              <a:t>Microarrays for SNP analysis</a:t>
            </a:r>
            <a:endParaRPr kumimoji="0" lang="ja-JP" altLang="en-US" sz="14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96665" name="AutoShape 57"/>
          <p:cNvSpPr>
            <a:spLocks noChangeArrowheads="1"/>
          </p:cNvSpPr>
          <p:nvPr/>
        </p:nvSpPr>
        <p:spPr bwMode="auto">
          <a:xfrm>
            <a:off x="5076056" y="2716402"/>
            <a:ext cx="143668" cy="1512888"/>
          </a:xfrm>
          <a:prstGeom prst="downArrow">
            <a:avLst>
              <a:gd name="adj1" fmla="val 50000"/>
              <a:gd name="adj2" fmla="val 100307"/>
            </a:avLst>
          </a:prstGeom>
          <a:solidFill>
            <a:schemeClr val="hlink">
              <a:alpha val="52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ja-JP" altLang="en-US" dirty="0"/>
          </a:p>
        </p:txBody>
      </p:sp>
      <p:sp>
        <p:nvSpPr>
          <p:cNvPr id="196666" name="AutoShape 58"/>
          <p:cNvSpPr>
            <a:spLocks noChangeArrowheads="1"/>
          </p:cNvSpPr>
          <p:nvPr/>
        </p:nvSpPr>
        <p:spPr bwMode="auto">
          <a:xfrm rot="5400000">
            <a:off x="3563665" y="4210398"/>
            <a:ext cx="360362" cy="215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2" name="Text Box 51"/>
          <p:cNvSpPr txBox="1">
            <a:spLocks noChangeArrowheads="1"/>
          </p:cNvSpPr>
          <p:nvPr/>
        </p:nvSpPr>
        <p:spPr bwMode="auto">
          <a:xfrm>
            <a:off x="4067944" y="4951621"/>
            <a:ext cx="496810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2007, 2008 </a:t>
            </a:r>
            <a:r>
              <a:rPr kumimoji="0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～ </a:t>
            </a:r>
            <a:r>
              <a:rPr kumimoji="0" lang="en-US" altLang="ja-JP" b="1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New generation </a:t>
            </a:r>
            <a:r>
              <a:rPr kumimoji="0" lang="en-US" altLang="ja-JP" b="1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sequencers</a:t>
            </a:r>
            <a:endParaRPr kumimoji="0" lang="en-US" altLang="ja-JP" b="1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1680" y="5877272"/>
            <a:ext cx="326647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Extremely rapid progress </a:t>
            </a:r>
          </a:p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of genomics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4032174" y="6112750"/>
            <a:ext cx="467817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08239" y="6000383"/>
            <a:ext cx="3996209" cy="58477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What </a:t>
            </a:r>
            <a:r>
              <a:rPr lang="en-US" altLang="ja-JP" sz="3200" dirty="0">
                <a:solidFill>
                  <a:srgbClr val="FF0000"/>
                </a:solidFill>
              </a:rPr>
              <a:t>does this mean</a:t>
            </a:r>
            <a:r>
              <a:rPr lang="en-US" altLang="ja-JP" sz="3200" dirty="0" smtClean="0">
                <a:solidFill>
                  <a:srgbClr val="FF0000"/>
                </a:solidFill>
              </a:rPr>
              <a:t>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6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5" grpId="0"/>
      <p:bldP spid="196661" grpId="0"/>
      <p:bldP spid="196662" grpId="0" animBg="1"/>
      <p:bldP spid="196664" grpId="0" animBg="1"/>
      <p:bldP spid="196665" grpId="0" animBg="1"/>
      <p:bldP spid="196666" grpId="0" animBg="1"/>
      <p:bldP spid="22" grpId="0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36512" y="116632"/>
            <a:ext cx="9217024" cy="5760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sz="2800" dirty="0">
                <a:solidFill>
                  <a:srgbClr val="FFFF00"/>
                </a:solidFill>
              </a:rPr>
              <a:t>Gaps and Challenges for Translation of genomics to Healthcare</a:t>
            </a:r>
            <a:endParaRPr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764704"/>
            <a:ext cx="9108504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800" dirty="0" smtClean="0"/>
              <a:t>It seems there is a big gap between advanced countries and less advanced ones</a:t>
            </a:r>
            <a:r>
              <a:rPr lang="en-US" altLang="ja-JP" sz="2000" dirty="0" smtClean="0"/>
              <a:t> </a:t>
            </a:r>
            <a:r>
              <a:rPr lang="en-US" altLang="ja-JP" sz="2400" dirty="0" smtClean="0"/>
              <a:t>(in terms of genomics and its application)</a:t>
            </a:r>
            <a:r>
              <a:rPr lang="en-US" altLang="ja-JP" sz="2800" dirty="0" smtClean="0"/>
              <a:t>. 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      Countries and regions with advanced genomic technology (US, UK, Canada etc.)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                                   vs. 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      Those with less advanced technology 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  (Asia, Africa, South America etc. To some 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           extent, Japan may also belong to  this group?)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68960"/>
            <a:ext cx="5873200" cy="345482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3995936" y="4149080"/>
            <a:ext cx="1800200" cy="201622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636392" y="3573016"/>
            <a:ext cx="879824" cy="980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2411760" y="4653136"/>
            <a:ext cx="1363604" cy="14658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827584" y="4941168"/>
            <a:ext cx="1440160" cy="15289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16216" y="3284984"/>
            <a:ext cx="1872208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Asia-Oceania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84760" y="3933056"/>
            <a:ext cx="2551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How can we make sure that the tools and benefits of genomics translation spread to the entire world?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242" y="6527606"/>
            <a:ext cx="2880320" cy="27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The map is from the web site of ELSI2.0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258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0505" y="870173"/>
            <a:ext cx="3136643" cy="234280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4168" y="854714"/>
            <a:ext cx="2952328" cy="221424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587936"/>
            <a:ext cx="2555776" cy="19168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/>
          <a:stretch/>
        </p:blipFill>
        <p:spPr>
          <a:xfrm rot="5400000">
            <a:off x="96314" y="3728221"/>
            <a:ext cx="2326635" cy="20162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5" b="12736"/>
          <a:stretch/>
        </p:blipFill>
        <p:spPr>
          <a:xfrm>
            <a:off x="179512" y="5582253"/>
            <a:ext cx="2148852" cy="11591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8144" r="5333" b="14494"/>
          <a:stretch/>
        </p:blipFill>
        <p:spPr>
          <a:xfrm>
            <a:off x="2573446" y="3893567"/>
            <a:ext cx="3172906" cy="21530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7504" y="1886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Beijing (ICGC meeting)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95648" y="19038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Kuala Lumpur</a:t>
            </a:r>
          </a:p>
          <a:p>
            <a:r>
              <a:rPr kumimoji="1" lang="en-US" altLang="ja-JP" dirty="0" smtClean="0"/>
              <a:t>(Human Genome Meeting 2015)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21867" y="-27384"/>
            <a:ext cx="291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Singapore</a:t>
            </a:r>
          </a:p>
          <a:p>
            <a:pPr algn="r"/>
            <a:r>
              <a:rPr lang="en-US" altLang="ja-JP" dirty="0" smtClean="0"/>
              <a:t>(National University of Singapore)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299869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University of Hong Kong</a:t>
            </a:r>
            <a:endParaRPr lang="en-US" altLang="ja-JP" dirty="0"/>
          </a:p>
          <a:p>
            <a:r>
              <a:rPr lang="en-US" altLang="ja-JP" dirty="0" smtClean="0"/>
              <a:t>(Centre for Medical Ethics and Law)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45454" y="6053807"/>
            <a:ext cx="33667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Mt. Fuji </a:t>
            </a:r>
          </a:p>
          <a:p>
            <a:r>
              <a:rPr kumimoji="1" lang="en-US" altLang="ja-JP" sz="1600" dirty="0" smtClean="0"/>
              <a:t>(photo taken from Shinkansen train)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58048" y="3343051"/>
            <a:ext cx="31683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are all struggling with issues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FF"/>
                </a:solidFill>
              </a:rPr>
              <a:t>Informed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FF"/>
                </a:solidFill>
              </a:rPr>
              <a:t>Ethics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D</a:t>
            </a:r>
            <a:r>
              <a:rPr lang="en-US" altLang="ja-JP" dirty="0" smtClean="0">
                <a:solidFill>
                  <a:srgbClr val="FF0000"/>
                </a:solidFill>
              </a:rPr>
              <a:t>ata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</a:rPr>
              <a:t>rotection of genetic data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</a:rPr>
              <a:t>          (need to have legal framework)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FF"/>
                </a:solidFill>
              </a:rPr>
              <a:t>How to avoid 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</a:rPr>
              <a:t>Return of results from genomic analysis  (especially from 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</a:rPr>
              <a:t>Genetic counselling </a:t>
            </a:r>
          </a:p>
        </p:txBody>
      </p:sp>
    </p:spTree>
    <p:extLst>
      <p:ext uri="{BB962C8B-B14F-4D97-AF65-F5344CB8AC3E}">
        <p14:creationId xmlns:p14="http://schemas.microsoft.com/office/powerpoint/2010/main" val="664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36512" y="116632"/>
            <a:ext cx="9217024" cy="5760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sz="2800" dirty="0">
                <a:solidFill>
                  <a:srgbClr val="FFFF00"/>
                </a:solidFill>
              </a:rPr>
              <a:t>Gaps and Challenges for Translation of genomics to Healthcare</a:t>
            </a:r>
            <a:endParaRPr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764704"/>
            <a:ext cx="9108504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800" dirty="0" smtClean="0"/>
              <a:t>It seems there is a big gap between advanced countries and less advanced ones</a:t>
            </a:r>
            <a:r>
              <a:rPr lang="en-US" altLang="ja-JP" sz="2000" dirty="0" smtClean="0"/>
              <a:t> </a:t>
            </a:r>
            <a:r>
              <a:rPr lang="en-US" altLang="ja-JP" sz="2400" dirty="0" smtClean="0"/>
              <a:t>(in terms of genomics and its application)</a:t>
            </a:r>
            <a:r>
              <a:rPr lang="en-US" altLang="ja-JP" sz="2800" dirty="0" smtClean="0"/>
              <a:t>. 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      Countries and regions with advanced genomic technology (US, UK, Canada etc.)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                                   vs. 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      Those with less advanced technology 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  (Asia, Africa, South America etc. To some 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           extent, Japan may also belong to  this group?)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827" y="3429000"/>
            <a:ext cx="86863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Researchers, specialists, and patient advocates etc.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in </a:t>
            </a:r>
            <a:r>
              <a:rPr kumimoji="1" lang="en-US" altLang="ja-JP" sz="3200" b="1" u="sng" dirty="0" smtClean="0">
                <a:solidFill>
                  <a:srgbClr val="FF0000"/>
                </a:solidFill>
              </a:rPr>
              <a:t>the ELSI 2.0 network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can play a big role to promote mutual understandings and collaborations across the globe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(avoiding “silos”). </a:t>
            </a:r>
            <a:r>
              <a:rPr kumimoji="1" lang="en-US" altLang="ja-JP" sz="3200" dirty="0" smtClean="0"/>
              <a:t> 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(in addition to other global efforts such as Global Alliance for Genomics and Health + United Nations?)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3528" y="116632"/>
            <a:ext cx="8640960" cy="5760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sz="2400" dirty="0">
                <a:solidFill>
                  <a:srgbClr val="FFFF00"/>
                </a:solidFill>
              </a:rPr>
              <a:t>Gaps and Challenges for Translation of genomics to Healthcare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941819"/>
            <a:ext cx="86409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2. How can we promote good partnerships between specialists and patients/citizens. 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16117" r="20440" b="21717"/>
          <a:stretch/>
        </p:blipFill>
        <p:spPr>
          <a:xfrm>
            <a:off x="5923182" y="2812195"/>
            <a:ext cx="2952328" cy="209770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9513" y="2032387"/>
            <a:ext cx="5184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Patients (groups) are becoming important players all over the world especially in North America and Europe.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Yet, in Japan they do not have sufficient resources and are often isolated (without information and networks).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How can we have </a:t>
            </a:r>
            <a:r>
              <a:rPr lang="en-US" altLang="ja-JP" sz="2000" dirty="0" smtClean="0">
                <a:solidFill>
                  <a:srgbClr val="FF0000"/>
                </a:solidFill>
              </a:rPr>
              <a:t>good partnership beyond the traditional model </a:t>
            </a:r>
            <a:r>
              <a:rPr lang="en-US" altLang="ja-JP" sz="2000" dirty="0" smtClean="0"/>
              <a:t>is a challenge. (all over the world, but more so in Asia)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New system such as </a:t>
            </a:r>
            <a:r>
              <a:rPr lang="en-US" altLang="ja-JP" sz="2000" dirty="0" smtClean="0">
                <a:solidFill>
                  <a:srgbClr val="0000FF"/>
                </a:solidFill>
              </a:rPr>
              <a:t>dynamic consent and the PEER system of the Genetic Alliance for patient participation </a:t>
            </a:r>
            <a:r>
              <a:rPr lang="en-US" altLang="ja-JP" sz="2000" dirty="0" smtClean="0"/>
              <a:t>may become important entry points. 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355976" y="4707142"/>
            <a:ext cx="1440160" cy="73808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923182" y="522357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Osaka-Oxford collaboration is ongoing for dynamic consent (towards its implementation in Japan)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2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10" y="5833475"/>
            <a:ext cx="762000" cy="952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9" t="-4808" r="16424" b="35931"/>
          <a:stretch/>
        </p:blipFill>
        <p:spPr>
          <a:xfrm>
            <a:off x="2915816" y="4644094"/>
            <a:ext cx="864096" cy="11611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" b="9209"/>
          <a:stretch/>
        </p:blipFill>
        <p:spPr>
          <a:xfrm>
            <a:off x="3635896" y="747259"/>
            <a:ext cx="880534" cy="9361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6468" r="-1407" b="14750"/>
          <a:stretch/>
        </p:blipFill>
        <p:spPr>
          <a:xfrm>
            <a:off x="3478829" y="2776789"/>
            <a:ext cx="804416" cy="9361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3526" r="15107" b="23474"/>
          <a:stretch/>
        </p:blipFill>
        <p:spPr>
          <a:xfrm>
            <a:off x="3241747" y="1717875"/>
            <a:ext cx="788298" cy="93610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51520" y="133473"/>
            <a:ext cx="230425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Collaborators: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6761" y="725853"/>
            <a:ext cx="3308718" cy="659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Osaka University</a:t>
            </a:r>
          </a:p>
          <a:p>
            <a:r>
              <a:rPr lang="en-US" altLang="ja-JP" sz="1600" b="1" dirty="0"/>
              <a:t>Department of Biomedical Ethics and Public </a:t>
            </a:r>
            <a:r>
              <a:rPr lang="en-US" altLang="ja-JP" sz="1600" b="1" dirty="0" smtClean="0"/>
              <a:t>Policy</a:t>
            </a:r>
            <a:r>
              <a:rPr lang="en-US" altLang="ja-JP" sz="1600" b="1" dirty="0"/>
              <a:t>:</a:t>
            </a:r>
            <a:endParaRPr kumimoji="1" lang="en-US" altLang="ja-JP" sz="1600" b="1" dirty="0" smtClean="0"/>
          </a:p>
          <a:p>
            <a:r>
              <a:rPr lang="en-US" altLang="ja-JP" sz="1600" dirty="0" smtClean="0"/>
              <a:t>    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Go Yoshizawa</a:t>
            </a:r>
          </a:p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     Jusaku Minari</a:t>
            </a:r>
          </a:p>
          <a:p>
            <a:r>
              <a:rPr lang="en-US" altLang="ja-JP" sz="1600" dirty="0" smtClean="0"/>
              <a:t>    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Natsuko Yamamoto</a:t>
            </a:r>
          </a:p>
          <a:p>
            <a:r>
              <a:rPr kumimoji="1" lang="en-US" altLang="ja-JP" sz="1600" dirty="0" smtClean="0"/>
              <a:t>     Minori Kokado</a:t>
            </a:r>
          </a:p>
          <a:p>
            <a:r>
              <a:rPr lang="en-US" altLang="ja-JP" sz="1600" dirty="0" smtClean="0"/>
              <a:t>     Noriko Ohashi</a:t>
            </a:r>
          </a:p>
          <a:p>
            <a:endParaRPr lang="en-US" altLang="ja-JP" sz="600" dirty="0"/>
          </a:p>
          <a:p>
            <a:r>
              <a:rPr lang="en-US" altLang="ja-JP" sz="1600" dirty="0" smtClean="0"/>
              <a:t>Department of Medical Informatics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Yasushi Matsumura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Toshihiro Takeda</a:t>
            </a:r>
          </a:p>
          <a:p>
            <a:endParaRPr lang="en-US" altLang="ja-JP" sz="600" dirty="0"/>
          </a:p>
          <a:p>
            <a:r>
              <a:rPr lang="en-US" altLang="ja-JP" sz="1600" dirty="0" smtClean="0"/>
              <a:t>Department of Neurology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Masanori Takahashi</a:t>
            </a:r>
            <a:r>
              <a:rPr kumimoji="1" lang="en-US" altLang="ja-JP" sz="1100" dirty="0" smtClean="0"/>
              <a:t> </a:t>
            </a:r>
          </a:p>
          <a:p>
            <a:endParaRPr kumimoji="1" lang="en-US" altLang="ja-JP" sz="600" dirty="0"/>
          </a:p>
          <a:p>
            <a:r>
              <a:rPr lang="en-US" altLang="ja-JP" sz="1600" dirty="0" smtClean="0"/>
              <a:t>Department of Clinical Epidemiology and Biostatistics:</a:t>
            </a:r>
          </a:p>
          <a:p>
            <a:r>
              <a:rPr kumimoji="1" lang="en-US" altLang="ja-JP" sz="1600" dirty="0" smtClean="0"/>
              <a:t>     Ayumi Shintani</a:t>
            </a:r>
          </a:p>
          <a:p>
            <a:endParaRPr lang="en-US" altLang="ja-JP" sz="1000" dirty="0"/>
          </a:p>
          <a:p>
            <a:r>
              <a:rPr kumimoji="1" lang="en-US" altLang="ja-JP" sz="2000" b="1" dirty="0" smtClean="0"/>
              <a:t>National Cerebral </a:t>
            </a:r>
          </a:p>
          <a:p>
            <a:r>
              <a:rPr kumimoji="1" lang="en-US" altLang="ja-JP" sz="2000" b="1" dirty="0" smtClean="0"/>
              <a:t>Cardiovascular Center:</a:t>
            </a:r>
          </a:p>
          <a:p>
            <a:r>
              <a:rPr lang="en-US" altLang="ja-JP" dirty="0" smtClean="0"/>
              <a:t>    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Kenji Matsui</a:t>
            </a:r>
          </a:p>
          <a:p>
            <a:endParaRPr kumimoji="1" lang="en-US" altLang="ja-JP" sz="1000" b="1" dirty="0"/>
          </a:p>
          <a:p>
            <a:r>
              <a:rPr lang="en-US" altLang="ja-JP" sz="2000" b="1" dirty="0" smtClean="0"/>
              <a:t>Tokyo University of Science:</a:t>
            </a:r>
          </a:p>
          <a:p>
            <a:r>
              <a:rPr lang="en-US" altLang="ja-JP" sz="1600" dirty="0" smtClean="0"/>
              <a:t>    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Tomohide Ibuki</a:t>
            </a:r>
          </a:p>
          <a:p>
            <a:endParaRPr kumimoji="1" lang="en-US" altLang="ja-JP" sz="1100" dirty="0"/>
          </a:p>
          <a:p>
            <a:endParaRPr kumimoji="1" lang="ja-JP" altLang="en-US" sz="16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2453918" y="2219987"/>
            <a:ext cx="969604" cy="69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988840" y="1913861"/>
            <a:ext cx="1133874" cy="20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1980717" y="1358455"/>
            <a:ext cx="1655179" cy="290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152174" y="140054"/>
            <a:ext cx="38225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Tohoku University</a:t>
            </a:r>
          </a:p>
          <a:p>
            <a:r>
              <a:rPr lang="en-US" altLang="ja-JP" sz="1600" b="1" dirty="0"/>
              <a:t>     </a:t>
            </a:r>
            <a:r>
              <a:rPr lang="en-US" altLang="ja-JP" sz="1600" dirty="0"/>
              <a:t>Fuji </a:t>
            </a:r>
            <a:r>
              <a:rPr lang="en-US" altLang="ja-JP" sz="1600" dirty="0" smtClean="0"/>
              <a:t>Nagami</a:t>
            </a:r>
            <a:endParaRPr lang="en-US" altLang="ja-JP" b="1" dirty="0" smtClean="0"/>
          </a:p>
          <a:p>
            <a:endParaRPr lang="en-US" altLang="ja-JP" sz="1000" b="1" dirty="0"/>
          </a:p>
          <a:p>
            <a:r>
              <a:rPr lang="en-US" altLang="ja-JP" sz="2000" b="1" dirty="0" smtClean="0"/>
              <a:t>Kyoto University</a:t>
            </a:r>
          </a:p>
          <a:p>
            <a:r>
              <a:rPr lang="en-US" altLang="ja-JP" b="1" dirty="0"/>
              <a:t> </a:t>
            </a:r>
            <a:r>
              <a:rPr lang="en-US" altLang="ja-JP" b="1" dirty="0" smtClean="0"/>
              <a:t>    </a:t>
            </a:r>
            <a:r>
              <a:rPr lang="en-US" altLang="ja-JP" sz="1600" dirty="0" smtClean="0"/>
              <a:t>Soichiro Toda</a:t>
            </a:r>
          </a:p>
          <a:p>
            <a:endParaRPr lang="en-US" altLang="ja-JP" sz="1200" b="1" dirty="0"/>
          </a:p>
          <a:p>
            <a:r>
              <a:rPr lang="en-US" altLang="ja-JP" sz="2000" b="1" dirty="0" smtClean="0"/>
              <a:t>University of Oxford </a:t>
            </a:r>
          </a:p>
          <a:p>
            <a:r>
              <a:rPr kumimoji="1" lang="en-US" altLang="ja-JP" dirty="0" smtClean="0"/>
              <a:t>HeLEX:</a:t>
            </a:r>
            <a:endParaRPr lang="en-US" altLang="ja-JP" dirty="0" smtClean="0"/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Jane Kaye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Harriet Teare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Sarah Coy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Colin Mitchell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Michael Morrison</a:t>
            </a:r>
          </a:p>
          <a:p>
            <a:endParaRPr lang="en-US" altLang="ja-JP" sz="1200" dirty="0"/>
          </a:p>
          <a:p>
            <a:r>
              <a:rPr lang="en-US" altLang="ja-JP" sz="2000" b="1" dirty="0" smtClean="0"/>
              <a:t>University of Tasmania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Donald Chalmers</a:t>
            </a:r>
          </a:p>
          <a:p>
            <a:endParaRPr lang="en-US" altLang="ja-JP" sz="1400" dirty="0"/>
          </a:p>
          <a:p>
            <a:r>
              <a:rPr lang="en-US" altLang="ja-JP" sz="2000" b="1" dirty="0" smtClean="0"/>
              <a:t>McGilll University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Bartha Knoppers</a:t>
            </a:r>
          </a:p>
          <a:p>
            <a:r>
              <a:rPr lang="en-US" altLang="ja-JP" sz="2000" b="1" dirty="0" smtClean="0"/>
              <a:t>Regulatory Ethics Working Group members of the Global Alliance for Genomics and Health</a:t>
            </a:r>
          </a:p>
          <a:p>
            <a:endParaRPr lang="en-US" altLang="ja-JP" sz="2000" b="1" dirty="0"/>
          </a:p>
          <a:p>
            <a:r>
              <a:rPr lang="en-US" altLang="ja-JP" sz="2000" b="1" dirty="0" smtClean="0"/>
              <a:t>Members of the ELSI2.0 network</a:t>
            </a:r>
            <a:endParaRPr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607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58924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4400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en-US" altLang="ja-JP" sz="44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kumimoji="1" lang="en-US" altLang="ja-JP" sz="4400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kumimoji="1" lang="en-US" altLang="ja-JP" sz="4400" dirty="0" smtClean="0">
                <a:solidFill>
                  <a:srgbClr val="0000CC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566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756</Words>
  <Application>Microsoft Office PowerPoint</Application>
  <PresentationFormat>On-screen Show (4:3)</PresentationFormat>
  <Paragraphs>131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HG創英角ﾎﾟｯﾌﾟ体</vt:lpstr>
      <vt:lpstr>HGS創英角ﾎﾟｯﾌﾟ体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KatoMate</dc:creator>
  <cp:lastModifiedBy>Hazel Halton</cp:lastModifiedBy>
  <cp:revision>164</cp:revision>
  <dcterms:created xsi:type="dcterms:W3CDTF">2013-04-14T05:11:06Z</dcterms:created>
  <dcterms:modified xsi:type="dcterms:W3CDTF">2015-06-23T12:02:01Z</dcterms:modified>
</cp:coreProperties>
</file>