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702" r:id="rId2"/>
    <p:sldId id="619" r:id="rId3"/>
    <p:sldId id="620" r:id="rId4"/>
    <p:sldId id="621" r:id="rId5"/>
    <p:sldId id="716" r:id="rId6"/>
    <p:sldId id="718" r:id="rId7"/>
    <p:sldId id="717" r:id="rId8"/>
    <p:sldId id="623" r:id="rId9"/>
    <p:sldId id="721" r:id="rId10"/>
    <p:sldId id="624" r:id="rId11"/>
    <p:sldId id="628" r:id="rId12"/>
    <p:sldId id="587" r:id="rId13"/>
    <p:sldId id="435" r:id="rId14"/>
    <p:sldId id="636" r:id="rId15"/>
    <p:sldId id="686" r:id="rId16"/>
    <p:sldId id="637" r:id="rId17"/>
    <p:sldId id="679" r:id="rId18"/>
    <p:sldId id="690" r:id="rId19"/>
    <p:sldId id="691" r:id="rId20"/>
    <p:sldId id="692" r:id="rId21"/>
    <p:sldId id="694" r:id="rId22"/>
    <p:sldId id="693" r:id="rId23"/>
    <p:sldId id="688" r:id="rId24"/>
    <p:sldId id="700" r:id="rId25"/>
    <p:sldId id="709" r:id="rId26"/>
    <p:sldId id="711" r:id="rId27"/>
    <p:sldId id="698" r:id="rId28"/>
    <p:sldId id="710" r:id="rId29"/>
    <p:sldId id="712" r:id="rId30"/>
    <p:sldId id="722" r:id="rId31"/>
    <p:sldId id="71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1" autoAdjust="0"/>
  </p:normalViewPr>
  <p:slideViewPr>
    <p:cSldViewPr snapToGrid="0" snapToObjects="1">
      <p:cViewPr varScale="1">
        <p:scale>
          <a:sx n="90" d="100"/>
          <a:sy n="90" d="100"/>
        </p:scale>
        <p:origin x="-1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4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70732-F1D2-404E-880C-91EEA5DEC711}" type="datetimeFigureOut">
              <a:rPr lang="en-US" smtClean="0"/>
              <a:t>24/06/15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85CAD-77FF-5C4C-95E7-4A2FAC5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1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MS PGothic" charset="0"/>
              <a:cs typeface="MS PGothic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FFFF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0808A5A7-2855-9F40-91FB-88A7BDE0D2E5}" type="slidenum">
              <a:rPr lang="en-US" altLang="ja-JP" sz="1200">
                <a:solidFill>
                  <a:schemeClr val="tx1"/>
                </a:solidFill>
                <a:latin typeface="Arial" charset="0"/>
              </a:rPr>
              <a:pPr/>
              <a:t>19</a:t>
            </a:fld>
            <a:endParaRPr lang="en-US" altLang="ja-JP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Verdana" charset="0"/>
              <a:ea typeface="ヒラギノ角ゴ Pro W3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02756" indent="-270291"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081164" indent="-216233"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13629" indent="-216233"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946095" indent="-216233"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1E8DDDE-FD0F-A945-B7A4-509166C4458E}" type="slidenum">
              <a:rPr lang="en-GB" sz="1100">
                <a:solidFill>
                  <a:schemeClr val="tx1"/>
                </a:solidFill>
                <a:latin typeface="Verdana" charset="0"/>
              </a:rPr>
              <a:pPr/>
              <a:t>29</a:t>
            </a:fld>
            <a:endParaRPr lang="en-GB" sz="1100">
              <a:solidFill>
                <a:schemeClr val="tx1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3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9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3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8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9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08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8FAA-F1FE-8B4E-A8A3-ADEB166C6870}" type="datetimeFigureOut">
              <a:rPr lang="en-US" smtClean="0"/>
              <a:t>24/06/15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8169-BFD4-5E42-8A92-BC3364F97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mailto:rks16@cam.ac.uk" TargetMode="External"/><Relationship Id="rId12" Type="http://schemas.openxmlformats.org/officeDocument/2006/relationships/hyperlink" Target="mailto:stan.kaye@rmh.nhs.uk" TargetMode="External"/><Relationship Id="rId13" Type="http://schemas.openxmlformats.org/officeDocument/2006/relationships/hyperlink" Target="mailto:t.g.barrett@bham.ac.uk" TargetMode="External"/><Relationship Id="rId14" Type="http://schemas.openxmlformats.org/officeDocument/2006/relationships/hyperlink" Target="mailto:fek1000@cam.ac.uk" TargetMode="External"/><Relationship Id="rId15" Type="http://schemas.openxmlformats.org/officeDocument/2006/relationships/hyperlink" Target="mailto:irene.roberts@paediatrics.ox.ac.u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ohn.mcgrath@kcl.ac.uk" TargetMode="External"/><Relationship Id="rId3" Type="http://schemas.openxmlformats.org/officeDocument/2006/relationships/hyperlink" Target="mailto:a.thrashe@ucl.ac.uk" TargetMode="External"/><Relationship Id="rId4" Type="http://schemas.openxmlformats.org/officeDocument/2006/relationships/hyperlink" Target="mailto:m.hannah@ucl.ac.uk" TargetMode="External"/><Relationship Id="rId5" Type="http://schemas.openxmlformats.org/officeDocument/2006/relationships/hyperlink" Target="mailto:n.wood@ucl.ac.uk" TargetMode="External"/><Relationship Id="rId6" Type="http://schemas.openxmlformats.org/officeDocument/2006/relationships/hyperlink" Target="mailto:e.alton@imperial.ac.uk" TargetMode="External"/><Relationship Id="rId7" Type="http://schemas.openxmlformats.org/officeDocument/2006/relationships/hyperlink" Target="mailto:david.jones@newcastle.ac.uk" TargetMode="External"/><Relationship Id="rId8" Type="http://schemas.openxmlformats.org/officeDocument/2006/relationships/hyperlink" Target="mailto:hugh.watkins@cardiov.ox.ac.uk" TargetMode="External"/><Relationship Id="rId9" Type="http://schemas.openxmlformats.org/officeDocument/2006/relationships/hyperlink" Target="mailto:tony.moore@ucl.ac.uk" TargetMode="External"/><Relationship Id="rId10" Type="http://schemas.openxmlformats.org/officeDocument/2006/relationships/hyperlink" Target="mailto:so104@medschl.cam.ac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11.jpe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3" y="1533429"/>
            <a:ext cx="9109075" cy="2062103"/>
          </a:xfrm>
          <a:solidFill>
            <a:srgbClr val="FF8000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New ways of involving patients in genetic </a:t>
            </a:r>
            <a:r>
              <a:rPr lang="en-US" sz="3200" dirty="0" smtClean="0"/>
              <a:t>research: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Rare UK Diseases of bone, joint and blood vessels study (RUDY)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0" y="4329348"/>
            <a:ext cx="7689312" cy="17526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MK Javaid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Associate Professor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in Metabolic Bone Disease, University of Oxford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charset="0"/>
              </a:rPr>
              <a:t>Hon Consultant Rheumatologist, Nuffield Orthopaedic Centre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charset="0"/>
              </a:rPr>
              <a:t>Lead Clinician for FRiSCy</a:t>
            </a:r>
          </a:p>
        </p:txBody>
      </p:sp>
      <p:pic>
        <p:nvPicPr>
          <p:cNvPr id="5" name="Picture 13" descr="new  c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7625"/>
            <a:ext cx="8651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_small_sl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72" y="39282"/>
            <a:ext cx="2477403" cy="11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86972"/>
              </p:ext>
            </p:extLst>
          </p:nvPr>
        </p:nvGraphicFramePr>
        <p:xfrm>
          <a:off x="-30163" y="489218"/>
          <a:ext cx="9174163" cy="302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Document" r:id="rId3" imgW="6273800" imgH="2070100" progId="Word.Document.12">
                  <p:embed/>
                </p:oleObj>
              </mc:Choice>
              <mc:Fallback>
                <p:oleObj name="Document" r:id="rId3" imgW="6273800" imgH="2070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163" y="489218"/>
                        <a:ext cx="9174163" cy="302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5696" y="4136566"/>
            <a:ext cx="742244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“there is so much rubbish on the internet about rare diseases”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427579" y="6457890"/>
            <a:ext cx="371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Rudy Patient forum </a:t>
            </a:r>
            <a:r>
              <a:rPr lang="en-US" sz="2000" dirty="0" err="1" smtClean="0"/>
              <a:t>skype</a:t>
            </a:r>
            <a:r>
              <a:rPr lang="en-US" sz="2000" dirty="0" smtClean="0"/>
              <a:t>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622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Government funded initiative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“Improving the health and wealth of the nation through research”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“maintain a health research system in which the NHS supports outstanding individuals, working in world class facilities, conducting leading edge research focused on the needs of patients and the public”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529" y="4580466"/>
            <a:ext cx="2032000" cy="193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5088" y="6510866"/>
            <a:ext cx="285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Dame Sally Davies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56" y="0"/>
            <a:ext cx="4247444" cy="14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7196666" cy="1143000"/>
          </a:xfrm>
          <a:solidFill>
            <a:srgbClr val="000000"/>
          </a:solidFill>
          <a:ln w="38100" cmpd="sng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NIHR Rare Diseases Translational Research Collaboration: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11" descr="NIH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52" y="1"/>
            <a:ext cx="1723847" cy="63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ln w="38100" cmpd="sng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</a:rPr>
              <a:t>Support patient centred research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Develop and delivery deep phenotyping / genomic mechanisms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Partnership with industry for novel biomarker/ therapeutics</a:t>
            </a:r>
            <a:endParaRPr lang="en-GB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</a:rPr>
              <a:t>Build research capacity &gt; next generation researchers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4"/>
            <a:ext cx="8229600" cy="428625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TRC Rare Disease theme leads 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785813"/>
            <a:ext cx="9144000" cy="53403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Skin: Guy’s and Thomas’s BRC John McGrath </a:t>
            </a:r>
            <a:r>
              <a:rPr lang="en-GB" sz="1800" u="sng" dirty="0">
                <a:latin typeface="Arial" charset="0"/>
                <a:hlinkClick r:id="rId2"/>
              </a:rPr>
              <a:t>john.mcgrath@kcl.ac.uk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Immunological disorders: GOSH BRC Adrian Thrasher </a:t>
            </a:r>
            <a:r>
              <a:rPr lang="en-GB" sz="1800" u="sng" dirty="0">
                <a:latin typeface="Arial" charset="0"/>
                <a:hlinkClick r:id="rId3"/>
              </a:rPr>
              <a:t>a.thrashe@ucl.ac.uk</a:t>
            </a:r>
            <a:endParaRPr lang="en-GB" sz="1800" dirty="0">
              <a:latin typeface="Arial" charset="0"/>
            </a:endParaRP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Neuromuscular: Mike </a:t>
            </a:r>
            <a:r>
              <a:rPr lang="en-GB" sz="1800" dirty="0" smtClean="0">
                <a:latin typeface="Arial" charset="0"/>
              </a:rPr>
              <a:t>Hanna </a:t>
            </a:r>
            <a:r>
              <a:rPr lang="en-GB" sz="1800" dirty="0">
                <a:latin typeface="Arial" charset="0"/>
              </a:rPr>
              <a:t>UCL BRC </a:t>
            </a:r>
            <a:r>
              <a:rPr lang="en-GB" sz="1800" u="sng" dirty="0" smtClean="0">
                <a:latin typeface="Arial" charset="0"/>
                <a:hlinkClick r:id="rId4"/>
              </a:rPr>
              <a:t>m.hanna@</a:t>
            </a:r>
            <a:r>
              <a:rPr lang="en-GB" sz="1800" u="sng" dirty="0">
                <a:latin typeface="Arial" charset="0"/>
                <a:hlinkClick r:id="rId4"/>
              </a:rPr>
              <a:t>ucl.ac.uk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b="1" dirty="0">
                <a:latin typeface="Arial" charset="0"/>
              </a:rPr>
              <a:t>Musculoskeletal: Oxford BRU Paul </a:t>
            </a:r>
            <a:r>
              <a:rPr lang="en-GB" sz="1800" b="1" dirty="0" smtClean="0">
                <a:latin typeface="Arial" charset="0"/>
              </a:rPr>
              <a:t>Wordsworth, </a:t>
            </a:r>
            <a:r>
              <a:rPr lang="en-GB" sz="1800" b="1" dirty="0">
                <a:latin typeface="Arial" charset="0"/>
              </a:rPr>
              <a:t>K</a:t>
            </a:r>
            <a:r>
              <a:rPr lang="en-GB" sz="1800" b="1" dirty="0" smtClean="0">
                <a:latin typeface="Arial" charset="0"/>
              </a:rPr>
              <a:t>assim Javaid, Raashid Luqmani</a:t>
            </a:r>
          </a:p>
          <a:p>
            <a:pPr>
              <a:buFont typeface="+mj-lt"/>
              <a:buAutoNum type="arabicPeriod"/>
            </a:pPr>
            <a:r>
              <a:rPr lang="en-GB" sz="1800" dirty="0" smtClean="0">
                <a:latin typeface="Arial" charset="0"/>
              </a:rPr>
              <a:t>Dementia </a:t>
            </a:r>
            <a:r>
              <a:rPr lang="en-GB" sz="1800" dirty="0">
                <a:latin typeface="Arial" charset="0"/>
              </a:rPr>
              <a:t>and Neurodegenerative: Nick Wood UCL BRC/BRU </a:t>
            </a:r>
            <a:r>
              <a:rPr lang="en-GB" sz="1800" u="sng" dirty="0">
                <a:latin typeface="Arial" charset="0"/>
                <a:hlinkClick r:id="rId5"/>
              </a:rPr>
              <a:t>n.wood@ucl.ac.uk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Respiratory disease : Royal Brompton BRU Eric Alton </a:t>
            </a:r>
            <a:r>
              <a:rPr lang="en-GB" sz="1800" u="sng" dirty="0">
                <a:latin typeface="Arial" charset="0"/>
                <a:hlinkClick r:id="rId6"/>
              </a:rPr>
              <a:t>e.alton@imperial.ac.uk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Gastrointestinal Newcastle BRC David Jones </a:t>
            </a:r>
            <a:r>
              <a:rPr lang="en-GB" sz="1800" u="sng" dirty="0">
                <a:latin typeface="Arial" charset="0"/>
                <a:hlinkClick r:id="rId7"/>
              </a:rPr>
              <a:t>david.jones@newcastle.ac.uk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i="1" dirty="0">
                <a:latin typeface="Arial" charset="0"/>
              </a:rPr>
              <a:t>Cardiovascular: Hugh Watkins Oxford BRC </a:t>
            </a:r>
            <a:r>
              <a:rPr lang="en-GB" sz="1800" i="1" u="sng" dirty="0">
                <a:latin typeface="Arial" charset="0"/>
                <a:hlinkClick r:id="rId8"/>
              </a:rPr>
              <a:t>hugh.watkins@cardiov.ox.ac.uk</a:t>
            </a:r>
            <a:r>
              <a:rPr lang="en-GB" sz="1800" i="1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Eye Disease </a:t>
            </a:r>
            <a:r>
              <a:rPr lang="en-GB" sz="1800" dirty="0" err="1">
                <a:latin typeface="Arial" charset="0"/>
              </a:rPr>
              <a:t>Moorfields</a:t>
            </a:r>
            <a:r>
              <a:rPr lang="en-GB" sz="1800" dirty="0">
                <a:latin typeface="Arial" charset="0"/>
              </a:rPr>
              <a:t> BRC Tony Moore </a:t>
            </a:r>
            <a:r>
              <a:rPr lang="en-GB" sz="1800" u="sng" dirty="0">
                <a:latin typeface="Arial" charset="0"/>
                <a:hlinkClick r:id="rId9"/>
              </a:rPr>
              <a:t>tony.moore@ucl.ac.uk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Metabolism: Cambridge BRC Stephen </a:t>
            </a:r>
            <a:r>
              <a:rPr lang="en-GB" sz="1800" dirty="0" err="1">
                <a:latin typeface="Arial" charset="0"/>
              </a:rPr>
              <a:t>O’Rahilly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>
                <a:latin typeface="Arial" charset="0"/>
                <a:hlinkClick r:id="rId10"/>
              </a:rPr>
              <a:t>so104@medschl.cam.ac.uk</a:t>
            </a:r>
            <a:r>
              <a:rPr lang="en-GB" sz="1800" dirty="0">
                <a:latin typeface="Arial" charset="0"/>
              </a:rPr>
              <a:t> (Rob </a:t>
            </a:r>
            <a:r>
              <a:rPr lang="en-GB" sz="1800" dirty="0" err="1">
                <a:latin typeface="Arial" charset="0"/>
              </a:rPr>
              <a:t>Semple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u="sng" dirty="0">
                <a:latin typeface="Arial" charset="0"/>
                <a:hlinkClick r:id="rId11"/>
              </a:rPr>
              <a:t>rks16@cam.ac.uk</a:t>
            </a:r>
            <a:r>
              <a:rPr lang="en-GB" sz="1800" u="sng" dirty="0">
                <a:latin typeface="Arial" charset="0"/>
              </a:rPr>
              <a:t>)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i="1" dirty="0">
                <a:latin typeface="Arial" charset="0"/>
              </a:rPr>
              <a:t>Cancer: Stan Kaye Royal Marsden BRC </a:t>
            </a:r>
            <a:r>
              <a:rPr lang="en-GB" sz="1800" i="1" u="sng" dirty="0">
                <a:latin typeface="Arial" charset="0"/>
                <a:hlinkClick r:id="rId12"/>
              </a:rPr>
              <a:t>stan.kaye@rmh.nhs.uk</a:t>
            </a:r>
            <a:r>
              <a:rPr lang="en-GB" sz="1800" i="1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Paediatric cross cutting: Birmingham NIHR/Wellcome CRF Tim Barrett </a:t>
            </a:r>
            <a:r>
              <a:rPr lang="en-GB" sz="1800" u="sng" dirty="0">
                <a:latin typeface="Arial" charset="0"/>
                <a:hlinkClick r:id="rId13"/>
              </a:rPr>
              <a:t>t.g.barrett@bham.ac.uk</a:t>
            </a:r>
            <a:r>
              <a:rPr lang="en-GB" sz="1800" dirty="0">
                <a:latin typeface="Arial" charset="0"/>
              </a:rPr>
              <a:t> 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latin typeface="Arial" charset="0"/>
              </a:rPr>
              <a:t>Renal: Fiona </a:t>
            </a:r>
            <a:r>
              <a:rPr lang="en-GB" sz="1800" dirty="0" err="1">
                <a:latin typeface="Arial" charset="0"/>
              </a:rPr>
              <a:t>Karet</a:t>
            </a:r>
            <a:r>
              <a:rPr lang="en-GB" sz="1800" dirty="0">
                <a:latin typeface="Arial" charset="0"/>
              </a:rPr>
              <a:t> Cambridge BRC </a:t>
            </a:r>
            <a:r>
              <a:rPr lang="en-GB" sz="1800" dirty="0">
                <a:latin typeface="Arial" charset="0"/>
                <a:hlinkClick r:id="rId14"/>
              </a:rPr>
              <a:t>fek1000@cam.ac.uk</a:t>
            </a:r>
            <a:r>
              <a:rPr lang="en-GB" sz="1800" dirty="0">
                <a:latin typeface="Arial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GB" sz="1800" i="1" dirty="0">
                <a:latin typeface="Arial" charset="0"/>
              </a:rPr>
              <a:t>Non-malignant Haematological disorders: Irene </a:t>
            </a:r>
            <a:r>
              <a:rPr lang="en-GB" sz="1800" i="1" dirty="0" smtClean="0">
                <a:latin typeface="Arial" charset="0"/>
              </a:rPr>
              <a:t>Roberts </a:t>
            </a:r>
            <a:r>
              <a:rPr lang="en-GB" sz="1800" i="1" dirty="0">
                <a:latin typeface="Arial" charset="0"/>
              </a:rPr>
              <a:t>Oxford BRC </a:t>
            </a:r>
            <a:r>
              <a:rPr lang="en-GB" sz="1800" i="1" dirty="0">
                <a:latin typeface="Arial" charset="0"/>
                <a:hlinkClick r:id="rId15"/>
              </a:rPr>
              <a:t>irene.roberts@paediatrics.ox.ac.uk</a:t>
            </a:r>
            <a:r>
              <a:rPr lang="en-GB" sz="1800" i="1" dirty="0">
                <a:latin typeface="Arial" charset="0"/>
              </a:rPr>
              <a:t> </a:t>
            </a:r>
          </a:p>
          <a:p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91632" y="43476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1577" y="40301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6481" y="4135966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51232" y="50207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77911" y="29209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71177" y="4703232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2578" y="2153355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2578" y="2452540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66555" y="18795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11066" y="49148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919630" y="5577319"/>
            <a:ext cx="2165306" cy="1220611"/>
            <a:chOff x="4946694" y="3567288"/>
            <a:chExt cx="2165306" cy="1220611"/>
          </a:xfrm>
        </p:grpSpPr>
        <p:sp>
          <p:nvSpPr>
            <p:cNvPr id="5" name="Oval 4"/>
            <p:cNvSpPr/>
            <p:nvPr/>
          </p:nvSpPr>
          <p:spPr>
            <a:xfrm>
              <a:off x="6417733" y="3567288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24133" y="3712632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46512" y="3924299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46694" y="3567288"/>
              <a:ext cx="2165306" cy="122061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6694" y="3629460"/>
              <a:ext cx="2165306" cy="1158439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7724" y="22770"/>
            <a:ext cx="8205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No national cohort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Multiple Institution based patient cohorts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Record different measures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Use different tools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	</a:t>
            </a:r>
            <a:r>
              <a:rPr lang="en-US" sz="2400" dirty="0" smtClean="0">
                <a:solidFill>
                  <a:srgbClr val="FFFFFF"/>
                </a:solidFill>
              </a:rPr>
              <a:t>Registry to detailed cohort </a:t>
            </a:r>
          </a:p>
          <a:p>
            <a:endParaRPr lang="en-US" sz="2400" b="1" dirty="0" smtClean="0">
              <a:solidFill>
                <a:srgbClr val="FFFFFF"/>
              </a:solidFill>
            </a:endParaRPr>
          </a:p>
          <a:p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52720" y="4326081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213459" y="604016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72664" y="5874836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919630" y="5577319"/>
            <a:ext cx="2165306" cy="1220611"/>
            <a:chOff x="4946694" y="3567288"/>
            <a:chExt cx="2165306" cy="1220611"/>
          </a:xfrm>
        </p:grpSpPr>
        <p:sp>
          <p:nvSpPr>
            <p:cNvPr id="7" name="Oval 6"/>
            <p:cNvSpPr/>
            <p:nvPr/>
          </p:nvSpPr>
          <p:spPr>
            <a:xfrm>
              <a:off x="6417733" y="3567288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824133" y="3712632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46512" y="3924299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46694" y="3567288"/>
              <a:ext cx="2165306" cy="122061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6694" y="3629460"/>
              <a:ext cx="2165306" cy="1158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64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1577" y="48683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1577" y="3567288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1577" y="40301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1577" y="5946422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1577" y="50207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1577" y="29209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1577" y="50207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1577" y="2153355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11577" y="3712632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1577" y="39242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11577" y="3673121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1577" y="18795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11577" y="49148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1422" y="287866"/>
            <a:ext cx="885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Identify and recruit – </a:t>
            </a:r>
            <a:r>
              <a:rPr lang="en-US" sz="3600" dirty="0" smtClean="0">
                <a:solidFill>
                  <a:srgbClr val="FFFFFF"/>
                </a:solidFill>
              </a:rPr>
              <a:t>across institutions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919630" y="5577319"/>
            <a:ext cx="2165306" cy="1220611"/>
            <a:chOff x="4946694" y="3567288"/>
            <a:chExt cx="2165306" cy="1220611"/>
          </a:xfrm>
        </p:grpSpPr>
        <p:sp>
          <p:nvSpPr>
            <p:cNvPr id="19" name="Oval 18"/>
            <p:cNvSpPr/>
            <p:nvPr/>
          </p:nvSpPr>
          <p:spPr>
            <a:xfrm>
              <a:off x="6417733" y="3567288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824133" y="3712632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46512" y="3924299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46694" y="3567288"/>
              <a:ext cx="2165306" cy="122061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6694" y="3629460"/>
              <a:ext cx="2165306" cy="1158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9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171" y="204390"/>
            <a:ext cx="3884196" cy="584776"/>
          </a:xfrm>
          <a:prstGeom prst="rect">
            <a:avLst/>
          </a:prstGeom>
          <a:noFill/>
          <a:ln w="38100" cmpd="sng">
            <a:solidFill>
              <a:srgbClr val="F79646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National recruitment: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24" y="1539191"/>
            <a:ext cx="4483100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71" y="2916911"/>
            <a:ext cx="1864513" cy="1200329"/>
          </a:xfrm>
          <a:prstGeom prst="rect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Consultant team: </a:t>
            </a:r>
          </a:p>
          <a:p>
            <a:r>
              <a:rPr lang="en-US" dirty="0" smtClean="0"/>
              <a:t>Hospital database</a:t>
            </a:r>
          </a:p>
          <a:p>
            <a:r>
              <a:rPr lang="en-US" dirty="0" smtClean="0"/>
              <a:t>Hospital letters</a:t>
            </a:r>
          </a:p>
          <a:p>
            <a:r>
              <a:rPr lang="en-US" dirty="0" smtClean="0"/>
              <a:t>Hospital clinics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7704" y="3193910"/>
            <a:ext cx="2156773" cy="646331"/>
          </a:xfrm>
          <a:prstGeom prst="rect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Mailing list</a:t>
            </a:r>
          </a:p>
          <a:p>
            <a:r>
              <a:rPr lang="en-US" dirty="0" smtClean="0"/>
              <a:t>Advertise on website</a:t>
            </a:r>
            <a:endParaRPr lang="en-US" dirty="0"/>
          </a:p>
        </p:txBody>
      </p:sp>
      <p:pic>
        <p:nvPicPr>
          <p:cNvPr id="7" name="Picture 6" descr="Screen Shot 2014-03-03 at 11.48.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11" y="204390"/>
            <a:ext cx="1494366" cy="717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054" y="0"/>
            <a:ext cx="1257300" cy="1231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700" y="936648"/>
            <a:ext cx="1625600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980" y="1855756"/>
            <a:ext cx="2603500" cy="635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81182" y="1012635"/>
            <a:ext cx="1157112" cy="1904276"/>
            <a:chOff x="-1" y="0"/>
            <a:chExt cx="4127699" cy="67930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0"/>
              <a:ext cx="4127699" cy="6793014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1746329" y="2205145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480849" y="4739080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209889" y="5367787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226649" y="5343777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290849" y="4896383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2896409" y="5807346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766569" y="5148260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475369" y="2322263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262809" y="4027071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768009" y="4179471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114449" y="5266844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2086400" y="3780094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839423" y="5343777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266849" y="5419244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333377" y="2868299"/>
              <a:ext cx="246977" cy="246977"/>
            </a:xfrm>
            <a:prstGeom prst="ellipse">
              <a:avLst/>
            </a:prstGeom>
            <a:solidFill>
              <a:srgbClr val="C0504D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19630" y="5577319"/>
            <a:ext cx="2165306" cy="1220611"/>
            <a:chOff x="4946694" y="3567288"/>
            <a:chExt cx="2165306" cy="1220611"/>
          </a:xfrm>
        </p:grpSpPr>
        <p:sp>
          <p:nvSpPr>
            <p:cNvPr id="30" name="Oval 29"/>
            <p:cNvSpPr/>
            <p:nvPr/>
          </p:nvSpPr>
          <p:spPr>
            <a:xfrm>
              <a:off x="6417733" y="3567288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824133" y="3712632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46512" y="3924299"/>
              <a:ext cx="239889" cy="211667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46694" y="3567288"/>
              <a:ext cx="2165306" cy="1220611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6694" y="3629460"/>
              <a:ext cx="2165306" cy="115843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794000" y="5788986"/>
            <a:ext cx="351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0"/>
                </a:solidFill>
              </a:rPr>
              <a:t>www.rudystudy.org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9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r="3310"/>
          <a:stretch>
            <a:fillRect/>
          </a:stretch>
        </p:blipFill>
        <p:spPr bwMode="auto">
          <a:xfrm>
            <a:off x="-157163" y="228600"/>
            <a:ext cx="9337676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0"/>
          <a:stretch>
            <a:fillRect/>
          </a:stretch>
        </p:blipFill>
        <p:spPr bwMode="auto">
          <a:xfrm>
            <a:off x="30163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73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to the Rudy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05"/>
          <a:stretch>
            <a:fillRect/>
          </a:stretch>
        </p:blipFill>
        <p:spPr bwMode="auto">
          <a:xfrm>
            <a:off x="114300" y="0"/>
            <a:ext cx="902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088" y="2399624"/>
            <a:ext cx="5083443" cy="24745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n-cs"/>
              </a:rPr>
              <a:t>Online registration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2"/>
                </a:solidFill>
                <a:latin typeface="+mj-lt"/>
                <a:ea typeface="MS PGothic" pitchFamily="34" charset="-128"/>
                <a:cs typeface="+mn-cs"/>
              </a:rPr>
              <a:t>Arrange </a:t>
            </a:r>
            <a:r>
              <a:rPr lang="en-GB" sz="2400" dirty="0">
                <a:solidFill>
                  <a:schemeClr val="tx2"/>
                </a:solidFill>
                <a:latin typeface="+mj-lt"/>
                <a:ea typeface="MS PGothic" pitchFamily="34" charset="-128"/>
                <a:cs typeface="+mn-cs"/>
              </a:rPr>
              <a:t>a telephone call to consent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MS PGothic" pitchFamily="34" charset="-128"/>
                <a:cs typeface="+mn-cs"/>
              </a:rPr>
              <a:t>Consent form signed and returned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MS PGothic" pitchFamily="34" charset="-128"/>
                <a:cs typeface="+mn-cs"/>
              </a:rPr>
              <a:t>Diagnosis confirmed with doctor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GB" sz="2400" dirty="0">
                <a:solidFill>
                  <a:schemeClr val="tx2"/>
                </a:solidFill>
                <a:latin typeface="+mj-lt"/>
                <a:ea typeface="MS PGothic" pitchFamily="34" charset="-128"/>
                <a:cs typeface="+mn-cs"/>
              </a:rPr>
              <a:t>Participants provided with login </a:t>
            </a:r>
          </a:p>
        </p:txBody>
      </p:sp>
    </p:spTree>
    <p:extLst>
      <p:ext uri="{BB962C8B-B14F-4D97-AF65-F5344CB8AC3E}">
        <p14:creationId xmlns:p14="http://schemas.microsoft.com/office/powerpoint/2010/main" val="66166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latin typeface="Calibri" charset="0"/>
              <a:ea typeface="MS PGothic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9010650" cy="915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ja-JP">
              <a:latin typeface="Calibri" charset="0"/>
              <a:ea typeface="MS PGothic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ja-JP">
              <a:latin typeface="Calibri" charset="0"/>
              <a:ea typeface="MS PGothic" charset="0"/>
            </a:endParaRP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4450"/>
            <a:ext cx="9132888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8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Not everyone with a rare disease can/ wants to contribute the same level of detail….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at recruitment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during their time in the study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83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 b="33919"/>
          <a:stretch>
            <a:fillRect/>
          </a:stretch>
        </p:blipFill>
        <p:spPr bwMode="auto">
          <a:xfrm>
            <a:off x="0" y="0"/>
            <a:ext cx="994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58888" y="4941888"/>
            <a:ext cx="1800225" cy="9350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73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A two way conversation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Screen Shot 2015-01-08 at 20.0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67450"/>
            <a:ext cx="4449763" cy="400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>
            <a:spAutoFit/>
          </a:bodyPr>
          <a:lstStyle>
            <a:lvl1pPr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5656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/>
              <a:t>Method of communication…</a:t>
            </a:r>
          </a:p>
        </p:txBody>
      </p:sp>
    </p:spTree>
    <p:extLst>
      <p:ext uri="{BB962C8B-B14F-4D97-AF65-F5344CB8AC3E}">
        <p14:creationId xmlns:p14="http://schemas.microsoft.com/office/powerpoint/2010/main" val="13325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864810" y="1257486"/>
            <a:ext cx="3960440" cy="2160240"/>
            <a:chOff x="539552" y="2852936"/>
            <a:chExt cx="3960440" cy="2160240"/>
          </a:xfrm>
        </p:grpSpPr>
        <p:sp>
          <p:nvSpPr>
            <p:cNvPr id="11" name="Oval 10"/>
            <p:cNvSpPr/>
            <p:nvPr/>
          </p:nvSpPr>
          <p:spPr>
            <a:xfrm>
              <a:off x="539552" y="2852936"/>
              <a:ext cx="3960440" cy="21602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791580" y="3392996"/>
              <a:ext cx="3456384" cy="1080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GB" dirty="0" smtClean="0"/>
                <a:t>Identifiable Data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GB" sz="2200" dirty="0" smtClean="0"/>
                <a:t>(Name / Address </a:t>
              </a:r>
              <a:r>
                <a:rPr lang="en-GB" sz="2200" dirty="0" err="1" smtClean="0"/>
                <a:t>etc</a:t>
              </a:r>
              <a:r>
                <a:rPr lang="en-GB" sz="2200" dirty="0" smtClean="0"/>
                <a:t>)</a:t>
              </a:r>
              <a:endParaRPr lang="en-GB" sz="2200" dirty="0"/>
            </a:p>
          </p:txBody>
        </p:sp>
      </p:grpSp>
      <p:sp>
        <p:nvSpPr>
          <p:cNvPr id="14" name="Striped Right Arrow 13"/>
          <p:cNvSpPr/>
          <p:nvPr/>
        </p:nvSpPr>
        <p:spPr>
          <a:xfrm>
            <a:off x="1187624" y="2016866"/>
            <a:ext cx="1512168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2" y="1855266"/>
            <a:ext cx="981145" cy="11517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072" y="1801206"/>
            <a:ext cx="2253904" cy="120583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64810" y="2964246"/>
            <a:ext cx="3960440" cy="2160240"/>
            <a:chOff x="539552" y="2852936"/>
            <a:chExt cx="3960440" cy="2160240"/>
          </a:xfrm>
        </p:grpSpPr>
        <p:sp>
          <p:nvSpPr>
            <p:cNvPr id="18" name="Oval 17"/>
            <p:cNvSpPr/>
            <p:nvPr/>
          </p:nvSpPr>
          <p:spPr>
            <a:xfrm>
              <a:off x="539552" y="2852936"/>
              <a:ext cx="3960440" cy="216024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791580" y="3392996"/>
              <a:ext cx="3456384" cy="10801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GB" dirty="0" smtClean="0"/>
                <a:t>Non-Identifiable Data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n-GB" sz="2200" dirty="0" smtClean="0"/>
                <a:t>(Assessments/ samples)</a:t>
              </a:r>
              <a:endParaRPr lang="en-GB" sz="2200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899592" y="3831915"/>
            <a:ext cx="3600400" cy="1893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dirty="0" smtClean="0"/>
              <a:t>Encrypted</a:t>
            </a:r>
            <a:endParaRPr lang="en-GB" dirty="0"/>
          </a:p>
        </p:txBody>
      </p:sp>
      <p:pic>
        <p:nvPicPr>
          <p:cNvPr id="22" name="Picture 2" descr="C:\wamp\www\UKVAS\assets\images\padlock_clos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598" y="335599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63837" y="997909"/>
            <a:ext cx="2357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Username + </a:t>
            </a:r>
          </a:p>
          <a:p>
            <a:pPr algn="ctr"/>
            <a:r>
              <a:rPr lang="en-US" sz="2000" dirty="0" smtClean="0"/>
              <a:t>Secure password Memorable word</a:t>
            </a:r>
          </a:p>
        </p:txBody>
      </p:sp>
      <p:cxnSp>
        <p:nvCxnSpPr>
          <p:cNvPr id="3" name="Elbow Connector 2"/>
          <p:cNvCxnSpPr>
            <a:stCxn id="18" idx="4"/>
            <a:endCxn id="8" idx="2"/>
          </p:cNvCxnSpPr>
          <p:nvPr/>
        </p:nvCxnSpPr>
        <p:spPr>
          <a:xfrm rot="5400000" flipH="1">
            <a:off x="2645742" y="925199"/>
            <a:ext cx="2117441" cy="6281135"/>
          </a:xfrm>
          <a:prstGeom prst="bentConnector3">
            <a:avLst>
              <a:gd name="adj1" fmla="val -10796"/>
            </a:avLst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20610" y="4778750"/>
            <a:ext cx="2701130" cy="40011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My Copy/ My Feedback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83507" y="5725585"/>
            <a:ext cx="3268067" cy="101566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My Disease record</a:t>
            </a:r>
          </a:p>
          <a:p>
            <a:r>
              <a:rPr lang="en-US" sz="2000" b="1" dirty="0" smtClean="0"/>
              <a:t>My consent status</a:t>
            </a:r>
          </a:p>
          <a:p>
            <a:r>
              <a:rPr lang="en-US" sz="2000" b="1" dirty="0" smtClean="0"/>
              <a:t>My contribution to research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4810" y="5747459"/>
            <a:ext cx="1845653" cy="1015663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Disease specific </a:t>
            </a:r>
          </a:p>
          <a:p>
            <a:r>
              <a:rPr lang="en-US" sz="2000" b="1" dirty="0" smtClean="0"/>
              <a:t>Eligible trials </a:t>
            </a:r>
          </a:p>
          <a:p>
            <a:r>
              <a:rPr lang="en-US" sz="2000" b="1" dirty="0" smtClean="0"/>
              <a:t>Rudy general</a:t>
            </a:r>
          </a:p>
        </p:txBody>
      </p:sp>
    </p:spTree>
    <p:extLst>
      <p:ext uri="{BB962C8B-B14F-4D97-AF65-F5344CB8AC3E}">
        <p14:creationId xmlns:p14="http://schemas.microsoft.com/office/powerpoint/2010/main" val="395389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717" y="650609"/>
            <a:ext cx="3471323" cy="461665"/>
          </a:xfrm>
          <a:ln w="28575" cmpd="sng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Data Oversight committee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97717" y="1265634"/>
            <a:ext cx="3133640" cy="461665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Data Access Committee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25840" y="1453961"/>
            <a:ext cx="1080494" cy="830997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Patient </a:t>
            </a:r>
          </a:p>
          <a:p>
            <a:r>
              <a:rPr lang="en-US" sz="2400" dirty="0" smtClean="0"/>
              <a:t>forum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97717" y="1848440"/>
            <a:ext cx="3167303" cy="461665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External Advisory group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88533" y="2439570"/>
            <a:ext cx="3127779" cy="461665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Genetics Forum&gt; GeCIP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97717" y="3037330"/>
            <a:ext cx="1724150" cy="461665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Policy group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5" idx="1"/>
            <a:endCxn id="2" idx="3"/>
          </p:cNvCxnSpPr>
          <p:nvPr/>
        </p:nvCxnSpPr>
        <p:spPr>
          <a:xfrm flipH="1" flipV="1">
            <a:off x="6469040" y="881442"/>
            <a:ext cx="1256800" cy="98801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  <a:endCxn id="4" idx="3"/>
          </p:cNvCxnSpPr>
          <p:nvPr/>
        </p:nvCxnSpPr>
        <p:spPr>
          <a:xfrm flipH="1" flipV="1">
            <a:off x="6131357" y="1496467"/>
            <a:ext cx="1594483" cy="37299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1"/>
            <a:endCxn id="6" idx="3"/>
          </p:cNvCxnSpPr>
          <p:nvPr/>
        </p:nvCxnSpPr>
        <p:spPr>
          <a:xfrm flipH="1">
            <a:off x="6165020" y="1869460"/>
            <a:ext cx="1560820" cy="20981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3" y="2408604"/>
            <a:ext cx="2253904" cy="1205839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2" idx="1"/>
            <a:endCxn id="8" idx="1"/>
          </p:cNvCxnSpPr>
          <p:nvPr/>
        </p:nvCxnSpPr>
        <p:spPr>
          <a:xfrm rot="10800000" flipV="1">
            <a:off x="2997717" y="881441"/>
            <a:ext cx="12700" cy="238672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Shot 2015-04-29 at 01.01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013" y="3887806"/>
            <a:ext cx="2764875" cy="26105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51685" y="4362730"/>
            <a:ext cx="1892315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smtClean="0"/>
              <a:t>252 </a:t>
            </a:r>
            <a:r>
              <a:rPr lang="en-US" sz="2400" b="1" dirty="0" smtClean="0"/>
              <a:t>recruited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04-29 at 07.04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5" y="5167606"/>
            <a:ext cx="5997308" cy="15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Verdana" charset="0"/>
                <a:ea typeface="ヒラギノ角ゴ Pro W3" charset="0"/>
              </a:rPr>
              <a:t>Two way conversation- Substantial ethical amendment</a:t>
            </a:r>
            <a:endParaRPr lang="en-US" sz="3200" dirty="0">
              <a:latin typeface="Verdana" charset="0"/>
              <a:ea typeface="ヒラギノ角ゴ Pro W3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3650" y="2060575"/>
            <a:ext cx="2533650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Traditional model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2924175"/>
            <a:ext cx="3983038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Post/ telephone participants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3644900"/>
            <a:ext cx="4714875" cy="4619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Arrange Face/ Face or telephone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27513" y="5516563"/>
            <a:ext cx="2220912" cy="461962"/>
          </a:xfrm>
          <a:prstGeom prst="rect">
            <a:avLst/>
          </a:prstGeom>
          <a:solidFill>
            <a:srgbClr val="00B050"/>
          </a:solidFill>
          <a:ln w="38100">
            <a:solidFill>
              <a:srgbClr val="324F7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RE-CONSENT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26188" y="2060575"/>
            <a:ext cx="1554162" cy="46196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DC model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5963" y="3068638"/>
            <a:ext cx="2614612" cy="8318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Email participants</a:t>
            </a: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mini-update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99150" y="4437063"/>
            <a:ext cx="2408238" cy="83026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On-line consent 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</a:rPr>
              <a:t>preferences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41375" y="4365625"/>
            <a:ext cx="3470275" cy="830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Paper based re-consent</a:t>
            </a:r>
          </a:p>
          <a:p>
            <a:pPr>
              <a:defRPr/>
            </a:pPr>
            <a:r>
              <a:rPr lang="en-US" sz="2400" dirty="0"/>
              <a:t>Send&gt; Sign &gt; Return</a:t>
            </a:r>
          </a:p>
        </p:txBody>
      </p:sp>
      <p:cxnSp>
        <p:nvCxnSpPr>
          <p:cNvPr id="18" name="Straight Arrow Connector 17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2530475" y="2522538"/>
            <a:ext cx="0" cy="4016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cxnSpLocks noChangeShapeType="1"/>
            <a:stCxn id="7" idx="2"/>
            <a:endCxn id="8" idx="0"/>
          </p:cNvCxnSpPr>
          <p:nvPr/>
        </p:nvCxnSpPr>
        <p:spPr bwMode="auto">
          <a:xfrm>
            <a:off x="2530475" y="3386138"/>
            <a:ext cx="6350" cy="2587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cxnSpLocks noChangeShapeType="1"/>
            <a:stCxn id="8" idx="2"/>
          </p:cNvCxnSpPr>
          <p:nvPr/>
        </p:nvCxnSpPr>
        <p:spPr bwMode="auto">
          <a:xfrm flipH="1">
            <a:off x="2530475" y="4106863"/>
            <a:ext cx="6350" cy="27305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cxnSpLocks noChangeShapeType="1"/>
            <a:stCxn id="13" idx="2"/>
            <a:endCxn id="9" idx="0"/>
          </p:cNvCxnSpPr>
          <p:nvPr/>
        </p:nvCxnSpPr>
        <p:spPr bwMode="auto">
          <a:xfrm>
            <a:off x="2576513" y="5195888"/>
            <a:ext cx="2760662" cy="3206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7104063" y="2522538"/>
            <a:ext cx="0" cy="5461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7104063" y="3900488"/>
            <a:ext cx="0" cy="5365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cxnSpLocks noChangeShapeType="1"/>
            <a:stCxn id="12" idx="2"/>
            <a:endCxn id="9" idx="0"/>
          </p:cNvCxnSpPr>
          <p:nvPr/>
        </p:nvCxnSpPr>
        <p:spPr bwMode="auto">
          <a:xfrm flipH="1">
            <a:off x="5337175" y="5267325"/>
            <a:ext cx="1766888" cy="2492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250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33222" y="48683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17733" y="3567288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1577" y="40301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17800" y="5946422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46512" y="50207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77911" y="29209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0511" y="5020733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02578" y="2153355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24133" y="3712632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46512" y="39242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28155" y="3673121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66555" y="18795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11066" y="4914899"/>
            <a:ext cx="239889" cy="211667"/>
          </a:xfrm>
          <a:prstGeom prst="ellipse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724" y="22770"/>
            <a:ext cx="82052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Rare diseases are Under-researched&gt; 95% no treatment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3 million patients in the UK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Information for patients and doctors is fragmented</a:t>
            </a:r>
          </a:p>
          <a:p>
            <a:endParaRPr lang="en-US" sz="2400" b="1" dirty="0">
              <a:solidFill>
                <a:srgbClr val="FFFFFF"/>
              </a:solidFill>
            </a:endParaRPr>
          </a:p>
          <a:p>
            <a:r>
              <a:rPr lang="en-US" sz="2400" b="1" dirty="0" smtClean="0">
                <a:solidFill>
                  <a:srgbClr val="FFFFFF"/>
                </a:solidFill>
              </a:rPr>
              <a:t>Limited evidence </a:t>
            </a:r>
            <a:r>
              <a:rPr lang="en-US" sz="2400" b="1" dirty="0">
                <a:solidFill>
                  <a:srgbClr val="FFFFFF"/>
                </a:solidFill>
              </a:rPr>
              <a:t>for informing </a:t>
            </a:r>
            <a:r>
              <a:rPr lang="en-US" sz="2400" b="1" dirty="0" smtClean="0">
                <a:solidFill>
                  <a:srgbClr val="FFFFFF"/>
                </a:solidFill>
              </a:rPr>
              <a:t>care in children</a:t>
            </a:r>
            <a:endParaRPr lang="en-US" sz="2400" b="1" dirty="0">
              <a:solidFill>
                <a:srgbClr val="FFFFFF"/>
              </a:solidFill>
            </a:endParaRPr>
          </a:p>
          <a:p>
            <a:endParaRPr lang="en-US" sz="2400" b="1" dirty="0" smtClean="0">
              <a:solidFill>
                <a:srgbClr val="FFFFFF"/>
              </a:solidFill>
            </a:endParaRPr>
          </a:p>
          <a:p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gap</a:t>
            </a:r>
          </a:p>
          <a:p>
            <a:pPr lvl="1"/>
            <a:r>
              <a:rPr lang="en-US" dirty="0" smtClean="0"/>
              <a:t>Diagnostic delay</a:t>
            </a:r>
          </a:p>
          <a:p>
            <a:pPr lvl="1"/>
            <a:r>
              <a:rPr lang="en-US" dirty="0" smtClean="0"/>
              <a:t>Treatments improve outcome</a:t>
            </a:r>
          </a:p>
          <a:p>
            <a:pPr lvl="1"/>
            <a:endParaRPr lang="en-US" dirty="0"/>
          </a:p>
          <a:p>
            <a:r>
              <a:rPr lang="en-US" dirty="0" smtClean="0"/>
              <a:t>Research platform</a:t>
            </a:r>
          </a:p>
          <a:p>
            <a:pPr lvl="1"/>
            <a:r>
              <a:rPr lang="en-US" dirty="0" smtClean="0"/>
              <a:t>2 way conversation</a:t>
            </a:r>
          </a:p>
          <a:p>
            <a:pPr lvl="1"/>
            <a:r>
              <a:rPr lang="en-US" dirty="0" smtClean="0"/>
              <a:t>Dynamic involvement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68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847" y="2574061"/>
            <a:ext cx="2023886" cy="4358118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Kerri Rance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Sally Hope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Sarah Connacher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Terri Morgan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Carol Weeks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Rachael Knight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Vivienne Fairclough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Tracy Dobbin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Elaine Arthur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J </a:t>
            </a:r>
            <a:r>
              <a:rPr lang="en-US" sz="1800" dirty="0" err="1" smtClean="0"/>
              <a:t>Chelsom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F </a:t>
            </a:r>
            <a:r>
              <a:rPr lang="en-US" sz="1800" dirty="0" err="1" smtClean="0"/>
              <a:t>Highfield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E de </a:t>
            </a:r>
            <a:r>
              <a:rPr lang="en-US" sz="1800" dirty="0" err="1" smtClean="0"/>
              <a:t>Araujo</a:t>
            </a:r>
            <a:endParaRPr lang="en-US" sz="18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AM Morgan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16598"/>
            <a:ext cx="8037251" cy="1508105"/>
          </a:xfr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Oxford Team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Cooper, Arden, </a:t>
            </a:r>
            <a:r>
              <a:rPr lang="en-US" sz="2000" dirty="0" err="1" smtClean="0"/>
              <a:t>Wass</a:t>
            </a:r>
            <a:r>
              <a:rPr lang="en-US" sz="2000" dirty="0" smtClean="0"/>
              <a:t>, Willett, Carr, Price, Glyn-Jones, </a:t>
            </a:r>
            <a:r>
              <a:rPr lang="en-US" sz="2000" dirty="0" err="1" smtClean="0"/>
              <a:t>Hamdy</a:t>
            </a:r>
            <a:r>
              <a:rPr lang="en-US" sz="2000" dirty="0" smtClean="0"/>
              <a:t>, </a:t>
            </a:r>
            <a:r>
              <a:rPr lang="en-US" sz="2000" dirty="0" err="1" smtClean="0"/>
              <a:t>Ramasay</a:t>
            </a: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000" dirty="0" smtClean="0"/>
              <a:t>A </a:t>
            </a:r>
            <a:r>
              <a:rPr lang="en-US" sz="2000" dirty="0" err="1" smtClean="0"/>
              <a:t>Soni</a:t>
            </a:r>
            <a:r>
              <a:rPr lang="en-US" sz="2000" dirty="0" smtClean="0"/>
              <a:t>, K Leyland, </a:t>
            </a:r>
            <a:r>
              <a:rPr lang="en-US" sz="2000" dirty="0"/>
              <a:t>S </a:t>
            </a:r>
            <a:r>
              <a:rPr lang="en-US" sz="2000" dirty="0" err="1"/>
              <a:t>Sheard</a:t>
            </a:r>
            <a:r>
              <a:rPr lang="en-US" sz="2000" dirty="0"/>
              <a:t>, R </a:t>
            </a:r>
            <a:r>
              <a:rPr lang="en-US" sz="2000" dirty="0" smtClean="0"/>
              <a:t>Warne, D Prieto Alhambra, A Judge, S Hawley, </a:t>
            </a:r>
          </a:p>
          <a:p>
            <a:pPr marL="0" indent="0">
              <a:buNone/>
              <a:defRPr/>
            </a:pPr>
            <a:r>
              <a:rPr lang="en-US" sz="2000" dirty="0" smtClean="0"/>
              <a:t>R </a:t>
            </a:r>
            <a:r>
              <a:rPr lang="en-US" sz="2000" dirty="0" err="1" smtClean="0"/>
              <a:t>Pinedo</a:t>
            </a:r>
            <a:r>
              <a:rPr lang="en-US" sz="2000" dirty="0" smtClean="0"/>
              <a:t>-Villanueva, G Round, </a:t>
            </a:r>
            <a:r>
              <a:rPr lang="en-US" sz="2000" dirty="0"/>
              <a:t>R </a:t>
            </a:r>
            <a:r>
              <a:rPr lang="en-US" sz="2000" dirty="0" err="1" smtClean="0"/>
              <a:t>Batra</a:t>
            </a:r>
            <a:r>
              <a:rPr lang="en-US" sz="2000" dirty="0" smtClean="0"/>
              <a:t>, A </a:t>
            </a:r>
            <a:r>
              <a:rPr lang="en-US" sz="2000" dirty="0" err="1" smtClean="0"/>
              <a:t>Kiran</a:t>
            </a:r>
            <a:r>
              <a:rPr lang="en-US" sz="2000" dirty="0" smtClean="0"/>
              <a:t>, D Hunter</a:t>
            </a:r>
            <a:endParaRPr lang="en-US" sz="2000" dirty="0"/>
          </a:p>
        </p:txBody>
      </p:sp>
      <p:pic>
        <p:nvPicPr>
          <p:cNvPr id="75779" name="Picture 2" descr="FRISCy skeleton 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0"/>
            <a:ext cx="103822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9" descr="MRC_ERC_PP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9" y="109538"/>
            <a:ext cx="15287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university_southampton_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701675"/>
            <a:ext cx="22844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6" descr="NIHR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2"/>
            <a:ext cx="1946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3" descr="new  cr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" y="26355"/>
            <a:ext cx="86518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4228313" y="2953419"/>
            <a:ext cx="2927679" cy="33547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IOF team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Kristina Akesson (Sweden)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Cyrus Cooper (UK)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Mark Edwards (UK)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Charlotte Moss (UK)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 smtClean="0"/>
              <a:t>Paul Mitchell (NZ) </a:t>
            </a:r>
          </a:p>
          <a:p>
            <a:pPr marL="0" indent="0">
              <a:buNone/>
              <a:defRPr/>
            </a:pPr>
            <a:r>
              <a:rPr lang="en-US" sz="2000" dirty="0"/>
              <a:t>Muriel Schneider </a:t>
            </a:r>
            <a:r>
              <a:rPr lang="en-US" sz="2000" dirty="0" smtClean="0"/>
              <a:t>(SZ)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Dominique </a:t>
            </a:r>
            <a:r>
              <a:rPr lang="en-US" sz="2000" dirty="0" err="1" smtClean="0"/>
              <a:t>Pierroz</a:t>
            </a:r>
            <a:r>
              <a:rPr lang="en-US" sz="2000" dirty="0" smtClean="0"/>
              <a:t> (SZ)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Judy </a:t>
            </a:r>
            <a:r>
              <a:rPr lang="en-US" sz="2000" dirty="0" err="1" smtClean="0"/>
              <a:t>Stenmark</a:t>
            </a:r>
            <a:r>
              <a:rPr lang="en-US" sz="2000" dirty="0" smtClean="0"/>
              <a:t> (SZ)</a:t>
            </a:r>
            <a:endParaRPr lang="en-US" sz="2000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243675" y="2574061"/>
            <a:ext cx="1740130" cy="40934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RUDY team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A Turner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J Barrett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J Hogg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R </a:t>
            </a:r>
            <a:r>
              <a:rPr lang="en-US" sz="2000" b="1" dirty="0" err="1" smtClean="0"/>
              <a:t>Popert</a:t>
            </a:r>
            <a:endParaRPr lang="en-US" sz="20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D Grey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N Grey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H </a:t>
            </a:r>
            <a:r>
              <a:rPr lang="en-US" sz="2000" b="1" dirty="0" err="1" smtClean="0"/>
              <a:t>Teare</a:t>
            </a:r>
            <a:r>
              <a:rPr lang="en-US" sz="2000" b="1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J Kaye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R </a:t>
            </a:r>
            <a:r>
              <a:rPr lang="en-US" sz="2000" b="1" dirty="0" err="1" smtClean="0"/>
              <a:t>Luqmani</a:t>
            </a:r>
            <a:endParaRPr lang="en-US" sz="2000" b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2000" b="1" dirty="0" smtClean="0"/>
              <a:t>P Wordsworth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29034" y="6482823"/>
            <a:ext cx="318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kassim.javaid@ndorms.ox.ac.uk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10 at 19.3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222"/>
            <a:ext cx="9144000" cy="58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8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00600"/>
            <a:ext cx="3249613" cy="17541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NO treatment proven to </a:t>
            </a:r>
          </a:p>
          <a:p>
            <a:pPr>
              <a:defRPr/>
            </a:pPr>
            <a:r>
              <a:rPr lang="en-US" dirty="0"/>
              <a:t>work in adults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charset="0"/>
              <a:buChar char="Ø"/>
              <a:defRPr/>
            </a:pPr>
            <a:r>
              <a:rPr lang="en-US" dirty="0"/>
              <a:t>More fractures at 40 -50yrs</a:t>
            </a:r>
          </a:p>
          <a:p>
            <a:pPr marL="285750" indent="-285750">
              <a:buFont typeface="Wingdings" charset="0"/>
              <a:buChar char="Ø"/>
              <a:defRPr/>
            </a:pPr>
            <a:r>
              <a:rPr lang="en-US" dirty="0"/>
              <a:t>Lose lung capacity</a:t>
            </a:r>
          </a:p>
          <a:p>
            <a:pPr marL="285750" indent="-285750">
              <a:buFont typeface="Wingdings" charset="0"/>
              <a:buChar char="Ø"/>
              <a:defRPr/>
            </a:pPr>
            <a:r>
              <a:rPr lang="en-US" dirty="0"/>
              <a:t>Lose ability to work </a:t>
            </a:r>
          </a:p>
        </p:txBody>
      </p:sp>
    </p:spTree>
    <p:extLst>
      <p:ext uri="{BB962C8B-B14F-4D97-AF65-F5344CB8AC3E}">
        <p14:creationId xmlns:p14="http://schemas.microsoft.com/office/powerpoint/2010/main" val="124943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4-11 at 16.2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415"/>
            <a:ext cx="9144000" cy="33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1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L H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0"/>
            <a:ext cx="6427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00600"/>
            <a:ext cx="2609850" cy="17541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NO treatment proven to </a:t>
            </a:r>
          </a:p>
          <a:p>
            <a:pPr>
              <a:defRPr/>
            </a:pPr>
            <a:r>
              <a:rPr lang="en-US" dirty="0"/>
              <a:t>work in adults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Wingdings" charset="0"/>
              <a:buChar char="Ø"/>
              <a:defRPr/>
            </a:pPr>
            <a:r>
              <a:rPr lang="en-US" dirty="0"/>
              <a:t>Bone pain</a:t>
            </a:r>
          </a:p>
          <a:p>
            <a:pPr marL="285750" indent="-285750">
              <a:buFont typeface="Wingdings" charset="0"/>
              <a:buChar char="Ø"/>
              <a:defRPr/>
            </a:pPr>
            <a:r>
              <a:rPr lang="en-US" dirty="0"/>
              <a:t>Fracture</a:t>
            </a:r>
          </a:p>
          <a:p>
            <a:pPr marL="285750" indent="-285750">
              <a:buFont typeface="Wingdings" charset="0"/>
              <a:buChar char="Ø"/>
              <a:defRPr/>
            </a:pPr>
            <a:r>
              <a:rPr lang="en-US"/>
              <a:t>Rarely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3-10 at 19.4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136"/>
            <a:ext cx="9144000" cy="39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&lt;5 : 10,000 </a:t>
            </a:r>
          </a:p>
          <a:p>
            <a:r>
              <a:rPr lang="en-US" dirty="0" smtClean="0"/>
              <a:t>5- 8000 rare diseases</a:t>
            </a:r>
          </a:p>
          <a:p>
            <a:r>
              <a:rPr lang="en-US" dirty="0" smtClean="0"/>
              <a:t>95% treatment gap</a:t>
            </a:r>
          </a:p>
          <a:p>
            <a:endParaRPr lang="en-US" dirty="0" smtClean="0"/>
          </a:p>
          <a:p>
            <a:r>
              <a:rPr lang="en-US" dirty="0" smtClean="0"/>
              <a:t>40% diagnostic challenge</a:t>
            </a:r>
          </a:p>
          <a:p>
            <a:r>
              <a:rPr lang="en-US" dirty="0" smtClean="0"/>
              <a:t>25% wait 5- 30 years to get a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2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17769</TotalTime>
  <Words>750</Words>
  <Application>Microsoft Macintosh PowerPoint</Application>
  <PresentationFormat>On-screen Show (4:3)</PresentationFormat>
  <Paragraphs>169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Document</vt:lpstr>
      <vt:lpstr>New ways of involving patients in genetic research:   Rare UK Diseases of bone, joint and blood vessels study (RUDY)</vt:lpstr>
      <vt:lpstr>background to the Rudy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NIHR Rare Diseases Translational Research Collaboration:</vt:lpstr>
      <vt:lpstr>TRC Rare Disease theme leads </vt:lpstr>
      <vt:lpstr>PowerPoint Presentation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everyone with a rare disease can/ wants to contribute the same level of detail….   at recruitment    during their time in the study</vt:lpstr>
      <vt:lpstr>PowerPoint Presentation</vt:lpstr>
      <vt:lpstr>A two way conversation</vt:lpstr>
      <vt:lpstr>PowerPoint Presentation</vt:lpstr>
      <vt:lpstr>PowerPoint Presentation</vt:lpstr>
      <vt:lpstr>Data Oversight committee</vt:lpstr>
      <vt:lpstr>Two way conversation- Substantial ethical amendment</vt:lpstr>
      <vt:lpstr>Summary</vt:lpstr>
      <vt:lpstr>PowerPoint Presentation</vt:lpstr>
    </vt:vector>
  </TitlesOfParts>
  <Company>BlueSky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Rare bone Network UK</dc:title>
  <dc:creator>Kassim Javaid</dc:creator>
  <cp:lastModifiedBy>Kassim Javaid</cp:lastModifiedBy>
  <cp:revision>529</cp:revision>
  <dcterms:created xsi:type="dcterms:W3CDTF">2013-04-04T16:06:13Z</dcterms:created>
  <dcterms:modified xsi:type="dcterms:W3CDTF">2015-06-24T07:50:51Z</dcterms:modified>
</cp:coreProperties>
</file>