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2" r:id="rId2"/>
    <p:sldId id="257" r:id="rId3"/>
    <p:sldId id="280" r:id="rId4"/>
    <p:sldId id="258" r:id="rId5"/>
    <p:sldId id="259" r:id="rId6"/>
    <p:sldId id="261" r:id="rId7"/>
    <p:sldId id="262" r:id="rId8"/>
    <p:sldId id="264" r:id="rId9"/>
    <p:sldId id="265" r:id="rId10"/>
    <p:sldId id="266" r:id="rId11"/>
    <p:sldId id="267" r:id="rId12"/>
    <p:sldId id="268" r:id="rId13"/>
    <p:sldId id="269" r:id="rId14"/>
    <p:sldId id="281" r:id="rId15"/>
    <p:sldId id="274" r:id="rId16"/>
    <p:sldId id="272" r:id="rId17"/>
    <p:sldId id="278" r:id="rId18"/>
    <p:sldId id="271" r:id="rId19"/>
    <p:sldId id="275" r:id="rId20"/>
    <p:sldId id="276"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771" autoAdjust="0"/>
  </p:normalViewPr>
  <p:slideViewPr>
    <p:cSldViewPr>
      <p:cViewPr varScale="1">
        <p:scale>
          <a:sx n="70" d="100"/>
          <a:sy n="70" d="100"/>
        </p:scale>
        <p:origin x="-230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eilajamal:Library:Caches:TemporaryItems:Outlook%20Temp:EnrollmentSummary_Aggregate_QPR_Winter_03152015_forBWH.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American Indian/Alaska Native</c:v>
                </c:pt>
                <c:pt idx="1">
                  <c:v>Asian</c:v>
                </c:pt>
                <c:pt idx="2">
                  <c:v>Native Hawaiian/Pacific Islander</c:v>
                </c:pt>
                <c:pt idx="3">
                  <c:v>Black or African American</c:v>
                </c:pt>
                <c:pt idx="4">
                  <c:v>White</c:v>
                </c:pt>
                <c:pt idx="5">
                  <c:v>More Than One Race Selected</c:v>
                </c:pt>
                <c:pt idx="6">
                  <c:v>Not Reported</c:v>
                </c:pt>
              </c:strCache>
            </c:strRef>
          </c:cat>
          <c:val>
            <c:numRef>
              <c:f>Sheet1!$B$2:$B$8</c:f>
              <c:numCache>
                <c:formatCode>General</c:formatCode>
                <c:ptCount val="7"/>
                <c:pt idx="0">
                  <c:v>63.0</c:v>
                </c:pt>
                <c:pt idx="1">
                  <c:v>147.0</c:v>
                </c:pt>
                <c:pt idx="2">
                  <c:v>16.0</c:v>
                </c:pt>
                <c:pt idx="3">
                  <c:v>529.0</c:v>
                </c:pt>
                <c:pt idx="4">
                  <c:v>3333.0</c:v>
                </c:pt>
                <c:pt idx="5">
                  <c:v>102.0</c:v>
                </c:pt>
                <c:pt idx="6">
                  <c:v>250.0</c:v>
                </c:pt>
              </c:numCache>
            </c:numRef>
          </c:val>
        </c:ser>
        <c:ser>
          <c:idx val="1"/>
          <c:order val="1"/>
          <c:tx>
            <c:strRef>
              <c:f>Sheet1!$C$1</c:f>
              <c:strCache>
                <c:ptCount val="1"/>
                <c:pt idx="0">
                  <c:v>%</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American Indian/Alaska Native</c:v>
                </c:pt>
                <c:pt idx="1">
                  <c:v>Asian</c:v>
                </c:pt>
                <c:pt idx="2">
                  <c:v>Native Hawaiian/Pacific Islander</c:v>
                </c:pt>
                <c:pt idx="3">
                  <c:v>Black or African American</c:v>
                </c:pt>
                <c:pt idx="4">
                  <c:v>White</c:v>
                </c:pt>
                <c:pt idx="5">
                  <c:v>More Than One Race Selected</c:v>
                </c:pt>
                <c:pt idx="6">
                  <c:v>Not Reported</c:v>
                </c:pt>
              </c:strCache>
            </c:strRef>
          </c:cat>
          <c:val>
            <c:numRef>
              <c:f>Sheet1!$C$2:$C$8</c:f>
              <c:numCache>
                <c:formatCode>0.0%</c:formatCode>
                <c:ptCount val="7"/>
                <c:pt idx="0">
                  <c:v>0.0141891891891892</c:v>
                </c:pt>
                <c:pt idx="1">
                  <c:v>0.0331081081081081</c:v>
                </c:pt>
                <c:pt idx="2">
                  <c:v>0.0036036036036036</c:v>
                </c:pt>
                <c:pt idx="3">
                  <c:v>0.119144144144144</c:v>
                </c:pt>
                <c:pt idx="4">
                  <c:v>0.750675675675676</c:v>
                </c:pt>
                <c:pt idx="5">
                  <c:v>0.022972972972973</c:v>
                </c:pt>
                <c:pt idx="6">
                  <c:v>0.0563063063063063</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egendEntry>
        <c:idx val="4"/>
        <c:txPr>
          <a:bodyPr/>
          <a:lstStyle/>
          <a:p>
            <a:pPr>
              <a:defRPr sz="1200"/>
            </a:pPr>
            <a:endParaRPr lang="en-US"/>
          </a:p>
        </c:txPr>
      </c:legendEntry>
      <c:legendEntry>
        <c:idx val="5"/>
        <c:txPr>
          <a:bodyPr/>
          <a:lstStyle/>
          <a:p>
            <a:pPr>
              <a:defRPr sz="1200"/>
            </a:pPr>
            <a:endParaRPr lang="en-US"/>
          </a:p>
        </c:txPr>
      </c:legendEntry>
      <c:layout>
        <c:manualLayout>
          <c:xMode val="edge"/>
          <c:yMode val="edge"/>
          <c:x val="0.572735616824468"/>
          <c:y val="0.235779164969324"/>
          <c:w val="0.412866805951602"/>
          <c:h val="0.502843434062882"/>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0.625</cdr:x>
      <cdr:y>0.76788</cdr:y>
    </cdr:from>
    <cdr:to>
      <cdr:x>0.99777</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040560" y="4091719"/>
          <a:ext cx="3006351" cy="123687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171DE-FF19-A84F-B4B5-DB94D0D8F330}" type="datetimeFigureOut">
              <a:rPr lang="en-US" smtClean="0"/>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633DB-20DB-F24F-AC67-E51CB5E86B30}" type="slidenum">
              <a:rPr lang="en-US" smtClean="0"/>
              <a:t>‹#›</a:t>
            </a:fld>
            <a:endParaRPr lang="en-US"/>
          </a:p>
        </p:txBody>
      </p:sp>
    </p:spTree>
    <p:extLst>
      <p:ext uri="{BB962C8B-B14F-4D97-AF65-F5344CB8AC3E}">
        <p14:creationId xmlns:p14="http://schemas.microsoft.com/office/powerpoint/2010/main" val="961173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a:t>
            </a:fld>
            <a:endParaRPr lang="en-US"/>
          </a:p>
        </p:txBody>
      </p:sp>
    </p:spTree>
    <p:extLst>
      <p:ext uri="{BB962C8B-B14F-4D97-AF65-F5344CB8AC3E}">
        <p14:creationId xmlns:p14="http://schemas.microsoft.com/office/powerpoint/2010/main" val="265849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science to identify differences between people, and the  ascription of value to those differences, is a historically culturally loaded subject.  </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10</a:t>
            </a:fld>
            <a:endParaRPr lang="en-US"/>
          </a:p>
        </p:txBody>
      </p:sp>
    </p:spTree>
    <p:extLst>
      <p:ext uri="{BB962C8B-B14F-4D97-AF65-F5344CB8AC3E}">
        <p14:creationId xmlns:p14="http://schemas.microsoft.com/office/powerpoint/2010/main" val="129751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this week it came to light that in</a:t>
            </a:r>
            <a:r>
              <a:rPr lang="en-US" baseline="0" dirty="0" smtClean="0"/>
              <a:t> WW2 the United States Pentagon subjected African American and Asian soldiers to mustard gas exposure in order to compare their responses to white “controls”.  And while we not longer find the exposition of race-based experiments like this very surprising, they do garner quite a bit of media attention and I think they loom large in the eyes of the public.</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11</a:t>
            </a:fld>
            <a:endParaRPr lang="en-US"/>
          </a:p>
        </p:txBody>
      </p:sp>
    </p:spTree>
    <p:extLst>
      <p:ext uri="{BB962C8B-B14F-4D97-AF65-F5344CB8AC3E}">
        <p14:creationId xmlns:p14="http://schemas.microsoft.com/office/powerpoint/2010/main" val="311828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 think that in order to move forward with a version of Precision Medicine that works for everyone, we are going to need to start talking more frankly about this core tension that arises from the different ways we have construed and used this notion of biological difference, both socially and medically.</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12</a:t>
            </a:fld>
            <a:endParaRPr lang="en-US"/>
          </a:p>
        </p:txBody>
      </p:sp>
    </p:spTree>
    <p:extLst>
      <p:ext uri="{BB962C8B-B14F-4D97-AF65-F5344CB8AC3E}">
        <p14:creationId xmlns:p14="http://schemas.microsoft.com/office/powerpoint/2010/main" val="50043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I</a:t>
            </a:r>
            <a:r>
              <a:rPr lang="en-US" baseline="0" dirty="0" smtClean="0"/>
              <a:t> </a:t>
            </a:r>
            <a:r>
              <a:rPr lang="en-US" baseline="0" dirty="0" smtClean="0"/>
              <a:t>think we </a:t>
            </a:r>
            <a:r>
              <a:rPr lang="en-US" baseline="0" dirty="0" smtClean="0"/>
              <a:t>need to talk about this more?   There is good reason to believe that the tools and infrastructures we are using to practice genomic medicine work better for patients with primarily European ancestry than anyone else.   And while we haven’t examined or quantified this problem very precisely yet, it’s undeniable that when we do genomic testing in patients, we are relying on reference data about Europeans to make clinical judgments about everyone else.  And that doesn’t sound especially precise</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13</a:t>
            </a:fld>
            <a:endParaRPr lang="en-US"/>
          </a:p>
        </p:txBody>
      </p:sp>
    </p:spTree>
    <p:extLst>
      <p:ext uri="{BB962C8B-B14F-4D97-AF65-F5344CB8AC3E}">
        <p14:creationId xmlns:p14="http://schemas.microsoft.com/office/powerpoint/2010/main" val="346026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consideration is that genomic medicine requires extensive follow-up care and is quite expensive.  In many West countries individuals with non-European ancestry are already more likely to face barriers in their access to healthcare.  So I </a:t>
            </a:r>
            <a:r>
              <a:rPr lang="en-US" baseline="0" dirty="0" smtClean="0"/>
              <a:t>don’t </a:t>
            </a:r>
            <a:r>
              <a:rPr lang="en-US" baseline="0" dirty="0" smtClean="0"/>
              <a:t>think it’s unreasonable to worry that the increased use of genomics in healthcare may exacerbate existing health </a:t>
            </a:r>
            <a:r>
              <a:rPr lang="en-US" baseline="0" dirty="0" smtClean="0"/>
              <a:t>disparities.  At the very least we need to better characterize the relationship between the two things.</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14</a:t>
            </a:fld>
            <a:endParaRPr lang="en-US"/>
          </a:p>
        </p:txBody>
      </p:sp>
    </p:spTree>
    <p:extLst>
      <p:ext uri="{BB962C8B-B14F-4D97-AF65-F5344CB8AC3E}">
        <p14:creationId xmlns:p14="http://schemas.microsoft.com/office/powerpoint/2010/main" val="346026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moment, at least in a United States context, it doesn’t seem like we are poised to do that very well because the exploratory research being done on genomic sequencing has mainly people with European ancestry.</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15</a:t>
            </a:fld>
            <a:endParaRPr lang="en-US"/>
          </a:p>
        </p:txBody>
      </p:sp>
    </p:spTree>
    <p:extLst>
      <p:ext uri="{BB962C8B-B14F-4D97-AF65-F5344CB8AC3E}">
        <p14:creationId xmlns:p14="http://schemas.microsoft.com/office/powerpoint/2010/main" val="225018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obvious</a:t>
            </a:r>
            <a:r>
              <a:rPr lang="en-US" baseline="0" dirty="0" smtClean="0"/>
              <a:t> solution would seem to be that we need oversample more diverse individuals in our research and to share what we learn broadly.  But this alone will not work unless it’s accompanied by a clear and honest public dialogue about why we’re all of a sudden targeting certain population groups for inclusion, what the value proposition is for </a:t>
            </a:r>
            <a:r>
              <a:rPr lang="en-US" baseline="0" dirty="0" smtClean="0"/>
              <a:t>those groups, </a:t>
            </a:r>
            <a:r>
              <a:rPr lang="en-US" baseline="0" dirty="0" smtClean="0"/>
              <a:t>and how we will describe and publicize what we learn.   Public engagement has to come first.</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16</a:t>
            </a:fld>
            <a:endParaRPr lang="en-US"/>
          </a:p>
        </p:txBody>
      </p:sp>
    </p:spTree>
    <p:extLst>
      <p:ext uri="{BB962C8B-B14F-4D97-AF65-F5344CB8AC3E}">
        <p14:creationId xmlns:p14="http://schemas.microsoft.com/office/powerpoint/2010/main" val="87593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and behavioral researchers have an important role to play by studying whether the burden of uninformative genetic test results is falling disproportionately on certain groups of people, and if so, what downstream effects that uncertainty has on them</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17</a:t>
            </a:fld>
            <a:endParaRPr lang="en-US"/>
          </a:p>
        </p:txBody>
      </p:sp>
    </p:spTree>
    <p:extLst>
      <p:ext uri="{BB962C8B-B14F-4D97-AF65-F5344CB8AC3E}">
        <p14:creationId xmlns:p14="http://schemas.microsoft.com/office/powerpoint/2010/main" val="3159831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 a more subtle vein, it will</a:t>
            </a:r>
            <a:r>
              <a:rPr lang="en-US" baseline="0" dirty="0" smtClean="0"/>
              <a:t> be important to study how information about genome variation and race are communicated in a clinical context, how socioeconomic and cultural variables influence genomic risk communication and the return of results, and what misconceptions and knowledge gaps exist with respect to the use of </a:t>
            </a:r>
            <a:r>
              <a:rPr lang="en-US" baseline="0" dirty="0" err="1" smtClean="0"/>
              <a:t>ethnoracial</a:t>
            </a:r>
            <a:r>
              <a:rPr lang="en-US" baseline="0" dirty="0" smtClean="0"/>
              <a:t> labels in medicine</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18</a:t>
            </a:fld>
            <a:endParaRPr lang="en-US"/>
          </a:p>
        </p:txBody>
      </p:sp>
    </p:spTree>
    <p:extLst>
      <p:ext uri="{BB962C8B-B14F-4D97-AF65-F5344CB8AC3E}">
        <p14:creationId xmlns:p14="http://schemas.microsoft.com/office/powerpoint/2010/main" val="52183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these ends, we are working on designing a modified version of our current clinical trial of whole genome sequencing.   Our hope is that the study will examine the interplay between the clinical use of genomic sequencing, the shifting reimbursement landscape, and existing socioeconomic and health disparities</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19</a:t>
            </a:fld>
            <a:endParaRPr lang="en-US"/>
          </a:p>
        </p:txBody>
      </p:sp>
    </p:spTree>
    <p:extLst>
      <p:ext uri="{BB962C8B-B14F-4D97-AF65-F5344CB8AC3E}">
        <p14:creationId xmlns:p14="http://schemas.microsoft.com/office/powerpoint/2010/main" val="297207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genetic counselor is someone who helps people process and make decisions based on genetic information that can have profound personal and familial consequences.  </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2</a:t>
            </a:fld>
            <a:endParaRPr lang="en-US"/>
          </a:p>
        </p:txBody>
      </p:sp>
    </p:spTree>
    <p:extLst>
      <p:ext uri="{BB962C8B-B14F-4D97-AF65-F5344CB8AC3E}">
        <p14:creationId xmlns:p14="http://schemas.microsoft.com/office/powerpoint/2010/main" val="265849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20</a:t>
            </a:fld>
            <a:endParaRPr lang="en-US"/>
          </a:p>
        </p:txBody>
      </p:sp>
    </p:spTree>
    <p:extLst>
      <p:ext uri="{BB962C8B-B14F-4D97-AF65-F5344CB8AC3E}">
        <p14:creationId xmlns:p14="http://schemas.microsoft.com/office/powerpoint/2010/main" val="151611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Part of the genetic counseling process is getting to know a patient’s s</a:t>
            </a:r>
            <a:r>
              <a:rPr lang="en-US" dirty="0" smtClean="0"/>
              <a:t>ociall</a:t>
            </a:r>
            <a:r>
              <a:rPr lang="en-US" baseline="0" dirty="0" smtClean="0"/>
              <a:t>y and emotionally constructed </a:t>
            </a:r>
            <a:r>
              <a:rPr lang="en-US" baseline="0" dirty="0" smtClean="0"/>
              <a:t>identity </a:t>
            </a:r>
            <a:r>
              <a:rPr lang="en-US" baseline="0" dirty="0" smtClean="0"/>
              <a:t>and integrating that </a:t>
            </a:r>
            <a:r>
              <a:rPr lang="en-US" baseline="0" dirty="0" smtClean="0"/>
              <a:t>with what you learn about their genetic constitution.  </a:t>
            </a:r>
            <a:r>
              <a:rPr lang="en-US" baseline="0" dirty="0" smtClean="0"/>
              <a:t>These two selves must be reconciled if a person is to make meaning of genetic information</a:t>
            </a:r>
            <a:endParaRPr lang="en-US" dirty="0" smtClean="0"/>
          </a:p>
        </p:txBody>
      </p:sp>
      <p:sp>
        <p:nvSpPr>
          <p:cNvPr id="4" name="Slide Number Placeholder 3"/>
          <p:cNvSpPr>
            <a:spLocks noGrp="1"/>
          </p:cNvSpPr>
          <p:nvPr>
            <p:ph type="sldNum" sz="quarter" idx="10"/>
          </p:nvPr>
        </p:nvSpPr>
        <p:spPr/>
        <p:txBody>
          <a:bodyPr/>
          <a:lstStyle/>
          <a:p>
            <a:fld id="{419633DB-20DB-F24F-AC67-E51CB5E86B30}" type="slidenum">
              <a:rPr lang="en-US" smtClean="0"/>
              <a:t>3</a:t>
            </a:fld>
            <a:endParaRPr lang="en-US"/>
          </a:p>
        </p:txBody>
      </p:sp>
    </p:spTree>
    <p:extLst>
      <p:ext uri="{BB962C8B-B14F-4D97-AF65-F5344CB8AC3E}">
        <p14:creationId xmlns:p14="http://schemas.microsoft.com/office/powerpoint/2010/main" val="26584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my interest</a:t>
            </a:r>
            <a:r>
              <a:rPr lang="en-US" baseline="0" dirty="0" smtClean="0"/>
              <a:t> in identity stems from my experience of growing up as a so-called “biracial” child. As a child I fielded tons of </a:t>
            </a:r>
            <a:r>
              <a:rPr lang="en-US" baseline="0" dirty="0" smtClean="0"/>
              <a:t>questions about my race from people who wanted to know “what I was”, whether I felt like I was Asian or </a:t>
            </a:r>
            <a:r>
              <a:rPr lang="en-US" baseline="0" dirty="0" smtClean="0"/>
              <a:t>White.  People seemed very uncomfortable with the ambiguity of my brownness</a:t>
            </a:r>
            <a:r>
              <a:rPr lang="en-US" baseline="0" dirty="0" smtClean="0"/>
              <a:t>.  Depending on the context </a:t>
            </a:r>
            <a:r>
              <a:rPr lang="en-US" baseline="0" dirty="0" smtClean="0"/>
              <a:t>people </a:t>
            </a:r>
            <a:r>
              <a:rPr lang="en-US" baseline="0" dirty="0" smtClean="0"/>
              <a:t>have treated me very differently, with varying degrees of </a:t>
            </a:r>
            <a:r>
              <a:rPr lang="en-US" baseline="0" dirty="0" smtClean="0"/>
              <a:t>affinity or foreignness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4</a:t>
            </a:fld>
            <a:endParaRPr lang="en-US"/>
          </a:p>
        </p:txBody>
      </p:sp>
    </p:spTree>
    <p:extLst>
      <p:ext uri="{BB962C8B-B14F-4D97-AF65-F5344CB8AC3E}">
        <p14:creationId xmlns:p14="http://schemas.microsoft.com/office/powerpoint/2010/main" val="32318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its best this </a:t>
            </a:r>
            <a:r>
              <a:rPr lang="en-US" baseline="0" dirty="0" smtClean="0"/>
              <a:t>gave </a:t>
            </a:r>
            <a:r>
              <a:rPr lang="en-US" baseline="0" dirty="0" smtClean="0"/>
              <a:t>me a chameleonic power to experiment with different identities as I grew up.  But at its worst, I felt either boxed into inappropriate categories imposed upon me, OR I felt somehow disenfranchised from group membership.  </a:t>
            </a:r>
            <a:r>
              <a:rPr lang="en-US" baseline="0" dirty="0" smtClean="0"/>
              <a:t>As a young person it was clear to me racial </a:t>
            </a:r>
            <a:r>
              <a:rPr lang="en-US" baseline="0" dirty="0" smtClean="0"/>
              <a:t>or ethnic are </a:t>
            </a:r>
            <a:r>
              <a:rPr lang="en-US" baseline="0" dirty="0" smtClean="0"/>
              <a:t>malleable </a:t>
            </a:r>
            <a:r>
              <a:rPr lang="en-US" baseline="0" dirty="0" smtClean="0"/>
              <a:t>social </a:t>
            </a:r>
            <a:r>
              <a:rPr lang="en-US" baseline="0" dirty="0" smtClean="0"/>
              <a:t>constructs, but also that other people had a lot of control over how they were used.</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5</a:t>
            </a:fld>
            <a:endParaRPr lang="en-US"/>
          </a:p>
        </p:txBody>
      </p:sp>
    </p:spTree>
    <p:extLst>
      <p:ext uri="{BB962C8B-B14F-4D97-AF65-F5344CB8AC3E}">
        <p14:creationId xmlns:p14="http://schemas.microsoft.com/office/powerpoint/2010/main" val="189925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these</a:t>
            </a:r>
            <a:r>
              <a:rPr lang="en-US" baseline="0" dirty="0" smtClean="0"/>
              <a:t> types of identity issues are not new or unique to me, but what is new is that we are now able to quantify, much more granularly and specifically, what kind of population ancestry people have.  And we can now contrast this with narratives about self-identified race and </a:t>
            </a:r>
            <a:r>
              <a:rPr lang="en-US" baseline="0" dirty="0" smtClean="0"/>
              <a:t>ethnicity.</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6</a:t>
            </a:fld>
            <a:endParaRPr lang="en-US"/>
          </a:p>
        </p:txBody>
      </p:sp>
    </p:spTree>
    <p:extLst>
      <p:ext uri="{BB962C8B-B14F-4D97-AF65-F5344CB8AC3E}">
        <p14:creationId xmlns:p14="http://schemas.microsoft.com/office/powerpoint/2010/main" val="79520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reasons we might want to do this are not purely recreational.   Because </a:t>
            </a:r>
            <a:r>
              <a:rPr lang="en-US" baseline="0" dirty="0" smtClean="0"/>
              <a:t>of various evolutionary pressures and forces, we know that there are population differences in the frequencies of sequence variants relevant to one’s health.  And sorting through which ones are and which ones aren’t is a major task before us as we attempt to make precision medicine a reality.</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7</a:t>
            </a:fld>
            <a:endParaRPr lang="en-US"/>
          </a:p>
        </p:txBody>
      </p:sp>
    </p:spTree>
    <p:extLst>
      <p:ext uri="{BB962C8B-B14F-4D97-AF65-F5344CB8AC3E}">
        <p14:creationId xmlns:p14="http://schemas.microsoft.com/office/powerpoint/2010/main" val="42677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Which</a:t>
            </a:r>
            <a:r>
              <a:rPr lang="en-US" baseline="0" dirty="0" smtClean="0"/>
              <a:t> brings me to the reason I am talking about this in the first place.  </a:t>
            </a:r>
            <a:r>
              <a:rPr lang="en-US" dirty="0" smtClean="0"/>
              <a:t>There is much excitement</a:t>
            </a:r>
            <a:r>
              <a:rPr lang="en-US" baseline="0" dirty="0" smtClean="0"/>
              <a:t> about, and investment in, the idea of precision medicine at the moment.  But it is worth noting that the very idea of precision medicine entails a belief that there are constitutional differences between us which can be detected at a genetic level and which may have implications for our health, well-being, and longevity.</a:t>
            </a:r>
            <a:endParaRPr lang="en-US" dirty="0" smtClean="0"/>
          </a:p>
          <a:p>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8</a:t>
            </a:fld>
            <a:endParaRPr lang="en-US"/>
          </a:p>
        </p:txBody>
      </p:sp>
    </p:spTree>
    <p:extLst>
      <p:ext uri="{BB962C8B-B14F-4D97-AF65-F5344CB8AC3E}">
        <p14:creationId xmlns:p14="http://schemas.microsoft.com/office/powerpoint/2010/main" val="249126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 advent of precision medicine, we are claiming that we will use information about people’s constitutional differences to determine what treatments they should and should not get.  Whenever I</a:t>
            </a:r>
            <a:r>
              <a:rPr lang="en-US" baseline="0" dirty="0" smtClean="0"/>
              <a:t> hear people</a:t>
            </a:r>
            <a:r>
              <a:rPr lang="en-US" dirty="0" smtClean="0"/>
              <a:t> talking about using biological difference as a basis for treating people differently, I start to feel </a:t>
            </a:r>
            <a:r>
              <a:rPr lang="en-US" baseline="0" dirty="0" err="1" smtClean="0"/>
              <a:t>trepidatious</a:t>
            </a:r>
            <a:r>
              <a:rPr lang="en-US" baseline="0" dirty="0" smtClean="0"/>
              <a:t> even when may be no reason for it</a:t>
            </a:r>
            <a:endParaRPr lang="en-US" dirty="0"/>
          </a:p>
        </p:txBody>
      </p:sp>
      <p:sp>
        <p:nvSpPr>
          <p:cNvPr id="4" name="Slide Number Placeholder 3"/>
          <p:cNvSpPr>
            <a:spLocks noGrp="1"/>
          </p:cNvSpPr>
          <p:nvPr>
            <p:ph type="sldNum" sz="quarter" idx="10"/>
          </p:nvPr>
        </p:nvSpPr>
        <p:spPr/>
        <p:txBody>
          <a:bodyPr/>
          <a:lstStyle/>
          <a:p>
            <a:fld id="{419633DB-20DB-F24F-AC67-E51CB5E86B30}" type="slidenum">
              <a:rPr lang="en-US" smtClean="0"/>
              <a:t>9</a:t>
            </a:fld>
            <a:endParaRPr lang="en-US"/>
          </a:p>
        </p:txBody>
      </p:sp>
    </p:spTree>
    <p:extLst>
      <p:ext uri="{BB962C8B-B14F-4D97-AF65-F5344CB8AC3E}">
        <p14:creationId xmlns:p14="http://schemas.microsoft.com/office/powerpoint/2010/main" val="56865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28FA1FD-8562-4FFD-8B2F-C557A15B4162}" type="datetimeFigureOut">
              <a:rPr lang="en-GB" altLang="en-US" smtClean="0"/>
              <a:pPr/>
              <a:t>6/24/15</a:t>
            </a:fld>
            <a:endParaRPr lang="en-GB" altLang="en-US"/>
          </a:p>
        </p:txBody>
      </p:sp>
      <p:sp>
        <p:nvSpPr>
          <p:cNvPr id="8" name="Slide Number Placeholder 7"/>
          <p:cNvSpPr>
            <a:spLocks noGrp="1"/>
          </p:cNvSpPr>
          <p:nvPr>
            <p:ph type="sldNum" sz="quarter" idx="11"/>
          </p:nvPr>
        </p:nvSpPr>
        <p:spPr/>
        <p:txBody>
          <a:bodyPr/>
          <a:lstStyle/>
          <a:p>
            <a:fld id="{C2ECE722-00C9-4A5F-8D63-6BC02CE6B784}" type="slidenum">
              <a:rPr lang="en-GB" altLang="en-US" smtClean="0"/>
              <a:pPr/>
              <a:t>‹#›</a:t>
            </a:fld>
            <a:endParaRPr lang="en-GB" altLang="en-US"/>
          </a:p>
        </p:txBody>
      </p:sp>
      <p:sp>
        <p:nvSpPr>
          <p:cNvPr id="9" name="Footer Placeholder 8"/>
          <p:cNvSpPr>
            <a:spLocks noGrp="1"/>
          </p:cNvSpPr>
          <p:nvPr>
            <p:ph type="ftr" sz="quarter" idx="12"/>
          </p:nvPr>
        </p:nvSpPr>
        <p:spPr/>
        <p:txBody>
          <a:bodyPr/>
          <a:lstStyle/>
          <a:p>
            <a:pPr>
              <a:defRPr/>
            </a:pP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C80E4-5E90-4061-8E3D-A14D60F3458B}" type="datetimeFigureOut">
              <a:rPr lang="en-GB" altLang="en-US" smtClean="0"/>
              <a:pPr/>
              <a:t>6/24/15</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8B3B380E-B069-4DA3-9DE3-F54EDD8D7C12}"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6C05A9-9CB9-457C-90D5-AD600F9B7D4D}" type="datetimeFigureOut">
              <a:rPr lang="en-GB" altLang="en-US" smtClean="0"/>
              <a:pPr/>
              <a:t>6/24/15</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E01AB42-241C-4745-ADCC-01D0D0A28362}"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80FE73E-473E-40B4-AF0D-1358D35844BC}" type="datetimeFigureOut">
              <a:rPr lang="en-GB" altLang="en-US" smtClean="0"/>
              <a:pPr/>
              <a:t>6/24/15</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26E24F7B-7A4D-49C5-AA05-97BC0E604F52}"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448AA-A235-4EC3-B65B-96F615747BF1}" type="datetimeFigureOut">
              <a:rPr lang="en-GB" altLang="en-US" smtClean="0"/>
              <a:pPr/>
              <a:t>6/24/15</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8805AC77-3ACB-443E-A3A8-3F28826F10D9}" type="slidenum">
              <a:rPr lang="en-GB" altLang="en-US" smtClean="0"/>
              <a:pPr/>
              <a:t>‹#›</a:t>
            </a:fld>
            <a:endParaRPr lang="en-GB"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1E2C9FB-90A6-4651-A578-A6FF52DA0D1C}" type="datetimeFigureOut">
              <a:rPr lang="en-GB" altLang="en-US" smtClean="0"/>
              <a:pPr/>
              <a:t>6/24/15</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BE200CC-B278-408A-B17F-29B18C546B4B}" type="slidenum">
              <a:rPr lang="en-GB" altLang="en-US" smtClean="0"/>
              <a:pPr/>
              <a:t>‹#›</a:t>
            </a:fld>
            <a:endParaRPr lang="en-GB" alt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6E412B-9D2A-4972-9994-10C801921C9E}" type="datetimeFigureOut">
              <a:rPr lang="en-GB" altLang="en-US" smtClean="0"/>
              <a:pPr/>
              <a:t>6/24/15</a:t>
            </a:fld>
            <a:endParaRPr lang="en-GB" altLang="en-US"/>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7B9FC128-4C4B-443B-B8CD-791449F98DBB}" type="slidenum">
              <a:rPr lang="en-GB" altLang="en-US" smtClean="0"/>
              <a:pPr/>
              <a:t>‹#›</a:t>
            </a:fld>
            <a:endParaRPr lang="en-GB"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45EDF3-2634-4BC7-B56D-36F49B5BDDF8}" type="datetimeFigureOut">
              <a:rPr lang="en-GB" altLang="en-US" smtClean="0"/>
              <a:pPr/>
              <a:t>6/24/15</a:t>
            </a:fld>
            <a:endParaRPr lang="en-GB" altLang="en-US"/>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55630423-66C2-4161-83DF-60FCAC3D3AD3}"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77AA4-B527-4080-ADDB-F02F2AC1134F}" type="datetimeFigureOut">
              <a:rPr lang="en-GB" altLang="en-US" smtClean="0"/>
              <a:pPr/>
              <a:t>6/24/15</a:t>
            </a:fld>
            <a:endParaRPr lang="en-GB" altLang="en-US"/>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8CB0740F-37CC-49AC-9E9A-D548EEFC9753}"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D0715-2C2F-48DB-BDC1-2A9C195A6869}" type="datetimeFigureOut">
              <a:rPr lang="en-GB" altLang="en-US" smtClean="0"/>
              <a:pPr/>
              <a:t>6/24/15</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B26C5E00-3D11-4FC2-9D88-320A1BD8E52B}"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5F390-7C4E-4B4C-B247-FBDE0E1A1046}" type="datetimeFigureOut">
              <a:rPr lang="en-GB" altLang="en-US" smtClean="0"/>
              <a:pPr/>
              <a:t>6/24/15</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FF8CD4E-DA45-43E0-99AA-0237E4157332}" type="slidenum">
              <a:rPr lang="en-GB" altLang="en-US" smtClean="0"/>
              <a:pPr/>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77F042C-DE0D-476F-816E-2388678BCB65}" type="datetimeFigureOut">
              <a:rPr lang="en-GB" altLang="en-US" smtClean="0"/>
              <a:pPr/>
              <a:t>6/24/15</a:t>
            </a:fld>
            <a:endParaRPr lang="en-GB"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B8E991B-B3D7-45F6-A601-3B7E1AFC885C}" type="slidenum">
              <a:rPr lang="en-GB" altLang="en-US" smtClean="0"/>
              <a:pPr/>
              <a:t>‹#›</a:t>
            </a:fld>
            <a:endParaRPr lang="en-GB"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p:nvSpPr>
        <p:spPr>
          <a:xfrm>
            <a:off x="1403648" y="1628800"/>
            <a:ext cx="6264696" cy="3096344"/>
          </a:xfrm>
          <a:prstGeom prst="rect">
            <a:avLst/>
          </a:prstGeom>
          <a:noFill/>
        </p:spPr>
        <p:txBody>
          <a:bodyPr wrap="square" rtlCol="0">
            <a:spAutoFit/>
          </a:bodyPr>
          <a:lstStyle/>
          <a:p>
            <a:endParaRPr lang="en-GB" dirty="0"/>
          </a:p>
        </p:txBody>
      </p:sp>
      <p:sp>
        <p:nvSpPr>
          <p:cNvPr id="2" name="Title 1"/>
          <p:cNvSpPr>
            <a:spLocks noGrp="1"/>
          </p:cNvSpPr>
          <p:nvPr>
            <p:ph type="ctrTitle"/>
          </p:nvPr>
        </p:nvSpPr>
        <p:spPr/>
        <p:txBody>
          <a:bodyPr/>
          <a:lstStyle/>
          <a:p>
            <a:r>
              <a:rPr lang="en-US" sz="3200" dirty="0"/>
              <a:t>On Equity and Evidence in Precision Medicine</a:t>
            </a:r>
          </a:p>
        </p:txBody>
      </p:sp>
      <p:sp>
        <p:nvSpPr>
          <p:cNvPr id="4" name="Subtitle 3"/>
          <p:cNvSpPr>
            <a:spLocks noGrp="1"/>
          </p:cNvSpPr>
          <p:nvPr>
            <p:ph type="subTitle" idx="1"/>
          </p:nvPr>
        </p:nvSpPr>
        <p:spPr/>
        <p:txBody>
          <a:bodyPr>
            <a:normAutofit fontScale="55000" lnSpcReduction="20000"/>
          </a:bodyPr>
          <a:lstStyle/>
          <a:p>
            <a:r>
              <a:rPr lang="en-US" sz="3600" dirty="0"/>
              <a:t>Leila Jamal, </a:t>
            </a:r>
            <a:r>
              <a:rPr lang="en-US" sz="3600" dirty="0" err="1"/>
              <a:t>ScM</a:t>
            </a:r>
            <a:r>
              <a:rPr lang="en-US" sz="3600" dirty="0"/>
              <a:t>, </a:t>
            </a:r>
            <a:r>
              <a:rPr lang="en-US" sz="3600" dirty="0" smtClean="0"/>
              <a:t>CGC</a:t>
            </a:r>
          </a:p>
          <a:p>
            <a:r>
              <a:rPr lang="en-US" sz="3600" dirty="0" smtClean="0"/>
              <a:t>Research Assistant, Baylor College of Medicine</a:t>
            </a:r>
          </a:p>
          <a:p>
            <a:r>
              <a:rPr lang="en-US" sz="3600" dirty="0" smtClean="0"/>
              <a:t>PhD Candidate, Johns Hopkins University</a:t>
            </a:r>
            <a:endParaRPr lang="en-US" sz="3600" dirty="0"/>
          </a:p>
          <a:p>
            <a:endParaRPr lang="en-US" dirty="0"/>
          </a:p>
        </p:txBody>
      </p:sp>
      <p:pic>
        <p:nvPicPr>
          <p:cNvPr id="8" name="Picture 7" descr="Screen Shot 2015-06-24 at 6.23.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836712"/>
            <a:ext cx="2885802" cy="2895584"/>
          </a:xfrm>
          <a:prstGeom prst="rect">
            <a:avLst/>
          </a:prstGeom>
        </p:spPr>
      </p:pic>
    </p:spTree>
    <p:extLst>
      <p:ext uri="{BB962C8B-B14F-4D97-AF65-F5344CB8AC3E}">
        <p14:creationId xmlns:p14="http://schemas.microsoft.com/office/powerpoint/2010/main" val="347741128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Screen Shot 2015-06-24 at 12.08.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16632"/>
            <a:ext cx="4381500" cy="6464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Screen Shot 2015-06-24 at 12.12.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800"/>
            <a:ext cx="9144000" cy="3232124"/>
          </a:xfrm>
          <a:prstGeom prst="rect">
            <a:avLst/>
          </a:prstGeom>
        </p:spPr>
      </p:pic>
      <p:sp>
        <p:nvSpPr>
          <p:cNvPr id="2" name="TextBox 1"/>
          <p:cNvSpPr txBox="1"/>
          <p:nvPr/>
        </p:nvSpPr>
        <p:spPr>
          <a:xfrm>
            <a:off x="7092280" y="6309320"/>
            <a:ext cx="1467632" cy="369332"/>
          </a:xfrm>
          <a:prstGeom prst="rect">
            <a:avLst/>
          </a:prstGeom>
          <a:noFill/>
        </p:spPr>
        <p:txBody>
          <a:bodyPr wrap="none" rtlCol="0">
            <a:spAutoFit/>
          </a:bodyPr>
          <a:lstStyle/>
          <a:p>
            <a:r>
              <a:rPr lang="en-US" dirty="0" err="1" smtClean="0"/>
              <a:t>www.npr.org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1"/>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8A0191-BDA0-4E34-8AD1-46FFB4980DF8}" type="slidenum">
              <a:rPr lang="en-GB" altLang="en-US" sz="1200">
                <a:latin typeface="Arial Black" pitchFamily="34" charset="0"/>
              </a:rPr>
              <a:pPr eaLnBrk="1" hangingPunct="1"/>
              <a:t>12</a:t>
            </a:fld>
            <a:endParaRPr lang="en-GB" altLang="en-US" sz="1200">
              <a:latin typeface="Arial Black" pitchFamily="34" charset="0"/>
            </a:endParaRPr>
          </a:p>
        </p:txBody>
      </p:sp>
      <p:sp>
        <p:nvSpPr>
          <p:cNvPr id="24578"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altLang="en-US" sz="1200">
                <a:latin typeface="Arial Black"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itle 3"/>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mtClean="0"/>
              <a:t>Fundamental Tension</a:t>
            </a:r>
            <a:endParaRPr lang="en-US" dirty="0"/>
          </a:p>
        </p:txBody>
      </p:sp>
      <p:sp>
        <p:nvSpPr>
          <p:cNvPr id="7" name="Content Placeholder 4"/>
          <p:cNvSpPr txBox="1">
            <a:spLocks/>
          </p:cNvSpPr>
          <p:nvPr/>
        </p:nvSpPr>
        <p:spPr>
          <a:xfrm>
            <a:off x="395536" y="3068960"/>
            <a:ext cx="4038600" cy="964703"/>
          </a:xfrm>
          <a:prstGeom prst="rect">
            <a:avLst/>
          </a:prstGeom>
          <a:solidFill>
            <a:schemeClr val="tx1"/>
          </a:solidFill>
        </p:spPr>
        <p:txBody>
          <a:bodyPr>
            <a:normAutofit fontScale="92500"/>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smtClean="0">
                <a:solidFill>
                  <a:schemeClr val="bg1"/>
                </a:solidFill>
              </a:rPr>
              <a:t>BIOLOGICAL DIFFERENCE=OPPRESSION?</a:t>
            </a:r>
            <a:endParaRPr lang="en-US" sz="2400" dirty="0">
              <a:solidFill>
                <a:schemeClr val="bg1"/>
              </a:solidFill>
            </a:endParaRPr>
          </a:p>
        </p:txBody>
      </p:sp>
      <p:sp>
        <p:nvSpPr>
          <p:cNvPr id="8" name="Content Placeholder 5"/>
          <p:cNvSpPr txBox="1">
            <a:spLocks/>
          </p:cNvSpPr>
          <p:nvPr/>
        </p:nvSpPr>
        <p:spPr bwMode="auto">
          <a:xfrm>
            <a:off x="4788024" y="3068960"/>
            <a:ext cx="4038600" cy="10367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smtClean="0">
                <a:solidFill>
                  <a:srgbClr val="FFFFFF"/>
                </a:solidFill>
              </a:rPr>
              <a:t>BIOLOGICAL DIFFERENCE=OPPORTUNITY?</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descr="Screen Shot 2015-06-24 at 4.19.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6640"/>
            <a:ext cx="7848872" cy="5705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descr="Screen Shot 2015-06-24 at 4.19.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6640"/>
            <a:ext cx="7848872" cy="5705202"/>
          </a:xfrm>
          <a:prstGeom prst="rect">
            <a:avLst/>
          </a:prstGeom>
        </p:spPr>
      </p:pic>
    </p:spTree>
    <p:extLst>
      <p:ext uri="{BB962C8B-B14F-4D97-AF65-F5344CB8AC3E}">
        <p14:creationId xmlns:p14="http://schemas.microsoft.com/office/powerpoint/2010/main" val="25242799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5" name="Chart 4"/>
          <p:cNvGraphicFramePr>
            <a:graphicFrameLocks/>
          </p:cNvGraphicFramePr>
          <p:nvPr>
            <p:extLst>
              <p:ext uri="{D42A27DB-BD31-4B8C-83A1-F6EECF244321}">
                <p14:modId xmlns:p14="http://schemas.microsoft.com/office/powerpoint/2010/main" val="1152410447"/>
              </p:ext>
            </p:extLst>
          </p:nvPr>
        </p:nvGraphicFramePr>
        <p:xfrm>
          <a:off x="755576" y="980728"/>
          <a:ext cx="806489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67544" y="620688"/>
            <a:ext cx="8229600" cy="1600200"/>
          </a:xfrm>
        </p:spPr>
        <p:txBody>
          <a:bodyPr/>
          <a:lstStyle/>
          <a:p>
            <a:pPr>
              <a:tabLst>
                <a:tab pos="347663" algn="l"/>
              </a:tabLst>
            </a:pPr>
            <a:r>
              <a:rPr lang="en-US" sz="4000" dirty="0"/>
              <a:t>CSER Research Participants by Self-Identified Race</a:t>
            </a:r>
            <a:br>
              <a:rPr lang="en-US" sz="4000" dirty="0"/>
            </a:br>
            <a:endParaRPr lang="en-US" sz="4000" dirty="0"/>
          </a:p>
        </p:txBody>
      </p:sp>
    </p:spTree>
    <p:extLst>
      <p:ext uri="{BB962C8B-B14F-4D97-AF65-F5344CB8AC3E}">
        <p14:creationId xmlns:p14="http://schemas.microsoft.com/office/powerpoint/2010/main" val="271293835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Content Placeholder 4"/>
          <p:cNvSpPr txBox="1">
            <a:spLocks/>
          </p:cNvSpPr>
          <p:nvPr/>
        </p:nvSpPr>
        <p:spPr>
          <a:xfrm>
            <a:off x="395536" y="908720"/>
            <a:ext cx="4040188" cy="395128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Not enough variant data from non-European ancestry populations?</a:t>
            </a:r>
            <a:endParaRPr lang="en-US" dirty="0"/>
          </a:p>
        </p:txBody>
      </p:sp>
      <p:sp>
        <p:nvSpPr>
          <p:cNvPr id="7" name="Content Placeholder 6"/>
          <p:cNvSpPr txBox="1">
            <a:spLocks/>
          </p:cNvSpPr>
          <p:nvPr/>
        </p:nvSpPr>
        <p:spPr>
          <a:xfrm>
            <a:off x="4716016" y="980728"/>
            <a:ext cx="4041775" cy="395128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Oversample individuals with non-European ancestry and deposit pathogenic findings in public databases!</a:t>
            </a:r>
            <a:endParaRPr lang="en-US" dirty="0"/>
          </a:p>
        </p:txBody>
      </p:sp>
      <p:pic>
        <p:nvPicPr>
          <p:cNvPr id="8" name="Picture 2"/>
          <p:cNvPicPr>
            <a:picLocks noChangeAspect="1" noChangeArrowheads="1"/>
          </p:cNvPicPr>
          <p:nvPr/>
        </p:nvPicPr>
        <p:blipFill>
          <a:blip r:embed="rId3" cstate="print"/>
          <a:srcRect/>
          <a:stretch>
            <a:fillRect/>
          </a:stretch>
        </p:blipFill>
        <p:spPr bwMode="auto">
          <a:xfrm rot="21331657">
            <a:off x="2914348" y="3781465"/>
            <a:ext cx="1725870" cy="1876596"/>
          </a:xfrm>
          <a:prstGeom prst="rect">
            <a:avLst/>
          </a:prstGeom>
          <a:noFill/>
          <a:ln w="9525">
            <a:noFill/>
            <a:miter lim="800000"/>
            <a:headEnd/>
            <a:tailEnd/>
          </a:ln>
          <a:effectLst/>
        </p:spPr>
      </p:pic>
    </p:spTree>
    <p:extLst>
      <p:ext uri="{BB962C8B-B14F-4D97-AF65-F5344CB8AC3E}">
        <p14:creationId xmlns:p14="http://schemas.microsoft.com/office/powerpoint/2010/main" val="278074919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Content Placeholder 5" descr="Screen Shot 2015-06-24 at 2.14.42 AM.png"/>
          <p:cNvPicPr>
            <a:picLocks noChangeAspect="1"/>
          </p:cNvPicPr>
          <p:nvPr/>
        </p:nvPicPr>
        <p:blipFill rotWithShape="1">
          <a:blip r:embed="rId3">
            <a:extLst>
              <a:ext uri="{28A0092B-C50C-407E-A947-70E740481C1C}">
                <a14:useLocalDpi xmlns:a14="http://schemas.microsoft.com/office/drawing/2010/main" val="0"/>
              </a:ext>
            </a:extLst>
          </a:blip>
          <a:srcRect l="3670" t="11435" r="9672" b="6559"/>
          <a:stretch/>
        </p:blipFill>
        <p:spPr bwMode="auto">
          <a:xfrm>
            <a:off x="539552" y="1628800"/>
            <a:ext cx="820672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59017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 name="Picture 2" descr="Screen Shot 2015-06-24 at 5.30.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268760"/>
            <a:ext cx="7082780" cy="4269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Line 11"/>
          <p:cNvSpPr>
            <a:spLocks noChangeShapeType="1"/>
          </p:cNvSpPr>
          <p:nvPr/>
        </p:nvSpPr>
        <p:spPr bwMode="auto">
          <a:xfrm flipH="1">
            <a:off x="7089072" y="3205226"/>
            <a:ext cx="0" cy="1371600"/>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5" name="Line 11"/>
          <p:cNvSpPr>
            <a:spLocks noChangeShapeType="1"/>
          </p:cNvSpPr>
          <p:nvPr/>
        </p:nvSpPr>
        <p:spPr bwMode="auto">
          <a:xfrm flipH="1">
            <a:off x="5077392" y="3205226"/>
            <a:ext cx="0" cy="1371600"/>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6" name="Line 11"/>
          <p:cNvSpPr>
            <a:spLocks noChangeShapeType="1"/>
          </p:cNvSpPr>
          <p:nvPr/>
        </p:nvSpPr>
        <p:spPr bwMode="auto">
          <a:xfrm flipH="1">
            <a:off x="3135081" y="3205226"/>
            <a:ext cx="0" cy="1371600"/>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7" name="Line 20"/>
          <p:cNvSpPr>
            <a:spLocks noChangeShapeType="1"/>
          </p:cNvSpPr>
          <p:nvPr/>
        </p:nvSpPr>
        <p:spPr bwMode="auto">
          <a:xfrm>
            <a:off x="4126599" y="5094906"/>
            <a:ext cx="0" cy="1234316"/>
          </a:xfrm>
          <a:prstGeom prst="line">
            <a:avLst/>
          </a:prstGeom>
          <a:noFill/>
          <a:ln w="50800">
            <a:solidFill>
              <a:schemeClr val="tx1">
                <a:lumMod val="65000"/>
                <a:lumOff val="35000"/>
              </a:schemeClr>
            </a:solidFill>
            <a:prstDash val="sysDot"/>
            <a:round/>
            <a:headEnd/>
            <a:tailEnd type="triangle" w="med" len="med"/>
          </a:ln>
          <a:effectLst/>
        </p:spPr>
        <p:txBody>
          <a:bodyPr lIns="45720" rIns="45720"/>
          <a:lstStyle/>
          <a:p>
            <a:pPr>
              <a:defRPr/>
            </a:pPr>
            <a:endParaRPr lang="en-US" sz="1200" dirty="0">
              <a:ln w="28575" cmpd="sng">
                <a:solidFill>
                  <a:schemeClr val="tx1">
                    <a:lumMod val="50000"/>
                    <a:lumOff val="50000"/>
                  </a:schemeClr>
                </a:solidFill>
                <a:prstDash val="sysDash"/>
              </a:ln>
              <a:latin typeface="Arial"/>
              <a:ea typeface="ＭＳ Ｐゴシック" pitchFamily="-84" charset="-128"/>
              <a:cs typeface="Arial"/>
            </a:endParaRPr>
          </a:p>
        </p:txBody>
      </p:sp>
      <p:sp>
        <p:nvSpPr>
          <p:cNvPr id="8" name="Line 31"/>
          <p:cNvSpPr>
            <a:spLocks noChangeShapeType="1"/>
          </p:cNvSpPr>
          <p:nvPr/>
        </p:nvSpPr>
        <p:spPr bwMode="auto">
          <a:xfrm flipH="1">
            <a:off x="5484535" y="2018546"/>
            <a:ext cx="538414" cy="407946"/>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9" name="Line 32"/>
          <p:cNvSpPr>
            <a:spLocks noChangeShapeType="1"/>
          </p:cNvSpPr>
          <p:nvPr/>
        </p:nvSpPr>
        <p:spPr bwMode="auto">
          <a:xfrm>
            <a:off x="6022949" y="2018546"/>
            <a:ext cx="478590" cy="407946"/>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10" name="Line 35"/>
          <p:cNvSpPr>
            <a:spLocks noChangeShapeType="1"/>
          </p:cNvSpPr>
          <p:nvPr/>
        </p:nvSpPr>
        <p:spPr bwMode="auto">
          <a:xfrm flipH="1">
            <a:off x="1618349" y="2018759"/>
            <a:ext cx="538414" cy="407946"/>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11" name="Line 36"/>
          <p:cNvSpPr>
            <a:spLocks noChangeShapeType="1"/>
          </p:cNvSpPr>
          <p:nvPr/>
        </p:nvSpPr>
        <p:spPr bwMode="auto">
          <a:xfrm>
            <a:off x="2156763" y="2018759"/>
            <a:ext cx="478590" cy="407946"/>
          </a:xfrm>
          <a:prstGeom prst="line">
            <a:avLst/>
          </a:prstGeom>
          <a:noFill/>
          <a:ln w="50800">
            <a:solidFill>
              <a:schemeClr val="tx1">
                <a:lumMod val="65000"/>
                <a:lumOff val="35000"/>
              </a:schemeClr>
            </a:solidFill>
            <a:round/>
            <a:headEnd/>
            <a:tailEnd type="triangle" w="med" len="med"/>
          </a:ln>
          <a:effectLst/>
        </p:spPr>
        <p:txBody>
          <a:bodyPr lIns="45720" rIns="45720"/>
          <a:lstStyle/>
          <a:p>
            <a:pPr>
              <a:defRPr/>
            </a:pPr>
            <a:endParaRPr lang="en-US" sz="1200" dirty="0">
              <a:ln w="28575" cmpd="sng">
                <a:solidFill>
                  <a:schemeClr val="tx1">
                    <a:lumMod val="50000"/>
                    <a:lumOff val="50000"/>
                  </a:schemeClr>
                </a:solidFill>
              </a:ln>
              <a:latin typeface="Arial"/>
              <a:ea typeface="ＭＳ Ｐゴシック" pitchFamily="-84" charset="-128"/>
              <a:cs typeface="Arial"/>
            </a:endParaRPr>
          </a:p>
        </p:txBody>
      </p:sp>
      <p:sp>
        <p:nvSpPr>
          <p:cNvPr id="12" name="Text Box 17"/>
          <p:cNvSpPr txBox="1">
            <a:spLocks noChangeArrowheads="1"/>
          </p:cNvSpPr>
          <p:nvPr/>
        </p:nvSpPr>
        <p:spPr bwMode="auto">
          <a:xfrm>
            <a:off x="318308" y="4604841"/>
            <a:ext cx="7616583" cy="697986"/>
          </a:xfrm>
          <a:prstGeom prst="rect">
            <a:avLst/>
          </a:prstGeom>
          <a:solidFill>
            <a:schemeClr val="accent4">
              <a:lumMod val="40000"/>
              <a:lumOff val="60000"/>
            </a:schemeClr>
          </a:solidFill>
          <a:ln w="9525">
            <a:noFill/>
            <a:miter lim="800000"/>
            <a:headEnd/>
            <a:tailEnd/>
          </a:ln>
          <a:effectLst>
            <a:outerShdw blurRad="50800" dist="38100" dir="2700000" algn="tl" rotWithShape="0">
              <a:srgbClr val="000000">
                <a:alpha val="43000"/>
              </a:srgbClr>
            </a:outerShdw>
          </a:effectLst>
        </p:spPr>
        <p:txBody>
          <a:bodyPr lIns="45720" rIns="45720" anchor="ctr"/>
          <a:lstStyle/>
          <a:p>
            <a:pPr algn="ctr" defTabSz="914400">
              <a:defRPr/>
            </a:pPr>
            <a:r>
              <a:rPr lang="en-US" sz="1400" b="1" dirty="0" smtClean="0">
                <a:latin typeface="Arial"/>
                <a:ea typeface="Times New Roman" pitchFamily="-84" charset="0"/>
                <a:cs typeface="Arial"/>
              </a:rPr>
              <a:t>Physician reviews family history information and discloses results from Genome Report </a:t>
            </a:r>
            <a:r>
              <a:rPr lang="en-US" sz="1400" i="1" dirty="0" smtClean="0">
                <a:latin typeface="Arial"/>
                <a:ea typeface="Times New Roman" pitchFamily="-84" charset="0"/>
                <a:cs typeface="Arial"/>
              </a:rPr>
              <a:t>Patient’s electronic medical record</a:t>
            </a:r>
            <a:endParaRPr lang="en-US" sz="1400" i="1" dirty="0">
              <a:latin typeface="Arial"/>
              <a:ea typeface="Times New Roman" pitchFamily="-84" charset="0"/>
              <a:cs typeface="Arial"/>
            </a:endParaRPr>
          </a:p>
        </p:txBody>
      </p:sp>
      <p:sp>
        <p:nvSpPr>
          <p:cNvPr id="15" name="Text Box 18"/>
          <p:cNvSpPr txBox="1">
            <a:spLocks noChangeArrowheads="1"/>
          </p:cNvSpPr>
          <p:nvPr/>
        </p:nvSpPr>
        <p:spPr bwMode="auto">
          <a:xfrm>
            <a:off x="2640699" y="6329222"/>
            <a:ext cx="2971800" cy="393697"/>
          </a:xfrm>
          <a:prstGeom prst="rect">
            <a:avLst/>
          </a:prstGeom>
          <a:solidFill>
            <a:srgbClr val="D7E4BD"/>
          </a:solidFill>
          <a:ln w="9525">
            <a:noFill/>
            <a:miter lim="800000"/>
            <a:headEnd/>
            <a:tailEnd/>
          </a:ln>
          <a:effectLst>
            <a:outerShdw blurRad="50800" dist="38100" dir="2700000" algn="tl" rotWithShape="0">
              <a:srgbClr val="000000">
                <a:alpha val="43000"/>
              </a:srgbClr>
            </a:outerShdw>
          </a:effectLst>
        </p:spPr>
        <p:txBody>
          <a:bodyPr lIns="45720" rIns="45720" anchor="ctr"/>
          <a:lstStyle/>
          <a:p>
            <a:pPr algn="ctr" defTabSz="914400">
              <a:defRPr/>
            </a:pPr>
            <a:r>
              <a:rPr lang="en-US" sz="1400" b="1" dirty="0">
                <a:latin typeface="Arial"/>
                <a:ea typeface="Times New Roman" pitchFamily="-84" charset="0"/>
                <a:cs typeface="Arial"/>
              </a:rPr>
              <a:t>Medical Record </a:t>
            </a:r>
            <a:r>
              <a:rPr lang="en-US" sz="1400" b="1" dirty="0" smtClean="0">
                <a:latin typeface="Arial"/>
                <a:ea typeface="Times New Roman" pitchFamily="-84" charset="0"/>
                <a:cs typeface="Arial"/>
              </a:rPr>
              <a:t>Review</a:t>
            </a:r>
          </a:p>
        </p:txBody>
      </p:sp>
      <p:sp>
        <p:nvSpPr>
          <p:cNvPr id="16" name="Text Box 24"/>
          <p:cNvSpPr txBox="1">
            <a:spLocks noChangeArrowheads="1"/>
          </p:cNvSpPr>
          <p:nvPr/>
        </p:nvSpPr>
        <p:spPr bwMode="auto">
          <a:xfrm>
            <a:off x="318308" y="2533028"/>
            <a:ext cx="1691640" cy="1452018"/>
          </a:xfrm>
          <a:prstGeom prst="rect">
            <a:avLst/>
          </a:prstGeom>
          <a:solidFill>
            <a:schemeClr val="accent2">
              <a:lumMod val="20000"/>
              <a:lumOff val="80000"/>
            </a:schemeClr>
          </a:solidFill>
          <a:ln w="9525">
            <a:noFill/>
            <a:miter lim="800000"/>
            <a:headEnd/>
            <a:tailEnd/>
          </a:ln>
          <a:effectLst>
            <a:outerShdw blurRad="50800" dist="38100" dir="2700000" algn="tl" rotWithShape="0">
              <a:srgbClr val="000000">
                <a:alpha val="43000"/>
              </a:srgbClr>
            </a:outerShdw>
          </a:effectLst>
        </p:spPr>
        <p:txBody>
          <a:bodyPr lIns="0" rIns="0"/>
          <a:lstStyle/>
          <a:p>
            <a:pPr algn="ctr" defTabSz="914400">
              <a:defRPr/>
            </a:pPr>
            <a:r>
              <a:rPr lang="en-US" sz="1400" b="1" dirty="0">
                <a:latin typeface="Arial"/>
                <a:ea typeface="Times New Roman" pitchFamily="-84" charset="0"/>
                <a:cs typeface="Arial"/>
              </a:rPr>
              <a:t>Standard of </a:t>
            </a:r>
            <a:r>
              <a:rPr lang="en-US" sz="1400" b="1" dirty="0" smtClean="0">
                <a:latin typeface="Arial"/>
                <a:ea typeface="Times New Roman" pitchFamily="-84" charset="0"/>
                <a:cs typeface="Arial"/>
              </a:rPr>
              <a:t>Care </a:t>
            </a:r>
          </a:p>
          <a:p>
            <a:pPr algn="ctr" defTabSz="914400">
              <a:defRPr/>
            </a:pPr>
            <a:r>
              <a:rPr lang="en-US" sz="1400" b="1" dirty="0" smtClean="0">
                <a:latin typeface="Arial"/>
                <a:ea typeface="Times New Roman" pitchFamily="-84" charset="0"/>
                <a:cs typeface="Arial"/>
              </a:rPr>
              <a:t>+ </a:t>
            </a:r>
          </a:p>
          <a:p>
            <a:pPr algn="ctr" defTabSz="914400">
              <a:defRPr/>
            </a:pPr>
            <a:r>
              <a:rPr lang="en-US" sz="1400" b="1" dirty="0">
                <a:latin typeface="Arial"/>
                <a:ea typeface="Times New Roman" pitchFamily="-84" charset="0"/>
                <a:cs typeface="Arial"/>
              </a:rPr>
              <a:t>Family History </a:t>
            </a:r>
            <a:r>
              <a:rPr lang="en-US" sz="1400" b="1" dirty="0" smtClean="0">
                <a:latin typeface="Arial"/>
                <a:ea typeface="Times New Roman" pitchFamily="-84" charset="0"/>
                <a:cs typeface="Arial"/>
              </a:rPr>
              <a:t>Review</a:t>
            </a:r>
            <a:endParaRPr lang="en-US" sz="1400" b="1" dirty="0">
              <a:latin typeface="Arial"/>
              <a:ea typeface="Times New Roman" pitchFamily="-84" charset="0"/>
              <a:cs typeface="Arial"/>
            </a:endParaRPr>
          </a:p>
        </p:txBody>
      </p:sp>
      <p:sp>
        <p:nvSpPr>
          <p:cNvPr id="17" name="Text Box 25"/>
          <p:cNvSpPr txBox="1">
            <a:spLocks noChangeArrowheads="1"/>
          </p:cNvSpPr>
          <p:nvPr/>
        </p:nvSpPr>
        <p:spPr bwMode="auto">
          <a:xfrm>
            <a:off x="2289261" y="2533028"/>
            <a:ext cx="1691640" cy="1452018"/>
          </a:xfrm>
          <a:prstGeom prst="rect">
            <a:avLst/>
          </a:prstGeom>
          <a:solidFill>
            <a:srgbClr val="E6B9B8"/>
          </a:solidFill>
          <a:ln w="9525">
            <a:noFill/>
            <a:miter lim="800000"/>
            <a:headEnd/>
            <a:tailEnd/>
          </a:ln>
          <a:effectLst>
            <a:outerShdw blurRad="50800" dist="38100" dir="2700000" algn="tl" rotWithShape="0">
              <a:srgbClr val="000000">
                <a:alpha val="43000"/>
              </a:srgbClr>
            </a:outerShdw>
          </a:effectLst>
        </p:spPr>
        <p:txBody>
          <a:bodyPr lIns="0" rIns="0"/>
          <a:lstStyle/>
          <a:p>
            <a:pPr algn="ctr">
              <a:defRPr/>
            </a:pPr>
            <a:r>
              <a:rPr lang="en-US" sz="1400" b="1" dirty="0">
                <a:latin typeface="Arial"/>
                <a:ea typeface="Times New Roman" pitchFamily="-84" charset="0"/>
                <a:cs typeface="Arial"/>
              </a:rPr>
              <a:t>Standard of Care </a:t>
            </a:r>
          </a:p>
          <a:p>
            <a:pPr algn="ctr">
              <a:defRPr/>
            </a:pPr>
            <a:r>
              <a:rPr lang="en-US" sz="1400" b="1" dirty="0" smtClean="0">
                <a:latin typeface="Arial"/>
                <a:ea typeface="Times New Roman" pitchFamily="-84" charset="0"/>
                <a:cs typeface="Arial"/>
              </a:rPr>
              <a:t>+ </a:t>
            </a:r>
          </a:p>
          <a:p>
            <a:pPr algn="ctr" defTabSz="914400">
              <a:defRPr/>
            </a:pPr>
            <a:r>
              <a:rPr lang="en-US" sz="1400" b="1" dirty="0">
                <a:latin typeface="Arial"/>
                <a:ea typeface="Times New Roman" pitchFamily="-84" charset="0"/>
                <a:cs typeface="Arial"/>
              </a:rPr>
              <a:t>Family History Review</a:t>
            </a:r>
          </a:p>
          <a:p>
            <a:pPr algn="ctr" defTabSz="914400">
              <a:defRPr/>
            </a:pPr>
            <a:r>
              <a:rPr lang="en-US" sz="1400" b="1" dirty="0" smtClean="0">
                <a:latin typeface="Arial"/>
                <a:ea typeface="Times New Roman" pitchFamily="-84" charset="0"/>
                <a:cs typeface="Arial"/>
              </a:rPr>
              <a:t>+ </a:t>
            </a:r>
            <a:endParaRPr lang="en-US" sz="1400" b="1" dirty="0">
              <a:latin typeface="Arial"/>
              <a:ea typeface="Times New Roman" pitchFamily="-84" charset="0"/>
              <a:cs typeface="Arial"/>
            </a:endParaRPr>
          </a:p>
          <a:p>
            <a:pPr algn="ctr" defTabSz="914400">
              <a:defRPr/>
            </a:pPr>
            <a:r>
              <a:rPr lang="en-US" sz="1400" b="1" dirty="0" smtClean="0">
                <a:latin typeface="Arial"/>
                <a:ea typeface="Times New Roman" pitchFamily="-84" charset="0"/>
                <a:cs typeface="Arial"/>
              </a:rPr>
              <a:t>Genome Report</a:t>
            </a:r>
            <a:endParaRPr lang="en-US" sz="1400" b="1" dirty="0">
              <a:latin typeface="Arial"/>
              <a:ea typeface="Times New Roman" pitchFamily="-84" charset="0"/>
              <a:cs typeface="Arial"/>
            </a:endParaRPr>
          </a:p>
          <a:p>
            <a:pPr defTabSz="914400">
              <a:defRPr/>
            </a:pPr>
            <a:endParaRPr lang="en-US" sz="1400" b="1" dirty="0">
              <a:latin typeface="Arial"/>
              <a:ea typeface="Times New Roman" pitchFamily="-84" charset="0"/>
              <a:cs typeface="Arial"/>
            </a:endParaRPr>
          </a:p>
        </p:txBody>
      </p:sp>
      <p:sp>
        <p:nvSpPr>
          <p:cNvPr id="18" name="Text Box 26"/>
          <p:cNvSpPr txBox="1">
            <a:spLocks noChangeArrowheads="1"/>
          </p:cNvSpPr>
          <p:nvPr/>
        </p:nvSpPr>
        <p:spPr bwMode="auto">
          <a:xfrm>
            <a:off x="6243252" y="2533028"/>
            <a:ext cx="1691640" cy="1452018"/>
          </a:xfrm>
          <a:prstGeom prst="rect">
            <a:avLst/>
          </a:prstGeom>
          <a:solidFill>
            <a:schemeClr val="tx2">
              <a:lumMod val="25000"/>
              <a:lumOff val="75000"/>
            </a:schemeClr>
          </a:solidFill>
          <a:ln w="9525">
            <a:noFill/>
            <a:miter lim="800000"/>
            <a:headEnd/>
            <a:tailEnd/>
          </a:ln>
          <a:effectLst>
            <a:outerShdw blurRad="50800" dist="38100" dir="2700000" algn="tl" rotWithShape="0">
              <a:srgbClr val="000000">
                <a:alpha val="43000"/>
              </a:srgbClr>
            </a:outerShdw>
          </a:effectLst>
        </p:spPr>
        <p:txBody>
          <a:bodyPr lIns="0" rIns="0"/>
          <a:lstStyle/>
          <a:p>
            <a:pPr algn="ctr" defTabSz="914400">
              <a:defRPr/>
            </a:pPr>
            <a:r>
              <a:rPr lang="en-US" sz="1400" b="1" dirty="0">
                <a:latin typeface="Arial"/>
                <a:ea typeface="Times New Roman" pitchFamily="-84" charset="0"/>
                <a:cs typeface="Arial"/>
              </a:rPr>
              <a:t>Standard </a:t>
            </a:r>
            <a:r>
              <a:rPr lang="en-US" sz="1400" b="1" dirty="0" smtClean="0">
                <a:latin typeface="Arial"/>
                <a:ea typeface="Times New Roman" pitchFamily="-84" charset="0"/>
                <a:cs typeface="Arial"/>
              </a:rPr>
              <a:t>of Care </a:t>
            </a:r>
            <a:endParaRPr lang="en-US" sz="1400" b="1" dirty="0">
              <a:latin typeface="Arial"/>
              <a:ea typeface="Times New Roman" pitchFamily="-84" charset="0"/>
              <a:cs typeface="Arial"/>
            </a:endParaRPr>
          </a:p>
          <a:p>
            <a:pPr algn="ctr" defTabSz="914400">
              <a:defRPr/>
            </a:pPr>
            <a:r>
              <a:rPr lang="en-US" sz="1400" b="1" dirty="0" smtClean="0">
                <a:latin typeface="Arial"/>
                <a:ea typeface="Times New Roman" pitchFamily="-84" charset="0"/>
                <a:cs typeface="Arial"/>
              </a:rPr>
              <a:t>+</a:t>
            </a:r>
            <a:endParaRPr lang="en-US" sz="1400" b="1" dirty="0">
              <a:latin typeface="Arial"/>
              <a:ea typeface="Times New Roman" pitchFamily="-84" charset="0"/>
              <a:cs typeface="Arial"/>
            </a:endParaRPr>
          </a:p>
          <a:p>
            <a:pPr algn="ctr" defTabSz="914400">
              <a:defRPr/>
            </a:pPr>
            <a:r>
              <a:rPr lang="en-US" sz="1400" b="1" dirty="0">
                <a:latin typeface="Arial"/>
                <a:ea typeface="Times New Roman" pitchFamily="-84" charset="0"/>
                <a:cs typeface="Arial"/>
              </a:rPr>
              <a:t>Family </a:t>
            </a:r>
            <a:r>
              <a:rPr lang="en-US" sz="1400" b="1" dirty="0" smtClean="0">
                <a:latin typeface="Arial"/>
                <a:ea typeface="Times New Roman" pitchFamily="-84" charset="0"/>
                <a:cs typeface="Arial"/>
              </a:rPr>
              <a:t>History Review</a:t>
            </a:r>
            <a:endParaRPr lang="en-US" sz="1400" b="1" dirty="0">
              <a:latin typeface="Arial"/>
              <a:ea typeface="Times New Roman" pitchFamily="-84" charset="0"/>
              <a:cs typeface="Arial"/>
            </a:endParaRPr>
          </a:p>
          <a:p>
            <a:pPr algn="ctr" defTabSz="914400">
              <a:defRPr/>
            </a:pPr>
            <a:r>
              <a:rPr lang="en-US" sz="1400" b="1" dirty="0">
                <a:latin typeface="Arial"/>
                <a:ea typeface="Times New Roman" pitchFamily="-84" charset="0"/>
                <a:cs typeface="Arial"/>
              </a:rPr>
              <a:t>+</a:t>
            </a:r>
          </a:p>
          <a:p>
            <a:pPr algn="ctr" defTabSz="914400">
              <a:defRPr/>
            </a:pPr>
            <a:r>
              <a:rPr lang="en-US" sz="1400" b="1" dirty="0" smtClean="0">
                <a:latin typeface="Arial"/>
                <a:ea typeface="Times New Roman" pitchFamily="-84" charset="0"/>
                <a:cs typeface="Arial"/>
              </a:rPr>
              <a:t>Genome Report</a:t>
            </a:r>
            <a:endParaRPr lang="en-US" sz="1400" b="1" dirty="0">
              <a:latin typeface="Arial"/>
              <a:ea typeface="Times New Roman" pitchFamily="-84" charset="0"/>
              <a:cs typeface="Arial"/>
            </a:endParaRPr>
          </a:p>
        </p:txBody>
      </p:sp>
      <p:sp>
        <p:nvSpPr>
          <p:cNvPr id="19" name="Text Box 27"/>
          <p:cNvSpPr txBox="1">
            <a:spLocks noChangeArrowheads="1"/>
          </p:cNvSpPr>
          <p:nvPr/>
        </p:nvSpPr>
        <p:spPr bwMode="auto">
          <a:xfrm>
            <a:off x="4231572" y="2533028"/>
            <a:ext cx="1691640" cy="1452018"/>
          </a:xfrm>
          <a:prstGeom prst="rect">
            <a:avLst/>
          </a:prstGeom>
          <a:solidFill>
            <a:schemeClr val="tx2">
              <a:lumMod val="10000"/>
              <a:lumOff val="90000"/>
            </a:schemeClr>
          </a:solidFill>
          <a:ln w="9525">
            <a:noFill/>
            <a:miter lim="800000"/>
            <a:headEnd/>
            <a:tailEnd/>
          </a:ln>
          <a:effectLst>
            <a:outerShdw blurRad="50800" dist="38100" dir="2700000" algn="tl" rotWithShape="0">
              <a:srgbClr val="000000">
                <a:alpha val="43000"/>
              </a:srgbClr>
            </a:outerShdw>
          </a:effectLst>
        </p:spPr>
        <p:txBody>
          <a:bodyPr lIns="0" rIns="0"/>
          <a:lstStyle/>
          <a:p>
            <a:pPr algn="ctr" defTabSz="914400">
              <a:defRPr/>
            </a:pPr>
            <a:r>
              <a:rPr lang="en-US" sz="1400" b="1" dirty="0">
                <a:latin typeface="Arial"/>
                <a:ea typeface="Times New Roman" pitchFamily="-84" charset="0"/>
                <a:cs typeface="Arial"/>
              </a:rPr>
              <a:t>Standard of </a:t>
            </a:r>
            <a:r>
              <a:rPr lang="en-US" sz="1400" b="1" dirty="0" smtClean="0">
                <a:latin typeface="Arial"/>
                <a:ea typeface="Times New Roman" pitchFamily="-84" charset="0"/>
                <a:cs typeface="Arial"/>
              </a:rPr>
              <a:t>Care</a:t>
            </a:r>
            <a:endParaRPr lang="en-US" sz="1400" b="1" dirty="0">
              <a:latin typeface="Arial"/>
              <a:ea typeface="Times New Roman" pitchFamily="-84" charset="0"/>
              <a:cs typeface="Arial"/>
            </a:endParaRPr>
          </a:p>
          <a:p>
            <a:pPr algn="ctr" defTabSz="914400">
              <a:defRPr/>
            </a:pPr>
            <a:r>
              <a:rPr lang="en-US" sz="1400" b="1" dirty="0" smtClean="0">
                <a:latin typeface="Arial"/>
                <a:ea typeface="Times New Roman" pitchFamily="-84" charset="0"/>
                <a:cs typeface="Arial"/>
              </a:rPr>
              <a:t>+</a:t>
            </a:r>
            <a:endParaRPr lang="en-US" sz="1400" b="1" dirty="0">
              <a:latin typeface="Arial"/>
              <a:ea typeface="Times New Roman" pitchFamily="-84" charset="0"/>
              <a:cs typeface="Arial"/>
            </a:endParaRPr>
          </a:p>
          <a:p>
            <a:pPr algn="ctr" defTabSz="914400">
              <a:defRPr/>
            </a:pPr>
            <a:r>
              <a:rPr lang="en-US" sz="1400" b="1" dirty="0">
                <a:latin typeface="Arial"/>
                <a:ea typeface="Times New Roman" pitchFamily="-84" charset="0"/>
                <a:cs typeface="Arial"/>
              </a:rPr>
              <a:t>Family </a:t>
            </a:r>
            <a:r>
              <a:rPr lang="en-US" sz="1400" b="1" dirty="0" smtClean="0">
                <a:latin typeface="Arial"/>
                <a:ea typeface="Times New Roman" pitchFamily="-84" charset="0"/>
                <a:cs typeface="Arial"/>
              </a:rPr>
              <a:t>History Review</a:t>
            </a:r>
            <a:endParaRPr lang="en-US" sz="1400" b="1" dirty="0">
              <a:latin typeface="Arial"/>
              <a:ea typeface="Times New Roman" pitchFamily="-84" charset="0"/>
              <a:cs typeface="Arial"/>
            </a:endParaRPr>
          </a:p>
        </p:txBody>
      </p:sp>
      <p:sp>
        <p:nvSpPr>
          <p:cNvPr id="20" name="Text Box 37"/>
          <p:cNvSpPr txBox="1">
            <a:spLocks noChangeArrowheads="1"/>
          </p:cNvSpPr>
          <p:nvPr/>
        </p:nvSpPr>
        <p:spPr bwMode="auto">
          <a:xfrm>
            <a:off x="4126599" y="1356638"/>
            <a:ext cx="3657600" cy="822960"/>
          </a:xfrm>
          <a:prstGeom prst="rect">
            <a:avLst/>
          </a:prstGeom>
          <a:solidFill>
            <a:schemeClr val="tx2">
              <a:lumMod val="25000"/>
              <a:lumOff val="75000"/>
            </a:schemeClr>
          </a:solidFill>
          <a:ln w="9525">
            <a:noFill/>
            <a:miter lim="800000"/>
            <a:headEnd/>
            <a:tailEnd/>
          </a:ln>
          <a:effectLst>
            <a:outerShdw blurRad="50800" dist="38100" dir="2700000" algn="tl" rotWithShape="0">
              <a:srgbClr val="000000">
                <a:alpha val="43000"/>
              </a:srgbClr>
            </a:outerShdw>
          </a:effectLst>
        </p:spPr>
        <p:txBody>
          <a:bodyPr lIns="45720" rIns="45720"/>
          <a:lstStyle/>
          <a:p>
            <a:pPr algn="ctr" defTabSz="914400">
              <a:defRPr/>
            </a:pPr>
            <a:r>
              <a:rPr lang="en-US" sz="1400" b="1" dirty="0" smtClean="0">
                <a:latin typeface="Arial"/>
                <a:ea typeface="Times New Roman" pitchFamily="-84" charset="0"/>
                <a:cs typeface="Arial"/>
              </a:rPr>
              <a:t>African Americans with </a:t>
            </a:r>
            <a:r>
              <a:rPr lang="en-US" sz="1400" b="1" dirty="0" err="1" smtClean="0">
                <a:latin typeface="Arial"/>
                <a:ea typeface="Times New Roman" pitchFamily="-84" charset="0"/>
                <a:cs typeface="Arial"/>
              </a:rPr>
              <a:t>Mendelian</a:t>
            </a:r>
            <a:r>
              <a:rPr lang="en-US" sz="1400" b="1" dirty="0" smtClean="0">
                <a:latin typeface="Arial"/>
                <a:ea typeface="Times New Roman" pitchFamily="-84" charset="0"/>
                <a:cs typeface="Arial"/>
              </a:rPr>
              <a:t> Phenotypes</a:t>
            </a:r>
          </a:p>
          <a:p>
            <a:pPr algn="ctr" defTabSz="914400">
              <a:spcBef>
                <a:spcPts val="600"/>
              </a:spcBef>
              <a:defRPr/>
            </a:pPr>
            <a:r>
              <a:rPr lang="en-US" sz="1400" dirty="0" smtClean="0">
                <a:latin typeface="Arial"/>
                <a:ea typeface="Times New Roman" pitchFamily="-84" charset="0"/>
                <a:cs typeface="Arial"/>
              </a:rPr>
              <a:t>Randomize each patient to receive</a:t>
            </a:r>
            <a:endParaRPr lang="en-US" sz="1400" dirty="0">
              <a:latin typeface="Arial"/>
              <a:ea typeface="Times New Roman" pitchFamily="-84" charset="0"/>
              <a:cs typeface="Arial"/>
            </a:endParaRPr>
          </a:p>
        </p:txBody>
      </p:sp>
      <p:sp>
        <p:nvSpPr>
          <p:cNvPr id="21" name="Text Box 33"/>
          <p:cNvSpPr txBox="1">
            <a:spLocks noChangeArrowheads="1"/>
          </p:cNvSpPr>
          <p:nvPr/>
        </p:nvSpPr>
        <p:spPr bwMode="auto">
          <a:xfrm>
            <a:off x="323301" y="1356638"/>
            <a:ext cx="3657600" cy="822960"/>
          </a:xfrm>
          <a:prstGeom prst="rect">
            <a:avLst/>
          </a:prstGeom>
          <a:solidFill>
            <a:srgbClr val="E6B9B8"/>
          </a:solidFill>
          <a:ln w="9525">
            <a:noFill/>
            <a:miter lim="800000"/>
            <a:headEnd/>
            <a:tailEnd/>
          </a:ln>
          <a:effectLst>
            <a:outerShdw blurRad="50800" dist="38100" dir="2700000" algn="tl" rotWithShape="0">
              <a:srgbClr val="000000">
                <a:alpha val="43000"/>
              </a:srgbClr>
            </a:outerShdw>
          </a:effectLst>
        </p:spPr>
        <p:txBody>
          <a:bodyPr lIns="45720" rIns="45720"/>
          <a:lstStyle/>
          <a:p>
            <a:pPr algn="ctr" defTabSz="914400">
              <a:defRPr/>
            </a:pPr>
            <a:r>
              <a:rPr lang="en-US" sz="1400" b="1" dirty="0" smtClean="0">
                <a:latin typeface="Arial"/>
                <a:ea typeface="Times New Roman" pitchFamily="-84" charset="0"/>
                <a:cs typeface="Arial"/>
              </a:rPr>
              <a:t>Healthy African Americans</a:t>
            </a:r>
          </a:p>
          <a:p>
            <a:pPr algn="ctr" defTabSz="914400">
              <a:spcBef>
                <a:spcPts val="600"/>
              </a:spcBef>
              <a:defRPr/>
            </a:pPr>
            <a:r>
              <a:rPr lang="en-US" sz="1400" dirty="0">
                <a:latin typeface="Arial"/>
                <a:ea typeface="Times New Roman" pitchFamily="-84" charset="0"/>
                <a:cs typeface="Arial"/>
              </a:rPr>
              <a:t>Randomize each patient to receive</a:t>
            </a:r>
          </a:p>
        </p:txBody>
      </p:sp>
      <p:sp>
        <p:nvSpPr>
          <p:cNvPr id="22" name="Down Arrow 21"/>
          <p:cNvSpPr/>
          <p:nvPr/>
        </p:nvSpPr>
        <p:spPr>
          <a:xfrm>
            <a:off x="7889006" y="1356637"/>
            <a:ext cx="1235364" cy="5366281"/>
          </a:xfrm>
          <a:prstGeom prst="downArrow">
            <a:avLst>
              <a:gd name="adj1" fmla="val 63699"/>
              <a:gd name="adj2" fmla="val 47945"/>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defRPr/>
            </a:pPr>
            <a:r>
              <a:rPr lang="en-US" sz="2500" b="1" dirty="0">
                <a:solidFill>
                  <a:srgbClr val="595959"/>
                </a:solidFill>
                <a:cs typeface="Arial"/>
              </a:rPr>
              <a:t>Physician &amp; patient outcomes</a:t>
            </a:r>
          </a:p>
        </p:txBody>
      </p:sp>
      <p:sp>
        <p:nvSpPr>
          <p:cNvPr id="2" name="Title 1"/>
          <p:cNvSpPr>
            <a:spLocks noGrp="1"/>
          </p:cNvSpPr>
          <p:nvPr>
            <p:ph type="title"/>
          </p:nvPr>
        </p:nvSpPr>
        <p:spPr>
          <a:xfrm>
            <a:off x="467544" y="0"/>
            <a:ext cx="8229600" cy="1143000"/>
          </a:xfrm>
        </p:spPr>
        <p:txBody>
          <a:bodyPr/>
          <a:lstStyle/>
          <a:p>
            <a:r>
              <a:rPr lang="en-US" dirty="0" smtClean="0"/>
              <a:t>A Work in Progress..</a:t>
            </a:r>
            <a:endParaRPr lang="en-US" dirty="0"/>
          </a:p>
        </p:txBody>
      </p:sp>
    </p:spTree>
    <p:extLst>
      <p:ext uri="{BB962C8B-B14F-4D97-AF65-F5344CB8AC3E}">
        <p14:creationId xmlns:p14="http://schemas.microsoft.com/office/powerpoint/2010/main" val="38146845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2" presetClass="entr" presetSubtype="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P spid="6" grpId="0" animBg="1"/>
      <p:bldP spid="7" grpId="0" animBg="1"/>
      <p:bldP spid="12" grpId="0" animBg="1"/>
      <p:bldP spid="15" grpId="0" animBg="1"/>
      <p:bldP spid="16" grpId="0" animBg="1"/>
      <p:bldP spid="17" grpId="0" animBg="1"/>
      <p:bldP spid="18" grpId="0" animBg="1"/>
      <p:bldP spid="1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p:nvSpPr>
        <p:spPr>
          <a:xfrm>
            <a:off x="1403648" y="1628800"/>
            <a:ext cx="6264696" cy="3096344"/>
          </a:xfrm>
          <a:prstGeom prst="rect">
            <a:avLst/>
          </a:prstGeom>
          <a:noFill/>
        </p:spPr>
        <p:txBody>
          <a:bodyPr wrap="square" rtlCol="0">
            <a:spAutoFit/>
          </a:bodyPr>
          <a:lstStyle/>
          <a:p>
            <a:endParaRPr lang="en-GB" dirty="0"/>
          </a:p>
        </p:txBody>
      </p:sp>
      <p:pic>
        <p:nvPicPr>
          <p:cNvPr id="5" name="Picture 4" descr="Screen Shot 2015-06-23 at 11.5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620687"/>
            <a:ext cx="6336704" cy="5363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cwln4162_h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260648"/>
            <a:ext cx="5832648" cy="6075675"/>
          </a:xfrm>
          <a:prstGeom prst="rect">
            <a:avLst/>
          </a:prstGeom>
        </p:spPr>
      </p:pic>
    </p:spTree>
    <p:extLst>
      <p:ext uri="{BB962C8B-B14F-4D97-AF65-F5344CB8AC3E}">
        <p14:creationId xmlns:p14="http://schemas.microsoft.com/office/powerpoint/2010/main" val="35034890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p:nvSpPr>
        <p:spPr>
          <a:xfrm>
            <a:off x="1403648" y="1628800"/>
            <a:ext cx="6264696" cy="3096344"/>
          </a:xfrm>
          <a:prstGeom prst="rect">
            <a:avLst/>
          </a:prstGeom>
          <a:noFill/>
        </p:spPr>
        <p:txBody>
          <a:bodyPr wrap="square" rtlCol="0">
            <a:spAutoFit/>
          </a:bodyPr>
          <a:lstStyle/>
          <a:p>
            <a:endParaRPr lang="en-GB" dirty="0"/>
          </a:p>
        </p:txBody>
      </p:sp>
      <p:pic>
        <p:nvPicPr>
          <p:cNvPr id="6" name="Content Placeholder 3" descr="Screen Shot 2015-06-24 at 5.41.42 AM.png"/>
          <p:cNvPicPr>
            <a:picLocks noChangeAspect="1"/>
          </p:cNvPicPr>
          <p:nvPr/>
        </p:nvPicPr>
        <p:blipFill rotWithShape="1">
          <a:blip r:embed="rId3">
            <a:extLst>
              <a:ext uri="{28A0092B-C50C-407E-A947-70E740481C1C}">
                <a14:useLocalDpi xmlns:a14="http://schemas.microsoft.com/office/drawing/2010/main" val="0"/>
              </a:ext>
            </a:extLst>
          </a:blip>
          <a:srcRect l="360" t="2898" r="-669" b="-4804"/>
          <a:stretch/>
        </p:blipFill>
        <p:spPr bwMode="auto">
          <a:xfrm>
            <a:off x="465668" y="423333"/>
            <a:ext cx="8255000" cy="64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29851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1526265_10100730356886351_1059956507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60648"/>
            <a:ext cx="6381328" cy="6381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Content Placeholder 3" descr="Screen Shot 2015-06-24 at 3.47.02 AM.png"/>
          <p:cNvPicPr>
            <a:picLocks noChangeAspect="1"/>
          </p:cNvPicPr>
          <p:nvPr/>
        </p:nvPicPr>
        <p:blipFill>
          <a:blip r:embed="rId3">
            <a:extLst>
              <a:ext uri="{28A0092B-C50C-407E-A947-70E740481C1C}">
                <a14:useLocalDpi xmlns:a14="http://schemas.microsoft.com/office/drawing/2010/main" val="0"/>
              </a:ext>
            </a:extLst>
          </a:blip>
          <a:srcRect t="9469" b="9469"/>
          <a:stretch>
            <a:fillRect/>
          </a:stretch>
        </p:blipFill>
        <p:spPr bwMode="auto">
          <a:xfrm>
            <a:off x="539552" y="548680"/>
            <a:ext cx="4896544" cy="269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06-24 at 4.41.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469443"/>
            <a:ext cx="3996762" cy="29565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Content Placeholder 3" descr="Screen Shot 2015-06-24 at 2.20.51 AM.png"/>
          <p:cNvPicPr>
            <a:picLocks noChangeAspect="1"/>
          </p:cNvPicPr>
          <p:nvPr/>
        </p:nvPicPr>
        <p:blipFill rotWithShape="1">
          <a:blip r:embed="rId3">
            <a:extLst>
              <a:ext uri="{28A0092B-C50C-407E-A947-70E740481C1C}">
                <a14:useLocalDpi xmlns:a14="http://schemas.microsoft.com/office/drawing/2010/main" val="0"/>
              </a:ext>
            </a:extLst>
          </a:blip>
          <a:srcRect l="-309" t="-98" r="-134" b="2309"/>
          <a:stretch/>
        </p:blipFill>
        <p:spPr bwMode="auto">
          <a:xfrm>
            <a:off x="323528" y="476672"/>
            <a:ext cx="8702181" cy="574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28842" y="6309320"/>
            <a:ext cx="2796058" cy="338554"/>
          </a:xfrm>
          <a:prstGeom prst="rect">
            <a:avLst/>
          </a:prstGeom>
          <a:noFill/>
        </p:spPr>
        <p:txBody>
          <a:bodyPr wrap="none" rtlCol="0">
            <a:spAutoFit/>
          </a:bodyPr>
          <a:lstStyle/>
          <a:p>
            <a:r>
              <a:rPr lang="en-US" sz="1600" dirty="0" smtClean="0"/>
              <a:t>23andMe; </a:t>
            </a:r>
            <a:r>
              <a:rPr lang="en-US" sz="1600" dirty="0" err="1" smtClean="0"/>
              <a:t>www.nytimes.com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Screen Shot 2015-06-24 at 12.24.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7" y="1628800"/>
            <a:ext cx="8721341" cy="4032448"/>
          </a:xfrm>
          <a:prstGeom prst="rect">
            <a:avLst/>
          </a:prstGeom>
        </p:spPr>
      </p:pic>
      <p:sp>
        <p:nvSpPr>
          <p:cNvPr id="2" name="TextBox 1"/>
          <p:cNvSpPr txBox="1"/>
          <p:nvPr/>
        </p:nvSpPr>
        <p:spPr>
          <a:xfrm>
            <a:off x="6948264" y="6381328"/>
            <a:ext cx="1326004" cy="276999"/>
          </a:xfrm>
          <a:prstGeom prst="rect">
            <a:avLst/>
          </a:prstGeom>
          <a:noFill/>
        </p:spPr>
        <p:txBody>
          <a:bodyPr wrap="none" rtlCol="0">
            <a:spAutoFit/>
          </a:bodyPr>
          <a:lstStyle/>
          <a:p>
            <a:r>
              <a:rPr lang="en-US" sz="1200" dirty="0" err="1" smtClean="0"/>
              <a:t>www.nature.com</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Content Placeholder 3" descr="Screen Shot 2015-06-24 at 12.47.27 AM.png"/>
          <p:cNvPicPr>
            <a:picLocks noChangeAspect="1"/>
          </p:cNvPicPr>
          <p:nvPr/>
        </p:nvPicPr>
        <p:blipFill>
          <a:blip r:embed="rId3">
            <a:extLst>
              <a:ext uri="{28A0092B-C50C-407E-A947-70E740481C1C}">
                <a14:useLocalDpi xmlns:a14="http://schemas.microsoft.com/office/drawing/2010/main" val="0"/>
              </a:ext>
            </a:extLst>
          </a:blip>
          <a:srcRect l="4177" r="4177"/>
          <a:stretch>
            <a:fillRect/>
          </a:stretch>
        </p:blipFill>
        <p:spPr bwMode="auto">
          <a:xfrm>
            <a:off x="467544" y="105273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descr="Screen Shot 2015-06-24 at 12.16.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64704"/>
            <a:ext cx="6921500" cy="486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195</TotalTime>
  <Words>1273</Words>
  <Application>Microsoft Macintosh PowerPoint</Application>
  <PresentationFormat>On-screen Show (4:3)</PresentationFormat>
  <Paragraphs>77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On Equity and Evidence in Precision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CSER Research Participants by Self-Identified Race </vt:lpstr>
      <vt:lpstr>PowerPoint Presentation</vt:lpstr>
      <vt:lpstr>PowerPoint Presentation</vt:lpstr>
      <vt:lpstr>PowerPoint Presentation</vt:lpstr>
      <vt:lpstr>A Work in Progress..</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Prachi Bhatnagar</dc:creator>
  <cp:lastModifiedBy>Leila Jamal</cp:lastModifiedBy>
  <cp:revision>47</cp:revision>
  <dcterms:created xsi:type="dcterms:W3CDTF">2014-12-16T11:05:44Z</dcterms:created>
  <dcterms:modified xsi:type="dcterms:W3CDTF">2015-06-24T11:49:29Z</dcterms:modified>
</cp:coreProperties>
</file>