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5" r:id="rId9"/>
    <p:sldId id="269" r:id="rId10"/>
    <p:sldId id="266" r:id="rId11"/>
    <p:sldId id="267" r:id="rId12"/>
    <p:sldId id="268" r:id="rId13"/>
    <p:sldId id="270" r:id="rId14"/>
    <p:sldId id="271" r:id="rId15"/>
    <p:sldId id="272" r:id="rId16"/>
    <p:sldId id="258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28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9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ACE16-5D28-D544-A22C-0986BA666E4B}" type="datetimeFigureOut">
              <a:rPr lang="de-DE" smtClean="0"/>
              <a:t>19/06/15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180B4-60C9-9E4C-8BCA-089A00AD61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03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93F65-837F-6B41-8677-6EBA3FB32179}" type="datetimeFigureOut">
              <a:rPr lang="de-DE" smtClean="0"/>
              <a:t>19/06/15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5597-A65C-9B4B-A18D-C60B00D4C5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2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Rechteck 6"/>
          <p:cNvSpPr/>
          <p:nvPr userDrawn="1"/>
        </p:nvSpPr>
        <p:spPr>
          <a:xfrm>
            <a:off x="0" y="518379"/>
            <a:ext cx="9144000" cy="1219500"/>
          </a:xfrm>
          <a:prstGeom prst="rect">
            <a:avLst/>
          </a:prstGeom>
          <a:solidFill>
            <a:srgbClr val="1284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0387" y="632264"/>
            <a:ext cx="2943279" cy="1105615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6126163"/>
            <a:ext cx="9144000" cy="137679"/>
          </a:xfrm>
          <a:prstGeom prst="rect">
            <a:avLst/>
          </a:prstGeom>
          <a:solidFill>
            <a:srgbClr val="1284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1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9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9022" y="6184854"/>
            <a:ext cx="930009" cy="726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418565" cy="365125"/>
          </a:xfrm>
        </p:spPr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126163"/>
            <a:ext cx="9144000" cy="137679"/>
          </a:xfrm>
          <a:prstGeom prst="rect">
            <a:avLst/>
          </a:prstGeom>
          <a:solidFill>
            <a:srgbClr val="1284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6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2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2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4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8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/>
                <a:cs typeface="Cambria"/>
              </a:defRPr>
            </a:lvl1pPr>
          </a:lstStyle>
          <a:p>
            <a:fld id="{E736D2EF-435E-4C4E-AC00-D6EBFC5E478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284CE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nils_snps2014.pn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1"/>
            <a:ext cx="4896556" cy="41687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prstClr val="white">
                  <a:alpha val="0"/>
                </a:prstClr>
              </a:gs>
            </a:gsLst>
            <a:lin ang="0" scaled="1"/>
            <a:tileRect/>
          </a:gradFill>
        </p:spPr>
      </p:pic>
      <p:pic>
        <p:nvPicPr>
          <p:cNvPr id="4" name="Bild 3" descr="nils_snps2014.pn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4" y="1830212"/>
            <a:ext cx="4896556" cy="41687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prstClr val="white">
                  <a:alpha val="0"/>
                </a:prstClr>
              </a:gs>
            </a:gsLst>
            <a:lin ang="0" scaled="1"/>
            <a:tileRect/>
          </a:gradFill>
        </p:spPr>
      </p:pic>
      <p:sp>
        <p:nvSpPr>
          <p:cNvPr id="6" name="Rechteck 5"/>
          <p:cNvSpPr/>
          <p:nvPr/>
        </p:nvSpPr>
        <p:spPr>
          <a:xfrm>
            <a:off x="4247444" y="1830212"/>
            <a:ext cx="3189112" cy="4168796"/>
          </a:xfrm>
          <a:prstGeom prst="rect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1961967" y="1830212"/>
            <a:ext cx="2511698" cy="418008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022" y="1841501"/>
            <a:ext cx="8779220" cy="2829277"/>
          </a:xfrm>
        </p:spPr>
        <p:txBody>
          <a:bodyPr anchor="t" anchorCtr="0">
            <a:noAutofit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Descriptive to Creative:</a:t>
            </a:r>
            <a:br>
              <a:rPr lang="en-GB" sz="3600" b="1" dirty="0" smtClean="0"/>
            </a:br>
            <a:r>
              <a:rPr lang="en-GB" sz="3600" b="1" dirty="0" smtClean="0"/>
              <a:t>The Impact of Changing Technologies </a:t>
            </a:r>
            <a:br>
              <a:rPr lang="en-GB" sz="3600" b="1" dirty="0" smtClean="0"/>
            </a:br>
            <a:r>
              <a:rPr lang="en-GB" sz="3600" b="1" dirty="0" smtClean="0"/>
              <a:t>in the Practice of Law</a:t>
            </a:r>
            <a:endParaRPr lang="en-GB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6022" y="4246408"/>
            <a:ext cx="8779220" cy="1752600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b="1" dirty="0" smtClean="0"/>
              <a:t>Prof Nils Hoppe</a:t>
            </a:r>
            <a:endParaRPr lang="en-GB" b="1" dirty="0"/>
          </a:p>
          <a:p>
            <a:r>
              <a:rPr lang="en-GB" dirty="0" smtClean="0"/>
              <a:t>Coram Chambers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04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Technology: CRISPR/</a:t>
            </a:r>
            <a:r>
              <a:rPr lang="en-GB" dirty="0" err="1" smtClean="0"/>
              <a:t>Cas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9748"/>
            <a:ext cx="8236907" cy="31460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04203" y="5599729"/>
            <a:ext cx="332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Source: The Independent, 7 Nov 2013</a:t>
            </a:r>
            <a:endParaRPr lang="en-GB" sz="1600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79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Technology: Mitochondrial </a:t>
            </a:r>
            <a:r>
              <a:rPr lang="en-GB" dirty="0" err="1" smtClean="0"/>
              <a:t>Tx</a:t>
            </a:r>
            <a:endParaRPr lang="en-GB" dirty="0"/>
          </a:p>
        </p:txBody>
      </p:sp>
      <p:pic>
        <p:nvPicPr>
          <p:cNvPr id="7" name="Bild 6" descr="Screenshot 2015-06-02 09.56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715427" cy="45988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04203" y="5599729"/>
            <a:ext cx="3349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Source: The </a:t>
            </a:r>
            <a:r>
              <a:rPr lang="en-GB" sz="1600" i="1" dirty="0" err="1" smtClean="0"/>
              <a:t>WasPo</a:t>
            </a:r>
            <a:r>
              <a:rPr lang="en-GB" sz="1600" i="1" dirty="0" smtClean="0"/>
              <a:t>/HFEA, 3 Feb 2015</a:t>
            </a:r>
            <a:endParaRPr lang="en-GB" sz="1600" i="1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50448" y="1600200"/>
            <a:ext cx="4336351" cy="4525963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Mitochondrial disease</a:t>
            </a:r>
            <a:r>
              <a:rPr lang="en-GB" sz="2000" dirty="0" smtClean="0"/>
              <a:t>: cells are not supplied with enough energy or no energy at all. </a:t>
            </a:r>
          </a:p>
          <a:p>
            <a:endParaRPr lang="en-GB" sz="2000" dirty="0" smtClean="0"/>
          </a:p>
          <a:p>
            <a:r>
              <a:rPr lang="en-GB" sz="2000" dirty="0" err="1" smtClean="0"/>
              <a:t>Alpers</a:t>
            </a:r>
            <a:r>
              <a:rPr lang="en-GB" sz="2000" dirty="0" smtClean="0"/>
              <a:t>, Leigh’s disease, MELAS. MERFF. </a:t>
            </a:r>
          </a:p>
          <a:p>
            <a:r>
              <a:rPr lang="en-GB" sz="2000" dirty="0" smtClean="0"/>
              <a:t>Often affects the brain, muscles, liver, heart and kidney. </a:t>
            </a:r>
          </a:p>
          <a:p>
            <a:r>
              <a:rPr lang="en-GB" sz="2000" dirty="0" smtClean="0"/>
              <a:t>Often leads to death in early infancy.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79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Normative Issues: Information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Is genetic information / a genetic configuration ‘special’? And whose information is this? </a:t>
            </a:r>
          </a:p>
          <a:p>
            <a:r>
              <a:rPr lang="en-GB" dirty="0" smtClean="0"/>
              <a:t>Traits, risks: </a:t>
            </a:r>
            <a:endParaRPr lang="en-GB" dirty="0" smtClean="0"/>
          </a:p>
          <a:p>
            <a:pPr lvl="1"/>
            <a:r>
              <a:rPr lang="en-GB" dirty="0" smtClean="0"/>
              <a:t>discrimination (workplace, insurance, </a:t>
            </a:r>
            <a:r>
              <a:rPr lang="en-GB" dirty="0" err="1" smtClean="0"/>
              <a:t>etc</a:t>
            </a:r>
            <a:r>
              <a:rPr lang="en-GB" dirty="0" smtClean="0"/>
              <a:t>);</a:t>
            </a:r>
          </a:p>
          <a:p>
            <a:pPr lvl="1"/>
            <a:r>
              <a:rPr lang="en-GB" dirty="0" smtClean="0"/>
              <a:t>commodification (workplace). </a:t>
            </a:r>
          </a:p>
          <a:p>
            <a:r>
              <a:rPr lang="en-GB" dirty="0" smtClean="0"/>
              <a:t>Family relations: </a:t>
            </a:r>
          </a:p>
          <a:p>
            <a:pPr lvl="1"/>
            <a:r>
              <a:rPr lang="en-GB" dirty="0" smtClean="0"/>
              <a:t>succession; </a:t>
            </a:r>
          </a:p>
          <a:p>
            <a:pPr lvl="1"/>
            <a:r>
              <a:rPr lang="en-GB" dirty="0" smtClean="0"/>
              <a:t>family </a:t>
            </a:r>
            <a:r>
              <a:rPr lang="en-GB" dirty="0"/>
              <a:t>law issues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[</a:t>
            </a:r>
            <a:r>
              <a:rPr lang="en-GB" i="1" dirty="0"/>
              <a:t>X </a:t>
            </a:r>
            <a:r>
              <a:rPr lang="en-GB" i="1" dirty="0" smtClean="0"/>
              <a:t>v </a:t>
            </a:r>
            <a:r>
              <a:rPr lang="en-GB" i="1" dirty="0"/>
              <a:t>Z (Children) </a:t>
            </a:r>
            <a:r>
              <a:rPr lang="en-GB" i="1" dirty="0" smtClean="0"/>
              <a:t>[</a:t>
            </a:r>
            <a:r>
              <a:rPr lang="en-GB" i="1" dirty="0"/>
              <a:t>2015] EWCA </a:t>
            </a:r>
            <a:r>
              <a:rPr lang="en-GB" i="1" dirty="0" err="1"/>
              <a:t>Civ</a:t>
            </a:r>
            <a:r>
              <a:rPr lang="en-GB" i="1" dirty="0"/>
              <a:t> 34</a:t>
            </a:r>
            <a:r>
              <a:rPr lang="en-GB" dirty="0" smtClean="0"/>
              <a:t>];</a:t>
            </a:r>
          </a:p>
          <a:p>
            <a:pPr lvl="1"/>
            <a:r>
              <a:rPr lang="en-GB" dirty="0" smtClean="0"/>
              <a:t>provides link to familial health connections.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79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Normative Issues: Information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Forensic use: </a:t>
            </a:r>
          </a:p>
          <a:p>
            <a:pPr lvl="1"/>
            <a:r>
              <a:rPr lang="en-GB" dirty="0" smtClean="0"/>
              <a:t>source of information (research/health) goes to issue of trust in health system / public research [</a:t>
            </a:r>
            <a:r>
              <a:rPr lang="sv-SE" i="1" dirty="0"/>
              <a:t>X </a:t>
            </a:r>
            <a:r>
              <a:rPr lang="sv-SE" i="1" dirty="0" smtClean="0"/>
              <a:t>v </a:t>
            </a:r>
            <a:r>
              <a:rPr lang="sv-SE" i="1" dirty="0"/>
              <a:t>Y [1988] 2 All ER </a:t>
            </a:r>
            <a:r>
              <a:rPr lang="sv-SE" i="1" dirty="0" smtClean="0"/>
              <a:t>648; </a:t>
            </a:r>
            <a:r>
              <a:rPr lang="nl-NL" i="1" dirty="0" err="1"/>
              <a:t>Z</a:t>
            </a:r>
            <a:r>
              <a:rPr lang="nl-NL" i="1" dirty="0"/>
              <a:t> </a:t>
            </a:r>
            <a:r>
              <a:rPr lang="nl-NL" i="1" dirty="0" smtClean="0"/>
              <a:t>v </a:t>
            </a:r>
            <a:r>
              <a:rPr lang="nl-NL" i="1" dirty="0"/>
              <a:t>Finland (1997) 25 EHRR 371</a:t>
            </a:r>
            <a:r>
              <a:rPr lang="en-GB" dirty="0" smtClean="0"/>
              <a:t>]; </a:t>
            </a:r>
          </a:p>
          <a:p>
            <a:pPr lvl="1"/>
            <a:r>
              <a:rPr lang="en-GB" dirty="0" smtClean="0"/>
              <a:t>‘Special status’ of genetic information means subject to </a:t>
            </a:r>
            <a:r>
              <a:rPr lang="en-GB" dirty="0"/>
              <a:t>tighter control </a:t>
            </a:r>
            <a:r>
              <a:rPr lang="en-GB" dirty="0" smtClean="0"/>
              <a:t>[</a:t>
            </a:r>
            <a:r>
              <a:rPr lang="en-GB" i="1" dirty="0" err="1" smtClean="0"/>
              <a:t>Marper</a:t>
            </a:r>
            <a:r>
              <a:rPr lang="en-GB" i="1" dirty="0" smtClean="0"/>
              <a:t> v UK </a:t>
            </a:r>
            <a:r>
              <a:rPr lang="en-GB" i="1" dirty="0"/>
              <a:t>30562/04 [2008] ECHR 1581</a:t>
            </a:r>
            <a:r>
              <a:rPr lang="en-GB" dirty="0" smtClean="0"/>
              <a:t>].</a:t>
            </a:r>
          </a:p>
          <a:p>
            <a:r>
              <a:rPr lang="en-GB" dirty="0" smtClean="0"/>
              <a:t>Diagnostics/health forecasting: </a:t>
            </a:r>
          </a:p>
          <a:p>
            <a:pPr lvl="1"/>
            <a:r>
              <a:rPr lang="en-GB" dirty="0" smtClean="0"/>
              <a:t>reveals potentially actionable health information (context is relevant to legal and ethical assessment); </a:t>
            </a:r>
          </a:p>
          <a:p>
            <a:pPr lvl="1"/>
            <a:r>
              <a:rPr lang="en-GB" dirty="0" smtClean="0"/>
              <a:t>incidental findings in research context; </a:t>
            </a:r>
          </a:p>
          <a:p>
            <a:pPr lvl="1"/>
            <a:r>
              <a:rPr lang="en-GB" dirty="0" smtClean="0"/>
              <a:t>duty of care post </a:t>
            </a:r>
            <a:r>
              <a:rPr lang="en-GB" i="1" dirty="0" smtClean="0"/>
              <a:t>Montgomery</a:t>
            </a:r>
            <a:r>
              <a:rPr lang="en-GB" dirty="0" smtClean="0"/>
              <a:t>? </a:t>
            </a:r>
            <a:r>
              <a:rPr lang="en-GB" dirty="0"/>
              <a:t>[</a:t>
            </a:r>
            <a:r>
              <a:rPr lang="en-GB" i="1" dirty="0"/>
              <a:t>Montgomery v Lanarkshire Health Board [2015] UKSC 11</a:t>
            </a:r>
            <a:r>
              <a:rPr lang="en-GB" dirty="0"/>
              <a:t>]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54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Normative Issues: </a:t>
            </a:r>
            <a:r>
              <a:rPr lang="en-GB" dirty="0" smtClean="0"/>
              <a:t>Creative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Xenotransplantation: </a:t>
            </a:r>
          </a:p>
          <a:p>
            <a:pPr lvl="1"/>
            <a:r>
              <a:rPr lang="en-GB" dirty="0" smtClean="0"/>
              <a:t>chimera creation – what makes a human being?; </a:t>
            </a:r>
          </a:p>
          <a:p>
            <a:pPr lvl="1"/>
            <a:r>
              <a:rPr lang="en-GB" dirty="0" smtClean="0"/>
              <a:t>Cf. Argentinian and US </a:t>
            </a:r>
            <a:r>
              <a:rPr lang="en-GB" i="1" dirty="0" smtClean="0"/>
              <a:t>habeas corpus </a:t>
            </a:r>
            <a:r>
              <a:rPr lang="en-GB" dirty="0" smtClean="0"/>
              <a:t>cases.</a:t>
            </a:r>
          </a:p>
          <a:p>
            <a:r>
              <a:rPr lang="en-GB" dirty="0" smtClean="0"/>
              <a:t>CRISPR/</a:t>
            </a:r>
            <a:r>
              <a:rPr lang="en-GB" dirty="0" err="1" smtClean="0"/>
              <a:t>Cas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“designer babies” on the horizon?; </a:t>
            </a:r>
          </a:p>
          <a:p>
            <a:pPr lvl="1"/>
            <a:r>
              <a:rPr lang="en-GB" dirty="0" smtClean="0"/>
              <a:t>from therapeutic intervention to enhancement?</a:t>
            </a:r>
          </a:p>
          <a:p>
            <a:r>
              <a:rPr lang="en-GB" dirty="0" smtClean="0"/>
              <a:t>Mitochondrial donation: </a:t>
            </a:r>
          </a:p>
          <a:p>
            <a:pPr lvl="1"/>
            <a:r>
              <a:rPr lang="en-GB" dirty="0" smtClean="0"/>
              <a:t>curative intervention on a future person or creation of a new person altogether?; </a:t>
            </a:r>
          </a:p>
          <a:p>
            <a:pPr lvl="1"/>
            <a:r>
              <a:rPr lang="en-GB" dirty="0" smtClean="0"/>
              <a:t>germ line editing as the ethical point of no return?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17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next?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More uses</a:t>
            </a:r>
            <a:r>
              <a:rPr lang="en-GB" dirty="0" smtClean="0"/>
              <a:t>: The availability and uses of genetic information will increase dramatically in the short term. </a:t>
            </a:r>
          </a:p>
          <a:p>
            <a:r>
              <a:rPr lang="en-GB" b="1" dirty="0" smtClean="0"/>
              <a:t>Changing privacy</a:t>
            </a:r>
            <a:r>
              <a:rPr lang="en-GB" dirty="0" smtClean="0"/>
              <a:t>: Approaches </a:t>
            </a:r>
            <a:r>
              <a:rPr lang="en-GB" dirty="0"/>
              <a:t>to privacy, individualisation, informational self-determination will change with a better public understanding of genetics. </a:t>
            </a:r>
            <a:endParaRPr lang="en-GB" dirty="0" smtClean="0"/>
          </a:p>
          <a:p>
            <a:r>
              <a:rPr lang="en-GB" b="1" dirty="0" smtClean="0"/>
              <a:t>Reduce complexity</a:t>
            </a:r>
            <a:r>
              <a:rPr lang="en-GB" dirty="0" smtClean="0"/>
              <a:t>: Genetic </a:t>
            </a:r>
            <a:r>
              <a:rPr lang="en-GB" dirty="0"/>
              <a:t>‘evidence’ will play a pivotal role in all types of litigation; it’s important to significantly increase knowledge and understanding of the interplay of science, technology, and law in this field. </a:t>
            </a:r>
            <a:endParaRPr lang="en-GB" dirty="0" smtClean="0"/>
          </a:p>
          <a:p>
            <a:r>
              <a:rPr lang="en-GB" b="1" dirty="0" smtClean="0"/>
              <a:t>Translate science to </a:t>
            </a:r>
            <a:r>
              <a:rPr lang="en-GB" b="1" err="1" smtClean="0"/>
              <a:t>law</a:t>
            </a:r>
            <a:r>
              <a:rPr lang="en-GB" smtClean="0"/>
              <a:t>: There </a:t>
            </a:r>
            <a:r>
              <a:rPr lang="en-GB" dirty="0" smtClean="0"/>
              <a:t>needs to be an increased flow of comprehensible, up-to-date academic knowledge about genetics </a:t>
            </a:r>
            <a:r>
              <a:rPr lang="en-GB" i="1" dirty="0" smtClean="0"/>
              <a:t>into</a:t>
            </a:r>
            <a:r>
              <a:rPr lang="en-GB" dirty="0" smtClean="0"/>
              <a:t> the practice of law.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19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Prof Nils Hoppe </a:t>
            </a:r>
          </a:p>
          <a:p>
            <a:pPr marL="0" indent="0">
              <a:buNone/>
            </a:pPr>
            <a:r>
              <a:rPr lang="en-GB" sz="2000" b="1" dirty="0" smtClean="0"/>
              <a:t>Coram Chambers </a:t>
            </a:r>
          </a:p>
          <a:p>
            <a:pPr marL="0" indent="0">
              <a:buNone/>
            </a:pPr>
            <a:r>
              <a:rPr lang="en-GB" sz="2000" b="1" dirty="0" smtClean="0"/>
              <a:t>9-11 </a:t>
            </a:r>
            <a:r>
              <a:rPr lang="en-GB" sz="2000" b="1" dirty="0" err="1" smtClean="0"/>
              <a:t>Fulwood</a:t>
            </a:r>
            <a:r>
              <a:rPr lang="en-GB" sz="2000" b="1" dirty="0" smtClean="0"/>
              <a:t> Place </a:t>
            </a:r>
          </a:p>
          <a:p>
            <a:pPr marL="0" indent="0">
              <a:buNone/>
            </a:pPr>
            <a:r>
              <a:rPr lang="en-GB" sz="2000" b="1" dirty="0" smtClean="0"/>
              <a:t>London WC1V 6HG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Tel.: 	020 7092 3700 </a:t>
            </a:r>
          </a:p>
          <a:p>
            <a:pPr marL="0" indent="0">
              <a:buNone/>
            </a:pPr>
            <a:r>
              <a:rPr lang="en-GB" sz="2000" dirty="0" smtClean="0"/>
              <a:t>E-Mail:	</a:t>
            </a:r>
            <a:r>
              <a:rPr lang="en-GB" sz="2000" dirty="0" err="1" smtClean="0"/>
              <a:t>clerks@coramchambers.co.uk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dirty="0" err="1" smtClean="0"/>
              <a:t>nils.hoppe@coramchambers.co.uk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27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Descriptive</a:t>
            </a:r>
            <a:r>
              <a:rPr lang="en-GB" dirty="0" smtClean="0"/>
              <a:t> </a:t>
            </a:r>
          </a:p>
          <a:p>
            <a:r>
              <a:rPr lang="en-GB" dirty="0" smtClean="0"/>
              <a:t>Genetics as a provider of information </a:t>
            </a:r>
          </a:p>
          <a:p>
            <a:r>
              <a:rPr lang="en-GB" dirty="0" smtClean="0"/>
              <a:t>Dealing with knowledge/information in law </a:t>
            </a:r>
          </a:p>
          <a:p>
            <a:r>
              <a:rPr lang="en-GB" dirty="0" smtClean="0"/>
              <a:t>Transformation of relationships </a:t>
            </a:r>
          </a:p>
          <a:p>
            <a:pPr marL="0" indent="0">
              <a:buNone/>
            </a:pPr>
            <a:r>
              <a:rPr lang="en-GB" b="1" dirty="0" smtClean="0"/>
              <a:t>Creative </a:t>
            </a:r>
          </a:p>
          <a:p>
            <a:r>
              <a:rPr lang="en-GB" dirty="0" smtClean="0"/>
              <a:t>Changing genetic information to achieve a goal 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2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nils_ancestry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2" y="381000"/>
            <a:ext cx="8784264" cy="513414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4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Information: Traits</a:t>
            </a:r>
            <a:endParaRPr lang="en-GB" dirty="0"/>
          </a:p>
        </p:txBody>
      </p:sp>
      <p:pic>
        <p:nvPicPr>
          <p:cNvPr id="7" name="Bild 6" descr="Screenshot 2015-06-02 10.0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1" y="1417638"/>
            <a:ext cx="7734133" cy="4561773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64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Information: Family Relations</a:t>
            </a:r>
            <a:endParaRPr lang="en-GB" dirty="0"/>
          </a:p>
        </p:txBody>
      </p:sp>
      <p:pic>
        <p:nvPicPr>
          <p:cNvPr id="7" name="Bild 6" descr="Screenshot 2015-06-02 10.1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3603586" cy="2190526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350448" y="1600200"/>
            <a:ext cx="4336351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Most obvious specific/individualised use: paternity testing. </a:t>
            </a:r>
          </a:p>
          <a:p>
            <a:r>
              <a:rPr lang="en-GB" sz="2000" dirty="0" smtClean="0"/>
              <a:t>Parenthood in refugee law (</a:t>
            </a:r>
            <a:r>
              <a:rPr lang="en-GB" sz="2000" i="1" dirty="0" smtClean="0"/>
              <a:t>haplotype </a:t>
            </a:r>
            <a:r>
              <a:rPr lang="en-GB" sz="2000" dirty="0" smtClean="0"/>
              <a:t>matching, parental relationships). </a:t>
            </a:r>
          </a:p>
          <a:p>
            <a:r>
              <a:rPr lang="en-GB" sz="2000" dirty="0" smtClean="0"/>
              <a:t>Identification of victims following catastrophic events. </a:t>
            </a:r>
          </a:p>
          <a:p>
            <a:r>
              <a:rPr lang="en-GB" sz="2000" dirty="0" smtClean="0"/>
              <a:t>Identifying dead monarchs in Leicester car parks. </a:t>
            </a:r>
          </a:p>
        </p:txBody>
      </p:sp>
      <p:pic>
        <p:nvPicPr>
          <p:cNvPr id="9" name="Bild 8" descr="Screenshot 2015-06-02 10.18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6088"/>
            <a:ext cx="1756114" cy="2082168"/>
          </a:xfrm>
          <a:prstGeom prst="rect">
            <a:avLst/>
          </a:prstGeom>
        </p:spPr>
      </p:pic>
      <p:pic>
        <p:nvPicPr>
          <p:cNvPr id="10" name="Bild 9" descr="Screenshot 2015-06-02 10.18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14" y="3926088"/>
            <a:ext cx="1847472" cy="208216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39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Information: Forensic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52" y="1600200"/>
            <a:ext cx="3663245" cy="2400264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350448" y="1600200"/>
            <a:ext cx="4336351" cy="4525963"/>
          </a:xfrm>
        </p:spPr>
        <p:txBody>
          <a:bodyPr>
            <a:normAutofit/>
          </a:bodyPr>
          <a:lstStyle/>
          <a:p>
            <a:r>
              <a:rPr lang="en-GB" sz="2000" i="1" dirty="0" err="1" smtClean="0"/>
              <a:t>Locard’s</a:t>
            </a:r>
            <a:r>
              <a:rPr lang="en-GB" sz="2000" i="1" dirty="0" smtClean="0"/>
              <a:t> Exchange Principle</a:t>
            </a:r>
            <a:r>
              <a:rPr lang="en-GB" sz="2000" dirty="0" smtClean="0"/>
              <a:t>: Something is always brought to a scene and something is always taken. </a:t>
            </a:r>
          </a:p>
          <a:p>
            <a:r>
              <a:rPr lang="en-GB" sz="2000" dirty="0" smtClean="0"/>
              <a:t>Repositories of genetic material are a treasure trove for matching to crime scene material. </a:t>
            </a:r>
          </a:p>
          <a:p>
            <a:r>
              <a:rPr lang="en-GB" sz="2000" dirty="0" smtClean="0"/>
              <a:t>Volatile information; potential for false-positives/mismatching? </a:t>
            </a:r>
          </a:p>
          <a:p>
            <a:r>
              <a:rPr lang="en-GB" sz="2000" dirty="0" smtClean="0"/>
              <a:t>Familial, not individual, information. 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1" y="4000464"/>
            <a:ext cx="3663245" cy="2030049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03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Information: Diagnostics</a:t>
            </a:r>
            <a:endParaRPr lang="en-GB" dirty="0"/>
          </a:p>
        </p:txBody>
      </p:sp>
      <p:pic>
        <p:nvPicPr>
          <p:cNvPr id="7" name="Bild 6" descr="Screenshot 2015-06-02 10.2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8" y="1417638"/>
            <a:ext cx="7997150" cy="2607221"/>
          </a:xfrm>
          <a:prstGeom prst="rect">
            <a:avLst/>
          </a:prstGeom>
        </p:spPr>
      </p:pic>
      <p:pic>
        <p:nvPicPr>
          <p:cNvPr id="8" name="Bild 7" descr="Screenshot 2015-06-02 10.30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9" y="4146428"/>
            <a:ext cx="7997150" cy="550952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06600" y="4823938"/>
            <a:ext cx="8080200" cy="130222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Risk-based information (generally </a:t>
            </a:r>
            <a:r>
              <a:rPr lang="en-GB" sz="2000" b="1" u="sng" dirty="0" smtClean="0"/>
              <a:t>not</a:t>
            </a:r>
            <a:r>
              <a:rPr lang="en-GB" sz="2000" dirty="0" smtClean="0"/>
              <a:t> determinative)</a:t>
            </a:r>
          </a:p>
          <a:p>
            <a:r>
              <a:rPr lang="en-GB" sz="2000" dirty="0" smtClean="0"/>
              <a:t>Familial, not individual, information.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5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Technology: Xenotransplantation</a:t>
            </a:r>
            <a:endParaRPr lang="en-GB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66" y="1241777"/>
            <a:ext cx="4719461" cy="4719461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17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Technology: Xenotransplantation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0444"/>
            <a:ext cx="8438864" cy="401928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04203" y="5599729"/>
            <a:ext cx="3391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Source: The Independent, 21 Oct 2011</a:t>
            </a:r>
            <a:endParaRPr lang="en-GB" sz="1600" i="1" dirty="0"/>
          </a:p>
        </p:txBody>
      </p:sp>
      <p:sp>
        <p:nvSpPr>
          <p:cNvPr id="9" name="Oval 8"/>
          <p:cNvSpPr/>
          <p:nvPr/>
        </p:nvSpPr>
        <p:spPr>
          <a:xfrm>
            <a:off x="7304408" y="1960787"/>
            <a:ext cx="861835" cy="804668"/>
          </a:xfrm>
          <a:prstGeom prst="ellipse">
            <a:avLst/>
          </a:prstGeom>
          <a:noFill/>
          <a:ln w="76200" cmpd="sng">
            <a:solidFill>
              <a:srgbClr val="1284CE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304408" y="3365357"/>
            <a:ext cx="861835" cy="804668"/>
          </a:xfrm>
          <a:prstGeom prst="ellipse">
            <a:avLst/>
          </a:prstGeom>
          <a:noFill/>
          <a:ln w="76200" cmpd="sng">
            <a:solidFill>
              <a:srgbClr val="1284CE">
                <a:alpha val="4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Nils Hoppe | 24 06 15</a:t>
            </a:r>
            <a:endParaRPr lang="en-GB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D2EF-435E-4C4E-AC00-D6EBFC5E478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92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711</Words>
  <Application>Microsoft Macintosh PowerPoint</Application>
  <PresentationFormat>Bildschirmpräsentation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 Descriptive to Creative: The Impact of Changing Technologies  in the Practice of Law</vt:lpstr>
      <vt:lpstr>Outline</vt:lpstr>
      <vt:lpstr>PowerPoint-Präsentation</vt:lpstr>
      <vt:lpstr>Information: Traits</vt:lpstr>
      <vt:lpstr>Information: Family Relations</vt:lpstr>
      <vt:lpstr>Information: Forensic</vt:lpstr>
      <vt:lpstr>Information: Diagnostics</vt:lpstr>
      <vt:lpstr>Technology: Xenotransplantation</vt:lpstr>
      <vt:lpstr>Technology: Xenotransplantation</vt:lpstr>
      <vt:lpstr>Technology: CRISPR/Cas</vt:lpstr>
      <vt:lpstr>Technology: Mitochondrial Tx</vt:lpstr>
      <vt:lpstr>Normative Issues: Information</vt:lpstr>
      <vt:lpstr>Normative Issues: Information</vt:lpstr>
      <vt:lpstr>Normative Issues: Creative</vt:lpstr>
      <vt:lpstr>Where to next?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Nils Hoppe</dc:creator>
  <cp:lastModifiedBy>Nils Hoppe</cp:lastModifiedBy>
  <cp:revision>147</cp:revision>
  <cp:lastPrinted>2015-04-10T07:36:01Z</cp:lastPrinted>
  <dcterms:created xsi:type="dcterms:W3CDTF">2015-04-09T16:53:12Z</dcterms:created>
  <dcterms:modified xsi:type="dcterms:W3CDTF">2015-06-24T10:08:46Z</dcterms:modified>
</cp:coreProperties>
</file>