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402" r:id="rId3"/>
    <p:sldId id="401" r:id="rId4"/>
    <p:sldId id="403" r:id="rId5"/>
    <p:sldId id="398" r:id="rId6"/>
    <p:sldId id="399" r:id="rId7"/>
    <p:sldId id="404" r:id="rId8"/>
    <p:sldId id="400" r:id="rId9"/>
    <p:sldId id="406" r:id="rId10"/>
    <p:sldId id="416" r:id="rId11"/>
    <p:sldId id="368" r:id="rId12"/>
    <p:sldId id="334" r:id="rId13"/>
    <p:sldId id="407" r:id="rId14"/>
    <p:sldId id="369" r:id="rId15"/>
    <p:sldId id="410" r:id="rId16"/>
    <p:sldId id="411" r:id="rId17"/>
    <p:sldId id="412" r:id="rId18"/>
    <p:sldId id="413" r:id="rId19"/>
    <p:sldId id="414" r:id="rId20"/>
    <p:sldId id="415" r:id="rId21"/>
    <p:sldId id="417" r:id="rId22"/>
    <p:sldId id="405" r:id="rId23"/>
    <p:sldId id="393" r:id="rId24"/>
    <p:sldId id="396" r:id="rId25"/>
    <p:sldId id="397" r:id="rId26"/>
    <p:sldId id="408" r:id="rId27"/>
    <p:sldId id="418" r:id="rId28"/>
    <p:sldId id="422" r:id="rId29"/>
    <p:sldId id="409" r:id="rId30"/>
    <p:sldId id="332" r:id="rId31"/>
    <p:sldId id="366" r:id="rId32"/>
    <p:sldId id="365" r:id="rId33"/>
    <p:sldId id="367" r:id="rId34"/>
    <p:sldId id="364" r:id="rId35"/>
    <p:sldId id="333" r:id="rId36"/>
    <p:sldId id="265" r:id="rId37"/>
    <p:sldId id="419" r:id="rId38"/>
    <p:sldId id="423" r:id="rId39"/>
    <p:sldId id="341" r:id="rId40"/>
    <p:sldId id="350" r:id="rId41"/>
    <p:sldId id="345" r:id="rId42"/>
    <p:sldId id="346" r:id="rId43"/>
    <p:sldId id="347" r:id="rId44"/>
    <p:sldId id="284" r:id="rId45"/>
    <p:sldId id="285" r:id="rId46"/>
    <p:sldId id="283" r:id="rId47"/>
    <p:sldId id="294" r:id="rId48"/>
    <p:sldId id="296" r:id="rId49"/>
    <p:sldId id="298" r:id="rId50"/>
    <p:sldId id="300" r:id="rId51"/>
    <p:sldId id="301" r:id="rId52"/>
    <p:sldId id="302" r:id="rId53"/>
    <p:sldId id="303" r:id="rId54"/>
    <p:sldId id="311" r:id="rId55"/>
    <p:sldId id="312" r:id="rId56"/>
    <p:sldId id="319" r:id="rId57"/>
    <p:sldId id="324" r:id="rId58"/>
    <p:sldId id="42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5" autoAdjust="0"/>
  </p:normalViewPr>
  <p:slideViewPr>
    <p:cSldViewPr>
      <p:cViewPr>
        <p:scale>
          <a:sx n="70" d="100"/>
          <a:sy n="70" d="100"/>
        </p:scale>
        <p:origin x="-1164"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1809A-2425-4B56-9B5B-83711183F84F}" type="datetimeFigureOut">
              <a:rPr lang="en-GB" smtClean="0"/>
              <a:pPr/>
              <a:t>08/07/2015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FE9A77-4817-45A1-9F01-F4E1FD8947A8}" type="slidenum">
              <a:rPr lang="en-GB" smtClean="0"/>
              <a:pPr/>
              <a:t>‹#›</a:t>
            </a:fld>
            <a:endParaRPr lang="en-GB"/>
          </a:p>
        </p:txBody>
      </p:sp>
    </p:spTree>
    <p:extLst>
      <p:ext uri="{BB962C8B-B14F-4D97-AF65-F5344CB8AC3E}">
        <p14:creationId xmlns:p14="http://schemas.microsoft.com/office/powerpoint/2010/main" val="3003103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CD6A4-A9E2-479D-B3BE-E98D4C0E7485}" type="datetimeFigureOut">
              <a:rPr lang="en-GB" smtClean="0"/>
              <a:pPr/>
              <a:t>08/07/2015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1E520-46D0-4294-BDB7-91DCF5C1FDEA}" type="slidenum">
              <a:rPr lang="en-GB" smtClean="0"/>
              <a:pPr/>
              <a:t>‹#›</a:t>
            </a:fld>
            <a:endParaRPr lang="en-GB"/>
          </a:p>
        </p:txBody>
      </p:sp>
    </p:spTree>
    <p:extLst>
      <p:ext uri="{BB962C8B-B14F-4D97-AF65-F5344CB8AC3E}">
        <p14:creationId xmlns:p14="http://schemas.microsoft.com/office/powerpoint/2010/main" val="393513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This session will explore the role of regulatory agencies in translational research focusing on the</a:t>
            </a:r>
          </a:p>
          <a:p>
            <a:r>
              <a:rPr lang="en-GB" sz="1200" kern="1200" baseline="0" dirty="0" smtClean="0">
                <a:solidFill>
                  <a:schemeClr val="tx1"/>
                </a:solidFill>
                <a:latin typeface="+mn-lt"/>
                <a:ea typeface="+mn-ea"/>
                <a:cs typeface="+mn-cs"/>
              </a:rPr>
              <a:t>example of pharmacogenomics. Pharmacogenomics is the use of genomic science to study human</a:t>
            </a:r>
          </a:p>
          <a:p>
            <a:r>
              <a:rPr lang="en-GB" sz="1200" kern="1200" baseline="0" dirty="0" smtClean="0">
                <a:solidFill>
                  <a:schemeClr val="tx1"/>
                </a:solidFill>
                <a:latin typeface="+mn-lt"/>
                <a:ea typeface="+mn-ea"/>
                <a:cs typeface="+mn-cs"/>
              </a:rPr>
              <a:t>variability in drug response. Proponents of pharmacogenomics suggest that it will lead to a new era of</a:t>
            </a:r>
          </a:p>
          <a:p>
            <a:r>
              <a:rPr lang="en-GB" sz="1200" kern="1200" baseline="0" dirty="0" smtClean="0">
                <a:solidFill>
                  <a:schemeClr val="tx1"/>
                </a:solidFill>
                <a:latin typeface="+mn-lt"/>
                <a:ea typeface="+mn-ea"/>
                <a:cs typeface="+mn-cs"/>
              </a:rPr>
              <a:t>personalised medicine through a fundamental transformation in the drug discovery and development</a:t>
            </a:r>
          </a:p>
          <a:p>
            <a:r>
              <a:rPr lang="en-GB" sz="1200" kern="1200" baseline="0" dirty="0" smtClean="0">
                <a:solidFill>
                  <a:schemeClr val="tx1"/>
                </a:solidFill>
                <a:latin typeface="+mn-lt"/>
                <a:ea typeface="+mn-ea"/>
                <a:cs typeface="+mn-cs"/>
              </a:rPr>
              <a:t>process. Since 2000 the US Food and Drug Administration and the European Medicines Agency have</a:t>
            </a:r>
          </a:p>
          <a:p>
            <a:r>
              <a:rPr lang="en-GB" sz="1200" kern="1200" baseline="0" dirty="0" smtClean="0">
                <a:solidFill>
                  <a:schemeClr val="tx1"/>
                </a:solidFill>
                <a:latin typeface="+mn-lt"/>
                <a:ea typeface="+mn-ea"/>
                <a:cs typeface="+mn-cs"/>
              </a:rPr>
              <a:t>become vocal champions of personalised medicine. Both agencies have suggested that they are</a:t>
            </a:r>
          </a:p>
          <a:p>
            <a:r>
              <a:rPr lang="en-GB" sz="1200" kern="1200" baseline="0" dirty="0" smtClean="0">
                <a:solidFill>
                  <a:schemeClr val="tx1"/>
                </a:solidFill>
                <a:latin typeface="+mn-lt"/>
                <a:ea typeface="+mn-ea"/>
                <a:cs typeface="+mn-cs"/>
              </a:rPr>
              <a:t>uniquely positioned to shift the pharmaceutical industry from its preferred block-buster drug model</a:t>
            </a:r>
          </a:p>
          <a:p>
            <a:r>
              <a:rPr lang="en-GB" sz="1200" kern="1200" baseline="0" dirty="0" smtClean="0">
                <a:solidFill>
                  <a:schemeClr val="tx1"/>
                </a:solidFill>
                <a:latin typeface="+mn-lt"/>
                <a:ea typeface="+mn-ea"/>
                <a:cs typeface="+mn-cs"/>
              </a:rPr>
              <a:t>aimed at broad populations to one which is more targeted, and to facilitate the participation of</a:t>
            </a:r>
          </a:p>
          <a:p>
            <a:r>
              <a:rPr lang="en-GB" sz="1200" kern="1200" baseline="0" dirty="0" smtClean="0">
                <a:solidFill>
                  <a:schemeClr val="tx1"/>
                </a:solidFill>
                <a:latin typeface="+mn-lt"/>
                <a:ea typeface="+mn-ea"/>
                <a:cs typeface="+mn-cs"/>
              </a:rPr>
              <a:t>diagnostics companies in this goal. Pharmacogenomics thus presents an ideal case study of the role of</a:t>
            </a:r>
          </a:p>
          <a:p>
            <a:r>
              <a:rPr lang="en-GB" sz="1200" kern="1200" baseline="0" dirty="0" smtClean="0">
                <a:solidFill>
                  <a:schemeClr val="tx1"/>
                </a:solidFill>
                <a:latin typeface="+mn-lt"/>
                <a:ea typeface="+mn-ea"/>
                <a:cs typeface="+mn-cs"/>
              </a:rPr>
              <a:t>regulators in the co-production of new biomedical technologies. This process has been marked by the</a:t>
            </a:r>
          </a:p>
          <a:p>
            <a:r>
              <a:rPr lang="en-GB" sz="1200" kern="1200" baseline="0" dirty="0" smtClean="0">
                <a:solidFill>
                  <a:schemeClr val="tx1"/>
                </a:solidFill>
                <a:latin typeface="+mn-lt"/>
                <a:ea typeface="+mn-ea"/>
                <a:cs typeface="+mn-cs"/>
              </a:rPr>
              <a:t>creation of new socio-technical spaces in the regulatory regimes for pharmaceuticals – a </a:t>
            </a:r>
            <a:r>
              <a:rPr lang="en-GB" sz="1200" kern="1200" baseline="0" dirty="0" err="1" smtClean="0">
                <a:solidFill>
                  <a:schemeClr val="tx1"/>
                </a:solidFill>
                <a:latin typeface="+mn-lt"/>
                <a:ea typeface="+mn-ea"/>
                <a:cs typeface="+mn-cs"/>
              </a:rPr>
              <a:t>preregulatory</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space for the sharing of data outside the regulatory decision-making process and a precompetitive</a:t>
            </a:r>
          </a:p>
          <a:p>
            <a:r>
              <a:rPr lang="en-GB" sz="1200" kern="1200" baseline="0" dirty="0" smtClean="0">
                <a:solidFill>
                  <a:schemeClr val="tx1"/>
                </a:solidFill>
                <a:latin typeface="+mn-lt"/>
                <a:ea typeface="+mn-ea"/>
                <a:cs typeface="+mn-cs"/>
              </a:rPr>
              <a:t>space for the sharing of data between companies.</a:t>
            </a:r>
          </a:p>
          <a:p>
            <a:r>
              <a:rPr lang="en-GB" sz="1200" kern="1200" baseline="0" dirty="0" smtClean="0">
                <a:solidFill>
                  <a:schemeClr val="tx1"/>
                </a:solidFill>
                <a:latin typeface="+mn-lt"/>
                <a:ea typeface="+mn-ea"/>
                <a:cs typeface="+mn-cs"/>
              </a:rPr>
              <a:t>We shall focus in particular on FDA's efforts to use drug relabeling as an example of the ways in</a:t>
            </a:r>
          </a:p>
          <a:p>
            <a:r>
              <a:rPr lang="en-GB" sz="1200" kern="1200" baseline="0" dirty="0" smtClean="0">
                <a:solidFill>
                  <a:schemeClr val="tx1"/>
                </a:solidFill>
                <a:latin typeface="+mn-lt"/>
                <a:ea typeface="+mn-ea"/>
                <a:cs typeface="+mn-cs"/>
              </a:rPr>
              <a:t>which regulatory agencies are supporting the translation of pharmacogenomics from research to</a:t>
            </a:r>
          </a:p>
          <a:p>
            <a:r>
              <a:rPr lang="en-GB" sz="1200" kern="1200" baseline="0" dirty="0" smtClean="0">
                <a:solidFill>
                  <a:schemeClr val="tx1"/>
                </a:solidFill>
                <a:latin typeface="+mn-lt"/>
                <a:ea typeface="+mn-ea"/>
                <a:cs typeface="+mn-cs"/>
              </a:rPr>
              <a:t>clinical practice.</a:t>
            </a:r>
            <a:endParaRPr lang="en-GB" dirty="0"/>
          </a:p>
        </p:txBody>
      </p:sp>
      <p:sp>
        <p:nvSpPr>
          <p:cNvPr id="4" name="Slide Number Placeholder 3"/>
          <p:cNvSpPr>
            <a:spLocks noGrp="1"/>
          </p:cNvSpPr>
          <p:nvPr>
            <p:ph type="sldNum" sz="quarter" idx="10"/>
          </p:nvPr>
        </p:nvSpPr>
        <p:spPr/>
        <p:txBody>
          <a:bodyPr/>
          <a:lstStyle/>
          <a:p>
            <a:fld id="{C991E520-46D0-4294-BDB7-91DCF5C1FDE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14</a:t>
            </a:fld>
            <a:endParaRPr lang="en-US"/>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16</a:t>
            </a:fld>
            <a:endParaRPr lang="en-US"/>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workshop was followed by subsequent events in 2003, 2004, 2006, 2007 and 2010. The range of industry bodies co-sponsoring the events widened to encompass the Drug Information Association and the Biotechnology Industry Organisation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991E520-46D0-4294-BDB7-91DCF5C1FDEA}"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workshop was followed by subsequent events in 2003, 2004, 2006, 2007 and 2010. The range of industry bodies co-sponsoring the events widened to encompass the Drug Information Association and the Biotechnology Industry Organisation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991E520-46D0-4294-BDB7-91DCF5C1FDEA}"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workshop was followed by subsequent events in 2003, 2004, 2006, 2007 and 2010. The range of industry bodies co-sponsoring the events widened to encompass the Drug Information Association and the Biotechnology Industry Organisation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991E520-46D0-4294-BDB7-91DCF5C1FDEA}"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20</a:t>
            </a:fld>
            <a:endParaRPr lang="en-US"/>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84D219-AD71-4D5A-92F2-D7CF0881704F}"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In December</a:t>
            </a:r>
          </a:p>
          <a:p>
            <a:r>
              <a:rPr lang="en-GB" sz="1200" kern="1200" baseline="0" dirty="0" smtClean="0">
                <a:solidFill>
                  <a:schemeClr val="tx1"/>
                </a:solidFill>
                <a:latin typeface="+mn-lt"/>
                <a:ea typeface="+mn-ea"/>
                <a:cs typeface="+mn-cs"/>
              </a:rPr>
              <a:t>1972 the University of Chicago hosted the Conference on the</a:t>
            </a:r>
          </a:p>
          <a:p>
            <a:r>
              <a:rPr lang="en-GB" sz="1200" kern="1200" baseline="0" dirty="0" smtClean="0">
                <a:solidFill>
                  <a:schemeClr val="tx1"/>
                </a:solidFill>
                <a:latin typeface="+mn-lt"/>
                <a:ea typeface="+mn-ea"/>
                <a:cs typeface="+mn-cs"/>
              </a:rPr>
              <a:t>Regulation of the Introduction of New Pharmaceuticals, an event</a:t>
            </a:r>
          </a:p>
          <a:p>
            <a:r>
              <a:rPr lang="en-GB" sz="1200" kern="1200" baseline="0" dirty="0" smtClean="0">
                <a:solidFill>
                  <a:schemeClr val="tx1"/>
                </a:solidFill>
                <a:latin typeface="+mn-lt"/>
                <a:ea typeface="+mn-ea"/>
                <a:cs typeface="+mn-cs"/>
              </a:rPr>
              <a:t>funded by pharmaceutical firms and attended by a carefully</a:t>
            </a:r>
          </a:p>
          <a:p>
            <a:r>
              <a:rPr lang="en-GB" sz="1200" kern="1200" baseline="0" dirty="0" smtClean="0">
                <a:solidFill>
                  <a:schemeClr val="tx1"/>
                </a:solidFill>
                <a:latin typeface="+mn-lt"/>
                <a:ea typeface="+mn-ea"/>
                <a:cs typeface="+mn-cs"/>
              </a:rPr>
              <a:t>selected group of legal scholars, industry executives, pharmacologists</a:t>
            </a:r>
          </a:p>
          <a:p>
            <a:r>
              <a:rPr lang="en-GB" sz="1200" kern="1200" baseline="0" dirty="0" smtClean="0">
                <a:solidFill>
                  <a:schemeClr val="tx1"/>
                </a:solidFill>
                <a:latin typeface="+mn-lt"/>
                <a:ea typeface="+mn-ea"/>
                <a:cs typeface="+mn-cs"/>
              </a:rPr>
              <a:t>and economists. The immediate result of the event was a</a:t>
            </a:r>
          </a:p>
          <a:p>
            <a:r>
              <a:rPr lang="en-GB" sz="1200" kern="1200" baseline="0" dirty="0" smtClean="0">
                <a:solidFill>
                  <a:schemeClr val="tx1"/>
                </a:solidFill>
                <a:latin typeface="+mn-lt"/>
                <a:ea typeface="+mn-ea"/>
                <a:cs typeface="+mn-cs"/>
              </a:rPr>
              <a:t>volume of papers, Regulating New Drugs, which provided the first</a:t>
            </a:r>
          </a:p>
          <a:p>
            <a:r>
              <a:rPr lang="en-GB" sz="1200" kern="1200" baseline="0" dirty="0" smtClean="0">
                <a:solidFill>
                  <a:schemeClr val="tx1"/>
                </a:solidFill>
                <a:latin typeface="+mn-lt"/>
                <a:ea typeface="+mn-ea"/>
                <a:cs typeface="+mn-cs"/>
              </a:rPr>
              <a:t>sustained critique of the regulatory regime established under the</a:t>
            </a:r>
          </a:p>
          <a:p>
            <a:r>
              <a:rPr lang="en-GB" sz="1200" kern="1200" baseline="0" dirty="0" smtClean="0">
                <a:solidFill>
                  <a:schemeClr val="tx1"/>
                </a:solidFill>
                <a:latin typeface="+mn-lt"/>
                <a:ea typeface="+mn-ea"/>
                <a:cs typeface="+mn-cs"/>
              </a:rPr>
              <a:t>1962 Amendments. Subsequently this network of FDA critics</a:t>
            </a:r>
          </a:p>
          <a:p>
            <a:r>
              <a:rPr lang="en-GB" sz="1200" kern="1200" baseline="0" dirty="0" smtClean="0">
                <a:solidFill>
                  <a:schemeClr val="tx1"/>
                </a:solidFill>
                <a:latin typeface="+mn-lt"/>
                <a:ea typeface="+mn-ea"/>
                <a:cs typeface="+mn-cs"/>
              </a:rPr>
              <a:t>established dedicated think-tanks in the mid-70s: the </a:t>
            </a:r>
            <a:r>
              <a:rPr lang="en-GB" sz="1200" kern="1200" baseline="0" dirty="0" err="1" smtClean="0">
                <a:solidFill>
                  <a:schemeClr val="tx1"/>
                </a:solidFill>
                <a:latin typeface="+mn-lt"/>
                <a:ea typeface="+mn-ea"/>
                <a:cs typeface="+mn-cs"/>
              </a:rPr>
              <a:t>Center</a:t>
            </a:r>
            <a:r>
              <a:rPr lang="en-GB" sz="1200" kern="1200" baseline="0" dirty="0" smtClean="0">
                <a:solidFill>
                  <a:schemeClr val="tx1"/>
                </a:solidFill>
                <a:latin typeface="+mn-lt"/>
                <a:ea typeface="+mn-ea"/>
                <a:cs typeface="+mn-cs"/>
              </a:rPr>
              <a:t> for</a:t>
            </a:r>
          </a:p>
          <a:p>
            <a:r>
              <a:rPr lang="en-GB" sz="1200" kern="1200" baseline="0" dirty="0" smtClean="0">
                <a:solidFill>
                  <a:schemeClr val="tx1"/>
                </a:solidFill>
                <a:latin typeface="+mn-lt"/>
                <a:ea typeface="+mn-ea"/>
                <a:cs typeface="+mn-cs"/>
              </a:rPr>
              <a:t>the Study of Drug Development (which would in time be affiliated</a:t>
            </a:r>
          </a:p>
          <a:p>
            <a:r>
              <a:rPr lang="en-GB" sz="1200" kern="1200" baseline="0" dirty="0" smtClean="0">
                <a:solidFill>
                  <a:schemeClr val="tx1"/>
                </a:solidFill>
                <a:latin typeface="+mn-lt"/>
                <a:ea typeface="+mn-ea"/>
                <a:cs typeface="+mn-cs"/>
              </a:rPr>
              <a:t>to Rochester University) and the </a:t>
            </a:r>
            <a:r>
              <a:rPr lang="en-GB" sz="1200" kern="1200" baseline="0" dirty="0" err="1" smtClean="0">
                <a:solidFill>
                  <a:schemeClr val="tx1"/>
                </a:solidFill>
                <a:latin typeface="+mn-lt"/>
                <a:ea typeface="+mn-ea"/>
                <a:cs typeface="+mn-cs"/>
              </a:rPr>
              <a:t>Center</a:t>
            </a:r>
            <a:r>
              <a:rPr lang="en-GB" sz="1200" kern="1200" baseline="0" dirty="0" smtClean="0">
                <a:solidFill>
                  <a:schemeClr val="tx1"/>
                </a:solidFill>
                <a:latin typeface="+mn-lt"/>
                <a:ea typeface="+mn-ea"/>
                <a:cs typeface="+mn-cs"/>
              </a:rPr>
              <a:t> for Health Policy Research</a:t>
            </a:r>
          </a:p>
          <a:p>
            <a:r>
              <a:rPr lang="en-GB" sz="1200" kern="1200" baseline="0" dirty="0" smtClean="0">
                <a:solidFill>
                  <a:schemeClr val="tx1"/>
                </a:solidFill>
                <a:latin typeface="+mn-lt"/>
                <a:ea typeface="+mn-ea"/>
                <a:cs typeface="+mn-cs"/>
              </a:rPr>
              <a:t>at the American Enterprise Institute. This new industry echo</a:t>
            </a:r>
          </a:p>
          <a:p>
            <a:r>
              <a:rPr lang="en-GB" sz="1200" kern="1200" baseline="0" dirty="0" smtClean="0">
                <a:solidFill>
                  <a:schemeClr val="tx1"/>
                </a:solidFill>
                <a:latin typeface="+mn-lt"/>
                <a:ea typeface="+mn-ea"/>
                <a:cs typeface="+mn-cs"/>
              </a:rPr>
              <a:t>chamber amplified longstanding industry complaints, most notably</a:t>
            </a:r>
          </a:p>
          <a:p>
            <a:r>
              <a:rPr lang="en-GB" sz="1200" kern="1200" baseline="0" dirty="0" smtClean="0">
                <a:solidFill>
                  <a:schemeClr val="tx1"/>
                </a:solidFill>
                <a:latin typeface="+mn-lt"/>
                <a:ea typeface="+mn-ea"/>
                <a:cs typeface="+mn-cs"/>
              </a:rPr>
              <a:t>the drug lag thesis, but articulated them within a broader neoliberal</a:t>
            </a:r>
          </a:p>
          <a:p>
            <a:r>
              <a:rPr lang="en-GB" sz="1200" kern="1200" baseline="0" dirty="0" smtClean="0">
                <a:solidFill>
                  <a:schemeClr val="tx1"/>
                </a:solidFill>
                <a:latin typeface="+mn-lt"/>
                <a:ea typeface="+mn-ea"/>
                <a:cs typeface="+mn-cs"/>
              </a:rPr>
              <a:t>critique of state-sponsored regulatory science “based on a presumed</a:t>
            </a:r>
          </a:p>
          <a:p>
            <a:r>
              <a:rPr lang="en-GB" sz="1200" kern="1200" baseline="0" dirty="0" smtClean="0">
                <a:solidFill>
                  <a:schemeClr val="tx1"/>
                </a:solidFill>
                <a:latin typeface="+mn-lt"/>
                <a:ea typeface="+mn-ea"/>
                <a:cs typeface="+mn-cs"/>
              </a:rPr>
              <a:t>inherent inability of the state e or any other person e to</a:t>
            </a:r>
          </a:p>
          <a:p>
            <a:r>
              <a:rPr lang="en-GB" sz="1200" kern="1200" baseline="0" dirty="0" smtClean="0">
                <a:solidFill>
                  <a:schemeClr val="tx1"/>
                </a:solidFill>
                <a:latin typeface="+mn-lt"/>
                <a:ea typeface="+mn-ea"/>
                <a:cs typeface="+mn-cs"/>
              </a:rPr>
              <a:t>comprehend as much as the market”.</a:t>
            </a:r>
            <a:endParaRPr lang="en-GB" dirty="0"/>
          </a:p>
        </p:txBody>
      </p:sp>
      <p:sp>
        <p:nvSpPr>
          <p:cNvPr id="4" name="Slide Number Placeholder 3"/>
          <p:cNvSpPr>
            <a:spLocks noGrp="1"/>
          </p:cNvSpPr>
          <p:nvPr>
            <p:ph type="sldNum" sz="quarter" idx="10"/>
          </p:nvPr>
        </p:nvSpPr>
        <p:spPr/>
        <p:txBody>
          <a:bodyPr/>
          <a:lstStyle/>
          <a:p>
            <a:fld id="{C991E520-46D0-4294-BDB7-91DCF5C1FDEA}" type="slidenum">
              <a:rPr lang="en-GB" smtClean="0"/>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2004 the FDA launched the Critical Path initiative, an ambitious programme of work whose goal was a fundamental re-engineering of the pharmaceutical R&amp;D process based on the development of new scientific tools for product development. Pharmacogenomics was one component of this broader regulatory reform agenda. The report was entitled “Innovation or stagnation” and its Manichean view of the state of industry R&amp;D was dismal:</a:t>
            </a:r>
          </a:p>
          <a:p>
            <a:r>
              <a:rPr lang="en-GB" sz="1200" kern="1200" dirty="0" smtClean="0">
                <a:solidFill>
                  <a:schemeClr val="tx1"/>
                </a:solidFill>
                <a:latin typeface="+mn-lt"/>
                <a:ea typeface="+mn-ea"/>
                <a:cs typeface="+mn-cs"/>
              </a:rPr>
              <a:t>the report framed the productivity decline as the consequence of a mismatch between the rapid pace of discovery in post-genomic biomedicine and the antiquated development process for new drugs. Thus problems which had been laid at the feet of the agency - its bureaucratic caution and administrative inefficiency - were now reframed as essentially technical issues which could be addressed through the better appliance of science.</a:t>
            </a:r>
          </a:p>
          <a:p>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30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mapping of the human genome plays an important role in framing the report’s argument. The opening chapter begins:</a:t>
            </a:r>
          </a:p>
          <a:p>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Faced with these challenges the FDA proposed the creation of a new “product development toolkit - containing powerful new scientific and technical methods”. These would include  “biomarkers for safety and effectiveness, and new clinical evaluation techniques”. There was the promise of a review of fundamental aspects of the drug approval process such as clinical trial design. </a:t>
            </a:r>
          </a:p>
          <a:p>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32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report argued</a:t>
            </a:r>
            <a:r>
              <a:rPr lang="en-US" sz="1200" kern="1200" baseline="0" dirty="0" smtClean="0">
                <a:solidFill>
                  <a:schemeClr val="tx1"/>
                </a:solidFill>
                <a:latin typeface="+mn-lt"/>
                <a:ea typeface="+mn-ea"/>
                <a:cs typeface="+mn-cs"/>
              </a:rPr>
              <a:t> that the FDA was in a uniquely powerful position to reframe biomedical innovation because its role as a regulator gave it the authority to create the standards which shape the biomedical innovation process. </a:t>
            </a:r>
            <a:r>
              <a:rPr lang="en-US" sz="1200" kern="1200" dirty="0" smtClean="0">
                <a:solidFill>
                  <a:schemeClr val="tx1"/>
                </a:solidFill>
                <a:latin typeface="+mn-lt"/>
                <a:ea typeface="+mn-ea"/>
                <a:cs typeface="+mn-cs"/>
              </a:rPr>
              <a:t>In doing so, the agency sought to place itself at centre of the genomic turn in the life</a:t>
            </a:r>
            <a:r>
              <a:rPr lang="en-US" sz="1200" kern="1200" baseline="0" dirty="0" smtClean="0">
                <a:solidFill>
                  <a:schemeClr val="tx1"/>
                </a:solidFill>
                <a:latin typeface="+mn-lt"/>
                <a:ea typeface="+mn-ea"/>
                <a:cs typeface="+mn-cs"/>
              </a:rPr>
              <a:t> sciences. </a:t>
            </a:r>
          </a:p>
          <a:p>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33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report argued</a:t>
            </a:r>
            <a:r>
              <a:rPr lang="en-US" sz="1200" kern="1200" baseline="0" dirty="0" smtClean="0">
                <a:solidFill>
                  <a:schemeClr val="tx1"/>
                </a:solidFill>
                <a:latin typeface="+mn-lt"/>
                <a:ea typeface="+mn-ea"/>
                <a:cs typeface="+mn-cs"/>
              </a:rPr>
              <a:t> that the FDA was in a uniquely powerful position to reframe biomedical innovation because its role as a regulator gave it the authority to create the standards which shape the biomedical innovation process. </a:t>
            </a:r>
            <a:r>
              <a:rPr lang="en-US" sz="1200" kern="1200" dirty="0" smtClean="0">
                <a:solidFill>
                  <a:schemeClr val="tx1"/>
                </a:solidFill>
                <a:latin typeface="+mn-lt"/>
                <a:ea typeface="+mn-ea"/>
                <a:cs typeface="+mn-cs"/>
              </a:rPr>
              <a:t>In doing so, the agency sought to place itself at centre of the genomic turn in the life</a:t>
            </a:r>
            <a:r>
              <a:rPr lang="en-US" sz="1200" kern="1200" baseline="0" dirty="0" smtClean="0">
                <a:solidFill>
                  <a:schemeClr val="tx1"/>
                </a:solidFill>
                <a:latin typeface="+mn-lt"/>
                <a:ea typeface="+mn-ea"/>
                <a:cs typeface="+mn-cs"/>
              </a:rPr>
              <a:t> sciences. </a:t>
            </a:r>
          </a:p>
          <a:p>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34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was proposed</a:t>
            </a:r>
            <a:r>
              <a:rPr lang="en-US" sz="1200" kern="1200" baseline="0" dirty="0" smtClean="0">
                <a:solidFill>
                  <a:schemeClr val="tx1"/>
                </a:solidFill>
                <a:latin typeface="+mn-lt"/>
                <a:ea typeface="+mn-ea"/>
                <a:cs typeface="+mn-cs"/>
              </a:rPr>
              <a:t> was not just a profound change in the drug development process but a new role for the FDA. </a:t>
            </a:r>
            <a:r>
              <a:rPr lang="en-US" sz="1200" kern="1200" dirty="0" smtClean="0">
                <a:solidFill>
                  <a:schemeClr val="tx1"/>
                </a:solidFill>
                <a:latin typeface="+mn-lt"/>
                <a:ea typeface="+mn-ea"/>
                <a:cs typeface="+mn-cs"/>
              </a:rPr>
              <a:t>In championing these socio-technical futures the</a:t>
            </a:r>
            <a:r>
              <a:rPr lang="en-US" sz="1200" kern="1200" baseline="0" dirty="0" smtClean="0">
                <a:solidFill>
                  <a:schemeClr val="tx1"/>
                </a:solidFill>
                <a:latin typeface="+mn-lt"/>
                <a:ea typeface="+mn-ea"/>
                <a:cs typeface="+mn-cs"/>
              </a:rPr>
              <a:t> agency</a:t>
            </a:r>
            <a:r>
              <a:rPr lang="en-US" sz="1200" kern="1200" dirty="0" smtClean="0">
                <a:solidFill>
                  <a:schemeClr val="tx1"/>
                </a:solidFill>
                <a:latin typeface="+mn-lt"/>
                <a:ea typeface="+mn-ea"/>
                <a:cs typeface="+mn-cs"/>
              </a:rPr>
              <a:t> moved from its traditional role as guardians of public health to become promoters of innovation. </a:t>
            </a:r>
          </a:p>
        </p:txBody>
      </p:sp>
      <p:sp>
        <p:nvSpPr>
          <p:cNvPr id="4" name="Slide Number Placeholder 3"/>
          <p:cNvSpPr>
            <a:spLocks noGrp="1"/>
          </p:cNvSpPr>
          <p:nvPr>
            <p:ph type="sldNum" sz="quarter" idx="10"/>
          </p:nvPr>
        </p:nvSpPr>
        <p:spPr/>
        <p:txBody>
          <a:bodyPr/>
          <a:lstStyle/>
          <a:p>
            <a:fld id="{7EE97E5C-B8E1-4499-9979-D33AA4A925D2}" type="slidenum">
              <a:rPr lang="en-GB" smtClean="0"/>
              <a:pPr/>
              <a:t>35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36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39</a:t>
            </a:fld>
            <a:endParaRPr lang="en-US"/>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40</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41</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In 2003 the FDA relabeled the cancer drug </a:t>
            </a:r>
            <a:r>
              <a:rPr lang="en-GB" sz="1200" kern="1200" dirty="0" smtClean="0">
                <a:solidFill>
                  <a:schemeClr val="tx1"/>
                </a:solidFill>
                <a:latin typeface="+mn-lt"/>
                <a:ea typeface="+mn-ea"/>
                <a:cs typeface="+mn-cs"/>
              </a:rPr>
              <a:t>6-mercaptopurine </a:t>
            </a:r>
            <a:r>
              <a:rPr lang="en-US" sz="1200" kern="1200" dirty="0" err="1" smtClean="0">
                <a:solidFill>
                  <a:schemeClr val="tx1"/>
                </a:solidFill>
                <a:latin typeface="+mn-lt"/>
                <a:ea typeface="+mn-ea"/>
                <a:cs typeface="+mn-cs"/>
              </a:rPr>
              <a:t>thiopurine</a:t>
            </a:r>
            <a:r>
              <a:rPr lang="en-US" sz="1200" kern="1200" dirty="0" smtClean="0">
                <a:solidFill>
                  <a:schemeClr val="tx1"/>
                </a:solidFill>
                <a:latin typeface="+mn-lt"/>
                <a:ea typeface="+mn-ea"/>
                <a:cs typeface="+mn-cs"/>
              </a:rPr>
              <a:t> drugs to indicate the increased risk of adverse events as a result of </a:t>
            </a:r>
            <a:r>
              <a:rPr lang="en-US" sz="1200" kern="1200" dirty="0" err="1" smtClean="0">
                <a:solidFill>
                  <a:schemeClr val="tx1"/>
                </a:solidFill>
                <a:latin typeface="+mn-lt"/>
                <a:ea typeface="+mn-ea"/>
                <a:cs typeface="+mn-cs"/>
              </a:rPr>
              <a:t>interinfivuual</a:t>
            </a:r>
            <a:r>
              <a:rPr lang="en-US" sz="1200" kern="1200" dirty="0" smtClean="0">
                <a:solidFill>
                  <a:schemeClr val="tx1"/>
                </a:solidFill>
                <a:latin typeface="+mn-lt"/>
                <a:ea typeface="+mn-ea"/>
                <a:cs typeface="+mn-cs"/>
              </a:rPr>
              <a:t> variation in TPMT activity. In 2006 another cancer drug, </a:t>
            </a:r>
            <a:r>
              <a:rPr lang="en-US" sz="1200" kern="1200" dirty="0" err="1" smtClean="0">
                <a:solidFill>
                  <a:schemeClr val="tx1"/>
                </a:solidFill>
                <a:latin typeface="+mn-lt"/>
                <a:ea typeface="+mn-ea"/>
                <a:cs typeface="+mn-cs"/>
              </a:rPr>
              <a:t>Irinotecan</a:t>
            </a:r>
            <a:r>
              <a:rPr lang="en-US" sz="1200" kern="1200" dirty="0" smtClean="0">
                <a:solidFill>
                  <a:schemeClr val="tx1"/>
                </a:solidFill>
                <a:latin typeface="+mn-lt"/>
                <a:ea typeface="+mn-ea"/>
                <a:cs typeface="+mn-cs"/>
              </a:rPr>
              <a:t>, was relabeled, again to warn of pharmacogenetic risks, this time associated with the UGT1A1 gene. However, in neither case did FDA relabeling make a major impact on clinical adoption of pharmacogenetic testing.</a:t>
            </a:r>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42</a:t>
            </a:fld>
            <a:endParaRPr lang="en-US"/>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Laboratory directors, a key group for the successful adoption of new diagnostic tests, complained that the pharmacogenetic data on drug labels was insufficient to guide dosing decisions and that the absence of clear guidance raised concerns about liability</a:t>
            </a:r>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43</a:t>
            </a:fld>
            <a:endParaRPr lang="en-US"/>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HTA community were also sceptical, an attitude exemplified by an evidence review on UGT1A1 testing conducted by the Evaluation of Genomic Applications in Practice and Prevention (EGAPP) working group:</a:t>
            </a:r>
          </a:p>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716076-41BB-4071-B6CB-64954A7D3739}" type="slidenum">
              <a:rPr lang="en-GB" smtClean="0"/>
              <a:pPr fontAlgn="base">
                <a:spcBef>
                  <a:spcPct val="0"/>
                </a:spcBef>
                <a:spcAft>
                  <a:spcPct val="0"/>
                </a:spcAft>
                <a:defRPr/>
              </a:pPr>
              <a:t>5</a:t>
            </a:fld>
            <a:endParaRPr lang="en-GB"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 years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EE97E5C-B8E1-4499-9979-D33AA4A925D2}" type="slidenum">
              <a:rPr lang="en-GB" smtClean="0"/>
              <a:pPr/>
              <a:t>44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08A45-BD55-4E56-88EB-4BA903CB03D8}" type="slidenum">
              <a:rPr lang="en-US"/>
              <a:pPr/>
              <a:t>45</a:t>
            </a:fld>
            <a:endParaRPr lang="en-US"/>
          </a:p>
        </p:txBody>
      </p:sp>
      <p:sp>
        <p:nvSpPr>
          <p:cNvPr id="1180674" name="Rectangle 2"/>
          <p:cNvSpPr>
            <a:spLocks noGrp="1" noRot="1" noChangeAspect="1" noChangeArrowheads="1" noTextEdit="1"/>
          </p:cNvSpPr>
          <p:nvPr>
            <p:ph type="sldImg"/>
          </p:nvPr>
        </p:nvSpPr>
        <p:spPr>
          <a:ln/>
        </p:spPr>
      </p:sp>
      <p:sp>
        <p:nvSpPr>
          <p:cNvPr id="1180675" name="Rectangle 3"/>
          <p:cNvSpPr>
            <a:spLocks noGrp="1" noChangeArrowheads="1"/>
          </p:cNvSpPr>
          <p:nvPr>
            <p:ph type="body" idx="1"/>
          </p:nvPr>
        </p:nvSpPr>
        <p:spPr/>
        <p:txBody>
          <a:bodyPr/>
          <a:lstStyle/>
          <a:p>
            <a:r>
              <a:rPr lang="en-GB" sz="1200" kern="1200" dirty="0" smtClean="0">
                <a:solidFill>
                  <a:schemeClr val="tx1"/>
                </a:solidFill>
                <a:latin typeface="+mn-lt"/>
                <a:ea typeface="+mn-ea"/>
                <a:cs typeface="+mn-cs"/>
              </a:rPr>
              <a:t>The clinical case for warfarin has multiple dimensions: it is a widely prescribed drug taken by more than 2 million patients in the USA.</a:t>
            </a:r>
            <a:r>
              <a:rPr lang="en-GB" sz="1200" kern="1200" baseline="0" dirty="0" smtClean="0">
                <a:solidFill>
                  <a:schemeClr val="tx1"/>
                </a:solidFill>
                <a:latin typeface="+mn-lt"/>
                <a:ea typeface="+mn-ea"/>
                <a:cs typeface="+mn-cs"/>
              </a:rPr>
              <a:t> It is an effective treatment for prevention of blood clots but it is also </a:t>
            </a:r>
            <a:r>
              <a:rPr lang="en-GB" sz="1200" kern="1200" dirty="0" smtClean="0">
                <a:solidFill>
                  <a:schemeClr val="tx1"/>
                </a:solidFill>
                <a:latin typeface="+mn-lt"/>
                <a:ea typeface="+mn-ea"/>
                <a:cs typeface="+mn-cs"/>
              </a:rPr>
              <a:t>a leading cause of serious adverse reactions due to its narrow therapeutic index and wide inter-individual variability in dose requirements. Establishing the optimal dose for an individual patient can take weeks of careful monitoring of their International Normalized Ratio (INR) response, and during this period there is a high risk of adverse events.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46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buFontTx/>
              <a:buNone/>
              <a:defRPr/>
            </a:pPr>
            <a:r>
              <a:rPr lang="en-US" sz="2600" dirty="0" smtClean="0">
                <a:solidFill>
                  <a:schemeClr val="tx1">
                    <a:lumMod val="75000"/>
                    <a:lumOff val="25000"/>
                  </a:schemeClr>
                </a:solidFill>
              </a:rPr>
              <a:t>A</a:t>
            </a:r>
            <a:r>
              <a:rPr lang="en-US" sz="2600" baseline="0" dirty="0" smtClean="0">
                <a:solidFill>
                  <a:schemeClr val="tx1">
                    <a:lumMod val="75000"/>
                    <a:lumOff val="25000"/>
                  </a:schemeClr>
                </a:solidFill>
              </a:rPr>
              <a:t> year earlier an FDA advisory committee had voted in </a:t>
            </a:r>
            <a:r>
              <a:rPr lang="en-US" sz="2600" baseline="0" dirty="0" err="1" smtClean="0">
                <a:solidFill>
                  <a:schemeClr val="tx1">
                    <a:lumMod val="75000"/>
                    <a:lumOff val="25000"/>
                  </a:schemeClr>
                </a:solidFill>
              </a:rPr>
              <a:t>favour</a:t>
            </a:r>
            <a:r>
              <a:rPr lang="en-US" sz="2600" baseline="0" dirty="0" smtClean="0">
                <a:solidFill>
                  <a:schemeClr val="tx1">
                    <a:lumMod val="75000"/>
                    <a:lumOff val="25000"/>
                  </a:schemeClr>
                </a:solidFill>
              </a:rPr>
              <a:t> of </a:t>
            </a:r>
            <a:r>
              <a:rPr lang="en-US" sz="2600" baseline="0" dirty="0" err="1" smtClean="0">
                <a:solidFill>
                  <a:schemeClr val="tx1">
                    <a:lumMod val="75000"/>
                    <a:lumOff val="25000"/>
                  </a:schemeClr>
                </a:solidFill>
              </a:rPr>
              <a:t>relabelling</a:t>
            </a:r>
            <a:r>
              <a:rPr lang="en-US" sz="2600" baseline="0" dirty="0" smtClean="0">
                <a:solidFill>
                  <a:schemeClr val="tx1">
                    <a:lumMod val="75000"/>
                    <a:lumOff val="25000"/>
                  </a:schemeClr>
                </a:solidFill>
              </a:rPr>
              <a:t> warfarin to include guidance on the use of genetic testing to determine a safe dose for the drug.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47</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buFontTx/>
              <a:buNone/>
              <a:defRPr/>
            </a:pPr>
            <a:r>
              <a:rPr lang="en-US" sz="2600" dirty="0" smtClean="0">
                <a:solidFill>
                  <a:schemeClr val="tx1">
                    <a:lumMod val="75000"/>
                    <a:lumOff val="25000"/>
                  </a:schemeClr>
                </a:solidFill>
              </a:rPr>
              <a:t>Nearly</a:t>
            </a:r>
            <a:r>
              <a:rPr lang="en-US" sz="2600" baseline="0" dirty="0" smtClean="0">
                <a:solidFill>
                  <a:schemeClr val="tx1">
                    <a:lumMod val="75000"/>
                    <a:lumOff val="25000"/>
                  </a:schemeClr>
                </a:solidFill>
              </a:rPr>
              <a:t> two years after the advisory committee had advised FDA relabel warfarin, the agency finally announced its decision.</a:t>
            </a:r>
            <a:endParaRPr lang="en-US" sz="2600" dirty="0" smtClean="0">
              <a:solidFill>
                <a:schemeClr val="tx1">
                  <a:lumMod val="75000"/>
                  <a:lumOff val="25000"/>
                </a:schemeClr>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FDA commissioner put his weight behind the relabeling decision</a:t>
            </a:r>
            <a:r>
              <a:rPr lang="en-GB" baseline="0" dirty="0" smtClean="0"/>
              <a:t> with a statement in the FDA press release trumpeting it as a step towards personalised medicine.</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48</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Woodcock herself acknowledged that there was still much work to be done to determining the role of pharmacogenetic</a:t>
            </a:r>
            <a:r>
              <a:rPr lang="en-GB" baseline="0" dirty="0" smtClean="0"/>
              <a:t> testing in Warfarin therapy. Crucially, the FDA had not provided clear guidance on how warfarin dosing should be adjusted in line with a patient’s genetic profile.</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49</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 the event, FDA’s decision to relabel warfarin amplified, rather than resolved, differences of opinion concerning the weight of evidence and types of evidence required to support the adoption of pharmacogenetic testing. </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50</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Harvard Health</a:t>
            </a:r>
            <a:r>
              <a:rPr lang="en-GB" sz="1200" kern="1200" baseline="0" dirty="0" smtClean="0">
                <a:solidFill>
                  <a:schemeClr val="tx1"/>
                </a:solidFill>
                <a:latin typeface="+mn-lt"/>
                <a:ea typeface="+mn-ea"/>
                <a:cs typeface="+mn-cs"/>
              </a:rPr>
              <a:t> Newsletter summarised many of the concerns being expressed by clinicians. SLIDE  </a:t>
            </a:r>
            <a:r>
              <a:rPr lang="en-GB" sz="1200" kern="1200" dirty="0" smtClean="0">
                <a:solidFill>
                  <a:schemeClr val="tx1"/>
                </a:solidFill>
                <a:latin typeface="+mn-lt"/>
                <a:ea typeface="+mn-ea"/>
                <a:cs typeface="+mn-cs"/>
              </a:rPr>
              <a:t>The scepticism is noteworthy, not only for its succinct summary of the key issues, but for the fact that Harvard researchers were collaborating with FDA on a study to develop personalised dosing algorithms with support from the Critical Path Initiative.</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51</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Two professional bodies weighed in against warfarin testing arguing that more outcomes</a:t>
            </a:r>
            <a:r>
              <a:rPr lang="en-GB" baseline="0" dirty="0" smtClean="0"/>
              <a:t> evidence was required. The ACCP called for randomised data.</a:t>
            </a:r>
          </a:p>
        </p:txBody>
      </p:sp>
      <p:sp>
        <p:nvSpPr>
          <p:cNvPr id="4" name="Slide Number Placeholder 3"/>
          <p:cNvSpPr>
            <a:spLocks noGrp="1"/>
          </p:cNvSpPr>
          <p:nvPr>
            <p:ph type="sldNum" sz="quarter" idx="10"/>
          </p:nvPr>
        </p:nvSpPr>
        <p:spPr/>
        <p:txBody>
          <a:bodyPr/>
          <a:lstStyle/>
          <a:p>
            <a:fld id="{7EE97E5C-B8E1-4499-9979-D33AA4A925D2}" type="slidenum">
              <a:rPr lang="en-GB" smtClean="0"/>
              <a:pPr/>
              <a:t>52</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Health care payors also weighed in. The Blue Cross Blue Shield rejection</a:t>
            </a:r>
            <a:r>
              <a:rPr lang="en-GB" baseline="0" dirty="0" smtClean="0"/>
              <a:t> deemed warfarin pharmacogenetics  as investigational, citing the lack of evidence demonstrating that pharmacogenetic testing actually improves clinical outcomes. Aetna came to similar conclusion.</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53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Licensing authorities and HTA agencies have quite distinct mandates and their processes and criteria for evaluation also differ significantly, but they both act as gatekeepers in the biomedical innovation process. </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7</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FDA officials like Larry Lesko began to emphasise the value of retrospective/observational studies.    </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54</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FDA</a:t>
            </a:r>
            <a:r>
              <a:rPr lang="en-GB" baseline="0" dirty="0" smtClean="0"/>
              <a:t> was signalling that the RCT was not fit for purpose in the age of personalised medicine, the data which the agency was privileging was mechanistic understanding of disease and drug response based on genomic data.</a:t>
            </a:r>
            <a:endParaRPr lang="en-GB" dirty="0"/>
          </a:p>
        </p:txBody>
      </p:sp>
      <p:sp>
        <p:nvSpPr>
          <p:cNvPr id="4" name="Slide Number Placeholder 3"/>
          <p:cNvSpPr>
            <a:spLocks noGrp="1"/>
          </p:cNvSpPr>
          <p:nvPr>
            <p:ph type="sldNum" sz="quarter" idx="10"/>
          </p:nvPr>
        </p:nvSpPr>
        <p:spPr/>
        <p:txBody>
          <a:bodyPr/>
          <a:lstStyle/>
          <a:p>
            <a:fld id="{7EE97E5C-B8E1-4499-9979-D33AA4A925D2}" type="slidenum">
              <a:rPr lang="en-GB" smtClean="0"/>
              <a:pPr/>
              <a:t>55</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Different perceptions about level of evidence needed</a:t>
            </a:r>
          </a:p>
        </p:txBody>
      </p:sp>
      <p:sp>
        <p:nvSpPr>
          <p:cNvPr id="4" name="Slide Number Placeholder 3"/>
          <p:cNvSpPr>
            <a:spLocks noGrp="1"/>
          </p:cNvSpPr>
          <p:nvPr>
            <p:ph type="sldNum" sz="quarter" idx="10"/>
          </p:nvPr>
        </p:nvSpPr>
        <p:spPr/>
        <p:txBody>
          <a:bodyPr/>
          <a:lstStyle/>
          <a:p>
            <a:fld id="{7EE97E5C-B8E1-4499-9979-D33AA4A925D2}" type="slidenum">
              <a:rPr lang="en-GB" smtClean="0"/>
              <a:pPr/>
              <a:t>56</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15367-C51F-4BDD-9386-6C9E2806B94A}" type="slidenum">
              <a:rPr lang="en-US"/>
              <a:pPr>
                <a:defRPr/>
              </a:pPr>
              <a:t>57</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569A065-9792-4C94-BDDF-92C4FEE6BB5E}" type="slidenum">
              <a:rPr lang="en-GB" smtClean="0">
                <a:latin typeface="Arial" pitchFamily="34" charset="0"/>
              </a:rPr>
              <a:pPr/>
              <a:t>58</a:t>
            </a:fld>
            <a:endParaRPr lang="en-GB" smtClean="0">
              <a:latin typeface="Arial" pitchFamily="34" charset="0"/>
            </a:endParaRPr>
          </a:p>
        </p:txBody>
      </p:sp>
      <p:sp>
        <p:nvSpPr>
          <p:cNvPr id="106499" name="Text Box 1"/>
          <p:cNvSpPr txBox="1">
            <a:spLocks noChangeArrowheads="1"/>
          </p:cNvSpPr>
          <p:nvPr/>
        </p:nvSpPr>
        <p:spPr bwMode="auto">
          <a:xfrm>
            <a:off x="925719" y="685837"/>
            <a:ext cx="5008166" cy="3430645"/>
          </a:xfrm>
          <a:prstGeom prst="rect">
            <a:avLst/>
          </a:prstGeom>
          <a:solidFill>
            <a:srgbClr val="FFFFFF"/>
          </a:solidFill>
          <a:ln w="9525">
            <a:solidFill>
              <a:srgbClr val="000000"/>
            </a:solidFill>
            <a:miter lim="800000"/>
            <a:headEnd/>
            <a:tailEnd/>
          </a:ln>
        </p:spPr>
        <p:txBody>
          <a:bodyPr wrap="none" anchor="ctr"/>
          <a:lstStyle/>
          <a:p>
            <a:endParaRPr lang="en-GB"/>
          </a:p>
        </p:txBody>
      </p:sp>
      <p:sp>
        <p:nvSpPr>
          <p:cNvPr id="106500" name="Rectangle 2"/>
          <p:cNvSpPr>
            <a:spLocks noGrp="1" noChangeArrowheads="1"/>
          </p:cNvSpPr>
          <p:nvPr>
            <p:ph type="body"/>
          </p:nvPr>
        </p:nvSpPr>
        <p:spPr>
          <a:xfrm>
            <a:off x="685480" y="4344607"/>
            <a:ext cx="5488643" cy="4116481"/>
          </a:xfrm>
          <a:noFill/>
          <a:ln/>
        </p:spPr>
        <p:txBody>
          <a:bodyPr wrap="none" anchor="ct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was proposed</a:t>
            </a:r>
            <a:r>
              <a:rPr lang="en-US" sz="1200" kern="1200" baseline="0" dirty="0" smtClean="0">
                <a:solidFill>
                  <a:schemeClr val="tx1"/>
                </a:solidFill>
                <a:latin typeface="+mn-lt"/>
                <a:ea typeface="+mn-ea"/>
                <a:cs typeface="+mn-cs"/>
              </a:rPr>
              <a:t> was not just a profound change in the drug development process but a new role for the FDA. </a:t>
            </a:r>
            <a:r>
              <a:rPr lang="en-US" sz="1200" kern="1200" dirty="0" smtClean="0">
                <a:solidFill>
                  <a:schemeClr val="tx1"/>
                </a:solidFill>
                <a:latin typeface="+mn-lt"/>
                <a:ea typeface="+mn-ea"/>
                <a:cs typeface="+mn-cs"/>
              </a:rPr>
              <a:t>In championing these socio-technical futures the</a:t>
            </a:r>
            <a:r>
              <a:rPr lang="en-US" sz="1200" kern="1200" baseline="0" dirty="0" smtClean="0">
                <a:solidFill>
                  <a:schemeClr val="tx1"/>
                </a:solidFill>
                <a:latin typeface="+mn-lt"/>
                <a:ea typeface="+mn-ea"/>
                <a:cs typeface="+mn-cs"/>
              </a:rPr>
              <a:t> agency</a:t>
            </a:r>
            <a:r>
              <a:rPr lang="en-US" sz="1200" kern="1200" dirty="0" smtClean="0">
                <a:solidFill>
                  <a:schemeClr val="tx1"/>
                </a:solidFill>
                <a:latin typeface="+mn-lt"/>
                <a:ea typeface="+mn-ea"/>
                <a:cs typeface="+mn-cs"/>
              </a:rPr>
              <a:t> moved from its traditional role as guardians of public health to become promoters of innovation. </a:t>
            </a:r>
          </a:p>
        </p:txBody>
      </p:sp>
      <p:sp>
        <p:nvSpPr>
          <p:cNvPr id="4" name="Slide Number Placeholder 3"/>
          <p:cNvSpPr>
            <a:spLocks noGrp="1"/>
          </p:cNvSpPr>
          <p:nvPr>
            <p:ph type="sldNum" sz="quarter" idx="10"/>
          </p:nvPr>
        </p:nvSpPr>
        <p:spPr/>
        <p:txBody>
          <a:bodyPr/>
          <a:lstStyle/>
          <a:p>
            <a:fld id="{7EE97E5C-B8E1-4499-9979-D33AA4A925D2}"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91E520-46D0-4294-BDB7-91DCF5C1FDEA}"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fact, by as early</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2004 senior officials in the FDA added their voices to the chorus of scientists and industry executives who were engaged in the visionary promotion of genomic science. Pharmacogenomics was now a crucial component in FDA’s plans for a fundamental re-engineering of the pharmaceutical R&amp;D process. This</a:t>
            </a:r>
            <a:r>
              <a:rPr lang="en-US" sz="1200" kern="1200" baseline="0" dirty="0" smtClean="0">
                <a:solidFill>
                  <a:schemeClr val="tx1"/>
                </a:solidFill>
                <a:latin typeface="+mn-lt"/>
                <a:ea typeface="+mn-ea"/>
                <a:cs typeface="+mn-cs"/>
              </a:rPr>
              <a:t> bold new plan was set out in the Critical Path Report.</a:t>
            </a:r>
            <a:endParaRPr lang="en-GB" dirty="0"/>
          </a:p>
        </p:txBody>
      </p:sp>
      <p:sp>
        <p:nvSpPr>
          <p:cNvPr id="4" name="Slide Number Placeholder 3"/>
          <p:cNvSpPr>
            <a:spLocks noGrp="1"/>
          </p:cNvSpPr>
          <p:nvPr>
            <p:ph type="sldNum" sz="quarter" idx="10"/>
          </p:nvPr>
        </p:nvSpPr>
        <p:spPr/>
        <p:txBody>
          <a:bodyPr/>
          <a:lstStyle/>
          <a:p>
            <a:fld id="{68A244E7-76F9-4F24-A2E0-38B0BCFAC15C}"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0"/>
          <p:cNvSpPr>
            <a:spLocks noGrp="1" noChangeArrowheads="1"/>
          </p:cNvSpPr>
          <p:nvPr>
            <p:ph type="sldNum" sz="quarter" idx="5"/>
          </p:nvPr>
        </p:nvSpPr>
        <p:spPr/>
        <p:txBody>
          <a:bodyPr/>
          <a:lstStyle/>
          <a:p>
            <a:pPr>
              <a:defRPr/>
            </a:pPr>
            <a:fld id="{5B7AF5F1-C79D-482E-8417-4E90424D8603}" type="slidenum">
              <a:rPr lang="en-GB" smtClean="0"/>
              <a:pPr>
                <a:defRPr/>
              </a:pPr>
              <a:t>12</a:t>
            </a:fld>
            <a:endParaRPr lang="en-GB" smtClean="0"/>
          </a:p>
        </p:txBody>
      </p:sp>
      <p:sp>
        <p:nvSpPr>
          <p:cNvPr id="53251"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3252" name="Text Box 2"/>
          <p:cNvSpPr>
            <a:spLocks noGrp="1" noChangeArrowheads="1"/>
          </p:cNvSpPr>
          <p:nvPr>
            <p:ph type="body"/>
          </p:nvPr>
        </p:nvSpPr>
        <p:spPr bwMode="auto">
          <a:noFill/>
        </p:spPr>
        <p:txBody>
          <a:bodyPr wrap="square" numCol="1" anchor="t" anchorCtr="0" compatLnSpc="1">
            <a:prstTxWarp prst="textNoShape">
              <a:avLst/>
            </a:prstTxWarp>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kern="1200" dirty="0" smtClean="0">
                <a:solidFill>
                  <a:schemeClr val="tx1"/>
                </a:solidFill>
                <a:latin typeface="+mn-lt"/>
                <a:ea typeface="+mn-ea"/>
                <a:cs typeface="+mn-cs"/>
              </a:rPr>
              <a:t>The second quote is from the current Commissioner of the FDA, Margaret Hamburg, in a speech she gave to the American Association for the Advancement of Science. This</a:t>
            </a:r>
            <a:r>
              <a:rPr lang="en-US" sz="1200" kern="1200" baseline="0" dirty="0" smtClean="0">
                <a:solidFill>
                  <a:schemeClr val="tx1"/>
                </a:solidFill>
                <a:latin typeface="+mn-lt"/>
                <a:ea typeface="+mn-ea"/>
                <a:cs typeface="+mn-cs"/>
              </a:rPr>
              <a:t> statement</a:t>
            </a:r>
            <a:r>
              <a:rPr lang="en-US" sz="1200" kern="1200" dirty="0" smtClean="0">
                <a:solidFill>
                  <a:schemeClr val="tx1"/>
                </a:solidFill>
                <a:latin typeface="+mn-lt"/>
                <a:ea typeface="+mn-ea"/>
                <a:cs typeface="+mn-cs"/>
              </a:rPr>
              <a:t> exemplifies how that sceptical disinterest turned to evangelical zeal in just a few years.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latin typeface="Arial" charset="0"/>
              <a:ea typeface="DejaVu Sans Condensed" charset="0"/>
              <a:cs typeface="DejaVu Sans Condensed"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0"/>
          <p:cNvSpPr>
            <a:spLocks noGrp="1" noChangeArrowheads="1"/>
          </p:cNvSpPr>
          <p:nvPr>
            <p:ph type="sldNum" sz="quarter" idx="5"/>
          </p:nvPr>
        </p:nvSpPr>
        <p:spPr/>
        <p:txBody>
          <a:bodyPr/>
          <a:lstStyle/>
          <a:p>
            <a:pPr>
              <a:defRPr/>
            </a:pPr>
            <a:fld id="{5B7AF5F1-C79D-482E-8417-4E90424D8603}" type="slidenum">
              <a:rPr lang="en-GB" smtClean="0"/>
              <a:pPr>
                <a:defRPr/>
              </a:pPr>
              <a:t>13</a:t>
            </a:fld>
            <a:endParaRPr lang="en-GB" smtClean="0"/>
          </a:p>
        </p:txBody>
      </p:sp>
      <p:sp>
        <p:nvSpPr>
          <p:cNvPr id="53251"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3252" name="Text Box 2"/>
          <p:cNvSpPr>
            <a:spLocks noGrp="1" noChangeArrowheads="1"/>
          </p:cNvSpPr>
          <p:nvPr>
            <p:ph type="body"/>
          </p:nvPr>
        </p:nvSpPr>
        <p:spPr bwMode="auto">
          <a:noFill/>
        </p:spPr>
        <p:txBody>
          <a:bodyPr wrap="square" numCol="1" anchor="t" anchorCtr="0" compatLnSpc="1">
            <a:prstTxWarp prst="textNoShape">
              <a:avLst/>
            </a:prstTxWarp>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kern="1200" dirty="0" smtClean="0">
                <a:solidFill>
                  <a:schemeClr val="tx1"/>
                </a:solidFill>
                <a:latin typeface="+mn-lt"/>
                <a:ea typeface="+mn-ea"/>
                <a:cs typeface="+mn-cs"/>
              </a:rPr>
              <a:t>The second quote is from the current Commissioner of the FDA, Margaret Hamburg, in a speech she gave to the American Association for the Advancement of Science. This</a:t>
            </a:r>
            <a:r>
              <a:rPr lang="en-US" sz="1200" kern="1200" baseline="0" dirty="0" smtClean="0">
                <a:solidFill>
                  <a:schemeClr val="tx1"/>
                </a:solidFill>
                <a:latin typeface="+mn-lt"/>
                <a:ea typeface="+mn-ea"/>
                <a:cs typeface="+mn-cs"/>
              </a:rPr>
              <a:t> statement</a:t>
            </a:r>
            <a:r>
              <a:rPr lang="en-US" sz="1200" kern="1200" dirty="0" smtClean="0">
                <a:solidFill>
                  <a:schemeClr val="tx1"/>
                </a:solidFill>
                <a:latin typeface="+mn-lt"/>
                <a:ea typeface="+mn-ea"/>
                <a:cs typeface="+mn-cs"/>
              </a:rPr>
              <a:t> exemplifies how that sceptical disinterest turned to evangelical zeal in just a few years.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latin typeface="Arial" charset="0"/>
              <a:ea typeface="DejaVu Sans Condensed" charset="0"/>
              <a:cs typeface="DejaVu Sans Condensed"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1B3A95D2-19F8-4431-9C2D-43023F4F90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1A286-CF4D-4357-96B3-F0A0671C284B}"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10BCC-22F1-43D2-BEE6-7B962C1921B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1A286-CF4D-4357-96B3-F0A0671C284B}" type="datetimeFigureOut">
              <a:rPr lang="en-GB" smtClean="0"/>
              <a:pPr/>
              <a:t>08/07/2015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10BCC-22F1-43D2-BEE6-7B962C1921B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496944" cy="1470025"/>
          </a:xfrm>
        </p:spPr>
        <p:txBody>
          <a:bodyPr>
            <a:noAutofit/>
          </a:bodyPr>
          <a:lstStyle/>
          <a:p>
            <a:r>
              <a:rPr lang="en-GB" sz="5000" b="1" dirty="0" smtClean="0"/>
              <a:t/>
            </a:r>
            <a:br>
              <a:rPr lang="en-GB" sz="5000" b="1" dirty="0" smtClean="0"/>
            </a:br>
            <a:r>
              <a:rPr lang="en-GB" sz="5000" b="1" dirty="0" smtClean="0"/>
              <a:t>Regulation as translation:</a:t>
            </a:r>
            <a:r>
              <a:rPr lang="en-GB" sz="5000" b="1" dirty="0" smtClean="0">
                <a:solidFill>
                  <a:schemeClr val="accent2">
                    <a:lumMod val="50000"/>
                  </a:schemeClr>
                </a:solidFill>
              </a:rPr>
              <a:t/>
            </a:r>
            <a:br>
              <a:rPr lang="en-GB" sz="5000" b="1" dirty="0" smtClean="0">
                <a:solidFill>
                  <a:schemeClr val="accent2">
                    <a:lumMod val="50000"/>
                  </a:schemeClr>
                </a:solidFill>
              </a:rPr>
            </a:br>
            <a:r>
              <a:rPr lang="en-GB" sz="5000" b="1" dirty="0" smtClean="0">
                <a:solidFill>
                  <a:schemeClr val="tx1">
                    <a:lumMod val="50000"/>
                    <a:lumOff val="50000"/>
                  </a:schemeClr>
                </a:solidFill>
              </a:rPr>
              <a:t>the FDA and personalised medicine</a:t>
            </a:r>
            <a:br>
              <a:rPr lang="en-GB" sz="5000" b="1" dirty="0" smtClean="0">
                <a:solidFill>
                  <a:schemeClr val="tx1">
                    <a:lumMod val="50000"/>
                    <a:lumOff val="50000"/>
                  </a:schemeClr>
                </a:solidFill>
              </a:rPr>
            </a:br>
            <a:r>
              <a:rPr lang="en-GB" sz="5000" b="1" dirty="0" smtClean="0">
                <a:solidFill>
                  <a:schemeClr val="tx1">
                    <a:lumMod val="50000"/>
                    <a:lumOff val="50000"/>
                  </a:schemeClr>
                </a:solidFill>
              </a:rPr>
              <a:t/>
            </a:r>
            <a:br>
              <a:rPr lang="en-GB" sz="5000" b="1" dirty="0" smtClean="0">
                <a:solidFill>
                  <a:schemeClr val="tx1">
                    <a:lumMod val="50000"/>
                    <a:lumOff val="50000"/>
                  </a:schemeClr>
                </a:solidFill>
              </a:rPr>
            </a:br>
            <a:r>
              <a:rPr lang="en-GB" sz="3600" b="1" dirty="0" smtClean="0"/>
              <a:t>Stuart Hogarth, King’s College London</a:t>
            </a:r>
            <a:endParaRPr lang="en-GB" sz="5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wicked problems</a:t>
            </a:r>
            <a:endParaRPr lang="en-GB" b="1" dirty="0">
              <a:solidFill>
                <a:schemeClr val="tx1">
                  <a:lumMod val="50000"/>
                  <a:lumOff val="50000"/>
                </a:schemeClr>
              </a:solidFill>
            </a:endParaRPr>
          </a:p>
        </p:txBody>
      </p:sp>
      <p:pic>
        <p:nvPicPr>
          <p:cNvPr id="4" name="Content Placeholder 3" descr="angel devil.jpg"/>
          <p:cNvPicPr>
            <a:picLocks noGrp="1" noChangeAspect="1"/>
          </p:cNvPicPr>
          <p:nvPr>
            <p:ph idx="1"/>
          </p:nvPr>
        </p:nvPicPr>
        <p:blipFill>
          <a:blip r:embed="rId2" cstate="print"/>
          <a:srcRect r="3448" b="11506"/>
          <a:stretch>
            <a:fillRect/>
          </a:stretch>
        </p:blipFill>
        <p:spPr>
          <a:xfrm>
            <a:off x="2483768" y="1628800"/>
            <a:ext cx="4032448" cy="484732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2.library.ucla.edu/photographs/Cheerleaders-c.1950.gi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755576" y="5877272"/>
            <a:ext cx="7344816" cy="400110"/>
          </a:xfrm>
          <a:prstGeom prst="rect">
            <a:avLst/>
          </a:prstGeom>
        </p:spPr>
        <p:txBody>
          <a:bodyPr wrap="square">
            <a:spAutoFit/>
          </a:bodyPr>
          <a:lstStyle/>
          <a:p>
            <a:r>
              <a:rPr lang="en-GB" sz="2000" dirty="0" smtClean="0"/>
              <a:t>   </a:t>
            </a:r>
            <a:endParaRPr lang="en-GB" sz="2000" b="1" dirty="0" smtClean="0">
              <a:solidFill>
                <a:schemeClr val="accent5">
                  <a:lumMod val="75000"/>
                </a:schemeClr>
              </a:solidFill>
            </a:endParaRPr>
          </a:p>
        </p:txBody>
      </p:sp>
      <p:sp>
        <p:nvSpPr>
          <p:cNvPr id="4" name="Rectangle 3"/>
          <p:cNvSpPr/>
          <p:nvPr/>
        </p:nvSpPr>
        <p:spPr>
          <a:xfrm>
            <a:off x="357158" y="4000504"/>
            <a:ext cx="8501122" cy="1200329"/>
          </a:xfrm>
          <a:prstGeom prst="rect">
            <a:avLst/>
          </a:prstGeom>
          <a:solidFill>
            <a:schemeClr val="accent1">
              <a:lumMod val="20000"/>
              <a:lumOff val="80000"/>
            </a:schemeClr>
          </a:solidFill>
        </p:spPr>
        <p:txBody>
          <a:bodyPr wrap="square">
            <a:spAutoFit/>
          </a:bodyPr>
          <a:lstStyle/>
          <a:p>
            <a:pPr algn="ctr"/>
            <a:r>
              <a:rPr lang="en-GB" sz="3600" dirty="0" smtClean="0">
                <a:latin typeface="Modern No. 20" pitchFamily="18" charset="0"/>
              </a:rPr>
              <a:t>How and why did the FDA become cheerleaders for personalised medicine?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68313" y="1"/>
            <a:ext cx="8229600" cy="1268760"/>
          </a:xfrm>
        </p:spPr>
        <p:txBody>
          <a:bodyPr>
            <a:normAutofit/>
          </a:bodyPr>
          <a:lstStyle/>
          <a:p>
            <a:pPr>
              <a:buClr>
                <a:srgbClr val="0000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lumMod val="50000"/>
                    <a:lumOff val="50000"/>
                  </a:schemeClr>
                </a:solidFill>
                <a:latin typeface="Calibri" pitchFamily="34" charset="0"/>
              </a:rPr>
              <a:t>Regulatory scepticism</a:t>
            </a:r>
            <a:endParaRPr lang="en-GB" b="1" dirty="0" smtClean="0"/>
          </a:p>
        </p:txBody>
      </p:sp>
      <p:sp>
        <p:nvSpPr>
          <p:cNvPr id="4099" name="Text Box 2"/>
          <p:cNvSpPr txBox="1">
            <a:spLocks noChangeArrowheads="1"/>
          </p:cNvSpPr>
          <p:nvPr/>
        </p:nvSpPr>
        <p:spPr bwMode="auto">
          <a:xfrm>
            <a:off x="467544" y="1844824"/>
            <a:ext cx="8064895" cy="6719739"/>
          </a:xfrm>
          <a:prstGeom prst="rect">
            <a:avLst/>
          </a:prstGeom>
          <a:noFill/>
          <a:ln w="9525">
            <a:noFill/>
            <a:round/>
            <a:headEnd/>
            <a:tailEnd/>
          </a:ln>
        </p:spPr>
        <p:txBody>
          <a:bodyPr lIns="90000" tIns="46800" rIns="90000" bIns="46800"/>
          <a:lstStyle/>
          <a:p>
            <a:endParaRPr lang="en-GB" sz="1400" dirty="0" smtClean="0">
              <a:solidFill>
                <a:schemeClr val="tx1">
                  <a:lumMod val="95000"/>
                  <a:lumOff val="5000"/>
                </a:schemeClr>
              </a:solidFill>
            </a:endParaRPr>
          </a:p>
          <a:p>
            <a:r>
              <a:rPr lang="en-GB" sz="3600" b="0" dirty="0" smtClean="0">
                <a:solidFill>
                  <a:schemeClr val="tx1">
                    <a:lumMod val="95000"/>
                    <a:lumOff val="5000"/>
                  </a:schemeClr>
                </a:solidFill>
                <a:latin typeface="Calibri" pitchFamily="34" charset="0"/>
              </a:rPr>
              <a:t>“</a:t>
            </a:r>
            <a:r>
              <a:rPr lang="en-GB" sz="3600" b="0" dirty="0">
                <a:solidFill>
                  <a:schemeClr val="tx1">
                    <a:lumMod val="95000"/>
                    <a:lumOff val="5000"/>
                  </a:schemeClr>
                </a:solidFill>
                <a:latin typeface="Calibri" pitchFamily="34" charset="0"/>
              </a:rPr>
              <a:t>The ratio of vision to data is very high ... We love vision, but data is our mainstay</a:t>
            </a:r>
            <a:r>
              <a:rPr lang="en-GB" sz="3600" b="0" dirty="0" smtClean="0">
                <a:solidFill>
                  <a:schemeClr val="tx1">
                    <a:lumMod val="95000"/>
                    <a:lumOff val="5000"/>
                  </a:schemeClr>
                </a:solidFill>
                <a:latin typeface="Calibri" pitchFamily="34" charset="0"/>
              </a:rPr>
              <a:t>.”</a:t>
            </a:r>
          </a:p>
          <a:p>
            <a:endParaRPr lang="en-GB" sz="2000" b="0" dirty="0">
              <a:solidFill>
                <a:schemeClr val="tx1">
                  <a:lumMod val="95000"/>
                  <a:lumOff val="5000"/>
                </a:schemeClr>
              </a:solidFill>
              <a:latin typeface="Calibri" pitchFamily="34" charset="0"/>
            </a:endParaRPr>
          </a:p>
          <a:p>
            <a:pPr algn="r"/>
            <a:r>
              <a:rPr lang="en-US" b="1" dirty="0" smtClean="0">
                <a:solidFill>
                  <a:schemeClr val="tx1">
                    <a:lumMod val="95000"/>
                    <a:lumOff val="5000"/>
                  </a:schemeClr>
                </a:solidFill>
                <a:latin typeface="Calibri" pitchFamily="34" charset="0"/>
              </a:rPr>
              <a:t>Jerry Collins, Director, Laboratory of</a:t>
            </a:r>
          </a:p>
          <a:p>
            <a:pPr algn="r"/>
            <a:r>
              <a:rPr lang="en-US" b="1" dirty="0" smtClean="0">
                <a:solidFill>
                  <a:schemeClr val="tx1">
                    <a:lumMod val="95000"/>
                    <a:lumOff val="5000"/>
                  </a:schemeClr>
                </a:solidFill>
                <a:latin typeface="Calibri" pitchFamily="34" charset="0"/>
              </a:rPr>
              <a:t>Clinical Pharmacology, FDA, 1998.</a:t>
            </a:r>
          </a:p>
          <a:p>
            <a:endParaRPr lang="en-GB" sz="1400" dirty="0">
              <a:solidFill>
                <a:schemeClr val="accent2">
                  <a:lumMod val="50000"/>
                </a:schemeClr>
              </a:solidFill>
              <a:latin typeface="Calibri" pitchFamily="34" charset="0"/>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2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800" b="1"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p:txBody>
      </p:sp>
      <p:sp>
        <p:nvSpPr>
          <p:cNvPr id="15364" name="Text Box 3"/>
          <p:cNvSpPr txBox="1">
            <a:spLocks noChangeArrowheads="1"/>
          </p:cNvSpPr>
          <p:nvPr/>
        </p:nvSpPr>
        <p:spPr bwMode="auto">
          <a:xfrm>
            <a:off x="5894388" y="6605588"/>
            <a:ext cx="3249612" cy="504825"/>
          </a:xfrm>
          <a:prstGeom prst="rect">
            <a:avLst/>
          </a:prstGeom>
          <a:noFill/>
          <a:ln w="9525">
            <a:noFill/>
            <a:round/>
            <a:headEnd/>
            <a:tailEnd/>
          </a:ln>
        </p:spPr>
        <p:txBody>
          <a:bodyPr lIns="90000" tIns="46800" rIns="90000" bIns="46800"/>
          <a:lstStyle/>
          <a:p>
            <a:pPr marL="336550" indent="-336550" algn="r">
              <a:spcBef>
                <a:spcPts val="45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GB" b="1">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0" dur="500"/>
                                        <p:tgtEl>
                                          <p:spTgt spid="409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3"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68313" y="1"/>
            <a:ext cx="8229600" cy="1268760"/>
          </a:xfrm>
        </p:spPr>
        <p:txBody>
          <a:bodyPr>
            <a:normAutofit/>
          </a:bodyPr>
          <a:lstStyle/>
          <a:p>
            <a:pPr>
              <a:buClr>
                <a:srgbClr val="0000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lumMod val="50000"/>
                    <a:lumOff val="50000"/>
                  </a:schemeClr>
                </a:solidFill>
                <a:latin typeface="Calibri" pitchFamily="34" charset="0"/>
              </a:rPr>
              <a:t>Regulatory enthusiasm</a:t>
            </a:r>
            <a:endParaRPr lang="en-GB" b="1" dirty="0" smtClean="0"/>
          </a:p>
        </p:txBody>
      </p:sp>
      <p:sp>
        <p:nvSpPr>
          <p:cNvPr id="4099" name="Text Box 2"/>
          <p:cNvSpPr txBox="1">
            <a:spLocks noChangeArrowheads="1"/>
          </p:cNvSpPr>
          <p:nvPr/>
        </p:nvSpPr>
        <p:spPr bwMode="auto">
          <a:xfrm>
            <a:off x="467544" y="1196752"/>
            <a:ext cx="8064895" cy="7367811"/>
          </a:xfrm>
          <a:prstGeom prst="rect">
            <a:avLst/>
          </a:prstGeom>
          <a:noFill/>
          <a:ln w="9525">
            <a:noFill/>
            <a:round/>
            <a:headEnd/>
            <a:tailEnd/>
          </a:ln>
        </p:spPr>
        <p:txBody>
          <a:bodyPr lIns="90000" tIns="46800" rIns="90000" bIns="46800"/>
          <a:lstStyle/>
          <a:p>
            <a:endParaRPr lang="en-GB" sz="1400" dirty="0" smtClean="0">
              <a:solidFill>
                <a:schemeClr val="tx1">
                  <a:lumMod val="95000"/>
                  <a:lumOff val="5000"/>
                </a:schemeClr>
              </a:solidFill>
            </a:endParaRPr>
          </a:p>
          <a:p>
            <a:endParaRPr lang="en-GB" sz="1400" dirty="0">
              <a:latin typeface="Calibri" pitchFamily="34" charset="0"/>
            </a:endParaRPr>
          </a:p>
          <a:p>
            <a:r>
              <a:rPr lang="en-GB" sz="3200" b="0" dirty="0" smtClean="0">
                <a:latin typeface="Calibri" pitchFamily="34" charset="0"/>
              </a:rPr>
              <a:t>“</a:t>
            </a:r>
            <a:r>
              <a:rPr lang="en-GB" sz="3200" b="0" dirty="0">
                <a:latin typeface="Calibri" pitchFamily="34" charset="0"/>
              </a:rPr>
              <a:t>This first decade of the 21st century began with the decoding of the human genome—a scientific achievement that we knew had the potential to transform our understanding of health and disease and revolutionize our fundamental approach to medicine.” </a:t>
            </a:r>
            <a:endParaRPr lang="en-GB" sz="3200" b="0" dirty="0" smtClean="0">
              <a:latin typeface="Calibri" pitchFamily="34" charset="0"/>
            </a:endParaRPr>
          </a:p>
          <a:p>
            <a:endParaRPr lang="en-GB" sz="2400" b="0" dirty="0" smtClean="0">
              <a:latin typeface="Calibri" pitchFamily="34" charset="0"/>
            </a:endParaRPr>
          </a:p>
          <a:p>
            <a:pPr algn="r"/>
            <a:r>
              <a:rPr lang="en-GB" b="1" dirty="0" smtClean="0">
                <a:latin typeface="Calibri" pitchFamily="34" charset="0"/>
              </a:rPr>
              <a:t>Margaret </a:t>
            </a:r>
            <a:r>
              <a:rPr lang="en-GB" b="1" dirty="0">
                <a:latin typeface="Calibri" pitchFamily="34" charset="0"/>
              </a:rPr>
              <a:t>Hamburg, FDA </a:t>
            </a:r>
            <a:r>
              <a:rPr lang="en-GB" b="1" dirty="0" smtClean="0">
                <a:latin typeface="Calibri" pitchFamily="34" charset="0"/>
              </a:rPr>
              <a:t>Commissioner, 2009</a:t>
            </a:r>
          </a:p>
          <a:p>
            <a:endParaRPr lang="en-GB" sz="1600" b="0" dirty="0" smtClean="0">
              <a:latin typeface="Calibri" pitchFamily="34" charset="0"/>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2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800" b="1"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a:p>
            <a:pPr marL="736600" lvl="1" indent="-279400">
              <a:spcBef>
                <a:spcPts val="60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GB" sz="2400" dirty="0">
              <a:solidFill>
                <a:srgbClr val="000099"/>
              </a:solidFill>
            </a:endParaRPr>
          </a:p>
        </p:txBody>
      </p:sp>
      <p:sp>
        <p:nvSpPr>
          <p:cNvPr id="15364" name="Text Box 3"/>
          <p:cNvSpPr txBox="1">
            <a:spLocks noChangeArrowheads="1"/>
          </p:cNvSpPr>
          <p:nvPr/>
        </p:nvSpPr>
        <p:spPr bwMode="auto">
          <a:xfrm>
            <a:off x="5894388" y="6605588"/>
            <a:ext cx="3249612" cy="504825"/>
          </a:xfrm>
          <a:prstGeom prst="rect">
            <a:avLst/>
          </a:prstGeom>
          <a:noFill/>
          <a:ln w="9525">
            <a:noFill/>
            <a:round/>
            <a:headEnd/>
            <a:tailEnd/>
          </a:ln>
        </p:spPr>
        <p:txBody>
          <a:bodyPr lIns="90000" tIns="46800" rIns="90000" bIns="46800"/>
          <a:lstStyle/>
          <a:p>
            <a:pPr marL="336550" indent="-336550" algn="r">
              <a:spcBef>
                <a:spcPts val="450"/>
              </a:spcBef>
              <a:buClr>
                <a:srgbClr val="000099"/>
              </a:buCl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GB" b="1">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7" dur="500"/>
                                        <p:tgtEl>
                                          <p:spTgt spid="409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0"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357214"/>
            <a:ext cx="8229600" cy="2057427"/>
          </a:xfrm>
        </p:spPr>
        <p:txBody>
          <a:bodyPr/>
          <a:lstStyle/>
          <a:p>
            <a:pPr>
              <a:defRPr/>
            </a:pPr>
            <a:r>
              <a:rPr lang="en-GB" b="1" dirty="0" smtClean="0">
                <a:solidFill>
                  <a:schemeClr val="tx1">
                    <a:lumMod val="50000"/>
                    <a:lumOff val="50000"/>
                  </a:schemeClr>
                </a:solidFill>
                <a:latin typeface="Calibri" pitchFamily="34" charset="0"/>
              </a:rPr>
              <a:t>Creating a new regulatory regime</a:t>
            </a:r>
            <a:endParaRPr lang="en-US" sz="4000" b="1" dirty="0">
              <a:solidFill>
                <a:schemeClr val="tx1">
                  <a:lumMod val="50000"/>
                  <a:lumOff val="50000"/>
                </a:schemeClr>
              </a:solidFill>
            </a:endParaRPr>
          </a:p>
        </p:txBody>
      </p:sp>
      <p:sp>
        <p:nvSpPr>
          <p:cNvPr id="81923" name="Rectangle 3"/>
          <p:cNvSpPr>
            <a:spLocks noGrp="1" noChangeArrowheads="1"/>
          </p:cNvSpPr>
          <p:nvPr>
            <p:ph sz="quarter" idx="2"/>
          </p:nvPr>
        </p:nvSpPr>
        <p:spPr>
          <a:xfrm>
            <a:off x="539750" y="1071546"/>
            <a:ext cx="8147050" cy="6461911"/>
          </a:xfrm>
        </p:spPr>
        <p:txBody>
          <a:bodyPr>
            <a:normAutofit/>
          </a:bodyPr>
          <a:lstStyle/>
          <a:p>
            <a:pPr>
              <a:buFont typeface="Arial" charset="0"/>
              <a:buNone/>
              <a:defRPr/>
            </a:pPr>
            <a:endParaRPr lang="en-GB" sz="1500" b="1" dirty="0" smtClean="0">
              <a:solidFill>
                <a:schemeClr val="accent2">
                  <a:lumMod val="50000"/>
                </a:schemeClr>
              </a:solidFill>
            </a:endParaRPr>
          </a:p>
          <a:p>
            <a:pPr>
              <a:buNone/>
              <a:defRPr/>
            </a:pPr>
            <a:r>
              <a:rPr lang="en-GB" b="1" dirty="0" smtClean="0">
                <a:latin typeface="Calibri" pitchFamily="34" charset="0"/>
              </a:rPr>
              <a:t>Three phases/processes</a:t>
            </a:r>
            <a:endParaRPr lang="en-GB" b="1" dirty="0">
              <a:latin typeface="Calibri" pitchFamily="34" charset="0"/>
            </a:endParaRPr>
          </a:p>
          <a:p>
            <a:pPr lvl="1">
              <a:buFontTx/>
              <a:buChar char="•"/>
              <a:defRPr/>
            </a:pPr>
            <a:r>
              <a:rPr lang="en-US" dirty="0" smtClean="0">
                <a:latin typeface="Calibri" pitchFamily="34" charset="0"/>
              </a:rPr>
              <a:t>Information gathering</a:t>
            </a:r>
          </a:p>
          <a:p>
            <a:pPr lvl="1">
              <a:buFontTx/>
              <a:buChar char="•"/>
              <a:defRPr/>
            </a:pPr>
            <a:r>
              <a:rPr lang="en-US" dirty="0" smtClean="0">
                <a:latin typeface="Calibri" pitchFamily="34" charset="0"/>
              </a:rPr>
              <a:t>Standard setting</a:t>
            </a:r>
          </a:p>
          <a:p>
            <a:pPr lvl="1">
              <a:buFontTx/>
              <a:buChar char="•"/>
              <a:defRPr/>
            </a:pPr>
            <a:r>
              <a:rPr lang="en-US" dirty="0" smtClean="0">
                <a:latin typeface="Calibri" pitchFamily="34" charset="0"/>
              </a:rPr>
              <a:t>Implementation</a:t>
            </a:r>
          </a:p>
          <a:p>
            <a:pPr lvl="1">
              <a:buNone/>
              <a:defRPr/>
            </a:pPr>
            <a:endParaRPr lang="en-US" dirty="0" smtClean="0">
              <a:latin typeface="Calibri" pitchFamily="34" charset="0"/>
            </a:endParaRPr>
          </a:p>
          <a:p>
            <a:pPr>
              <a:buNone/>
              <a:defRPr/>
            </a:pPr>
            <a:endParaRPr lang="en-US" dirty="0" smtClean="0">
              <a:latin typeface="Calibri" pitchFamily="34" charset="0"/>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dirty="0" smtClean="0">
              <a:solidFill>
                <a:srgbClr val="0000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b="1" dirty="0" smtClean="0"/>
              <a:t>information</a:t>
            </a:r>
            <a:endParaRPr lang="en-GB" sz="6000" b="1" dirty="0"/>
          </a:p>
        </p:txBody>
      </p:sp>
      <p:sp>
        <p:nvSpPr>
          <p:cNvPr id="3" name="Subtitle 2"/>
          <p:cNvSpPr>
            <a:spLocks noGrp="1"/>
          </p:cNvSpPr>
          <p:nvPr>
            <p:ph type="subTitle" idx="1"/>
          </p:nvPr>
        </p:nvSpPr>
        <p:spPr>
          <a:xfrm>
            <a:off x="1331640" y="3429000"/>
            <a:ext cx="6400800" cy="1752600"/>
          </a:xfrm>
        </p:spPr>
        <p:txBody>
          <a:bodyPr>
            <a:normAutofit/>
          </a:bodyPr>
          <a:lstStyle/>
          <a:p>
            <a:r>
              <a:rPr lang="en-GB" sz="6000" b="1" dirty="0" smtClean="0"/>
              <a:t>gathering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0"/>
            <a:ext cx="8229600" cy="1700213"/>
          </a:xfrm>
        </p:spPr>
        <p:txBody>
          <a:bodyPr/>
          <a:lstStyle/>
          <a:p>
            <a:pPr>
              <a:defRPr/>
            </a:pPr>
            <a:r>
              <a:rPr lang="en-GB" b="1" dirty="0" smtClean="0">
                <a:solidFill>
                  <a:schemeClr val="tx1">
                    <a:lumMod val="50000"/>
                    <a:lumOff val="50000"/>
                  </a:schemeClr>
                </a:solidFill>
                <a:latin typeface="Calibri" pitchFamily="34" charset="0"/>
              </a:rPr>
              <a:t>Public(?) engagement</a:t>
            </a:r>
            <a:r>
              <a:rPr lang="en-GB" sz="1400" b="1" dirty="0">
                <a:solidFill>
                  <a:schemeClr val="tx1">
                    <a:lumMod val="50000"/>
                    <a:lumOff val="50000"/>
                  </a:schemeClr>
                </a:solidFill>
              </a:rPr>
              <a:t/>
            </a:r>
            <a:br>
              <a:rPr lang="en-GB" sz="1400" b="1" dirty="0">
                <a:solidFill>
                  <a:schemeClr val="tx1">
                    <a:lumMod val="50000"/>
                    <a:lumOff val="50000"/>
                  </a:schemeClr>
                </a:solidFill>
              </a:rPr>
            </a:br>
            <a:endParaRPr lang="en-US" sz="4000" b="1" dirty="0">
              <a:solidFill>
                <a:schemeClr val="tx1">
                  <a:lumMod val="50000"/>
                  <a:lumOff val="50000"/>
                </a:schemeClr>
              </a:solidFill>
            </a:endParaRPr>
          </a:p>
        </p:txBody>
      </p:sp>
      <p:sp>
        <p:nvSpPr>
          <p:cNvPr id="81923" name="Rectangle 3"/>
          <p:cNvSpPr>
            <a:spLocks noGrp="1" noChangeArrowheads="1"/>
          </p:cNvSpPr>
          <p:nvPr>
            <p:ph sz="quarter" idx="2"/>
          </p:nvPr>
        </p:nvSpPr>
        <p:spPr>
          <a:xfrm>
            <a:off x="539750" y="1052737"/>
            <a:ext cx="8147050" cy="6480720"/>
          </a:xfrm>
        </p:spPr>
        <p:txBody>
          <a:bodyPr>
            <a:normAutofit/>
          </a:bodyPr>
          <a:lstStyle/>
          <a:p>
            <a:pPr>
              <a:buFont typeface="Arial" charset="0"/>
              <a:buNone/>
              <a:defRPr/>
            </a:pPr>
            <a:endParaRPr lang="en-GB" sz="1500" b="1" dirty="0" smtClean="0">
              <a:solidFill>
                <a:schemeClr val="accent2">
                  <a:lumMod val="50000"/>
                </a:schemeClr>
              </a:solidFill>
            </a:endParaRPr>
          </a:p>
          <a:p>
            <a:pPr lvl="1">
              <a:buNone/>
              <a:defRPr/>
            </a:pPr>
            <a:r>
              <a:rPr lang="en-US" sz="3200" b="1" dirty="0" smtClean="0">
                <a:latin typeface="Calibri" pitchFamily="34" charset="0"/>
              </a:rPr>
              <a:t>May 2002 workshop</a:t>
            </a:r>
          </a:p>
          <a:p>
            <a:pPr lvl="2">
              <a:buFontTx/>
              <a:buChar char="•"/>
              <a:defRPr/>
            </a:pPr>
            <a:r>
              <a:rPr lang="en-US" sz="2800" dirty="0" smtClean="0">
                <a:latin typeface="Calibri" pitchFamily="34" charset="0"/>
              </a:rPr>
              <a:t>Co-sponsored by industry </a:t>
            </a:r>
          </a:p>
          <a:p>
            <a:pPr lvl="3">
              <a:buFontTx/>
              <a:buChar char="•"/>
              <a:defRPr/>
            </a:pPr>
            <a:r>
              <a:rPr lang="en-US" sz="2800" dirty="0" err="1" smtClean="0">
                <a:latin typeface="Calibri" pitchFamily="34" charset="0"/>
              </a:rPr>
              <a:t>PhRMA</a:t>
            </a:r>
            <a:r>
              <a:rPr lang="en-US" sz="2800" dirty="0" smtClean="0">
                <a:latin typeface="Calibri" pitchFamily="34" charset="0"/>
              </a:rPr>
              <a:t>, </a:t>
            </a:r>
            <a:r>
              <a:rPr lang="en-US" sz="2800" dirty="0" err="1" smtClean="0">
                <a:latin typeface="Calibri" pitchFamily="34" charset="0"/>
              </a:rPr>
              <a:t>DruSafe</a:t>
            </a:r>
            <a:r>
              <a:rPr lang="en-US" sz="2800" dirty="0" smtClean="0">
                <a:latin typeface="Calibri" pitchFamily="34" charset="0"/>
              </a:rPr>
              <a:t> and </a:t>
            </a:r>
            <a:r>
              <a:rPr lang="en-US" sz="2800" dirty="0" err="1" smtClean="0">
                <a:latin typeface="Calibri" pitchFamily="34" charset="0"/>
              </a:rPr>
              <a:t>Pharmacogenetics</a:t>
            </a:r>
            <a:r>
              <a:rPr lang="en-US" sz="2800" dirty="0" smtClean="0">
                <a:latin typeface="Calibri" pitchFamily="34" charset="0"/>
              </a:rPr>
              <a:t> Working Group</a:t>
            </a:r>
          </a:p>
          <a:p>
            <a:pPr lvl="2">
              <a:buFontTx/>
              <a:buChar char="•"/>
              <a:defRPr/>
            </a:pPr>
            <a:r>
              <a:rPr lang="en-US" sz="2800" dirty="0" smtClean="0">
                <a:latin typeface="Calibri" pitchFamily="34" charset="0"/>
              </a:rPr>
              <a:t>Priority registration for industry</a:t>
            </a:r>
          </a:p>
          <a:p>
            <a:pPr lvl="2">
              <a:buFontTx/>
              <a:buChar char="•"/>
              <a:defRPr/>
            </a:pPr>
            <a:r>
              <a:rPr lang="en-US" sz="2800" dirty="0" smtClean="0">
                <a:latin typeface="Calibri" pitchFamily="34" charset="0"/>
              </a:rPr>
              <a:t>Only two speakers not from FDA or industry</a:t>
            </a:r>
          </a:p>
          <a:p>
            <a:pPr lvl="2">
              <a:buFontTx/>
              <a:buChar char="•"/>
              <a:defRPr/>
            </a:pPr>
            <a:r>
              <a:rPr lang="en-US" sz="2800" dirty="0" smtClean="0">
                <a:latin typeface="Calibri" pitchFamily="34" charset="0"/>
              </a:rPr>
              <a:t>No academic scientists working in the field</a:t>
            </a:r>
          </a:p>
          <a:p>
            <a:pPr lvl="2">
              <a:buFontTx/>
              <a:buChar char="•"/>
              <a:defRPr/>
            </a:pPr>
            <a:r>
              <a:rPr lang="en-US" sz="2800" dirty="0" smtClean="0">
                <a:latin typeface="Calibri" pitchFamily="34" charset="0"/>
              </a:rPr>
              <a:t>No healthcare policymakers</a:t>
            </a:r>
          </a:p>
          <a:p>
            <a:pPr lvl="2">
              <a:buFontTx/>
              <a:buChar char="•"/>
              <a:defRPr/>
            </a:pPr>
            <a:r>
              <a:rPr lang="en-US" sz="2800" dirty="0" smtClean="0">
                <a:latin typeface="Calibri" pitchFamily="34" charset="0"/>
              </a:rPr>
              <a:t>Subsequent workshops in 2003, 2004, 2006, 2007 and 2010</a:t>
            </a: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dirty="0" smtClean="0">
              <a:solidFill>
                <a:srgbClr val="0000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lumMod val="50000"/>
                    <a:lumOff val="50000"/>
                  </a:schemeClr>
                </a:solidFill>
              </a:rPr>
              <a:t>Policy development</a:t>
            </a:r>
            <a:endParaRPr lang="en-GB" sz="4000" b="1" dirty="0">
              <a:solidFill>
                <a:schemeClr val="tx1">
                  <a:lumMod val="50000"/>
                  <a:lumOff val="50000"/>
                </a:schemeClr>
              </a:solidFill>
            </a:endParaRPr>
          </a:p>
        </p:txBody>
      </p:sp>
      <p:sp>
        <p:nvSpPr>
          <p:cNvPr id="3" name="Text Placeholder 2"/>
          <p:cNvSpPr>
            <a:spLocks noGrp="1"/>
          </p:cNvSpPr>
          <p:nvPr>
            <p:ph type="body" sz="half" idx="1"/>
          </p:nvPr>
        </p:nvSpPr>
        <p:spPr>
          <a:xfrm>
            <a:off x="457200" y="1357298"/>
            <a:ext cx="8186766" cy="4768865"/>
          </a:xfrm>
        </p:spPr>
        <p:txBody>
          <a:bodyPr>
            <a:normAutofit/>
          </a:bodyPr>
          <a:lstStyle/>
          <a:p>
            <a:pPr>
              <a:buNone/>
            </a:pPr>
            <a:r>
              <a:rPr lang="en-GB" dirty="0" smtClean="0"/>
              <a:t>	</a:t>
            </a:r>
          </a:p>
          <a:p>
            <a:pPr>
              <a:buNone/>
            </a:pPr>
            <a:r>
              <a:rPr lang="en-GB" dirty="0" smtClean="0"/>
              <a:t>	“These workshops served to catalyze guidance and policy development, to build an infrastructure for regulatory review and to provide pharmacogenomics principles in drug development.”</a:t>
            </a:r>
          </a:p>
          <a:p>
            <a:pPr algn="r">
              <a:buNone/>
            </a:pPr>
            <a:r>
              <a:rPr lang="en-GB" dirty="0" smtClean="0"/>
              <a:t> FDA, 2013</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lumMod val="50000"/>
                    <a:lumOff val="50000"/>
                  </a:schemeClr>
                </a:solidFill>
              </a:rPr>
              <a:t>Industry and the FDA</a:t>
            </a:r>
            <a:endParaRPr lang="en-GB" sz="4000" b="1" dirty="0">
              <a:solidFill>
                <a:schemeClr val="tx1">
                  <a:lumMod val="50000"/>
                  <a:lumOff val="50000"/>
                </a:schemeClr>
              </a:solidFill>
            </a:endParaRPr>
          </a:p>
        </p:txBody>
      </p:sp>
      <p:sp>
        <p:nvSpPr>
          <p:cNvPr id="3" name="Text Placeholder 2"/>
          <p:cNvSpPr>
            <a:spLocks noGrp="1"/>
          </p:cNvSpPr>
          <p:nvPr>
            <p:ph type="body" sz="half" idx="1"/>
          </p:nvPr>
        </p:nvSpPr>
        <p:spPr>
          <a:xfrm>
            <a:off x="457200" y="1285860"/>
            <a:ext cx="8186766" cy="4840303"/>
          </a:xfrm>
        </p:spPr>
        <p:txBody>
          <a:bodyPr>
            <a:normAutofit/>
          </a:bodyPr>
          <a:lstStyle/>
          <a:p>
            <a:pPr>
              <a:buNone/>
            </a:pPr>
            <a:r>
              <a:rPr lang="en-GB" dirty="0" smtClean="0"/>
              <a:t>	</a:t>
            </a:r>
          </a:p>
          <a:p>
            <a:pPr>
              <a:buNone/>
            </a:pPr>
            <a:r>
              <a:rPr lang="en-GB" dirty="0" smtClean="0"/>
              <a:t>	“In planning the workshop we have worked with a committee including many of these companies. I found the process of coming together around this workshop </a:t>
            </a:r>
            <a:r>
              <a:rPr lang="en-GB" dirty="0" err="1" smtClean="0"/>
              <a:t>signaled</a:t>
            </a:r>
            <a:r>
              <a:rPr lang="en-GB" dirty="0" smtClean="0"/>
              <a:t> a new openness and a new era.” </a:t>
            </a:r>
          </a:p>
          <a:p>
            <a:pPr algn="r">
              <a:buNone/>
            </a:pPr>
            <a:r>
              <a:rPr lang="en-GB" sz="2400" dirty="0" smtClean="0"/>
              <a:t>Larry </a:t>
            </a:r>
            <a:r>
              <a:rPr lang="en-GB" sz="2400" dirty="0" err="1" smtClean="0"/>
              <a:t>Lesko</a:t>
            </a:r>
            <a:r>
              <a:rPr lang="en-GB" sz="2400" dirty="0" smtClean="0"/>
              <a:t>, Director of Clinical Pharmacology, FDA, 2002</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lumMod val="50000"/>
                    <a:lumOff val="50000"/>
                  </a:schemeClr>
                </a:solidFill>
              </a:rPr>
              <a:t>FDA as advocate</a:t>
            </a:r>
            <a:endParaRPr lang="en-GB" sz="4000" b="1" dirty="0">
              <a:solidFill>
                <a:schemeClr val="tx1">
                  <a:lumMod val="50000"/>
                  <a:lumOff val="50000"/>
                </a:schemeClr>
              </a:solidFill>
            </a:endParaRPr>
          </a:p>
        </p:txBody>
      </p:sp>
      <p:sp>
        <p:nvSpPr>
          <p:cNvPr id="3" name="Text Placeholder 2"/>
          <p:cNvSpPr>
            <a:spLocks noGrp="1"/>
          </p:cNvSpPr>
          <p:nvPr>
            <p:ph type="body" sz="half" idx="1"/>
          </p:nvPr>
        </p:nvSpPr>
        <p:spPr>
          <a:xfrm>
            <a:off x="457200" y="1285860"/>
            <a:ext cx="8186766" cy="4840303"/>
          </a:xfrm>
        </p:spPr>
        <p:txBody>
          <a:bodyPr>
            <a:normAutofit fontScale="92500" lnSpcReduction="20000"/>
          </a:bodyPr>
          <a:lstStyle/>
          <a:p>
            <a:pPr>
              <a:buNone/>
            </a:pPr>
            <a:r>
              <a:rPr lang="en-GB" dirty="0" smtClean="0"/>
              <a:t>	</a:t>
            </a:r>
          </a:p>
          <a:p>
            <a:pPr>
              <a:buNone/>
            </a:pPr>
            <a:r>
              <a:rPr lang="en-GB" dirty="0" smtClean="0"/>
              <a:t>	“The FDA has become a </a:t>
            </a:r>
            <a:r>
              <a:rPr lang="en-GB" b="1" dirty="0" smtClean="0"/>
              <a:t>proactive and thoughtful advocate</a:t>
            </a:r>
            <a:r>
              <a:rPr lang="en-GB" dirty="0" smtClean="0"/>
              <a:t> of </a:t>
            </a:r>
            <a:r>
              <a:rPr lang="en-GB" dirty="0" err="1" smtClean="0"/>
              <a:t>PGx</a:t>
            </a:r>
            <a:r>
              <a:rPr lang="en-GB" dirty="0" smtClean="0"/>
              <a:t> and </a:t>
            </a:r>
            <a:r>
              <a:rPr lang="en-GB" dirty="0" err="1" smtClean="0"/>
              <a:t>PGt</a:t>
            </a:r>
            <a:r>
              <a:rPr lang="en-GB" dirty="0" smtClean="0"/>
              <a:t>, and believes that as a public health Agency it has a responsibility to play </a:t>
            </a:r>
            <a:r>
              <a:rPr lang="en-GB" b="1" dirty="0" smtClean="0"/>
              <a:t>a leading role</a:t>
            </a:r>
            <a:r>
              <a:rPr lang="en-GB" dirty="0" smtClean="0"/>
              <a:t> in bringing about </a:t>
            </a:r>
            <a:r>
              <a:rPr lang="en-GB" b="1" dirty="0" smtClean="0"/>
              <a:t>the  translation of </a:t>
            </a:r>
            <a:r>
              <a:rPr lang="en-GB" b="1" dirty="0" err="1" smtClean="0"/>
              <a:t>PGx</a:t>
            </a:r>
            <a:r>
              <a:rPr lang="en-GB" b="1" dirty="0" smtClean="0"/>
              <a:t> </a:t>
            </a:r>
            <a:r>
              <a:rPr lang="en-GB" dirty="0" smtClean="0"/>
              <a:t>and </a:t>
            </a:r>
            <a:r>
              <a:rPr lang="en-GB" dirty="0" err="1" smtClean="0"/>
              <a:t>PGt</a:t>
            </a:r>
            <a:r>
              <a:rPr lang="en-GB" dirty="0" smtClean="0"/>
              <a:t> from bench to bedside. </a:t>
            </a:r>
          </a:p>
          <a:p>
            <a:pPr>
              <a:buNone/>
            </a:pPr>
            <a:r>
              <a:rPr lang="en-GB" dirty="0" smtClean="0"/>
              <a:t>	The FDA also realizes that it can </a:t>
            </a:r>
            <a:r>
              <a:rPr lang="en-GB" b="1" dirty="0" smtClean="0"/>
              <a:t>hinder innovation and become a regulatory barrier </a:t>
            </a:r>
            <a:r>
              <a:rPr lang="en-GB" dirty="0" smtClean="0"/>
              <a:t>in the translational process if it is not careful with its guidance, policies and procedures.”</a:t>
            </a:r>
          </a:p>
          <a:p>
            <a:pPr algn="r">
              <a:buNone/>
            </a:pPr>
            <a:r>
              <a:rPr lang="en-GB" dirty="0" err="1" smtClean="0"/>
              <a:t>Lesko</a:t>
            </a:r>
            <a:r>
              <a:rPr lang="en-GB" dirty="0" smtClean="0"/>
              <a:t> and Woodcock, 2004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roadblock.jpg"/>
          <p:cNvPicPr>
            <a:picLocks noGrp="1" noChangeAspect="1"/>
          </p:cNvPicPr>
          <p:nvPr>
            <p:ph idx="1"/>
          </p:nvPr>
        </p:nvPicPr>
        <p:blipFill>
          <a:blip r:embed="rId2" cstate="print"/>
          <a:stretch>
            <a:fillRect/>
          </a:stretch>
        </p:blipFill>
        <p:spPr>
          <a:xfrm>
            <a:off x="827584" y="764705"/>
            <a:ext cx="7510853" cy="563972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0"/>
            <a:ext cx="8229600" cy="1700213"/>
          </a:xfrm>
        </p:spPr>
        <p:txBody>
          <a:bodyPr/>
          <a:lstStyle/>
          <a:p>
            <a:pPr>
              <a:defRPr/>
            </a:pPr>
            <a:r>
              <a:rPr lang="en-GB" b="1" dirty="0" smtClean="0">
                <a:solidFill>
                  <a:schemeClr val="tx1">
                    <a:lumMod val="50000"/>
                    <a:lumOff val="50000"/>
                  </a:schemeClr>
                </a:solidFill>
                <a:latin typeface="Calibri" pitchFamily="34" charset="0"/>
              </a:rPr>
              <a:t>Voluntary submission</a:t>
            </a:r>
            <a:r>
              <a:rPr lang="en-GB" sz="1400" b="1" dirty="0">
                <a:solidFill>
                  <a:schemeClr val="tx1">
                    <a:lumMod val="50000"/>
                    <a:lumOff val="50000"/>
                  </a:schemeClr>
                </a:solidFill>
              </a:rPr>
              <a:t/>
            </a:r>
            <a:br>
              <a:rPr lang="en-GB" sz="1400" b="1" dirty="0">
                <a:solidFill>
                  <a:schemeClr val="tx1">
                    <a:lumMod val="50000"/>
                    <a:lumOff val="50000"/>
                  </a:schemeClr>
                </a:solidFill>
              </a:rPr>
            </a:br>
            <a:endParaRPr lang="en-US" sz="4000" b="1" dirty="0">
              <a:solidFill>
                <a:schemeClr val="tx1">
                  <a:lumMod val="50000"/>
                  <a:lumOff val="50000"/>
                </a:schemeClr>
              </a:solidFill>
            </a:endParaRPr>
          </a:p>
        </p:txBody>
      </p:sp>
      <p:sp>
        <p:nvSpPr>
          <p:cNvPr id="81923" name="Rectangle 3"/>
          <p:cNvSpPr>
            <a:spLocks noGrp="1" noChangeArrowheads="1"/>
          </p:cNvSpPr>
          <p:nvPr>
            <p:ph sz="quarter" idx="2"/>
          </p:nvPr>
        </p:nvSpPr>
        <p:spPr>
          <a:xfrm>
            <a:off x="539750" y="1052737"/>
            <a:ext cx="8147050" cy="6480720"/>
          </a:xfrm>
        </p:spPr>
        <p:txBody>
          <a:bodyPr>
            <a:normAutofit/>
          </a:bodyPr>
          <a:lstStyle/>
          <a:p>
            <a:pPr>
              <a:buFont typeface="Arial" charset="0"/>
              <a:buNone/>
              <a:defRPr/>
            </a:pPr>
            <a:endParaRPr lang="en-GB" sz="1500" b="1" dirty="0" smtClean="0">
              <a:solidFill>
                <a:schemeClr val="accent2">
                  <a:lumMod val="50000"/>
                </a:schemeClr>
              </a:solidFill>
            </a:endParaRPr>
          </a:p>
          <a:p>
            <a:pPr lvl="1">
              <a:buNone/>
              <a:defRPr/>
            </a:pPr>
            <a:r>
              <a:rPr lang="en-US" sz="3600" dirty="0" smtClean="0">
                <a:latin typeface="Calibri" pitchFamily="34" charset="0"/>
              </a:rPr>
              <a:t>	FDA creates IPRG  and voluntary genomic data submission (VGDS) process – industry share PGx data outside formal regulatory review system</a:t>
            </a:r>
          </a:p>
          <a:p>
            <a:pPr lvl="2">
              <a:defRPr/>
            </a:pPr>
            <a:r>
              <a:rPr lang="en-US" sz="3600" dirty="0" smtClean="0">
                <a:latin typeface="Calibri" pitchFamily="34" charset="0"/>
              </a:rPr>
              <a:t>creation of a new </a:t>
            </a:r>
            <a:r>
              <a:rPr lang="en-US" sz="3600" i="1" dirty="0" smtClean="0">
                <a:latin typeface="Calibri" pitchFamily="34" charset="0"/>
              </a:rPr>
              <a:t>pre-regulatory</a:t>
            </a:r>
            <a:r>
              <a:rPr lang="en-US" sz="3600" dirty="0" smtClean="0">
                <a:latin typeface="Calibri" pitchFamily="34" charset="0"/>
              </a:rPr>
              <a:t> space</a:t>
            </a: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dirty="0" smtClean="0">
              <a:solidFill>
                <a:srgbClr val="0000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lstStyle/>
          <a:p>
            <a:r>
              <a:rPr lang="en-GB" b="1" dirty="0" smtClean="0">
                <a:solidFill>
                  <a:schemeClr val="tx1">
                    <a:lumMod val="50000"/>
                    <a:lumOff val="50000"/>
                  </a:schemeClr>
                </a:solidFill>
              </a:rPr>
              <a:t>regulatory experiments</a:t>
            </a:r>
            <a:endParaRPr lang="en-GB" b="1" dirty="0">
              <a:solidFill>
                <a:schemeClr val="tx1">
                  <a:lumMod val="50000"/>
                  <a:lumOff val="50000"/>
                </a:schemeClr>
              </a:solidFill>
            </a:endParaRPr>
          </a:p>
        </p:txBody>
      </p:sp>
      <p:sp>
        <p:nvSpPr>
          <p:cNvPr id="3" name="Content Placeholder 2"/>
          <p:cNvSpPr>
            <a:spLocks noGrp="1"/>
          </p:cNvSpPr>
          <p:nvPr>
            <p:ph idx="1"/>
          </p:nvPr>
        </p:nvSpPr>
        <p:spPr>
          <a:xfrm>
            <a:off x="539552" y="4221088"/>
            <a:ext cx="8318728" cy="2448272"/>
          </a:xfrm>
        </p:spPr>
        <p:txBody>
          <a:bodyPr>
            <a:normAutofit fontScale="85000" lnSpcReduction="20000"/>
          </a:bodyPr>
          <a:lstStyle/>
          <a:p>
            <a:pPr>
              <a:buNone/>
            </a:pPr>
            <a:r>
              <a:rPr lang="en-GB" dirty="0" smtClean="0">
                <a:solidFill>
                  <a:schemeClr val="accent2">
                    <a:lumMod val="50000"/>
                  </a:schemeClr>
                </a:solidFill>
              </a:rPr>
              <a:t>	</a:t>
            </a:r>
            <a:r>
              <a:rPr lang="en-GB" dirty="0" smtClean="0"/>
              <a:t>By </a:t>
            </a:r>
            <a:r>
              <a:rPr lang="en-GB" dirty="0"/>
              <a:t>setting up an experimental space, where, for instance, they can unleash GM organisms or options contracts without making an irreversible commitment, regulators are able to </a:t>
            </a:r>
            <a:r>
              <a:rPr lang="en-GB" b="1" dirty="0"/>
              <a:t>assess their own capacity to cope </a:t>
            </a:r>
            <a:r>
              <a:rPr lang="en-GB" dirty="0"/>
              <a:t>with novel regulatory objects, </a:t>
            </a:r>
            <a:r>
              <a:rPr lang="en-GB" b="1" dirty="0"/>
              <a:t>and the reactions that the partial release provokes </a:t>
            </a:r>
            <a:r>
              <a:rPr lang="en-GB" dirty="0"/>
              <a:t>in relevant </a:t>
            </a:r>
            <a:r>
              <a:rPr lang="en-GB" dirty="0" smtClean="0"/>
              <a:t>constituencies. </a:t>
            </a:r>
          </a:p>
          <a:p>
            <a:pPr algn="r">
              <a:buNone/>
            </a:pPr>
            <a:r>
              <a:rPr lang="en-GB" sz="2300" b="1" dirty="0" err="1" smtClean="0"/>
              <a:t>Millo</a:t>
            </a:r>
            <a:r>
              <a:rPr lang="en-GB" sz="2300" b="1" dirty="0" smtClean="0"/>
              <a:t> </a:t>
            </a:r>
            <a:r>
              <a:rPr lang="en-GB" sz="2300" b="1" dirty="0"/>
              <a:t>and </a:t>
            </a:r>
            <a:r>
              <a:rPr lang="en-GB" sz="2300" b="1" dirty="0" err="1" smtClean="0"/>
              <a:t>Lezaun</a:t>
            </a:r>
            <a:r>
              <a:rPr lang="en-GB" sz="2300" b="1" dirty="0" smtClean="0"/>
              <a:t>, 2006</a:t>
            </a:r>
          </a:p>
          <a:p>
            <a:pPr>
              <a:buNone/>
            </a:pPr>
            <a:endParaRPr lang="en-GB" dirty="0"/>
          </a:p>
        </p:txBody>
      </p:sp>
      <p:pic>
        <p:nvPicPr>
          <p:cNvPr id="4" name="Content Placeholder 4" descr="Dr Jekkyll.jpg"/>
          <p:cNvPicPr>
            <a:picLocks noChangeAspect="1"/>
          </p:cNvPicPr>
          <p:nvPr/>
        </p:nvPicPr>
        <p:blipFill>
          <a:blip r:embed="rId3" cstate="print"/>
          <a:stretch>
            <a:fillRect/>
          </a:stretch>
        </p:blipFill>
        <p:spPr>
          <a:xfrm>
            <a:off x="2555776" y="1196752"/>
            <a:ext cx="3917904" cy="290169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neoliberal corporate bias</a:t>
            </a:r>
            <a:endParaRPr lang="en-GB" b="1" dirty="0">
              <a:solidFill>
                <a:schemeClr val="tx1">
                  <a:lumMod val="50000"/>
                  <a:lumOff val="50000"/>
                </a:schemeClr>
              </a:solidFill>
            </a:endParaRPr>
          </a:p>
        </p:txBody>
      </p:sp>
      <p:pic>
        <p:nvPicPr>
          <p:cNvPr id="4" name="Content Placeholder 3" descr="angel devil.jpg"/>
          <p:cNvPicPr>
            <a:picLocks noGrp="1" noChangeAspect="1"/>
          </p:cNvPicPr>
          <p:nvPr>
            <p:ph idx="1"/>
          </p:nvPr>
        </p:nvPicPr>
        <p:blipFill>
          <a:blip r:embed="rId2" cstate="print"/>
          <a:srcRect r="3448" b="11506"/>
          <a:stretch>
            <a:fillRect/>
          </a:stretch>
        </p:blipFill>
        <p:spPr>
          <a:xfrm>
            <a:off x="467544" y="1628800"/>
            <a:ext cx="3773876" cy="4536504"/>
          </a:xfrm>
        </p:spPr>
      </p:pic>
      <p:sp>
        <p:nvSpPr>
          <p:cNvPr id="5" name="Text Placeholder 2"/>
          <p:cNvSpPr txBox="1">
            <a:spLocks/>
          </p:cNvSpPr>
          <p:nvPr/>
        </p:nvSpPr>
        <p:spPr>
          <a:xfrm>
            <a:off x="4211960" y="1214422"/>
            <a:ext cx="4608512" cy="4911741"/>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 the pharmaceutical industry was, and is, permitted to have privileged strategic access to, and involvement with, government regulatory policy over and above any other interest group.”</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John Abraham, 2008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The neoliberal assault on FDA</a:t>
            </a:r>
            <a:endParaRPr lang="en-GB" b="1" dirty="0">
              <a:solidFill>
                <a:schemeClr val="tx1">
                  <a:lumMod val="50000"/>
                  <a:lumOff val="50000"/>
                </a:schemeClr>
              </a:solidFill>
            </a:endParaRPr>
          </a:p>
        </p:txBody>
      </p:sp>
      <p:sp>
        <p:nvSpPr>
          <p:cNvPr id="3" name="Content Placeholder 2"/>
          <p:cNvSpPr>
            <a:spLocks noGrp="1"/>
          </p:cNvSpPr>
          <p:nvPr>
            <p:ph idx="1"/>
          </p:nvPr>
        </p:nvSpPr>
        <p:spPr/>
        <p:txBody>
          <a:bodyPr/>
          <a:lstStyle/>
          <a:p>
            <a:pPr>
              <a:buNone/>
            </a:pPr>
            <a:r>
              <a:rPr lang="en-GB" dirty="0" smtClean="0"/>
              <a:t>	December 1972 - Chicago School host Conference on the Regulation of the Introduction of New Pharmaceuticals</a:t>
            </a:r>
          </a:p>
          <a:p>
            <a:pPr lvl="1"/>
            <a:r>
              <a:rPr lang="en-GB" dirty="0" smtClean="0"/>
              <a:t>papers published as </a:t>
            </a:r>
            <a:r>
              <a:rPr lang="en-GB" i="1" dirty="0" smtClean="0"/>
              <a:t>Regulating New Drugs</a:t>
            </a:r>
          </a:p>
          <a:p>
            <a:pPr lvl="1"/>
            <a:r>
              <a:rPr lang="en-GB" dirty="0" smtClean="0"/>
              <a:t>Tufts </a:t>
            </a:r>
            <a:r>
              <a:rPr lang="en-GB" dirty="0" err="1" smtClean="0"/>
              <a:t>Center</a:t>
            </a:r>
            <a:r>
              <a:rPr lang="en-GB" dirty="0" smtClean="0"/>
              <a:t> for Study of Drug Development</a:t>
            </a:r>
          </a:p>
          <a:p>
            <a:pPr lvl="1"/>
            <a:r>
              <a:rPr lang="en-GB" dirty="0" err="1" smtClean="0"/>
              <a:t>Center</a:t>
            </a:r>
            <a:r>
              <a:rPr lang="en-GB" dirty="0" smtClean="0"/>
              <a:t> for Health Policy Research at American Enterprise Institute</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The rise of permissive regulation</a:t>
            </a:r>
            <a:endParaRPr lang="en-GB" b="1" dirty="0">
              <a:solidFill>
                <a:schemeClr val="tx1">
                  <a:lumMod val="50000"/>
                  <a:lumOff val="50000"/>
                </a:schemeClr>
              </a:solidFill>
            </a:endParaRPr>
          </a:p>
        </p:txBody>
      </p:sp>
      <p:sp>
        <p:nvSpPr>
          <p:cNvPr id="3" name="Content Placeholder 2"/>
          <p:cNvSpPr>
            <a:spLocks noGrp="1"/>
          </p:cNvSpPr>
          <p:nvPr>
            <p:ph idx="1"/>
          </p:nvPr>
        </p:nvSpPr>
        <p:spPr>
          <a:xfrm>
            <a:off x="457200" y="1412776"/>
            <a:ext cx="8435280" cy="5184576"/>
          </a:xfrm>
        </p:spPr>
        <p:txBody>
          <a:bodyPr>
            <a:normAutofit fontScale="92500" lnSpcReduction="20000"/>
          </a:bodyPr>
          <a:lstStyle/>
          <a:p>
            <a:r>
              <a:rPr lang="en-GB" dirty="0" smtClean="0"/>
              <a:t>The ‘drug lag’ debate</a:t>
            </a:r>
          </a:p>
          <a:p>
            <a:r>
              <a:rPr lang="en-GB" dirty="0" smtClean="0"/>
              <a:t>drug lag items</a:t>
            </a:r>
          </a:p>
          <a:p>
            <a:r>
              <a:rPr lang="en-GB" dirty="0" smtClean="0"/>
              <a:t>1981 Reagan election</a:t>
            </a:r>
          </a:p>
          <a:p>
            <a:pPr lvl="1"/>
            <a:r>
              <a:rPr lang="en-GB" dirty="0" smtClean="0"/>
              <a:t>Commission on the Federal Drug Approval Process</a:t>
            </a:r>
          </a:p>
          <a:p>
            <a:pPr lvl="1"/>
            <a:r>
              <a:rPr lang="en-GB" dirty="0" smtClean="0"/>
              <a:t>Accelerated approval</a:t>
            </a:r>
          </a:p>
          <a:p>
            <a:pPr lvl="1"/>
            <a:r>
              <a:rPr lang="en-GB" dirty="0" smtClean="0"/>
              <a:t>FDA budget cuts:  1979 – 8,200 staff;  1987 – 7,000 staff</a:t>
            </a:r>
          </a:p>
          <a:p>
            <a:r>
              <a:rPr lang="en-GB" dirty="0" smtClean="0"/>
              <a:t>1992 PDUFA (1997, 2002)</a:t>
            </a:r>
          </a:p>
          <a:p>
            <a:pPr lvl="1"/>
            <a:r>
              <a:rPr lang="en-GB" dirty="0" smtClean="0"/>
              <a:t>Timeline for new drug approvals </a:t>
            </a:r>
          </a:p>
          <a:p>
            <a:pPr lvl="1"/>
            <a:r>
              <a:rPr lang="en-GB" dirty="0" smtClean="0"/>
              <a:t>Industry at table with the regulator</a:t>
            </a:r>
          </a:p>
          <a:p>
            <a:r>
              <a:rPr lang="en-GB" dirty="0" smtClean="0"/>
              <a:t>Performance metrics </a:t>
            </a:r>
          </a:p>
          <a:p>
            <a:pPr lvl="1"/>
            <a:r>
              <a:rPr lang="en-GB" dirty="0" smtClean="0"/>
              <a:t>Number of new drugs approved</a:t>
            </a:r>
          </a:p>
          <a:p>
            <a:pPr lvl="1"/>
            <a:r>
              <a:rPr lang="en-GB" dirty="0" smtClean="0"/>
              <a:t>Speed of approval</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A neoliberal agency?</a:t>
            </a:r>
            <a:endParaRPr lang="en-GB" b="1" dirty="0">
              <a:solidFill>
                <a:schemeClr val="tx1">
                  <a:lumMod val="50000"/>
                  <a:lumOff val="50000"/>
                </a:schemeClr>
              </a:solidFill>
            </a:endParaRPr>
          </a:p>
        </p:txBody>
      </p:sp>
      <p:sp>
        <p:nvSpPr>
          <p:cNvPr id="3" name="Content Placeholder 2"/>
          <p:cNvSpPr>
            <a:spLocks noGrp="1"/>
          </p:cNvSpPr>
          <p:nvPr>
            <p:ph idx="1"/>
          </p:nvPr>
        </p:nvSpPr>
        <p:spPr/>
        <p:txBody>
          <a:bodyPr/>
          <a:lstStyle/>
          <a:p>
            <a:r>
              <a:rPr lang="en-GB" dirty="0" smtClean="0"/>
              <a:t>Weakened in its capacity to exert its authority by cuts in funding </a:t>
            </a:r>
          </a:p>
          <a:p>
            <a:r>
              <a:rPr lang="en-GB" dirty="0" smtClean="0"/>
              <a:t>Increasingly reliant on industry funding and required to commit to faster review times</a:t>
            </a:r>
          </a:p>
          <a:p>
            <a:pPr lvl="1"/>
            <a:r>
              <a:rPr lang="en-GB" dirty="0" smtClean="0"/>
              <a:t>Orientation of state away from welfare provision and towards supporting industry</a:t>
            </a:r>
          </a:p>
          <a:p>
            <a:r>
              <a:rPr lang="en-GB" dirty="0" smtClean="0"/>
              <a:t>New role as enabler of innovation blurs boundary between public and private interest</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Bush’s neoliberal FDA</a:t>
            </a:r>
            <a:endParaRPr lang="en-GB" b="1" dirty="0">
              <a:solidFill>
                <a:schemeClr val="tx1">
                  <a:lumMod val="50000"/>
                  <a:lumOff val="50000"/>
                </a:schemeClr>
              </a:solidFill>
            </a:endParaRPr>
          </a:p>
        </p:txBody>
      </p:sp>
      <p:pic>
        <p:nvPicPr>
          <p:cNvPr id="4" name="Content Placeholder 3" descr="scottgottlieb.PNG"/>
          <p:cNvPicPr>
            <a:picLocks noGrp="1" noChangeAspect="1"/>
          </p:cNvPicPr>
          <p:nvPr>
            <p:ph idx="1"/>
          </p:nvPr>
        </p:nvPicPr>
        <p:blipFill>
          <a:blip r:embed="rId2" cstate="print"/>
          <a:srcRect l="4773" b="3253"/>
          <a:stretch>
            <a:fillRect/>
          </a:stretch>
        </p:blipFill>
        <p:spPr>
          <a:xfrm>
            <a:off x="971600" y="2060848"/>
            <a:ext cx="1436520" cy="2088232"/>
          </a:xfrm>
        </p:spPr>
      </p:pic>
      <p:pic>
        <p:nvPicPr>
          <p:cNvPr id="5" name="Picture 4" descr="dan-troy.jpg"/>
          <p:cNvPicPr>
            <a:picLocks noChangeAspect="1"/>
          </p:cNvPicPr>
          <p:nvPr/>
        </p:nvPicPr>
        <p:blipFill>
          <a:blip r:embed="rId3" cstate="print"/>
          <a:srcRect l="30069" t="10588" r="37957" b="19869"/>
          <a:stretch>
            <a:fillRect/>
          </a:stretch>
        </p:blipFill>
        <p:spPr>
          <a:xfrm>
            <a:off x="6444208" y="2060848"/>
            <a:ext cx="1440160" cy="2088232"/>
          </a:xfrm>
          <a:prstGeom prst="rect">
            <a:avLst/>
          </a:prstGeom>
        </p:spPr>
      </p:pic>
      <p:pic>
        <p:nvPicPr>
          <p:cNvPr id="6" name="Picture 5" descr="markmclellan.jpg"/>
          <p:cNvPicPr>
            <a:picLocks noChangeAspect="1"/>
          </p:cNvPicPr>
          <p:nvPr/>
        </p:nvPicPr>
        <p:blipFill>
          <a:blip r:embed="rId4" cstate="print"/>
          <a:srcRect l="16496"/>
          <a:stretch>
            <a:fillRect/>
          </a:stretch>
        </p:blipFill>
        <p:spPr>
          <a:xfrm>
            <a:off x="3779912" y="2060848"/>
            <a:ext cx="1457987" cy="2125588"/>
          </a:xfrm>
          <a:prstGeom prst="rect">
            <a:avLst/>
          </a:prstGeom>
        </p:spPr>
      </p:pic>
      <p:sp>
        <p:nvSpPr>
          <p:cNvPr id="7" name="TextBox 6"/>
          <p:cNvSpPr txBox="1"/>
          <p:nvPr/>
        </p:nvSpPr>
        <p:spPr>
          <a:xfrm>
            <a:off x="6300192" y="4365104"/>
            <a:ext cx="1656184" cy="646331"/>
          </a:xfrm>
          <a:prstGeom prst="rect">
            <a:avLst/>
          </a:prstGeom>
          <a:noFill/>
        </p:spPr>
        <p:txBody>
          <a:bodyPr wrap="square" rtlCol="0">
            <a:spAutoFit/>
          </a:bodyPr>
          <a:lstStyle/>
          <a:p>
            <a:pPr algn="ctr"/>
            <a:r>
              <a:rPr lang="en-GB" dirty="0" smtClean="0"/>
              <a:t>Dan Troy</a:t>
            </a:r>
          </a:p>
          <a:p>
            <a:pPr algn="ctr"/>
            <a:r>
              <a:rPr lang="en-GB" dirty="0" smtClean="0"/>
              <a:t>Chief Counsel</a:t>
            </a:r>
            <a:endParaRPr lang="en-GB" dirty="0"/>
          </a:p>
        </p:txBody>
      </p:sp>
      <p:sp>
        <p:nvSpPr>
          <p:cNvPr id="8" name="TextBox 7"/>
          <p:cNvSpPr txBox="1"/>
          <p:nvPr/>
        </p:nvSpPr>
        <p:spPr>
          <a:xfrm>
            <a:off x="539552" y="4365104"/>
            <a:ext cx="2304256" cy="646331"/>
          </a:xfrm>
          <a:prstGeom prst="rect">
            <a:avLst/>
          </a:prstGeom>
          <a:noFill/>
        </p:spPr>
        <p:txBody>
          <a:bodyPr wrap="square" rtlCol="0">
            <a:spAutoFit/>
          </a:bodyPr>
          <a:lstStyle/>
          <a:p>
            <a:pPr algn="ctr"/>
            <a:r>
              <a:rPr lang="en-GB" dirty="0" smtClean="0"/>
              <a:t>Scott Gottlieb</a:t>
            </a:r>
          </a:p>
          <a:p>
            <a:pPr algn="ctr"/>
            <a:r>
              <a:rPr lang="en-GB" dirty="0" smtClean="0"/>
              <a:t>Deputy Commissioner</a:t>
            </a:r>
            <a:endParaRPr lang="en-GB" dirty="0"/>
          </a:p>
        </p:txBody>
      </p:sp>
      <p:sp>
        <p:nvSpPr>
          <p:cNvPr id="9" name="TextBox 8"/>
          <p:cNvSpPr txBox="1"/>
          <p:nvPr/>
        </p:nvSpPr>
        <p:spPr>
          <a:xfrm>
            <a:off x="3707904" y="4437112"/>
            <a:ext cx="1656184" cy="646331"/>
          </a:xfrm>
          <a:prstGeom prst="rect">
            <a:avLst/>
          </a:prstGeom>
          <a:noFill/>
        </p:spPr>
        <p:txBody>
          <a:bodyPr wrap="square" rtlCol="0">
            <a:spAutoFit/>
          </a:bodyPr>
          <a:lstStyle/>
          <a:p>
            <a:pPr algn="ctr"/>
            <a:r>
              <a:rPr lang="en-GB" dirty="0" smtClean="0"/>
              <a:t>Mark McClellan</a:t>
            </a:r>
          </a:p>
          <a:p>
            <a:pPr algn="ctr"/>
            <a:r>
              <a:rPr lang="en-GB" dirty="0" smtClean="0"/>
              <a:t>Commissioner</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neoliberal technocracy</a:t>
            </a:r>
            <a:endParaRPr lang="en-GB" b="1" dirty="0">
              <a:solidFill>
                <a:schemeClr val="tx1">
                  <a:lumMod val="50000"/>
                  <a:lumOff val="50000"/>
                </a:schemeClr>
              </a:solidFill>
            </a:endParaRPr>
          </a:p>
        </p:txBody>
      </p:sp>
      <p:pic>
        <p:nvPicPr>
          <p:cNvPr id="6" name="Picture 5" descr="markmclellan.jpg"/>
          <p:cNvPicPr>
            <a:picLocks noChangeAspect="1"/>
          </p:cNvPicPr>
          <p:nvPr/>
        </p:nvPicPr>
        <p:blipFill>
          <a:blip r:embed="rId2" cstate="print"/>
          <a:srcRect l="16496"/>
          <a:stretch>
            <a:fillRect/>
          </a:stretch>
        </p:blipFill>
        <p:spPr>
          <a:xfrm>
            <a:off x="467544" y="1700808"/>
            <a:ext cx="1457987" cy="2125588"/>
          </a:xfrm>
          <a:prstGeom prst="rect">
            <a:avLst/>
          </a:prstGeom>
        </p:spPr>
      </p:pic>
      <p:sp>
        <p:nvSpPr>
          <p:cNvPr id="9" name="TextBox 8"/>
          <p:cNvSpPr txBox="1"/>
          <p:nvPr/>
        </p:nvSpPr>
        <p:spPr>
          <a:xfrm>
            <a:off x="395536" y="4005064"/>
            <a:ext cx="1656184" cy="646331"/>
          </a:xfrm>
          <a:prstGeom prst="rect">
            <a:avLst/>
          </a:prstGeom>
          <a:noFill/>
        </p:spPr>
        <p:txBody>
          <a:bodyPr wrap="square" rtlCol="0">
            <a:spAutoFit/>
          </a:bodyPr>
          <a:lstStyle/>
          <a:p>
            <a:pPr algn="ctr"/>
            <a:r>
              <a:rPr lang="en-GB" dirty="0" smtClean="0"/>
              <a:t>Mark McClellan</a:t>
            </a:r>
          </a:p>
          <a:p>
            <a:pPr algn="ctr"/>
            <a:r>
              <a:rPr lang="en-GB" dirty="0" smtClean="0"/>
              <a:t>Commissioner</a:t>
            </a:r>
            <a:endParaRPr lang="en-GB" dirty="0"/>
          </a:p>
        </p:txBody>
      </p:sp>
      <p:sp>
        <p:nvSpPr>
          <p:cNvPr id="10" name="Content Placeholder 9"/>
          <p:cNvSpPr>
            <a:spLocks noGrp="1"/>
          </p:cNvSpPr>
          <p:nvPr>
            <p:ph idx="1"/>
          </p:nvPr>
        </p:nvSpPr>
        <p:spPr>
          <a:xfrm>
            <a:off x="2627784" y="1556792"/>
            <a:ext cx="6048672" cy="4886003"/>
          </a:xfrm>
        </p:spPr>
        <p:txBody>
          <a:bodyPr/>
          <a:lstStyle/>
          <a:p>
            <a:pPr>
              <a:buNone/>
            </a:pPr>
            <a:r>
              <a:rPr lang="en-GB" dirty="0" smtClean="0"/>
              <a:t>	“Steps to reduce the time, cost, and uncertainty of developing new drugs and devices  are…important public health priorities.” FDA, 2003</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57224" y="1285860"/>
            <a:ext cx="735811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ea typeface="Calibri" pitchFamily="34" charset="0"/>
                <a:cs typeface="TimesNewRomanPSMT" charset="0"/>
              </a:rPr>
              <a:t>Pharmacogenomics and the application of qualified biomarkers have the potential to decrease drug development time by helping to demonstrate benefits, establish unmet medical needs, and identify patients who are predisposed to adverse events.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ea typeface="Calibri" pitchFamily="34" charset="0"/>
                <a:cs typeface="TimesNewRomanPSMT" charset="0"/>
              </a:rPr>
              <a:t>Janet Woodcock, FDA, 2011</a:t>
            </a:r>
            <a:endParaRPr kumimoji="0" lang="en-GB" sz="3200" b="1" i="0" u="none" strike="noStrike" cap="none" normalizeH="0" baseline="0" dirty="0" smtClean="0">
              <a:ln>
                <a:noFill/>
              </a:ln>
              <a:solidFill>
                <a:schemeClr val="tx1"/>
              </a:solidFill>
              <a:effectLst/>
              <a:cs typeface="Arial" pitchFamily="34" charset="0"/>
            </a:endParaRPr>
          </a:p>
        </p:txBody>
      </p:sp>
      <p:sp>
        <p:nvSpPr>
          <p:cNvPr id="3" name="TextBox 2"/>
          <p:cNvSpPr txBox="1"/>
          <p:nvPr/>
        </p:nvSpPr>
        <p:spPr>
          <a:xfrm>
            <a:off x="1403648" y="404664"/>
            <a:ext cx="6480720" cy="769441"/>
          </a:xfrm>
          <a:prstGeom prst="rect">
            <a:avLst/>
          </a:prstGeom>
          <a:noFill/>
        </p:spPr>
        <p:txBody>
          <a:bodyPr wrap="square" rtlCol="0">
            <a:spAutoFit/>
          </a:bodyPr>
          <a:lstStyle/>
          <a:p>
            <a:pPr algn="ctr"/>
            <a:r>
              <a:rPr lang="en-GB" sz="4400" b="1" dirty="0" smtClean="0">
                <a:solidFill>
                  <a:schemeClr val="tx1">
                    <a:lumMod val="50000"/>
                    <a:lumOff val="50000"/>
                  </a:schemeClr>
                </a:solidFill>
              </a:rPr>
              <a:t>neoliberal technocracy</a:t>
            </a:r>
            <a:endParaRPr lang="en-GB" sz="4400" b="1" dirty="0">
              <a:solidFill>
                <a:schemeClr val="tx1">
                  <a:lumMod val="50000"/>
                  <a:lumOff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b="1" dirty="0" smtClean="0"/>
              <a:t>Setting</a:t>
            </a:r>
            <a:endParaRPr lang="en-GB" sz="6000" b="1" dirty="0"/>
          </a:p>
        </p:txBody>
      </p:sp>
      <p:sp>
        <p:nvSpPr>
          <p:cNvPr id="3" name="Subtitle 2"/>
          <p:cNvSpPr>
            <a:spLocks noGrp="1"/>
          </p:cNvSpPr>
          <p:nvPr>
            <p:ph type="subTitle" idx="1"/>
          </p:nvPr>
        </p:nvSpPr>
        <p:spPr>
          <a:xfrm>
            <a:off x="1371600" y="3429000"/>
            <a:ext cx="6400800" cy="2209800"/>
          </a:xfrm>
        </p:spPr>
        <p:txBody>
          <a:bodyPr>
            <a:normAutofit/>
          </a:bodyPr>
          <a:lstStyle/>
          <a:p>
            <a:r>
              <a:rPr lang="en-GB" sz="6000" b="1" dirty="0" smtClean="0"/>
              <a:t>Standards</a:t>
            </a:r>
            <a:endParaRPr lang="en-GB" sz="6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627784" y="1124744"/>
            <a:ext cx="4248472" cy="4861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FDA as innovation enabler</a:t>
            </a:r>
            <a:endParaRPr lang="en-GB" b="1" dirty="0">
              <a:solidFill>
                <a:schemeClr val="tx1">
                  <a:lumMod val="50000"/>
                  <a:lumOff val="50000"/>
                </a:schemeClr>
              </a:solidFill>
            </a:endParaRPr>
          </a:p>
        </p:txBody>
      </p:sp>
      <p:sp>
        <p:nvSpPr>
          <p:cNvPr id="4" name="Content Placeholder 3"/>
          <p:cNvSpPr>
            <a:spLocks noGrp="1"/>
          </p:cNvSpPr>
          <p:nvPr>
            <p:ph sz="quarter" idx="2"/>
          </p:nvPr>
        </p:nvSpPr>
        <p:spPr>
          <a:xfrm>
            <a:off x="3929058" y="1428736"/>
            <a:ext cx="4896544" cy="5184576"/>
          </a:xfrm>
        </p:spPr>
        <p:txBody>
          <a:bodyPr>
            <a:noAutofit/>
          </a:bodyPr>
          <a:lstStyle/>
          <a:p>
            <a:pPr>
              <a:buNone/>
            </a:pPr>
            <a:r>
              <a:rPr lang="en-GB" sz="2400" dirty="0" smtClean="0"/>
              <a:t>	“the vast majority of investigational products that enter clinical trials fail ... This high failure rate drives up costs ... the path to market even for successful candidates is long, costly, and inefficient, due in large part to the current reliance on cumbersome assessment methods</a:t>
            </a:r>
          </a:p>
          <a:p>
            <a:pPr algn="r">
              <a:buNone/>
            </a:pPr>
            <a:r>
              <a:rPr lang="en-GB" sz="2400" dirty="0" smtClean="0"/>
              <a:t> FDA, 2004, </a:t>
            </a:r>
            <a:r>
              <a:rPr lang="en-GB" sz="2400" dirty="0" err="1" smtClean="0"/>
              <a:t>p.ii</a:t>
            </a:r>
            <a:endParaRPr lang="en-GB" sz="2400" dirty="0" smtClean="0"/>
          </a:p>
          <a:p>
            <a:pPr>
              <a:buNone/>
            </a:pPr>
            <a:endParaRPr lang="en-GB" sz="2400" dirty="0"/>
          </a:p>
        </p:txBody>
      </p:sp>
      <p:pic>
        <p:nvPicPr>
          <p:cNvPr id="146434" name="Picture 2"/>
          <p:cNvPicPr>
            <a:picLocks noChangeAspect="1" noChangeArrowheads="1"/>
          </p:cNvPicPr>
          <p:nvPr/>
        </p:nvPicPr>
        <p:blipFill>
          <a:blip r:embed="rId3" cstate="print"/>
          <a:srcRect l="14576" t="2110" r="16995" b="1976"/>
          <a:stretch>
            <a:fillRect/>
          </a:stretch>
        </p:blipFill>
        <p:spPr bwMode="auto">
          <a:xfrm>
            <a:off x="395536" y="1319494"/>
            <a:ext cx="3534708" cy="457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FDA as innovation enabler</a:t>
            </a:r>
            <a:endParaRPr lang="en-GB" b="1" dirty="0">
              <a:solidFill>
                <a:schemeClr val="tx1">
                  <a:lumMod val="50000"/>
                  <a:lumOff val="50000"/>
                </a:schemeClr>
              </a:solidFill>
            </a:endParaRPr>
          </a:p>
        </p:txBody>
      </p:sp>
      <p:sp>
        <p:nvSpPr>
          <p:cNvPr id="4" name="Content Placeholder 3"/>
          <p:cNvSpPr>
            <a:spLocks noGrp="1"/>
          </p:cNvSpPr>
          <p:nvPr>
            <p:ph sz="quarter" idx="2"/>
          </p:nvPr>
        </p:nvSpPr>
        <p:spPr>
          <a:xfrm>
            <a:off x="3929058" y="1428736"/>
            <a:ext cx="4896544" cy="5184576"/>
          </a:xfrm>
        </p:spPr>
        <p:txBody>
          <a:bodyPr>
            <a:noAutofit/>
          </a:bodyPr>
          <a:lstStyle/>
          <a:p>
            <a:pPr>
              <a:buNone/>
            </a:pPr>
            <a:r>
              <a:rPr lang="en-GB" sz="2400" dirty="0" smtClean="0"/>
              <a:t>	“The sequencing of the human genome four years ago raised widespread hope for a new era in the prevention and treatment of disease created by the ongoing investment in biomedical research. But that new era has not yet arrived. Instead, 2000 marked the start of a slowdown in new drug and biologic submissions to regulatory agencies worldwide.”</a:t>
            </a:r>
          </a:p>
          <a:p>
            <a:pPr>
              <a:buNone/>
            </a:pPr>
            <a:endParaRPr lang="en-GB" sz="2400" dirty="0"/>
          </a:p>
        </p:txBody>
      </p:sp>
      <p:pic>
        <p:nvPicPr>
          <p:cNvPr id="146434" name="Picture 2"/>
          <p:cNvPicPr>
            <a:picLocks noChangeAspect="1" noChangeArrowheads="1"/>
          </p:cNvPicPr>
          <p:nvPr/>
        </p:nvPicPr>
        <p:blipFill>
          <a:blip r:embed="rId3" cstate="print"/>
          <a:srcRect l="14576" t="2110" r="16995" b="1976"/>
          <a:stretch>
            <a:fillRect/>
          </a:stretch>
        </p:blipFill>
        <p:spPr bwMode="auto">
          <a:xfrm>
            <a:off x="395536" y="1319494"/>
            <a:ext cx="3534708" cy="457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FDA as innovation enabler</a:t>
            </a:r>
            <a:endParaRPr lang="en-GB" b="1" dirty="0">
              <a:solidFill>
                <a:schemeClr val="tx1">
                  <a:lumMod val="50000"/>
                  <a:lumOff val="50000"/>
                </a:schemeClr>
              </a:solidFill>
            </a:endParaRPr>
          </a:p>
        </p:txBody>
      </p:sp>
      <p:sp>
        <p:nvSpPr>
          <p:cNvPr id="4" name="Content Placeholder 3"/>
          <p:cNvSpPr>
            <a:spLocks noGrp="1"/>
          </p:cNvSpPr>
          <p:nvPr>
            <p:ph sz="quarter" idx="2"/>
          </p:nvPr>
        </p:nvSpPr>
        <p:spPr>
          <a:xfrm>
            <a:off x="3923928" y="1412776"/>
            <a:ext cx="4896544" cy="5184576"/>
          </a:xfrm>
        </p:spPr>
        <p:txBody>
          <a:bodyPr>
            <a:noAutofit/>
          </a:bodyPr>
          <a:lstStyle/>
          <a:p>
            <a:pPr>
              <a:buNone/>
            </a:pPr>
            <a:r>
              <a:rPr lang="en-GB" sz="2400" dirty="0" smtClean="0"/>
              <a:t>	“Not enough applied scientific work has been done to create new tools to get fundamentally better answers about how the safety and effectiveness of new products can be demonstrated, in faster time frames, with more certainty, and at lower costs. In many cases, developers have no choice but to use the tools and concepts of the last century to assess this century’s candidates...”</a:t>
            </a:r>
            <a:endParaRPr lang="en-GB" sz="2400" dirty="0"/>
          </a:p>
        </p:txBody>
      </p:sp>
      <p:pic>
        <p:nvPicPr>
          <p:cNvPr id="146434" name="Picture 2"/>
          <p:cNvPicPr>
            <a:picLocks noChangeAspect="1" noChangeArrowheads="1"/>
          </p:cNvPicPr>
          <p:nvPr/>
        </p:nvPicPr>
        <p:blipFill>
          <a:blip r:embed="rId3" cstate="print"/>
          <a:srcRect l="14576" t="2110" r="16995" b="1976"/>
          <a:stretch>
            <a:fillRect/>
          </a:stretch>
        </p:blipFill>
        <p:spPr bwMode="auto">
          <a:xfrm>
            <a:off x="395536" y="1319494"/>
            <a:ext cx="3534708" cy="457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FDA as innovation enabler</a:t>
            </a:r>
            <a:endParaRPr lang="en-GB" b="1" dirty="0">
              <a:solidFill>
                <a:schemeClr val="tx1">
                  <a:lumMod val="50000"/>
                  <a:lumOff val="50000"/>
                </a:schemeClr>
              </a:solidFill>
            </a:endParaRPr>
          </a:p>
        </p:txBody>
      </p:sp>
      <p:sp>
        <p:nvSpPr>
          <p:cNvPr id="4" name="Content Placeholder 3"/>
          <p:cNvSpPr>
            <a:spLocks noGrp="1"/>
          </p:cNvSpPr>
          <p:nvPr>
            <p:ph sz="quarter" idx="2"/>
          </p:nvPr>
        </p:nvSpPr>
        <p:spPr>
          <a:xfrm>
            <a:off x="3923928" y="1412776"/>
            <a:ext cx="4896544" cy="5184576"/>
          </a:xfrm>
        </p:spPr>
        <p:txBody>
          <a:bodyPr>
            <a:noAutofit/>
          </a:bodyPr>
          <a:lstStyle/>
          <a:p>
            <a:pPr>
              <a:buNone/>
            </a:pPr>
            <a:r>
              <a:rPr lang="en-GB" sz="2400" dirty="0" smtClean="0"/>
              <a:t>	“</a:t>
            </a:r>
            <a:r>
              <a:rPr lang="en-GB" sz="2400" dirty="0" smtClean="0">
                <a:latin typeface="Calibri" pitchFamily="34" charset="0"/>
              </a:rPr>
              <a:t>“A </a:t>
            </a:r>
            <a:r>
              <a:rPr lang="en-GB" sz="2400" b="1" dirty="0" smtClean="0">
                <a:latin typeface="Calibri" pitchFamily="34" charset="0"/>
              </a:rPr>
              <a:t>new product development toolkit </a:t>
            </a:r>
            <a:r>
              <a:rPr lang="en-GB" sz="2400" dirty="0" smtClean="0">
                <a:latin typeface="Calibri" pitchFamily="34" charset="0"/>
              </a:rPr>
              <a:t>— containing powerful new scientific and technical methods such as ...  biomarkers for safety and effectiveness, and new clinical evaluation techniques — is urgently needed </a:t>
            </a:r>
            <a:r>
              <a:rPr lang="en-GB" sz="2400" b="1" dirty="0" smtClean="0">
                <a:latin typeface="Calibri" pitchFamily="34" charset="0"/>
              </a:rPr>
              <a:t>to improve predictability and efficiency</a:t>
            </a:r>
            <a:r>
              <a:rPr lang="en-GB" sz="2400" dirty="0" smtClean="0">
                <a:latin typeface="Calibri" pitchFamily="34" charset="0"/>
              </a:rPr>
              <a:t> along the </a:t>
            </a:r>
            <a:r>
              <a:rPr lang="en-GB" sz="2400" b="1" dirty="0" smtClean="0">
                <a:latin typeface="Calibri" pitchFamily="34" charset="0"/>
              </a:rPr>
              <a:t>critical path from laboratory concept to commercial product</a:t>
            </a:r>
            <a:r>
              <a:rPr lang="en-GB" sz="2400" dirty="0" smtClean="0">
                <a:latin typeface="Calibri" pitchFamily="34" charset="0"/>
              </a:rPr>
              <a:t>.”</a:t>
            </a:r>
            <a:endParaRPr lang="en-GB" sz="2400" dirty="0"/>
          </a:p>
        </p:txBody>
      </p:sp>
      <p:pic>
        <p:nvPicPr>
          <p:cNvPr id="146434" name="Picture 2"/>
          <p:cNvPicPr>
            <a:picLocks noChangeAspect="1" noChangeArrowheads="1"/>
          </p:cNvPicPr>
          <p:nvPr/>
        </p:nvPicPr>
        <p:blipFill>
          <a:blip r:embed="rId3" cstate="print"/>
          <a:srcRect l="14576" t="2110" r="16995" b="1976"/>
          <a:stretch>
            <a:fillRect/>
          </a:stretch>
        </p:blipFill>
        <p:spPr bwMode="auto">
          <a:xfrm>
            <a:off x="395536" y="1319494"/>
            <a:ext cx="3534708" cy="457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FDA as innovation enabler</a:t>
            </a:r>
            <a:endParaRPr lang="en-GB" b="1" dirty="0">
              <a:solidFill>
                <a:schemeClr val="tx1">
                  <a:lumMod val="50000"/>
                  <a:lumOff val="50000"/>
                </a:schemeClr>
              </a:solidFill>
            </a:endParaRPr>
          </a:p>
        </p:txBody>
      </p:sp>
      <p:sp>
        <p:nvSpPr>
          <p:cNvPr id="4" name="Content Placeholder 3"/>
          <p:cNvSpPr>
            <a:spLocks noGrp="1"/>
          </p:cNvSpPr>
          <p:nvPr>
            <p:ph sz="quarter" idx="2"/>
          </p:nvPr>
        </p:nvSpPr>
        <p:spPr>
          <a:xfrm>
            <a:off x="3923928" y="1412776"/>
            <a:ext cx="4896544" cy="5184576"/>
          </a:xfrm>
        </p:spPr>
        <p:txBody>
          <a:bodyPr>
            <a:noAutofit/>
          </a:bodyPr>
          <a:lstStyle/>
          <a:p>
            <a:pPr>
              <a:buNone/>
            </a:pPr>
            <a:r>
              <a:rPr lang="en-GB" sz="2400" dirty="0" smtClean="0"/>
              <a:t>     “... we have an important role to play. Because FDA's standards are often used to guide development programs ... FDA is uniquely positioned to help identify the challenges to development....”</a:t>
            </a:r>
            <a:endParaRPr lang="en-GB" sz="2400" dirty="0"/>
          </a:p>
        </p:txBody>
      </p:sp>
      <p:pic>
        <p:nvPicPr>
          <p:cNvPr id="146434" name="Picture 2"/>
          <p:cNvPicPr>
            <a:picLocks noChangeAspect="1" noChangeArrowheads="1"/>
          </p:cNvPicPr>
          <p:nvPr/>
        </p:nvPicPr>
        <p:blipFill>
          <a:blip r:embed="rId3" cstate="print"/>
          <a:srcRect l="14576" t="2110" r="16995" b="1976"/>
          <a:stretch>
            <a:fillRect/>
          </a:stretch>
        </p:blipFill>
        <p:spPr bwMode="auto">
          <a:xfrm>
            <a:off x="395536" y="1319494"/>
            <a:ext cx="3534708" cy="457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4" name="TextBox 3"/>
          <p:cNvSpPr txBox="1"/>
          <p:nvPr/>
        </p:nvSpPr>
        <p:spPr>
          <a:xfrm>
            <a:off x="683568" y="764704"/>
            <a:ext cx="6768752" cy="954107"/>
          </a:xfrm>
          <a:prstGeom prst="rect">
            <a:avLst/>
          </a:prstGeom>
          <a:noFill/>
        </p:spPr>
        <p:txBody>
          <a:bodyPr wrap="square" rtlCol="0">
            <a:spAutoFit/>
          </a:bodyPr>
          <a:lstStyle/>
          <a:p>
            <a:r>
              <a:rPr lang="en-GB" sz="2800" dirty="0" smtClean="0">
                <a:solidFill>
                  <a:schemeClr val="bg1">
                    <a:lumMod val="95000"/>
                  </a:schemeClr>
                </a:solidFill>
                <a:latin typeface="Rockwell" pitchFamily="18" charset="0"/>
              </a:rPr>
              <a:t>FDA changes role:</a:t>
            </a:r>
          </a:p>
          <a:p>
            <a:r>
              <a:rPr lang="en-GB" sz="2800" dirty="0" smtClean="0">
                <a:solidFill>
                  <a:schemeClr val="bg1">
                    <a:lumMod val="95000"/>
                  </a:schemeClr>
                </a:solidFill>
                <a:latin typeface="Rockwell" pitchFamily="18" charset="0"/>
              </a:rPr>
              <a:t>From gatekeeper to innovation enabler</a:t>
            </a:r>
            <a:endParaRPr lang="en-GB" sz="2800" dirty="0">
              <a:solidFill>
                <a:schemeClr val="bg1">
                  <a:lumMod val="95000"/>
                </a:schemeClr>
              </a:solidFill>
              <a:latin typeface="Rockwell" pitchFamily="18" charset="0"/>
            </a:endParaRPr>
          </a:p>
        </p:txBody>
      </p:sp>
      <p:sp>
        <p:nvSpPr>
          <p:cNvPr id="5" name="Rectangle 4"/>
          <p:cNvSpPr/>
          <p:nvPr/>
        </p:nvSpPr>
        <p:spPr>
          <a:xfrm>
            <a:off x="539552" y="2276872"/>
            <a:ext cx="4752528" cy="2215991"/>
          </a:xfrm>
          <a:prstGeom prst="rect">
            <a:avLst/>
          </a:prstGeom>
        </p:spPr>
        <p:txBody>
          <a:bodyPr wrap="square">
            <a:spAutoFit/>
          </a:bodyPr>
          <a:lstStyle/>
          <a:p>
            <a:r>
              <a:rPr lang="en-GB" sz="2400" dirty="0" smtClean="0">
                <a:solidFill>
                  <a:schemeClr val="bg1">
                    <a:lumMod val="85000"/>
                  </a:schemeClr>
                </a:solidFill>
              </a:rPr>
              <a:t>... it is </a:t>
            </a:r>
            <a:r>
              <a:rPr lang="en-GB" sz="2400" b="1" dirty="0" smtClean="0">
                <a:solidFill>
                  <a:schemeClr val="bg1">
                    <a:lumMod val="85000"/>
                  </a:schemeClr>
                </a:solidFill>
              </a:rPr>
              <a:t>a ground-breaking shift in the agency's role</a:t>
            </a:r>
            <a:r>
              <a:rPr lang="en-GB" sz="2400" dirty="0" smtClean="0">
                <a:solidFill>
                  <a:schemeClr val="bg1">
                    <a:lumMod val="85000"/>
                  </a:schemeClr>
                </a:solidFill>
              </a:rPr>
              <a:t>... It is an undertaking through which the FDA, in effect, has accepted </a:t>
            </a:r>
            <a:r>
              <a:rPr lang="en-GB" sz="2400" b="1" dirty="0" smtClean="0">
                <a:solidFill>
                  <a:schemeClr val="bg1">
                    <a:lumMod val="85000"/>
                  </a:schemeClr>
                </a:solidFill>
              </a:rPr>
              <a:t>a share of responsibility for the development of novel drugs</a:t>
            </a:r>
            <a:r>
              <a:rPr lang="en-GB" sz="2400" dirty="0" smtClean="0">
                <a:solidFill>
                  <a:schemeClr val="bg1">
                    <a:lumMod val="85000"/>
                  </a:schemeClr>
                </a:solidFill>
              </a:rPr>
              <a:t>.</a:t>
            </a:r>
          </a:p>
          <a:p>
            <a:r>
              <a:rPr lang="en-GB" dirty="0" smtClean="0">
                <a:solidFill>
                  <a:schemeClr val="bg1">
                    <a:lumMod val="85000"/>
                  </a:schemeClr>
                </a:solidFill>
              </a:rPr>
              <a:t>         Lester Crawford,  FDA Commissioner, 2004</a:t>
            </a:r>
            <a:endParaRPr lang="en-GB"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0"/>
            <a:ext cx="8229600" cy="1700213"/>
          </a:xfrm>
        </p:spPr>
        <p:txBody>
          <a:bodyPr/>
          <a:lstStyle/>
          <a:p>
            <a:pPr>
              <a:defRPr/>
            </a:pPr>
            <a:r>
              <a:rPr lang="en-GB" sz="4000" b="1" dirty="0" smtClean="0">
                <a:solidFill>
                  <a:schemeClr val="tx1">
                    <a:lumMod val="50000"/>
                    <a:lumOff val="50000"/>
                  </a:schemeClr>
                </a:solidFill>
              </a:rPr>
              <a:t>Setting standards</a:t>
            </a:r>
            <a:r>
              <a:rPr lang="en-GB" sz="1400" b="1" dirty="0">
                <a:solidFill>
                  <a:srgbClr val="000099"/>
                </a:solidFill>
              </a:rPr>
              <a:t/>
            </a:r>
            <a:br>
              <a:rPr lang="en-GB" sz="1400" b="1" dirty="0">
                <a:solidFill>
                  <a:srgbClr val="000099"/>
                </a:solidFill>
              </a:rPr>
            </a:br>
            <a:endParaRPr lang="en-US" sz="4000" b="1" dirty="0">
              <a:solidFill>
                <a:srgbClr val="000099"/>
              </a:solidFill>
            </a:endParaRPr>
          </a:p>
        </p:txBody>
      </p:sp>
      <p:sp>
        <p:nvSpPr>
          <p:cNvPr id="81923" name="Rectangle 3"/>
          <p:cNvSpPr>
            <a:spLocks noGrp="1" noChangeArrowheads="1"/>
          </p:cNvSpPr>
          <p:nvPr>
            <p:ph sz="quarter" idx="2"/>
          </p:nvPr>
        </p:nvSpPr>
        <p:spPr>
          <a:xfrm>
            <a:off x="539750" y="1052737"/>
            <a:ext cx="8147050" cy="6480720"/>
          </a:xfrm>
        </p:spPr>
        <p:txBody>
          <a:bodyPr>
            <a:normAutofit/>
          </a:bodyPr>
          <a:lstStyle/>
          <a:p>
            <a:pPr>
              <a:buFont typeface="Arial" charset="0"/>
              <a:buNone/>
              <a:defRPr/>
            </a:pPr>
            <a:endParaRPr lang="en-GB" sz="1500" b="1" dirty="0" smtClean="0">
              <a:solidFill>
                <a:schemeClr val="accent2">
                  <a:lumMod val="50000"/>
                </a:schemeClr>
              </a:solidFill>
            </a:endParaRPr>
          </a:p>
          <a:p>
            <a:pPr lvl="1">
              <a:buFontTx/>
              <a:buChar char="•"/>
              <a:defRPr/>
            </a:pPr>
            <a:r>
              <a:rPr lang="en-US" sz="3200" dirty="0" smtClean="0"/>
              <a:t>Collaboration between regulatory, industry and academic scientists in new </a:t>
            </a:r>
            <a:r>
              <a:rPr lang="en-US" sz="3200" i="1" dirty="0" smtClean="0"/>
              <a:t>pre-competitive</a:t>
            </a:r>
            <a:r>
              <a:rPr lang="en-US" sz="3200" dirty="0" smtClean="0"/>
              <a:t> space</a:t>
            </a:r>
          </a:p>
          <a:p>
            <a:pPr lvl="2">
              <a:buFontTx/>
              <a:buChar char="•"/>
              <a:defRPr/>
            </a:pPr>
            <a:r>
              <a:rPr lang="en-US" sz="3200" dirty="0" smtClean="0"/>
              <a:t>Critical Path Institute</a:t>
            </a:r>
          </a:p>
          <a:p>
            <a:pPr lvl="1">
              <a:buFontTx/>
              <a:buChar char="•"/>
              <a:defRPr/>
            </a:pPr>
            <a:r>
              <a:rPr lang="en-US" sz="3200" dirty="0" smtClean="0"/>
              <a:t>Validating genomic data for use in regulatory decision-making e.g. Predictive Safety Testing Consortium – transnational cooperation between EMA/FDA, industry and academia</a:t>
            </a:r>
          </a:p>
          <a:p>
            <a:pPr lvl="1">
              <a:buFontTx/>
              <a:buChar char="•"/>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smtClean="0">
              <a:solidFill>
                <a:srgbClr val="0000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Providing guidance</a:t>
            </a:r>
            <a:endParaRPr lang="en-GB" b="1" dirty="0">
              <a:solidFill>
                <a:schemeClr val="tx1">
                  <a:lumMod val="50000"/>
                  <a:lumOff val="50000"/>
                </a:schemeClr>
              </a:solidFill>
            </a:endParaRPr>
          </a:p>
        </p:txBody>
      </p:sp>
      <p:sp>
        <p:nvSpPr>
          <p:cNvPr id="3" name="Text Placeholder 2"/>
          <p:cNvSpPr>
            <a:spLocks noGrp="1"/>
          </p:cNvSpPr>
          <p:nvPr>
            <p:ph type="body" sz="half" idx="1"/>
          </p:nvPr>
        </p:nvSpPr>
        <p:spPr>
          <a:xfrm>
            <a:off x="457200" y="1484784"/>
            <a:ext cx="8219256" cy="4896544"/>
          </a:xfrm>
        </p:spPr>
        <p:txBody>
          <a:bodyPr>
            <a:normAutofit fontScale="92500" lnSpcReduction="20000"/>
          </a:bodyPr>
          <a:lstStyle/>
          <a:p>
            <a:r>
              <a:rPr lang="en-GB" dirty="0" smtClean="0"/>
              <a:t>Pharmacogenetic data submissions – final guidance (March 2005)</a:t>
            </a:r>
          </a:p>
          <a:p>
            <a:r>
              <a:rPr lang="en-GB" dirty="0" smtClean="0"/>
              <a:t>Drug interaction studies – study design, data analysis and implications for dosing and labelling (October 2004)</a:t>
            </a:r>
          </a:p>
          <a:p>
            <a:r>
              <a:rPr lang="en-GB" dirty="0" smtClean="0"/>
              <a:t>Drug-Diagnostic Co-Development - Concept Paper (April 2005)</a:t>
            </a:r>
          </a:p>
          <a:p>
            <a:r>
              <a:rPr lang="en-GB" dirty="0" smtClean="0"/>
              <a:t>Pharmacogenetic tests and genetic tests for heritable markers (February 2006)</a:t>
            </a:r>
          </a:p>
          <a:p>
            <a:r>
              <a:rPr lang="en-GB" dirty="0" smtClean="0"/>
              <a:t>Drug Metabolizing Enzyme Genotyping Systems – Class II special controls guidance (March 2005)</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1827634"/>
          </a:xfrm>
        </p:spPr>
        <p:txBody>
          <a:bodyPr>
            <a:normAutofit/>
          </a:bodyPr>
          <a:lstStyle/>
          <a:p>
            <a:r>
              <a:rPr lang="en-GB" sz="6000" b="1" dirty="0" smtClean="0"/>
              <a:t>implementation</a:t>
            </a:r>
            <a:endParaRPr lang="en-GB" sz="6000" b="1" dirty="0"/>
          </a:p>
        </p:txBody>
      </p:sp>
      <p:sp>
        <p:nvSpPr>
          <p:cNvPr id="3" name="Subtitle 2"/>
          <p:cNvSpPr>
            <a:spLocks noGrp="1"/>
          </p:cNvSpPr>
          <p:nvPr>
            <p:ph type="subTitle" idx="1"/>
          </p:nvPr>
        </p:nvSpPr>
        <p:spPr>
          <a:xfrm>
            <a:off x="1371600" y="3429000"/>
            <a:ext cx="6400800" cy="2209800"/>
          </a:xfrm>
        </p:spPr>
        <p:txBody>
          <a:bodyPr>
            <a:normAutofit/>
          </a:bodyPr>
          <a:lstStyle/>
          <a:p>
            <a:r>
              <a:rPr lang="en-GB" sz="6000" b="1" dirty="0" smtClean="0"/>
              <a:t>regulatory decision-making</a:t>
            </a:r>
            <a:endParaRPr lang="en-GB" sz="6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1"/>
            <a:ext cx="8229600" cy="1196751"/>
          </a:xfrm>
        </p:spPr>
        <p:txBody>
          <a:bodyPr/>
          <a:lstStyle/>
          <a:p>
            <a:pPr>
              <a:defRPr/>
            </a:pPr>
            <a:r>
              <a:rPr lang="en-GB" b="1" dirty="0" smtClean="0">
                <a:solidFill>
                  <a:schemeClr val="tx1">
                    <a:lumMod val="50000"/>
                    <a:lumOff val="50000"/>
                  </a:schemeClr>
                </a:solidFill>
                <a:latin typeface="Calibri" pitchFamily="34" charset="0"/>
              </a:rPr>
              <a:t>FDA’s relabeling project</a:t>
            </a:r>
            <a:endParaRPr lang="en-US" b="1" dirty="0">
              <a:solidFill>
                <a:srgbClr val="000099"/>
              </a:solidFill>
              <a:latin typeface="Calibri" pitchFamily="34" charset="0"/>
            </a:endParaRPr>
          </a:p>
        </p:txBody>
      </p:sp>
      <p:sp>
        <p:nvSpPr>
          <p:cNvPr id="81923" name="Rectangle 3"/>
          <p:cNvSpPr>
            <a:spLocks noGrp="1" noChangeArrowheads="1"/>
          </p:cNvSpPr>
          <p:nvPr>
            <p:ph sz="quarter" idx="2"/>
          </p:nvPr>
        </p:nvSpPr>
        <p:spPr>
          <a:xfrm>
            <a:off x="539750" y="980728"/>
            <a:ext cx="8147050" cy="6552729"/>
          </a:xfrm>
        </p:spPr>
        <p:txBody>
          <a:bodyPr>
            <a:normAutofit/>
          </a:bodyPr>
          <a:lstStyle/>
          <a:p>
            <a:pPr>
              <a:buFont typeface="Arial" charset="0"/>
              <a:buNone/>
              <a:defRPr/>
            </a:pPr>
            <a:endParaRPr lang="en-GB" sz="1500" b="1" dirty="0" smtClean="0">
              <a:solidFill>
                <a:schemeClr val="accent2">
                  <a:lumMod val="50000"/>
                </a:schemeClr>
              </a:solidFill>
            </a:endParaRPr>
          </a:p>
          <a:p>
            <a:pPr lvl="1">
              <a:buNone/>
              <a:defRPr/>
            </a:pPr>
            <a:endParaRPr lang="en-GB" sz="2400" dirty="0" smtClean="0"/>
          </a:p>
          <a:p>
            <a:pPr lvl="1">
              <a:buNone/>
              <a:defRPr/>
            </a:pPr>
            <a:r>
              <a:rPr lang="en-GB" dirty="0" smtClean="0"/>
              <a:t>	</a:t>
            </a:r>
            <a:endParaRPr lang="en-GB" b="1" dirty="0" smtClean="0">
              <a:latin typeface="Calibri" pitchFamily="34" charset="0"/>
            </a:endParaRPr>
          </a:p>
          <a:p>
            <a:pPr lvl="1">
              <a:buNone/>
              <a:defRPr/>
            </a:pPr>
            <a:r>
              <a:rPr lang="en-GB" dirty="0" smtClean="0">
                <a:latin typeface="Calibri" pitchFamily="34" charset="0"/>
              </a:rPr>
              <a:t>	“At the beginning of the decade, the FDA began looking for opportunities to improve the quality of therapeutics using already marketed drugs by  updating the labels to include PGx information.“ </a:t>
            </a:r>
          </a:p>
          <a:p>
            <a:pPr lvl="1" algn="r">
              <a:buNone/>
              <a:defRPr/>
            </a:pPr>
            <a:r>
              <a:rPr lang="en-GB" dirty="0" smtClean="0">
                <a:latin typeface="Calibri" pitchFamily="34" charset="0"/>
              </a:rPr>
              <a:t>Lesko and </a:t>
            </a:r>
            <a:r>
              <a:rPr lang="en-GB" dirty="0" err="1" smtClean="0">
                <a:latin typeface="Calibri" pitchFamily="34" charset="0"/>
              </a:rPr>
              <a:t>Zineh</a:t>
            </a:r>
            <a:r>
              <a:rPr lang="en-GB" dirty="0" smtClean="0">
                <a:latin typeface="Calibri" pitchFamily="34" charset="0"/>
              </a:rPr>
              <a:t>, </a:t>
            </a:r>
            <a:r>
              <a:rPr lang="en-GB" i="1" dirty="0" smtClean="0">
                <a:latin typeface="Calibri" pitchFamily="34" charset="0"/>
              </a:rPr>
              <a:t>Pharmacogenomics</a:t>
            </a:r>
            <a:r>
              <a:rPr lang="en-GB" dirty="0" smtClean="0">
                <a:latin typeface="Calibri" pitchFamily="34" charset="0"/>
              </a:rPr>
              <a:t>, 201</a:t>
            </a:r>
            <a:r>
              <a:rPr lang="en-GB" dirty="0" smtClean="0"/>
              <a:t>0</a:t>
            </a:r>
          </a:p>
          <a:p>
            <a:pPr>
              <a:buNone/>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smtClean="0">
              <a:solidFill>
                <a:srgbClr val="0000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268450" y="0"/>
            <a:ext cx="9412450" cy="6992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0"/>
            <a:ext cx="8229600" cy="1700213"/>
          </a:xfrm>
        </p:spPr>
        <p:txBody>
          <a:bodyPr/>
          <a:lstStyle/>
          <a:p>
            <a:pPr>
              <a:defRPr/>
            </a:pPr>
            <a:r>
              <a:rPr lang="en-GB" sz="4000" b="1" dirty="0" smtClean="0">
                <a:solidFill>
                  <a:schemeClr val="tx1">
                    <a:lumMod val="50000"/>
                    <a:lumOff val="50000"/>
                  </a:schemeClr>
                </a:solidFill>
              </a:rPr>
              <a:t>April 2003</a:t>
            </a:r>
            <a:r>
              <a:rPr lang="en-GB" sz="1400" b="1" dirty="0">
                <a:solidFill>
                  <a:srgbClr val="000099"/>
                </a:solidFill>
              </a:rPr>
              <a:t/>
            </a:r>
            <a:br>
              <a:rPr lang="en-GB" sz="1400" b="1" dirty="0">
                <a:solidFill>
                  <a:srgbClr val="000099"/>
                </a:solidFill>
              </a:rPr>
            </a:br>
            <a:endParaRPr lang="en-US" sz="4000" b="1" dirty="0">
              <a:solidFill>
                <a:srgbClr val="000099"/>
              </a:solidFill>
            </a:endParaRPr>
          </a:p>
        </p:txBody>
      </p:sp>
      <p:sp>
        <p:nvSpPr>
          <p:cNvPr id="81923" name="Rectangle 3"/>
          <p:cNvSpPr>
            <a:spLocks noGrp="1" noChangeArrowheads="1"/>
          </p:cNvSpPr>
          <p:nvPr>
            <p:ph sz="quarter" idx="2"/>
          </p:nvPr>
        </p:nvSpPr>
        <p:spPr>
          <a:xfrm>
            <a:off x="0" y="836712"/>
            <a:ext cx="8820472" cy="6696745"/>
          </a:xfrm>
        </p:spPr>
        <p:txBody>
          <a:bodyPr>
            <a:normAutofit/>
          </a:bodyPr>
          <a:lstStyle/>
          <a:p>
            <a:pPr>
              <a:buFont typeface="Arial" charset="0"/>
              <a:buNone/>
              <a:defRPr/>
            </a:pPr>
            <a:endParaRPr lang="en-GB" sz="1500" b="1" dirty="0" smtClean="0">
              <a:solidFill>
                <a:schemeClr val="accent2">
                  <a:lumMod val="50000"/>
                </a:schemeClr>
              </a:solidFill>
            </a:endParaRPr>
          </a:p>
          <a:p>
            <a:pPr>
              <a:buNone/>
              <a:defRPr/>
            </a:pPr>
            <a:endParaRPr lang="en-GB" sz="1000" b="1" dirty="0" smtClean="0"/>
          </a:p>
          <a:p>
            <a:pPr marL="396000" lvl="1" indent="0">
              <a:buNone/>
              <a:defRPr/>
            </a:pPr>
            <a:r>
              <a:rPr lang="en-US" b="1" dirty="0" smtClean="0"/>
              <a:t>Larry Lesko</a:t>
            </a:r>
            <a:r>
              <a:rPr lang="en-GB" b="1" dirty="0" smtClean="0"/>
              <a:t>, Director of the FDA’s Office of Clinical Pharmacology and Biopharmaceuticals</a:t>
            </a:r>
          </a:p>
          <a:p>
            <a:pPr marL="396000" lvl="1" indent="0">
              <a:buNone/>
              <a:defRPr/>
            </a:pPr>
            <a:endParaRPr lang="en-GB" sz="2800" b="1" dirty="0" smtClean="0"/>
          </a:p>
          <a:p>
            <a:pPr lvl="1" indent="0">
              <a:buNone/>
              <a:defRPr/>
            </a:pPr>
            <a:r>
              <a:rPr lang="en-GB" sz="2800" b="1" dirty="0" smtClean="0"/>
              <a:t>What types of evidence?</a:t>
            </a:r>
            <a:endParaRPr lang="en-US" b="1" dirty="0" smtClean="0"/>
          </a:p>
          <a:p>
            <a:pPr lvl="1" indent="0">
              <a:buNone/>
              <a:defRPr/>
            </a:pPr>
            <a:r>
              <a:rPr lang="en-US" dirty="0" smtClean="0"/>
              <a:t>Prospective clinical trials ?</a:t>
            </a:r>
          </a:p>
          <a:p>
            <a:pPr lvl="1" indent="0">
              <a:buNone/>
              <a:defRPr/>
            </a:pPr>
            <a:r>
              <a:rPr lang="en-US" dirty="0" smtClean="0"/>
              <a:t>	unclear who would conduct the research</a:t>
            </a:r>
          </a:p>
          <a:p>
            <a:pPr lvl="1" indent="0">
              <a:buNone/>
              <a:defRPr/>
            </a:pPr>
            <a:r>
              <a:rPr lang="en-US" dirty="0" smtClean="0"/>
              <a:t>Alternatives</a:t>
            </a:r>
          </a:p>
          <a:p>
            <a:pPr lvl="1" indent="0">
              <a:buNone/>
              <a:defRPr/>
            </a:pPr>
            <a:r>
              <a:rPr lang="en-US" dirty="0" smtClean="0"/>
              <a:t>	systematic reviews of academic studies ?</a:t>
            </a:r>
          </a:p>
          <a:p>
            <a:pPr lvl="1" indent="0">
              <a:buNone/>
              <a:defRPr/>
            </a:pPr>
            <a:r>
              <a:rPr lang="en-US" dirty="0" smtClean="0"/>
              <a:t>	expert opinions from professional groups?</a:t>
            </a:r>
            <a:endParaRPr lang="en-US" sz="2200" dirty="0" smtClean="0"/>
          </a:p>
          <a:p>
            <a:pPr lvl="1">
              <a:buFontTx/>
              <a:buChar char="•"/>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dirty="0"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4" end="4"/>
                                            </p:txEl>
                                          </p:spTgt>
                                        </p:tgtEl>
                                        <p:attrNameLst>
                                          <p:attrName>style.visibility</p:attrName>
                                        </p:attrNameLst>
                                      </p:cBhvr>
                                      <p:to>
                                        <p:strVal val="visible"/>
                                      </p:to>
                                    </p:set>
                                    <p:animEffect transition="in" filter="fade">
                                      <p:cBhvr>
                                        <p:cTn id="7" dur="2000"/>
                                        <p:tgtEl>
                                          <p:spTgt spid="819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3">
                                            <p:txEl>
                                              <p:pRg st="5" end="5"/>
                                            </p:txEl>
                                          </p:spTgt>
                                        </p:tgtEl>
                                        <p:attrNameLst>
                                          <p:attrName>style.visibility</p:attrName>
                                        </p:attrNameLst>
                                      </p:cBhvr>
                                      <p:to>
                                        <p:strVal val="visible"/>
                                      </p:to>
                                    </p:set>
                                    <p:animEffect transition="in" filter="fade">
                                      <p:cBhvr>
                                        <p:cTn id="12" dur="2000"/>
                                        <p:tgtEl>
                                          <p:spTgt spid="8192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1923">
                                            <p:txEl>
                                              <p:pRg st="6" end="6"/>
                                            </p:txEl>
                                          </p:spTgt>
                                        </p:tgtEl>
                                        <p:attrNameLst>
                                          <p:attrName>style.visibility</p:attrName>
                                        </p:attrNameLst>
                                      </p:cBhvr>
                                      <p:to>
                                        <p:strVal val="visible"/>
                                      </p:to>
                                    </p:set>
                                    <p:animEffect transition="in" filter="fade">
                                      <p:cBhvr>
                                        <p:cTn id="15" dur="2000"/>
                                        <p:tgtEl>
                                          <p:spTgt spid="8192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23">
                                            <p:txEl>
                                              <p:pRg st="7" end="7"/>
                                            </p:txEl>
                                          </p:spTgt>
                                        </p:tgtEl>
                                        <p:attrNameLst>
                                          <p:attrName>style.visibility</p:attrName>
                                        </p:attrNameLst>
                                      </p:cBhvr>
                                      <p:to>
                                        <p:strVal val="visible"/>
                                      </p:to>
                                    </p:set>
                                    <p:animEffect transition="in" filter="fade">
                                      <p:cBhvr>
                                        <p:cTn id="20" dur="2000"/>
                                        <p:tgtEl>
                                          <p:spTgt spid="8192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1923">
                                            <p:txEl>
                                              <p:pRg st="8" end="8"/>
                                            </p:txEl>
                                          </p:spTgt>
                                        </p:tgtEl>
                                        <p:attrNameLst>
                                          <p:attrName>style.visibility</p:attrName>
                                        </p:attrNameLst>
                                      </p:cBhvr>
                                      <p:to>
                                        <p:strVal val="visible"/>
                                      </p:to>
                                    </p:set>
                                    <p:animEffect transition="in" filter="fade">
                                      <p:cBhvr>
                                        <p:cTn id="23" dur="2000"/>
                                        <p:tgtEl>
                                          <p:spTgt spid="8192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1923">
                                            <p:txEl>
                                              <p:pRg st="9" end="9"/>
                                            </p:txEl>
                                          </p:spTgt>
                                        </p:tgtEl>
                                        <p:attrNameLst>
                                          <p:attrName>style.visibility</p:attrName>
                                        </p:attrNameLst>
                                      </p:cBhvr>
                                      <p:to>
                                        <p:strVal val="visible"/>
                                      </p:to>
                                    </p:set>
                                    <p:animEffect transition="in" filter="fade">
                                      <p:cBhvr>
                                        <p:cTn id="26" dur="2000"/>
                                        <p:tgtEl>
                                          <p:spTgt spid="819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0"/>
            <a:ext cx="8229600" cy="1700213"/>
          </a:xfrm>
        </p:spPr>
        <p:txBody>
          <a:bodyPr/>
          <a:lstStyle/>
          <a:p>
            <a:pPr>
              <a:defRPr/>
            </a:pPr>
            <a:r>
              <a:rPr lang="en-GB" sz="4000" b="1" dirty="0" smtClean="0">
                <a:solidFill>
                  <a:schemeClr val="tx1">
                    <a:lumMod val="50000"/>
                    <a:lumOff val="50000"/>
                  </a:schemeClr>
                </a:solidFill>
              </a:rPr>
              <a:t>relabeling decisions</a:t>
            </a:r>
            <a:r>
              <a:rPr lang="en-GB" sz="1400" b="1" dirty="0">
                <a:solidFill>
                  <a:srgbClr val="000099"/>
                </a:solidFill>
              </a:rPr>
              <a:t/>
            </a:r>
            <a:br>
              <a:rPr lang="en-GB" sz="1400" b="1" dirty="0">
                <a:solidFill>
                  <a:srgbClr val="000099"/>
                </a:solidFill>
              </a:rPr>
            </a:br>
            <a:endParaRPr lang="en-US" sz="4000" b="1" dirty="0">
              <a:solidFill>
                <a:srgbClr val="000099"/>
              </a:solidFill>
            </a:endParaRPr>
          </a:p>
        </p:txBody>
      </p:sp>
      <p:sp>
        <p:nvSpPr>
          <p:cNvPr id="81923" name="Rectangle 3"/>
          <p:cNvSpPr>
            <a:spLocks noGrp="1" noChangeArrowheads="1"/>
          </p:cNvSpPr>
          <p:nvPr>
            <p:ph sz="quarter" idx="2"/>
          </p:nvPr>
        </p:nvSpPr>
        <p:spPr>
          <a:xfrm>
            <a:off x="539750" y="1052737"/>
            <a:ext cx="8147050" cy="6480720"/>
          </a:xfrm>
        </p:spPr>
        <p:txBody>
          <a:bodyPr>
            <a:normAutofit/>
          </a:bodyPr>
          <a:lstStyle/>
          <a:p>
            <a:pPr>
              <a:buFont typeface="Arial" charset="0"/>
              <a:buNone/>
              <a:defRPr/>
            </a:pPr>
            <a:endParaRPr lang="en-GB" sz="1500" b="1" dirty="0" smtClean="0">
              <a:solidFill>
                <a:schemeClr val="accent2">
                  <a:lumMod val="50000"/>
                </a:schemeClr>
              </a:solidFill>
            </a:endParaRPr>
          </a:p>
          <a:p>
            <a:pPr>
              <a:buNone/>
              <a:defRPr/>
            </a:pPr>
            <a:endParaRPr lang="en-GB" b="1" dirty="0" smtClean="0"/>
          </a:p>
          <a:p>
            <a:pPr>
              <a:buNone/>
              <a:defRPr/>
            </a:pPr>
            <a:endParaRPr lang="en-GB" sz="2600" b="1" dirty="0" smtClean="0"/>
          </a:p>
          <a:p>
            <a:pPr lvl="1">
              <a:buFontTx/>
              <a:buChar char="•"/>
              <a:defRPr/>
            </a:pPr>
            <a:r>
              <a:rPr lang="en-US" dirty="0" smtClean="0"/>
              <a:t>2003 - </a:t>
            </a:r>
            <a:r>
              <a:rPr lang="en-GB" dirty="0" smtClean="0"/>
              <a:t>6-mercaptopurine </a:t>
            </a:r>
            <a:r>
              <a:rPr lang="en-US" dirty="0" err="1" smtClean="0"/>
              <a:t>thiopurine</a:t>
            </a:r>
            <a:r>
              <a:rPr lang="en-US" dirty="0" smtClean="0"/>
              <a:t> </a:t>
            </a:r>
          </a:p>
          <a:p>
            <a:pPr lvl="2">
              <a:buFontTx/>
              <a:buChar char="•"/>
              <a:defRPr/>
            </a:pPr>
            <a:r>
              <a:rPr lang="en-US" sz="2800" dirty="0" smtClean="0"/>
              <a:t>TPMT = increased risk of adverse events </a:t>
            </a:r>
          </a:p>
          <a:p>
            <a:pPr lvl="2">
              <a:buFontTx/>
              <a:buChar char="•"/>
              <a:defRPr/>
            </a:pPr>
            <a:endParaRPr lang="en-US" sz="2200" dirty="0" smtClean="0"/>
          </a:p>
          <a:p>
            <a:pPr lvl="1">
              <a:buFontTx/>
              <a:buChar char="•"/>
              <a:defRPr/>
            </a:pPr>
            <a:r>
              <a:rPr lang="en-US" dirty="0" smtClean="0"/>
              <a:t>2006 - </a:t>
            </a:r>
            <a:r>
              <a:rPr lang="en-GB" dirty="0" err="1" smtClean="0"/>
              <a:t>Irinotecan</a:t>
            </a:r>
            <a:endParaRPr lang="en-US" dirty="0" smtClean="0"/>
          </a:p>
          <a:p>
            <a:pPr lvl="2">
              <a:buFontTx/>
              <a:buChar char="•"/>
              <a:defRPr/>
            </a:pPr>
            <a:r>
              <a:rPr lang="en-US" sz="2800" dirty="0" smtClean="0"/>
              <a:t>UGT1A1 = increased risk of adverse events </a:t>
            </a:r>
          </a:p>
          <a:p>
            <a:pPr lvl="1">
              <a:buFontTx/>
              <a:buChar char="•"/>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6" end="6"/>
                                            </p:txEl>
                                          </p:spTgt>
                                        </p:tgtEl>
                                        <p:attrNameLst>
                                          <p:attrName>style.visibility</p:attrName>
                                        </p:attrNameLst>
                                      </p:cBhvr>
                                      <p:to>
                                        <p:strVal val="visible"/>
                                      </p:to>
                                    </p:set>
                                    <p:animEffect transition="in" filter="fade">
                                      <p:cBhvr>
                                        <p:cTn id="7" dur="2000"/>
                                        <p:tgtEl>
                                          <p:spTgt spid="8192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23">
                                            <p:txEl>
                                              <p:pRg st="7" end="7"/>
                                            </p:txEl>
                                          </p:spTgt>
                                        </p:tgtEl>
                                        <p:attrNameLst>
                                          <p:attrName>style.visibility</p:attrName>
                                        </p:attrNameLst>
                                      </p:cBhvr>
                                      <p:to>
                                        <p:strVal val="visible"/>
                                      </p:to>
                                    </p:set>
                                    <p:animEffect transition="in" filter="fade">
                                      <p:cBhvr>
                                        <p:cTn id="10" dur="20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1"/>
            <a:ext cx="8229600" cy="1196751"/>
          </a:xfrm>
        </p:spPr>
        <p:txBody>
          <a:bodyPr/>
          <a:lstStyle/>
          <a:p>
            <a:pPr>
              <a:defRPr/>
            </a:pPr>
            <a:r>
              <a:rPr lang="en-GB" b="1" dirty="0" smtClean="0">
                <a:solidFill>
                  <a:schemeClr val="tx1">
                    <a:lumMod val="50000"/>
                    <a:lumOff val="50000"/>
                  </a:schemeClr>
                </a:solidFill>
                <a:latin typeface="Calibri" pitchFamily="34" charset="0"/>
              </a:rPr>
              <a:t>clinical scepticism</a:t>
            </a:r>
            <a:endParaRPr lang="en-US" b="1" dirty="0">
              <a:solidFill>
                <a:srgbClr val="000099"/>
              </a:solidFill>
              <a:latin typeface="Calibri" pitchFamily="34" charset="0"/>
            </a:endParaRPr>
          </a:p>
        </p:txBody>
      </p:sp>
      <p:sp>
        <p:nvSpPr>
          <p:cNvPr id="81923" name="Rectangle 3"/>
          <p:cNvSpPr>
            <a:spLocks noGrp="1" noChangeArrowheads="1"/>
          </p:cNvSpPr>
          <p:nvPr>
            <p:ph sz="quarter" idx="2"/>
          </p:nvPr>
        </p:nvSpPr>
        <p:spPr>
          <a:xfrm>
            <a:off x="323528" y="980728"/>
            <a:ext cx="8363272" cy="6552729"/>
          </a:xfrm>
        </p:spPr>
        <p:txBody>
          <a:bodyPr>
            <a:normAutofit/>
          </a:bodyPr>
          <a:lstStyle/>
          <a:p>
            <a:pPr>
              <a:buFont typeface="Arial" charset="0"/>
              <a:buNone/>
              <a:defRPr/>
            </a:pPr>
            <a:endParaRPr lang="en-GB" sz="1500" b="1" dirty="0" smtClean="0">
              <a:solidFill>
                <a:schemeClr val="accent2">
                  <a:lumMod val="50000"/>
                </a:schemeClr>
              </a:solidFill>
            </a:endParaRPr>
          </a:p>
          <a:p>
            <a:pPr lvl="1">
              <a:buNone/>
              <a:defRPr/>
            </a:pPr>
            <a:r>
              <a:rPr lang="en-GB" sz="2400" dirty="0" smtClean="0"/>
              <a:t>	</a:t>
            </a:r>
          </a:p>
          <a:p>
            <a:pPr marL="342000" lvl="1" indent="-342000">
              <a:buNone/>
              <a:defRPr/>
            </a:pPr>
            <a:r>
              <a:rPr lang="en-GB" dirty="0" smtClean="0"/>
              <a:t>	</a:t>
            </a:r>
            <a:r>
              <a:rPr lang="en-GB" dirty="0" smtClean="0">
                <a:latin typeface="Calibri" pitchFamily="34" charset="0"/>
              </a:rPr>
              <a:t>“</a:t>
            </a:r>
            <a:r>
              <a:rPr lang="en-GB" dirty="0" smtClean="0"/>
              <a:t>From a liability perspective, it's kind of disturbing to have some </a:t>
            </a:r>
            <a:r>
              <a:rPr lang="en-GB" dirty="0" err="1" smtClean="0"/>
              <a:t>labeling</a:t>
            </a:r>
            <a:r>
              <a:rPr lang="en-GB" dirty="0" smtClean="0"/>
              <a:t> that says: “and you may want to think about doing this because these polymorphisms affect dosing.” Okay. So you do the test. Then what? And if you don't do the test with that on the label, where are you? So you're kind of between a rock and a hard place”</a:t>
            </a:r>
            <a:endParaRPr lang="en-GB" dirty="0" smtClean="0">
              <a:latin typeface="Calibri" pitchFamily="34" charset="0"/>
            </a:endParaRPr>
          </a:p>
          <a:p>
            <a:pPr lvl="1" algn="r">
              <a:buNone/>
              <a:defRPr/>
            </a:pPr>
            <a:r>
              <a:rPr lang="en-GB" sz="2400" b="1" dirty="0" smtClean="0">
                <a:latin typeface="Calibri" pitchFamily="34" charset="0"/>
              </a:rPr>
              <a:t>Debra Leonard, AMP / SACGHS, 2006</a:t>
            </a:r>
            <a:endParaRPr lang="en-GB" sz="2400" b="1" dirty="0" smtClean="0"/>
          </a:p>
          <a:p>
            <a:pPr>
              <a:buNone/>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smtClean="0">
              <a:solidFill>
                <a:srgbClr val="00009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1"/>
            <a:ext cx="8229600" cy="1196751"/>
          </a:xfrm>
        </p:spPr>
        <p:txBody>
          <a:bodyPr/>
          <a:lstStyle/>
          <a:p>
            <a:pPr>
              <a:defRPr/>
            </a:pPr>
            <a:r>
              <a:rPr lang="en-GB" b="1" dirty="0" smtClean="0">
                <a:solidFill>
                  <a:schemeClr val="tx1">
                    <a:lumMod val="50000"/>
                    <a:lumOff val="50000"/>
                  </a:schemeClr>
                </a:solidFill>
                <a:latin typeface="Calibri" pitchFamily="34" charset="0"/>
              </a:rPr>
              <a:t>FDA </a:t>
            </a:r>
            <a:r>
              <a:rPr lang="en-GB" b="1" dirty="0" err="1" smtClean="0">
                <a:solidFill>
                  <a:schemeClr val="tx1">
                    <a:lumMod val="50000"/>
                    <a:lumOff val="50000"/>
                  </a:schemeClr>
                </a:solidFill>
                <a:latin typeface="Calibri" pitchFamily="34" charset="0"/>
              </a:rPr>
              <a:t>vs</a:t>
            </a:r>
            <a:r>
              <a:rPr lang="en-GB" b="1" dirty="0" smtClean="0">
                <a:solidFill>
                  <a:schemeClr val="tx1">
                    <a:lumMod val="50000"/>
                    <a:lumOff val="50000"/>
                  </a:schemeClr>
                </a:solidFill>
                <a:latin typeface="Calibri" pitchFamily="34" charset="0"/>
              </a:rPr>
              <a:t> HTA</a:t>
            </a:r>
            <a:endParaRPr lang="en-US" b="1" dirty="0">
              <a:solidFill>
                <a:srgbClr val="000099"/>
              </a:solidFill>
              <a:latin typeface="Calibri" pitchFamily="34" charset="0"/>
            </a:endParaRPr>
          </a:p>
        </p:txBody>
      </p:sp>
      <p:sp>
        <p:nvSpPr>
          <p:cNvPr id="81923" name="Rectangle 3"/>
          <p:cNvSpPr>
            <a:spLocks noGrp="1" noChangeArrowheads="1"/>
          </p:cNvSpPr>
          <p:nvPr>
            <p:ph sz="quarter" idx="2"/>
          </p:nvPr>
        </p:nvSpPr>
        <p:spPr>
          <a:xfrm>
            <a:off x="323528" y="980728"/>
            <a:ext cx="8363272" cy="6552729"/>
          </a:xfrm>
        </p:spPr>
        <p:txBody>
          <a:bodyPr>
            <a:normAutofit lnSpcReduction="10000"/>
          </a:bodyPr>
          <a:lstStyle/>
          <a:p>
            <a:pPr>
              <a:buFont typeface="Arial" charset="0"/>
              <a:buNone/>
              <a:defRPr/>
            </a:pPr>
            <a:endParaRPr lang="en-GB" sz="1500" b="1" dirty="0" smtClean="0">
              <a:solidFill>
                <a:schemeClr val="accent2">
                  <a:lumMod val="50000"/>
                </a:schemeClr>
              </a:solidFill>
            </a:endParaRPr>
          </a:p>
          <a:p>
            <a:pPr>
              <a:buNone/>
            </a:pPr>
            <a:r>
              <a:rPr lang="en-GB" dirty="0" smtClean="0"/>
              <a:t>	</a:t>
            </a:r>
            <a:r>
              <a:rPr lang="en-GB" sz="2800" dirty="0" smtClean="0">
                <a:latin typeface="Calibri" pitchFamily="34" charset="0"/>
              </a:rPr>
              <a:t>“</a:t>
            </a:r>
            <a:r>
              <a:rPr lang="en-GB" sz="2800" dirty="0" smtClean="0"/>
              <a:t>The clinical utility of routine reduction of initial </a:t>
            </a:r>
            <a:r>
              <a:rPr lang="en-GB" sz="2800" dirty="0" err="1" smtClean="0"/>
              <a:t>irinotecan</a:t>
            </a:r>
            <a:r>
              <a:rPr lang="en-GB" sz="2800" dirty="0" smtClean="0"/>
              <a:t> dose in *28 </a:t>
            </a:r>
            <a:r>
              <a:rPr lang="en-GB" sz="2800" dirty="0" err="1" smtClean="0"/>
              <a:t>homozygotes</a:t>
            </a:r>
            <a:r>
              <a:rPr lang="en-GB" sz="2800" dirty="0" smtClean="0"/>
              <a:t> based on UGT1A1 genotyping is unknown. No study has prospectively documented the potential </a:t>
            </a:r>
            <a:r>
              <a:rPr lang="en-GB" sz="2800" dirty="0" err="1" smtClean="0"/>
              <a:t>beneﬁts</a:t>
            </a:r>
            <a:r>
              <a:rPr lang="en-GB" sz="2800" dirty="0" smtClean="0"/>
              <a:t> (reduced adverse drug events) or harms (reduced proportion of responsive </a:t>
            </a:r>
            <a:r>
              <a:rPr lang="en-GB" sz="2800" dirty="0" err="1" smtClean="0"/>
              <a:t>tumors</a:t>
            </a:r>
            <a:r>
              <a:rPr lang="en-GB" sz="2800" dirty="0" smtClean="0"/>
              <a:t>).”</a:t>
            </a:r>
            <a:endParaRPr lang="en-GB" sz="2800" dirty="0" smtClean="0">
              <a:latin typeface="Calibri" pitchFamily="34" charset="0"/>
            </a:endParaRPr>
          </a:p>
          <a:p>
            <a:pPr lvl="1" algn="r">
              <a:buNone/>
              <a:defRPr/>
            </a:pPr>
            <a:r>
              <a:rPr lang="en-GB" sz="2400" b="1" dirty="0" smtClean="0">
                <a:latin typeface="Calibri" pitchFamily="34" charset="0"/>
              </a:rPr>
              <a:t>EGAPP, 2009</a:t>
            </a:r>
          </a:p>
          <a:p>
            <a:pPr lvl="1">
              <a:buNone/>
              <a:defRPr/>
            </a:pPr>
            <a:r>
              <a:rPr lang="en-GB" sz="2400" dirty="0" smtClean="0">
                <a:latin typeface="Calibri" pitchFamily="34" charset="0"/>
              </a:rPr>
              <a:t>“[I am[ not sure they had all the data they needed, maybe FDA are more enthusiastic, the dossier is not absolutely compelling” </a:t>
            </a:r>
          </a:p>
          <a:p>
            <a:pPr lvl="1" algn="r">
              <a:buNone/>
              <a:defRPr/>
            </a:pPr>
            <a:r>
              <a:rPr lang="en-GB" sz="2400" b="1" dirty="0" smtClean="0">
                <a:latin typeface="Calibri" pitchFamily="34" charset="0"/>
              </a:rPr>
              <a:t>EMA PGWP member, 2006</a:t>
            </a:r>
          </a:p>
          <a:p>
            <a:pPr lvl="1">
              <a:buNone/>
              <a:defRPr/>
            </a:pPr>
            <a:r>
              <a:rPr lang="en-GB" sz="2400" dirty="0" smtClean="0">
                <a:latin typeface="Calibri" pitchFamily="34" charset="0"/>
              </a:rPr>
              <a:t>Data on UGT1A1 “suggestive” but “insufficient” </a:t>
            </a:r>
            <a:endParaRPr lang="en-GB" sz="2400" b="1" dirty="0" smtClean="0">
              <a:latin typeface="Calibri" pitchFamily="34" charset="0"/>
            </a:endParaRPr>
          </a:p>
          <a:p>
            <a:pPr lvl="1" algn="r">
              <a:buNone/>
              <a:defRPr/>
            </a:pPr>
            <a:r>
              <a:rPr lang="en-GB" sz="2400" b="1" dirty="0" smtClean="0">
                <a:latin typeface="Calibri" pitchFamily="34" charset="0"/>
              </a:rPr>
              <a:t>EMA reflection paper, 2008</a:t>
            </a:r>
            <a:endParaRPr lang="en-GB" sz="2400" b="1" dirty="0" smtClean="0"/>
          </a:p>
          <a:p>
            <a:pPr>
              <a:buNone/>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226" t="18993" r="5291" b="23422"/>
          <a:stretch>
            <a:fillRect/>
          </a:stretch>
        </p:blipFill>
        <p:spPr bwMode="auto">
          <a:xfrm>
            <a:off x="0" y="0"/>
            <a:ext cx="9144000" cy="7752522"/>
          </a:xfrm>
          <a:prstGeom prst="rect">
            <a:avLst/>
          </a:prstGeom>
          <a:noFill/>
          <a:ln w="9525">
            <a:noFill/>
            <a:miter lim="800000"/>
            <a:headEnd/>
            <a:tailEnd/>
          </a:ln>
        </p:spPr>
      </p:pic>
      <p:sp>
        <p:nvSpPr>
          <p:cNvPr id="3" name="TextBox 2"/>
          <p:cNvSpPr txBox="1"/>
          <p:nvPr/>
        </p:nvSpPr>
        <p:spPr>
          <a:xfrm>
            <a:off x="5508104" y="2348880"/>
            <a:ext cx="3312368" cy="2123658"/>
          </a:xfrm>
          <a:prstGeom prst="rect">
            <a:avLst/>
          </a:prstGeom>
          <a:noFill/>
        </p:spPr>
        <p:txBody>
          <a:bodyPr wrap="square" rtlCol="0">
            <a:spAutoFit/>
          </a:bodyPr>
          <a:lstStyle/>
          <a:p>
            <a:r>
              <a:rPr lang="en-GB" sz="4400" dirty="0" smtClean="0">
                <a:solidFill>
                  <a:schemeClr val="bg2">
                    <a:lumMod val="50000"/>
                  </a:schemeClr>
                </a:solidFill>
                <a:latin typeface="Vivaldi" pitchFamily="66" charset="0"/>
              </a:rPr>
              <a:t>Warfarin: </a:t>
            </a:r>
          </a:p>
          <a:p>
            <a:r>
              <a:rPr lang="en-GB" sz="4400" dirty="0" smtClean="0">
                <a:solidFill>
                  <a:schemeClr val="bg2">
                    <a:lumMod val="50000"/>
                  </a:schemeClr>
                </a:solidFill>
                <a:latin typeface="Vivaldi" pitchFamily="66" charset="0"/>
              </a:rPr>
              <a:t>a poster child for pharmacogenetics?</a:t>
            </a:r>
            <a:endParaRPr lang="en-GB" sz="4400" dirty="0">
              <a:solidFill>
                <a:schemeClr val="bg2">
                  <a:lumMod val="50000"/>
                </a:schemeClr>
              </a:solidFill>
              <a:latin typeface="Vivaldi"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a:xfrm>
            <a:off x="395536" y="260648"/>
            <a:ext cx="8229600" cy="936104"/>
          </a:xfrm>
        </p:spPr>
        <p:txBody>
          <a:bodyPr/>
          <a:lstStyle/>
          <a:p>
            <a:r>
              <a:rPr lang="en-US" b="1" dirty="0" smtClean="0">
                <a:solidFill>
                  <a:schemeClr val="tx1">
                    <a:lumMod val="50000"/>
                    <a:lumOff val="50000"/>
                  </a:schemeClr>
                </a:solidFill>
              </a:rPr>
              <a:t>Warfarin: risks and benefits</a:t>
            </a:r>
            <a:endParaRPr lang="en-US" b="1" dirty="0">
              <a:solidFill>
                <a:schemeClr val="tx1">
                  <a:lumMod val="50000"/>
                  <a:lumOff val="50000"/>
                </a:schemeClr>
              </a:solidFill>
            </a:endParaRPr>
          </a:p>
        </p:txBody>
      </p:sp>
      <p:sp>
        <p:nvSpPr>
          <p:cNvPr id="1179651" name="Rectangle 3"/>
          <p:cNvSpPr>
            <a:spLocks noGrp="1" noChangeArrowheads="1"/>
          </p:cNvSpPr>
          <p:nvPr>
            <p:ph type="body" idx="1"/>
          </p:nvPr>
        </p:nvSpPr>
        <p:spPr>
          <a:xfrm>
            <a:off x="827584" y="1412776"/>
            <a:ext cx="7859216" cy="5184576"/>
          </a:xfrm>
        </p:spPr>
        <p:txBody>
          <a:bodyPr>
            <a:normAutofit fontScale="92500"/>
          </a:bodyPr>
          <a:lstStyle/>
          <a:p>
            <a:r>
              <a:rPr lang="en-US" sz="2800" dirty="0" smtClean="0">
                <a:solidFill>
                  <a:schemeClr val="tx1">
                    <a:lumMod val="95000"/>
                    <a:lumOff val="5000"/>
                  </a:schemeClr>
                </a:solidFill>
              </a:rPr>
              <a:t>One </a:t>
            </a:r>
            <a:r>
              <a:rPr lang="en-US" sz="2800" dirty="0">
                <a:solidFill>
                  <a:schemeClr val="tx1">
                    <a:lumMod val="95000"/>
                    <a:lumOff val="5000"/>
                  </a:schemeClr>
                </a:solidFill>
              </a:rPr>
              <a:t>of the most widely prescribed drugs in the </a:t>
            </a:r>
            <a:r>
              <a:rPr lang="en-US" sz="2800" dirty="0" smtClean="0">
                <a:solidFill>
                  <a:schemeClr val="tx1">
                    <a:lumMod val="95000"/>
                    <a:lumOff val="5000"/>
                  </a:schemeClr>
                </a:solidFill>
              </a:rPr>
              <a:t>world</a:t>
            </a:r>
          </a:p>
          <a:p>
            <a:r>
              <a:rPr lang="en-US" sz="2800" dirty="0" smtClean="0">
                <a:solidFill>
                  <a:schemeClr val="tx1">
                    <a:lumMod val="75000"/>
                    <a:lumOff val="25000"/>
                  </a:schemeClr>
                </a:solidFill>
              </a:rPr>
              <a:t>Significant increase in use over past 10 years</a:t>
            </a:r>
          </a:p>
          <a:p>
            <a:r>
              <a:rPr lang="en-US" sz="2800" dirty="0" smtClean="0">
                <a:solidFill>
                  <a:schemeClr val="tx1">
                    <a:lumMod val="95000"/>
                    <a:lumOff val="5000"/>
                  </a:schemeClr>
                </a:solidFill>
              </a:rPr>
              <a:t>Intended </a:t>
            </a:r>
            <a:r>
              <a:rPr lang="en-US" sz="2800" dirty="0">
                <a:solidFill>
                  <a:schemeClr val="tx1">
                    <a:lumMod val="95000"/>
                    <a:lumOff val="5000"/>
                  </a:schemeClr>
                </a:solidFill>
              </a:rPr>
              <a:t>to prevent and treat </a:t>
            </a:r>
            <a:r>
              <a:rPr lang="en-US" sz="2800" dirty="0" err="1">
                <a:solidFill>
                  <a:schemeClr val="tx1">
                    <a:lumMod val="95000"/>
                    <a:lumOff val="5000"/>
                  </a:schemeClr>
                </a:solidFill>
              </a:rPr>
              <a:t>thromboembolisms</a:t>
            </a:r>
            <a:endParaRPr lang="en-US" sz="2800" dirty="0">
              <a:solidFill>
                <a:schemeClr val="tx1">
                  <a:lumMod val="95000"/>
                  <a:lumOff val="5000"/>
                </a:schemeClr>
              </a:solidFill>
            </a:endParaRPr>
          </a:p>
          <a:p>
            <a:r>
              <a:rPr lang="en-US" sz="2800" dirty="0" smtClean="0">
                <a:solidFill>
                  <a:schemeClr val="tx1">
                    <a:lumMod val="75000"/>
                    <a:lumOff val="25000"/>
                  </a:schemeClr>
                </a:solidFill>
              </a:rPr>
              <a:t>Efficacy of drug is well-established</a:t>
            </a:r>
          </a:p>
          <a:p>
            <a:pPr>
              <a:buNone/>
            </a:pPr>
            <a:r>
              <a:rPr lang="en-US" sz="2800" b="1" dirty="0" smtClean="0">
                <a:solidFill>
                  <a:schemeClr val="tx1">
                    <a:lumMod val="75000"/>
                    <a:lumOff val="25000"/>
                  </a:schemeClr>
                </a:solidFill>
              </a:rPr>
              <a:t>BUT</a:t>
            </a:r>
          </a:p>
          <a:p>
            <a:r>
              <a:rPr lang="en-US" sz="2800" dirty="0" smtClean="0"/>
              <a:t>narrow therapeutic index</a:t>
            </a:r>
          </a:p>
          <a:p>
            <a:r>
              <a:rPr lang="en-GB" sz="2800" dirty="0" smtClean="0">
                <a:solidFill>
                  <a:schemeClr val="tx1">
                    <a:lumMod val="75000"/>
                    <a:lumOff val="25000"/>
                  </a:schemeClr>
                </a:solidFill>
              </a:rPr>
              <a:t>wide inter-individual variability in dose requirements</a:t>
            </a:r>
            <a:endParaRPr lang="en-US" sz="2800" dirty="0" smtClean="0">
              <a:solidFill>
                <a:schemeClr val="tx1">
                  <a:lumMod val="75000"/>
                  <a:lumOff val="25000"/>
                </a:schemeClr>
              </a:solidFill>
            </a:endParaRPr>
          </a:p>
          <a:p>
            <a:r>
              <a:rPr lang="en-US" sz="2800" dirty="0" smtClean="0"/>
              <a:t>major risk is bleeding:  frequent and severe</a:t>
            </a:r>
          </a:p>
          <a:p>
            <a:r>
              <a:rPr lang="en-US" sz="2800" dirty="0" smtClean="0">
                <a:solidFill>
                  <a:schemeClr val="tx1">
                    <a:lumMod val="75000"/>
                    <a:lumOff val="25000"/>
                  </a:schemeClr>
                </a:solidFill>
              </a:rPr>
              <a:t>Warfarin is second most common cause of drug-induced adverse events  </a:t>
            </a:r>
          </a:p>
          <a:p>
            <a:r>
              <a:rPr lang="en-US" sz="2800" dirty="0" smtClean="0"/>
              <a:t>800 </a:t>
            </a:r>
            <a:r>
              <a:rPr lang="en-US" sz="2800" b="1" dirty="0" smtClean="0"/>
              <a:t>severe </a:t>
            </a:r>
            <a:r>
              <a:rPr lang="en-US" sz="2800" dirty="0" smtClean="0"/>
              <a:t>adverse events per year in USA</a:t>
            </a:r>
          </a:p>
          <a:p>
            <a:endParaRPr lang="en-US" sz="2600" b="1" dirty="0">
              <a:solidFill>
                <a:schemeClr val="accent2">
                  <a:lumMod val="50000"/>
                </a:schemeClr>
              </a:solidFill>
            </a:endParaRPr>
          </a:p>
          <a:p>
            <a:pPr lvl="1"/>
            <a:endParaRPr lang="en-US" sz="2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476672"/>
            <a:ext cx="8229600" cy="792088"/>
          </a:xfrm>
        </p:spPr>
        <p:txBody>
          <a:bodyPr>
            <a:normAutofit fontScale="90000"/>
          </a:bodyPr>
          <a:lstStyle/>
          <a:p>
            <a:pPr>
              <a:defRPr/>
            </a:pPr>
            <a:r>
              <a:rPr lang="en-GB" sz="4000" b="1" dirty="0" smtClean="0">
                <a:solidFill>
                  <a:schemeClr val="tx1">
                    <a:lumMod val="50000"/>
                    <a:lumOff val="50000"/>
                  </a:schemeClr>
                </a:solidFill>
              </a:rPr>
              <a:t>FDA </a:t>
            </a:r>
            <a:r>
              <a:rPr lang="en-GB" sz="4000" b="1" dirty="0" err="1" smtClean="0">
                <a:solidFill>
                  <a:schemeClr val="tx1">
                    <a:lumMod val="50000"/>
                    <a:lumOff val="50000"/>
                  </a:schemeClr>
                </a:solidFill>
              </a:rPr>
              <a:t>relabels</a:t>
            </a:r>
            <a:r>
              <a:rPr lang="en-GB" sz="4000" b="1" dirty="0" smtClean="0">
                <a:solidFill>
                  <a:schemeClr val="tx1">
                    <a:lumMod val="50000"/>
                    <a:lumOff val="50000"/>
                  </a:schemeClr>
                </a:solidFill>
              </a:rPr>
              <a:t> warfarin</a:t>
            </a:r>
            <a:r>
              <a:rPr lang="en-GB" sz="1400" b="1" dirty="0" smtClean="0">
                <a:solidFill>
                  <a:schemeClr val="tx1">
                    <a:lumMod val="50000"/>
                    <a:lumOff val="50000"/>
                  </a:schemeClr>
                </a:solidFill>
              </a:rPr>
              <a:t/>
            </a:r>
            <a:br>
              <a:rPr lang="en-GB" sz="1400" b="1" dirty="0" smtClean="0">
                <a:solidFill>
                  <a:schemeClr val="tx1">
                    <a:lumMod val="50000"/>
                    <a:lumOff val="50000"/>
                  </a:schemeClr>
                </a:solidFill>
              </a:rPr>
            </a:br>
            <a:endParaRPr lang="en-US" sz="4000" b="1" dirty="0">
              <a:solidFill>
                <a:schemeClr val="tx1">
                  <a:lumMod val="50000"/>
                  <a:lumOff val="50000"/>
                </a:schemeClr>
              </a:solidFill>
            </a:endParaRPr>
          </a:p>
        </p:txBody>
      </p:sp>
      <p:sp>
        <p:nvSpPr>
          <p:cNvPr id="81923" name="Rectangle 3"/>
          <p:cNvSpPr>
            <a:spLocks noGrp="1" noChangeArrowheads="1"/>
          </p:cNvSpPr>
          <p:nvPr>
            <p:ph sz="quarter" idx="2"/>
          </p:nvPr>
        </p:nvSpPr>
        <p:spPr>
          <a:xfrm>
            <a:off x="467544" y="1052737"/>
            <a:ext cx="8219256" cy="6480720"/>
          </a:xfrm>
        </p:spPr>
        <p:txBody>
          <a:bodyPr>
            <a:normAutofit/>
          </a:bodyPr>
          <a:lstStyle/>
          <a:p>
            <a:pPr>
              <a:buFont typeface="Arial" charset="0"/>
              <a:buNone/>
              <a:defRPr/>
            </a:pPr>
            <a:endParaRPr lang="en-GB" sz="1500" b="1" dirty="0" smtClean="0">
              <a:solidFill>
                <a:schemeClr val="accent2">
                  <a:lumMod val="50000"/>
                </a:schemeClr>
              </a:solidFill>
            </a:endParaRPr>
          </a:p>
          <a:p>
            <a:pPr lvl="1">
              <a:buNone/>
              <a:defRPr/>
            </a:pPr>
            <a:r>
              <a:rPr lang="en-US" sz="2600" dirty="0" smtClean="0">
                <a:latin typeface="Calibri" pitchFamily="34" charset="0"/>
              </a:rPr>
              <a:t>November 2005  - clinical pharmacology advisory</a:t>
            </a:r>
          </a:p>
          <a:p>
            <a:pPr lvl="1">
              <a:buNone/>
              <a:defRPr/>
            </a:pPr>
            <a:r>
              <a:rPr lang="en-US" sz="2600" dirty="0" smtClean="0">
                <a:latin typeface="Calibri" pitchFamily="34" charset="0"/>
              </a:rPr>
              <a:t>committee (CPAC) vote 8-2 for relabeling of warfarin</a:t>
            </a:r>
          </a:p>
          <a:p>
            <a:pPr lvl="1">
              <a:buFontTx/>
              <a:buChar char="•"/>
              <a:defRPr/>
            </a:pPr>
            <a:endParaRPr lang="en-US" sz="1400" dirty="0" smtClean="0">
              <a:latin typeface="Calibri" pitchFamily="34" charset="0"/>
            </a:endParaRPr>
          </a:p>
          <a:p>
            <a:pPr lvl="1">
              <a:buNone/>
              <a:defRPr/>
            </a:pPr>
            <a:r>
              <a:rPr lang="en-US" sz="2400" dirty="0" smtClean="0">
                <a:latin typeface="Calibri" pitchFamily="34" charset="0"/>
              </a:rPr>
              <a:t>“FDA-approved tests have very fuzzy labels … but the one</a:t>
            </a:r>
          </a:p>
          <a:p>
            <a:pPr lvl="1">
              <a:buNone/>
              <a:defRPr/>
            </a:pPr>
            <a:r>
              <a:rPr lang="en-US" sz="2400" dirty="0" smtClean="0">
                <a:latin typeface="Calibri" pitchFamily="34" charset="0"/>
              </a:rPr>
              <a:t>for Warfarin will be a much stronger recommendation  </a:t>
            </a:r>
          </a:p>
          <a:p>
            <a:pPr lvl="1">
              <a:buNone/>
              <a:defRPr/>
            </a:pPr>
            <a:r>
              <a:rPr lang="en-US" sz="2400" dirty="0" smtClean="0">
                <a:latin typeface="Calibri" pitchFamily="34" charset="0"/>
              </a:rPr>
              <a:t>the meeting was unanimous – when the FDA label change</a:t>
            </a:r>
          </a:p>
          <a:p>
            <a:pPr lvl="1">
              <a:buNone/>
              <a:defRPr/>
            </a:pPr>
            <a:r>
              <a:rPr lang="en-US" sz="2400" dirty="0" smtClean="0">
                <a:latin typeface="Calibri" pitchFamily="34" charset="0"/>
              </a:rPr>
              <a:t>comes out in the summer it will be widely picked up.”</a:t>
            </a:r>
          </a:p>
          <a:p>
            <a:pPr lvl="1" algn="r">
              <a:buNone/>
              <a:defRPr/>
            </a:pPr>
            <a:r>
              <a:rPr lang="en-US" sz="2400" dirty="0" smtClean="0">
                <a:latin typeface="Calibri" pitchFamily="34" charset="0"/>
              </a:rPr>
              <a:t>(Interview with US scientist and member of CPAC, 2006)</a:t>
            </a:r>
            <a:endParaRPr lang="en-GB" sz="2400" dirty="0" smtClean="0">
              <a:latin typeface="Calibri" pitchFamily="34" charset="0"/>
            </a:endParaRPr>
          </a:p>
          <a:p>
            <a:pPr lvl="1">
              <a:buNone/>
              <a:defRPr/>
            </a:pPr>
            <a:endParaRPr lang="en-US" sz="1600" dirty="0" smtClean="0">
              <a:latin typeface="Cambria" pitchFamily="18" charset="0"/>
            </a:endParaRPr>
          </a:p>
          <a:p>
            <a:pPr lvl="1">
              <a:buFontTx/>
              <a:buChar char="•"/>
              <a:defRPr/>
            </a:pPr>
            <a:endParaRPr lang="en-US" sz="2600" dirty="0" smtClean="0">
              <a:solidFill>
                <a:schemeClr val="accent2">
                  <a:lumMod val="50000"/>
                </a:schemeClr>
              </a:solidFill>
            </a:endParaRPr>
          </a:p>
          <a:p>
            <a:pPr lvl="1">
              <a:buFontTx/>
              <a:buChar char="•"/>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smtClean="0">
              <a:solidFill>
                <a:srgbClr val="0000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548680"/>
            <a:ext cx="8229600" cy="720080"/>
          </a:xfrm>
        </p:spPr>
        <p:txBody>
          <a:bodyPr>
            <a:noAutofit/>
          </a:bodyPr>
          <a:lstStyle/>
          <a:p>
            <a:pPr>
              <a:defRPr/>
            </a:pPr>
            <a:r>
              <a:rPr lang="en-GB" b="1" dirty="0" smtClean="0">
                <a:solidFill>
                  <a:schemeClr val="tx1">
                    <a:lumMod val="50000"/>
                    <a:lumOff val="50000"/>
                  </a:schemeClr>
                </a:solidFill>
              </a:rPr>
              <a:t>FDA </a:t>
            </a:r>
            <a:r>
              <a:rPr lang="en-GB" b="1" dirty="0" err="1" smtClean="0">
                <a:solidFill>
                  <a:schemeClr val="tx1">
                    <a:lumMod val="50000"/>
                    <a:lumOff val="50000"/>
                  </a:schemeClr>
                </a:solidFill>
              </a:rPr>
              <a:t>relabels</a:t>
            </a:r>
            <a:r>
              <a:rPr lang="en-GB" b="1" dirty="0" smtClean="0">
                <a:solidFill>
                  <a:schemeClr val="tx1">
                    <a:lumMod val="50000"/>
                    <a:lumOff val="50000"/>
                  </a:schemeClr>
                </a:solidFill>
              </a:rPr>
              <a:t> warfarin</a:t>
            </a:r>
            <a:r>
              <a:rPr lang="en-GB" b="1" dirty="0" smtClean="0">
                <a:solidFill>
                  <a:schemeClr val="tx1">
                    <a:lumMod val="75000"/>
                    <a:lumOff val="25000"/>
                  </a:schemeClr>
                </a:solidFill>
              </a:rPr>
              <a:t/>
            </a:r>
            <a:br>
              <a:rPr lang="en-GB" b="1" dirty="0" smtClean="0">
                <a:solidFill>
                  <a:schemeClr val="tx1">
                    <a:lumMod val="75000"/>
                    <a:lumOff val="25000"/>
                  </a:schemeClr>
                </a:solidFill>
              </a:rPr>
            </a:br>
            <a:endParaRPr lang="en-US" b="1" dirty="0">
              <a:solidFill>
                <a:schemeClr val="tx1">
                  <a:lumMod val="75000"/>
                  <a:lumOff val="25000"/>
                </a:schemeClr>
              </a:solidFill>
            </a:endParaRPr>
          </a:p>
        </p:txBody>
      </p:sp>
      <p:sp>
        <p:nvSpPr>
          <p:cNvPr id="81923" name="Rectangle 3"/>
          <p:cNvSpPr>
            <a:spLocks noGrp="1" noChangeArrowheads="1"/>
          </p:cNvSpPr>
          <p:nvPr>
            <p:ph sz="quarter" idx="2"/>
          </p:nvPr>
        </p:nvSpPr>
        <p:spPr>
          <a:xfrm>
            <a:off x="539750" y="1052737"/>
            <a:ext cx="8147050" cy="6480720"/>
          </a:xfrm>
        </p:spPr>
        <p:txBody>
          <a:bodyPr>
            <a:normAutofit/>
          </a:bodyPr>
          <a:lstStyle/>
          <a:p>
            <a:pPr>
              <a:buFont typeface="Arial" charset="0"/>
              <a:buNone/>
              <a:defRPr/>
            </a:pPr>
            <a:endParaRPr lang="en-GB" sz="1500" b="1" dirty="0" smtClean="0">
              <a:solidFill>
                <a:schemeClr val="accent2">
                  <a:lumMod val="50000"/>
                </a:schemeClr>
              </a:solidFill>
            </a:endParaRPr>
          </a:p>
          <a:p>
            <a:pPr>
              <a:buNone/>
              <a:defRPr/>
            </a:pPr>
            <a:r>
              <a:rPr lang="en-GB" sz="2600" b="1" dirty="0" smtClean="0">
                <a:latin typeface="Calibri" pitchFamily="34" charset="0"/>
              </a:rPr>
              <a:t>Timeline</a:t>
            </a:r>
          </a:p>
          <a:p>
            <a:pPr lvl="1">
              <a:buFontTx/>
              <a:buChar char="•"/>
              <a:defRPr/>
            </a:pPr>
            <a:r>
              <a:rPr lang="en-US" sz="2600" dirty="0" smtClean="0">
                <a:latin typeface="Calibri" pitchFamily="34" charset="0"/>
              </a:rPr>
              <a:t>November 2005  - clinical pharmacology advisory committee (CPAC) vote 8-2 for relabeling of warfarin</a:t>
            </a:r>
          </a:p>
          <a:p>
            <a:pPr lvl="1">
              <a:buFontTx/>
              <a:buChar char="•"/>
              <a:defRPr/>
            </a:pPr>
            <a:endParaRPr lang="en-US" sz="1400" dirty="0" smtClean="0">
              <a:latin typeface="Calibri" pitchFamily="34" charset="0"/>
            </a:endParaRPr>
          </a:p>
          <a:p>
            <a:pPr lvl="1">
              <a:buFontTx/>
              <a:buChar char="•"/>
              <a:defRPr/>
            </a:pPr>
            <a:r>
              <a:rPr lang="en-US" sz="2600" dirty="0" smtClean="0">
                <a:solidFill>
                  <a:schemeClr val="tx1">
                    <a:lumMod val="95000"/>
                    <a:lumOff val="5000"/>
                  </a:schemeClr>
                </a:solidFill>
                <a:latin typeface="Calibri" pitchFamily="34" charset="0"/>
              </a:rPr>
              <a:t>August 2007 – FDA relabel warfarin </a:t>
            </a:r>
          </a:p>
          <a:p>
            <a:pPr lvl="1">
              <a:buFontTx/>
              <a:buChar char="•"/>
              <a:defRPr/>
            </a:pPr>
            <a:endParaRPr lang="en-US" sz="2600" dirty="0" smtClean="0">
              <a:solidFill>
                <a:schemeClr val="accent2">
                  <a:lumMod val="50000"/>
                </a:schemeClr>
              </a:solidFill>
            </a:endParaRPr>
          </a:p>
          <a:p>
            <a:pPr lvl="1">
              <a:buFontTx/>
              <a:buChar char="•"/>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defRPr/>
            </a:pPr>
            <a:endParaRPr lang="en-GB" sz="2400" dirty="0">
              <a:solidFill>
                <a:srgbClr val="000099"/>
              </a:solidFill>
            </a:endParaRPr>
          </a:p>
          <a:p>
            <a:pPr>
              <a:buFontTx/>
              <a:buNone/>
              <a:defRPr/>
            </a:pPr>
            <a:r>
              <a:rPr lang="en-US" sz="2400" b="1" dirty="0"/>
              <a:t>	</a:t>
            </a:r>
          </a:p>
        </p:txBody>
      </p:sp>
      <p:sp>
        <p:nvSpPr>
          <p:cNvPr id="16388" name="Rectangle 4"/>
          <p:cNvSpPr>
            <a:spLocks noGrp="1" noChangeArrowheads="1"/>
          </p:cNvSpPr>
          <p:nvPr>
            <p:ph sz="quarter" idx="3"/>
          </p:nvPr>
        </p:nvSpPr>
        <p:spPr>
          <a:xfrm>
            <a:off x="3995738" y="6092825"/>
            <a:ext cx="4762500" cy="504825"/>
          </a:xfrm>
        </p:spPr>
        <p:txBody>
          <a:bodyPr/>
          <a:lstStyle/>
          <a:p>
            <a:pPr algn="r">
              <a:buFontTx/>
              <a:buNone/>
            </a:pPr>
            <a:endParaRPr lang="en-US" sz="1800" b="1" smtClean="0">
              <a:solidFill>
                <a:srgbClr val="00009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0" y="403534"/>
            <a:ext cx="417646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800" dirty="0" smtClean="0">
                <a:latin typeface="Calibri" pitchFamily="34" charset="0"/>
              </a:rPr>
              <a:t>"Today's approved </a:t>
            </a:r>
            <a:r>
              <a:rPr lang="en-GB" sz="2800" dirty="0" err="1" smtClean="0">
                <a:latin typeface="Calibri" pitchFamily="34" charset="0"/>
              </a:rPr>
              <a:t>labeling</a:t>
            </a:r>
            <a:r>
              <a:rPr lang="en-GB" sz="2800" dirty="0" smtClean="0">
                <a:latin typeface="Calibri" pitchFamily="34" charset="0"/>
              </a:rPr>
              <a:t> change is one step in our commitment to personalized medicine. By using modern science to get the right drug in the right dose for the right patient, FDA will further enhance the safety and effectiveness of the medicines Americans depend on.“ </a:t>
            </a:r>
          </a:p>
          <a:p>
            <a:pPr lvl="0" algn="r" fontAlgn="base">
              <a:spcBef>
                <a:spcPct val="0"/>
              </a:spcBef>
              <a:spcAft>
                <a:spcPct val="0"/>
              </a:spcAft>
            </a:pPr>
            <a:r>
              <a:rPr lang="en-GB" dirty="0" smtClean="0">
                <a:latin typeface="Calibri" pitchFamily="34" charset="0"/>
              </a:rPr>
              <a:t>Andrew von </a:t>
            </a:r>
            <a:r>
              <a:rPr lang="en-GB" dirty="0" err="1" smtClean="0">
                <a:latin typeface="Calibri" pitchFamily="34" charset="0"/>
              </a:rPr>
              <a:t>Eschenbach</a:t>
            </a:r>
            <a:r>
              <a:rPr lang="en-GB" dirty="0" smtClean="0">
                <a:latin typeface="Calibri" pitchFamily="34" charset="0"/>
              </a:rPr>
              <a:t>, FDA Commissioner, August 2007</a:t>
            </a:r>
            <a:endParaRPr kumimoji="0" lang="en-GB" b="1" i="0" u="none" strike="noStrike" cap="none" normalizeH="0" baseline="0" dirty="0" smtClean="0">
              <a:ln>
                <a:noFill/>
              </a:ln>
              <a:solidFill>
                <a:schemeClr val="tx1"/>
              </a:solidFill>
              <a:effectLst/>
              <a:latin typeface="Calibri" pitchFamily="34" charset="0"/>
              <a:cs typeface="Arial" pitchFamily="34" charset="0"/>
            </a:endParaRPr>
          </a:p>
        </p:txBody>
      </p:sp>
      <p:pic>
        <p:nvPicPr>
          <p:cNvPr id="126978" name="Picture 2"/>
          <p:cNvPicPr>
            <a:picLocks noChangeAspect="1" noChangeArrowheads="1"/>
          </p:cNvPicPr>
          <p:nvPr/>
        </p:nvPicPr>
        <p:blipFill>
          <a:blip r:embed="rId3" cstate="print"/>
          <a:srcRect l="19658" t="12797" r="35714" b="-2372"/>
          <a:stretch>
            <a:fillRect/>
          </a:stretch>
        </p:blipFill>
        <p:spPr bwMode="auto">
          <a:xfrm>
            <a:off x="395536" y="476672"/>
            <a:ext cx="3746952" cy="4995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268450" y="0"/>
            <a:ext cx="9412450" cy="6992106"/>
          </a:xfrm>
          <a:prstGeom prst="rect">
            <a:avLst/>
          </a:prstGeom>
          <a:noFill/>
          <a:ln w="9525">
            <a:noFill/>
            <a:miter lim="800000"/>
            <a:headEnd/>
            <a:tailEnd/>
          </a:ln>
        </p:spPr>
      </p:pic>
      <p:sp>
        <p:nvSpPr>
          <p:cNvPr id="2" name="Rectangle 1"/>
          <p:cNvSpPr/>
          <p:nvPr/>
        </p:nvSpPr>
        <p:spPr>
          <a:xfrm>
            <a:off x="3131840" y="404664"/>
            <a:ext cx="3096344" cy="2934330"/>
          </a:xfrm>
          <a:prstGeom prst="rect">
            <a:avLst/>
          </a:prstGeom>
        </p:spPr>
        <p:txBody>
          <a:bodyPr wrap="square">
            <a:spAutoFit/>
          </a:bodyPr>
          <a:lstStyle/>
          <a:p>
            <a:r>
              <a:rPr lang="en-US" sz="2000" dirty="0" smtClean="0"/>
              <a:t>“</a:t>
            </a:r>
            <a:r>
              <a:rPr lang="en-GB" sz="2000" dirty="0" smtClean="0"/>
              <a:t>there’s a fair amount of work that would have to be done before the biomedical community would determine whether or not this would be considered part of standard therapy or not ...” </a:t>
            </a:r>
          </a:p>
          <a:p>
            <a:pPr algn="r"/>
            <a:r>
              <a:rPr lang="en-GB" sz="2000" dirty="0" smtClean="0"/>
              <a:t>Janet Woodcock, FDA</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0"/>
            <a:ext cx="8784976" cy="1143000"/>
          </a:xfrm>
        </p:spPr>
        <p:txBody>
          <a:bodyPr rtlCol="0">
            <a:normAutofit/>
          </a:bodyPr>
          <a:lstStyle/>
          <a:p>
            <a:pPr eaLnBrk="1" fontAlgn="auto" hangingPunct="1">
              <a:spcAft>
                <a:spcPts val="0"/>
              </a:spcAft>
              <a:defRPr/>
            </a:pPr>
            <a:r>
              <a:rPr lang="en-GB" b="1" dirty="0" smtClean="0">
                <a:solidFill>
                  <a:schemeClr val="tx1">
                    <a:lumMod val="50000"/>
                    <a:lumOff val="50000"/>
                  </a:schemeClr>
                </a:solidFill>
                <a:ea typeface="Tahoma" pitchFamily="34" charset="0"/>
                <a:cs typeface="Tahoma" pitchFamily="34" charset="0"/>
              </a:rPr>
              <a:t>It’s just a phase I’m going through</a:t>
            </a:r>
            <a:endParaRPr lang="en-GB" b="1" dirty="0">
              <a:solidFill>
                <a:schemeClr val="tx1">
                  <a:lumMod val="50000"/>
                  <a:lumOff val="50000"/>
                </a:schemeClr>
              </a:solidFill>
              <a:ea typeface="Tahoma" pitchFamily="34" charset="0"/>
              <a:cs typeface="Tahoma" pitchFamily="34" charset="0"/>
            </a:endParaRPr>
          </a:p>
        </p:txBody>
      </p:sp>
      <p:pic>
        <p:nvPicPr>
          <p:cNvPr id="2050" name="Picture 2"/>
          <p:cNvPicPr>
            <a:picLocks noGrp="1" noChangeAspect="1" noChangeArrowheads="1"/>
          </p:cNvPicPr>
          <p:nvPr>
            <p:ph idx="1"/>
          </p:nvPr>
        </p:nvPicPr>
        <p:blipFill>
          <a:blip r:embed="rId3" cstate="print"/>
          <a:srcRect l="4423" t="3848" r="7956" b="2001"/>
          <a:stretch>
            <a:fillRect/>
          </a:stretch>
        </p:blipFill>
        <p:spPr bwMode="auto">
          <a:xfrm>
            <a:off x="357158" y="1428736"/>
            <a:ext cx="8181752" cy="4214842"/>
          </a:xfrm>
          <a:prstGeom prst="rect">
            <a:avLst/>
          </a:prstGeom>
          <a:noFill/>
          <a:ln w="9525">
            <a:noFill/>
            <a:miter lim="800000"/>
            <a:headEnd/>
            <a:tailEnd/>
          </a:ln>
        </p:spPr>
      </p:pic>
      <p:sp>
        <p:nvSpPr>
          <p:cNvPr id="5" name="TextBox 4"/>
          <p:cNvSpPr txBox="1"/>
          <p:nvPr/>
        </p:nvSpPr>
        <p:spPr>
          <a:xfrm>
            <a:off x="5004048" y="6237312"/>
            <a:ext cx="3384376" cy="369332"/>
          </a:xfrm>
          <a:prstGeom prst="rect">
            <a:avLst/>
          </a:prstGeom>
          <a:noFill/>
        </p:spPr>
        <p:txBody>
          <a:bodyPr wrap="square" rtlCol="0">
            <a:spAutoFit/>
          </a:bodyPr>
          <a:lstStyle/>
          <a:p>
            <a:r>
              <a:rPr lang="en-GB" b="1" dirty="0" smtClean="0"/>
              <a:t>Office of Health Economics, 2012</a:t>
            </a:r>
            <a:endParaRPr lang="en-GB" b="1"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972616" y="-315416"/>
            <a:ext cx="11125236" cy="7416824"/>
          </a:xfrm>
          <a:prstGeom prst="rect">
            <a:avLst/>
          </a:prstGeom>
          <a:noFill/>
          <a:ln w="9525">
            <a:noFill/>
            <a:miter lim="800000"/>
            <a:headEnd/>
            <a:tailEnd/>
          </a:ln>
        </p:spPr>
      </p:pic>
      <p:sp>
        <p:nvSpPr>
          <p:cNvPr id="3" name="TextBox 2"/>
          <p:cNvSpPr txBox="1"/>
          <p:nvPr/>
        </p:nvSpPr>
        <p:spPr>
          <a:xfrm>
            <a:off x="323528" y="188640"/>
            <a:ext cx="3779912" cy="584775"/>
          </a:xfrm>
          <a:prstGeom prst="rect">
            <a:avLst/>
          </a:prstGeom>
          <a:noFill/>
        </p:spPr>
        <p:txBody>
          <a:bodyPr wrap="square" rtlCol="0">
            <a:spAutoFit/>
          </a:bodyPr>
          <a:lstStyle/>
          <a:p>
            <a:r>
              <a:rPr lang="en-GB" sz="3200" dirty="0" smtClean="0">
                <a:solidFill>
                  <a:schemeClr val="bg1">
                    <a:lumMod val="75000"/>
                  </a:schemeClr>
                </a:solidFill>
                <a:latin typeface="Rockwell" pitchFamily="18" charset="0"/>
              </a:rPr>
              <a:t>Things get nasty...</a:t>
            </a:r>
            <a:endParaRPr lang="en-GB" sz="3200" dirty="0">
              <a:solidFill>
                <a:schemeClr val="bg1">
                  <a:lumMod val="75000"/>
                </a:schemeClr>
              </a:solidFill>
              <a:latin typeface="Rockwell"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1453426"/>
            <a:ext cx="813690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GB"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a:t>
            </a:r>
            <a:r>
              <a:rPr kumimoji="0" lang="en-GB" sz="26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controversial ruling </a:t>
            </a:r>
            <a:r>
              <a:rPr kumimoji="0" lang="en-GB" sz="26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tests cost </a:t>
            </a:r>
            <a:r>
              <a:rPr kumimoji="0" lang="en-GB"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$400 </a:t>
            </a: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each. </a:t>
            </a:r>
            <a:r>
              <a:rPr kumimoji="0" lang="en-GB" sz="26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Times New Roman" pitchFamily="18" charset="0"/>
              </a:rPr>
              <a:t>Waiting for the results might </a:t>
            </a:r>
            <a:r>
              <a:rPr kumimoji="0" lang="en-GB" sz="2600" b="1"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Times New Roman" pitchFamily="18" charset="0"/>
              </a:rPr>
              <a:t>delay</a:t>
            </a:r>
            <a:r>
              <a:rPr kumimoji="0" lang="en-GB" sz="26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Times New Roman" pitchFamily="18" charset="0"/>
              </a:rPr>
              <a:t> starting warfarin.</a:t>
            </a: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results can be </a:t>
            </a:r>
            <a:r>
              <a:rPr kumimoji="0" lang="en-GB"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confusing</a:t>
            </a: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as when one test suggests the need for a high dose of warfarin and the other indicates the need for a low dose. </a:t>
            </a:r>
            <a:r>
              <a:rPr kumimoji="0" lang="en-GB" sz="26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Times New Roman" pitchFamily="18" charset="0"/>
              </a:rPr>
              <a:t>Some experts worry that </a:t>
            </a:r>
            <a:r>
              <a:rPr kumimoji="0" lang="en-GB" sz="2600" b="1"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Times New Roman" pitchFamily="18" charset="0"/>
              </a:rPr>
              <a:t>doctors might rely too heavily on the genetic tests </a:t>
            </a:r>
            <a:r>
              <a:rPr kumimoji="0" lang="en-GB" sz="26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Times New Roman" pitchFamily="18" charset="0"/>
              </a:rPr>
              <a:t>and not pay enough attention to the myriad other factors that influence how an individual responds to warfarin. </a:t>
            </a: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Others are concerned that the new wording might prompt </a:t>
            </a:r>
            <a:r>
              <a:rPr kumimoji="0" lang="en-GB"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lawsuits from patients</a:t>
            </a:r>
            <a:r>
              <a:rPr kumimoji="0" lang="en-GB" sz="2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who do not have the test and later experience problems with warfarin.“                     		</a:t>
            </a:r>
            <a:r>
              <a:rPr kumimoji="0" lang="en-GB"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Harvard</a:t>
            </a:r>
            <a:r>
              <a:rPr kumimoji="0" lang="en-GB" sz="26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Health Newsletter, December 2007</a:t>
            </a:r>
            <a:endParaRPr kumimoji="0" lang="en-GB" sz="2600" b="1" i="0" u="none" strike="noStrike" cap="none" normalizeH="0" baseline="0" dirty="0" smtClean="0">
              <a:ln>
                <a:noFill/>
              </a:ln>
              <a:solidFill>
                <a:schemeClr val="tx1"/>
              </a:solidFill>
              <a:effectLst/>
              <a:latin typeface="Calibri" pitchFamily="34" charset="0"/>
              <a:cs typeface="Arial" pitchFamily="34" charset="0"/>
            </a:endParaRPr>
          </a:p>
        </p:txBody>
      </p:sp>
      <p:sp>
        <p:nvSpPr>
          <p:cNvPr id="3" name="TextBox 2"/>
          <p:cNvSpPr txBox="1"/>
          <p:nvPr/>
        </p:nvSpPr>
        <p:spPr>
          <a:xfrm>
            <a:off x="467544" y="404664"/>
            <a:ext cx="7776864" cy="769441"/>
          </a:xfrm>
          <a:prstGeom prst="rect">
            <a:avLst/>
          </a:prstGeom>
          <a:noFill/>
        </p:spPr>
        <p:txBody>
          <a:bodyPr wrap="square" rtlCol="0">
            <a:spAutoFit/>
          </a:bodyPr>
          <a:lstStyle/>
          <a:p>
            <a:pPr algn="ctr"/>
            <a:r>
              <a:rPr lang="en-GB" sz="4400" b="1" dirty="0" smtClean="0">
                <a:solidFill>
                  <a:schemeClr val="tx1">
                    <a:lumMod val="50000"/>
                    <a:lumOff val="50000"/>
                  </a:schemeClr>
                </a:solidFill>
                <a:latin typeface="Calibri" pitchFamily="34" charset="0"/>
              </a:rPr>
              <a:t>Relabeling decision attacked</a:t>
            </a:r>
            <a:endParaRPr lang="en-GB" sz="4400" b="1" dirty="0">
              <a:solidFill>
                <a:schemeClr val="tx1">
                  <a:lumMod val="50000"/>
                  <a:lumOff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1330897"/>
            <a:ext cx="792088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800" dirty="0" smtClean="0">
                <a:latin typeface="Cambria" pitchFamily="18" charset="0"/>
              </a:rPr>
              <a:t> </a:t>
            </a:r>
            <a:r>
              <a:rPr lang="en-GB" sz="2800" dirty="0" smtClean="0">
                <a:latin typeface="Calibri" pitchFamily="34" charset="0"/>
              </a:rPr>
              <a:t>“[W]e suggest </a:t>
            </a:r>
            <a:r>
              <a:rPr lang="en-GB" sz="2800" b="1" dirty="0" smtClean="0">
                <a:latin typeface="Calibri" pitchFamily="34" charset="0"/>
              </a:rPr>
              <a:t>against pharmacogenetic-based dosing</a:t>
            </a:r>
            <a:r>
              <a:rPr lang="en-GB" sz="2800" dirty="0" smtClean="0">
                <a:latin typeface="Calibri" pitchFamily="34" charset="0"/>
              </a:rPr>
              <a:t> until </a:t>
            </a:r>
            <a:r>
              <a:rPr lang="en-GB" sz="2800" b="1" dirty="0" smtClean="0">
                <a:latin typeface="Calibri" pitchFamily="34" charset="0"/>
              </a:rPr>
              <a:t>randomized data </a:t>
            </a:r>
            <a:r>
              <a:rPr lang="en-GB" sz="2800" dirty="0" smtClean="0">
                <a:latin typeface="Calibri" pitchFamily="34" charset="0"/>
              </a:rPr>
              <a:t>indicate that it is beneficial (Grade 2C)”</a:t>
            </a:r>
          </a:p>
          <a:p>
            <a:pPr lvl="0" algn="r" fontAlgn="base">
              <a:spcBef>
                <a:spcPct val="0"/>
              </a:spcBef>
              <a:spcAft>
                <a:spcPct val="0"/>
              </a:spcAft>
            </a:pPr>
            <a:r>
              <a:rPr lang="en-GB" sz="2400" dirty="0" smtClean="0">
                <a:latin typeface="Calibri" pitchFamily="34" charset="0"/>
              </a:rPr>
              <a:t>American College of Chest Physicians </a:t>
            </a:r>
          </a:p>
          <a:p>
            <a:pPr lvl="0" algn="r" fontAlgn="base">
              <a:spcBef>
                <a:spcPct val="0"/>
              </a:spcBef>
              <a:spcAft>
                <a:spcPct val="0"/>
              </a:spcAft>
            </a:pPr>
            <a:r>
              <a:rPr lang="en-GB" sz="2400" dirty="0" smtClean="0">
                <a:latin typeface="Calibri" pitchFamily="34" charset="0"/>
              </a:rPr>
              <a:t>2008 anticoagulation management guidelines </a:t>
            </a:r>
            <a:endParaRPr kumimoji="0" lang="en-GB" sz="2400" b="1" i="0" u="none" strike="noStrike" cap="none" normalizeH="0" baseline="0" dirty="0" smtClean="0">
              <a:ln>
                <a:noFill/>
              </a:ln>
              <a:solidFill>
                <a:schemeClr val="tx1"/>
              </a:solidFill>
              <a:effectLst/>
              <a:latin typeface="Calibri" pitchFamily="34" charset="0"/>
              <a:cs typeface="Arial" pitchFamily="34" charset="0"/>
            </a:endParaRPr>
          </a:p>
        </p:txBody>
      </p:sp>
      <p:sp>
        <p:nvSpPr>
          <p:cNvPr id="3" name="TextBox 2"/>
          <p:cNvSpPr txBox="1"/>
          <p:nvPr/>
        </p:nvSpPr>
        <p:spPr>
          <a:xfrm>
            <a:off x="467544" y="260648"/>
            <a:ext cx="7776864" cy="769441"/>
          </a:xfrm>
          <a:prstGeom prst="rect">
            <a:avLst/>
          </a:prstGeom>
          <a:noFill/>
        </p:spPr>
        <p:txBody>
          <a:bodyPr wrap="square" rtlCol="0">
            <a:spAutoFit/>
          </a:bodyPr>
          <a:lstStyle/>
          <a:p>
            <a:pPr algn="ctr"/>
            <a:r>
              <a:rPr lang="en-GB" sz="4400" b="1" dirty="0" smtClean="0">
                <a:solidFill>
                  <a:schemeClr val="tx1">
                    <a:lumMod val="50000"/>
                    <a:lumOff val="50000"/>
                  </a:schemeClr>
                </a:solidFill>
                <a:latin typeface="Calibri" pitchFamily="34" charset="0"/>
              </a:rPr>
              <a:t>Clinical scepticism</a:t>
            </a:r>
            <a:endParaRPr lang="en-GB" sz="4400" b="1" dirty="0">
              <a:solidFill>
                <a:schemeClr val="tx1">
                  <a:lumMod val="50000"/>
                  <a:lumOff val="50000"/>
                </a:schemeClr>
              </a:solidFill>
              <a:latin typeface="Calibri" pitchFamily="34" charset="0"/>
            </a:endParaRPr>
          </a:p>
        </p:txBody>
      </p:sp>
      <p:sp>
        <p:nvSpPr>
          <p:cNvPr id="4" name="Rectangle 1"/>
          <p:cNvSpPr>
            <a:spLocks noChangeArrowheads="1"/>
          </p:cNvSpPr>
          <p:nvPr/>
        </p:nvSpPr>
        <p:spPr bwMode="auto">
          <a:xfrm>
            <a:off x="539552" y="3779168"/>
            <a:ext cx="79208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800" dirty="0" smtClean="0">
                <a:solidFill>
                  <a:schemeClr val="tx1">
                    <a:lumMod val="65000"/>
                    <a:lumOff val="35000"/>
                  </a:schemeClr>
                </a:solidFill>
                <a:latin typeface="Calibri" pitchFamily="34" charset="0"/>
              </a:rPr>
              <a:t>“</a:t>
            </a:r>
            <a:r>
              <a:rPr lang="en-GB" sz="2800" b="1" dirty="0" smtClean="0">
                <a:solidFill>
                  <a:schemeClr val="tx1">
                    <a:lumMod val="65000"/>
                    <a:lumOff val="35000"/>
                  </a:schemeClr>
                </a:solidFill>
                <a:latin typeface="Calibri" pitchFamily="34" charset="0"/>
              </a:rPr>
              <a:t>no study has yet shown this intervention to be effective </a:t>
            </a:r>
            <a:r>
              <a:rPr lang="en-GB" sz="2800" dirty="0" smtClean="0">
                <a:solidFill>
                  <a:schemeClr val="tx1">
                    <a:lumMod val="65000"/>
                    <a:lumOff val="35000"/>
                  </a:schemeClr>
                </a:solidFill>
                <a:latin typeface="Calibri" pitchFamily="34" charset="0"/>
              </a:rPr>
              <a:t>in reducing the incidence of high INR values, the time to stable INR, or the occurrence of serious bleeding events.”</a:t>
            </a:r>
          </a:p>
          <a:p>
            <a:pPr lvl="0" algn="r" fontAlgn="base">
              <a:spcBef>
                <a:spcPct val="0"/>
              </a:spcBef>
              <a:spcAft>
                <a:spcPct val="0"/>
              </a:spcAft>
            </a:pPr>
            <a:r>
              <a:rPr lang="en-GB" sz="2400" dirty="0" smtClean="0">
                <a:solidFill>
                  <a:schemeClr val="tx1">
                    <a:lumMod val="65000"/>
                    <a:lumOff val="35000"/>
                  </a:schemeClr>
                </a:solidFill>
                <a:latin typeface="Calibri" pitchFamily="34" charset="0"/>
              </a:rPr>
              <a:t>American College of Medical Genetics </a:t>
            </a:r>
          </a:p>
          <a:p>
            <a:pPr lvl="0" algn="r" fontAlgn="base">
              <a:spcBef>
                <a:spcPct val="0"/>
              </a:spcBef>
              <a:spcAft>
                <a:spcPct val="0"/>
              </a:spcAft>
            </a:pPr>
            <a:r>
              <a:rPr lang="en-GB" sz="2400" dirty="0" smtClean="0">
                <a:solidFill>
                  <a:schemeClr val="tx1">
                    <a:lumMod val="65000"/>
                    <a:lumOff val="35000"/>
                  </a:schemeClr>
                </a:solidFill>
                <a:latin typeface="Calibri" pitchFamily="34" charset="0"/>
              </a:rPr>
              <a:t>2008 evidence review</a:t>
            </a:r>
            <a:endParaRPr kumimoji="0" lang="en-GB" sz="2400" b="1" i="0" u="none" strike="noStrike" cap="none" normalizeH="0" baseline="0" dirty="0" smtClean="0">
              <a:ln>
                <a:noFill/>
              </a:ln>
              <a:solidFill>
                <a:schemeClr val="tx1">
                  <a:lumMod val="65000"/>
                  <a:lumOff val="35000"/>
                </a:schemeClr>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1368206"/>
            <a:ext cx="792088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800" dirty="0" smtClean="0">
                <a:latin typeface="Cambria" pitchFamily="18" charset="0"/>
              </a:rPr>
              <a:t> </a:t>
            </a:r>
            <a:r>
              <a:rPr lang="en-GB" sz="2800" dirty="0" smtClean="0">
                <a:latin typeface="Calibri" pitchFamily="34" charset="0"/>
              </a:rPr>
              <a:t>“Pharmacogenetic testing is considered </a:t>
            </a:r>
            <a:r>
              <a:rPr lang="en-GB" sz="2800" b="1" dirty="0" smtClean="0">
                <a:latin typeface="Calibri" pitchFamily="34" charset="0"/>
              </a:rPr>
              <a:t>investigational</a:t>
            </a:r>
            <a:r>
              <a:rPr lang="en-GB" sz="2800" dirty="0" smtClean="0">
                <a:latin typeface="Calibri" pitchFamily="34" charset="0"/>
              </a:rPr>
              <a:t> for the purpose of managing the </a:t>
            </a:r>
          </a:p>
          <a:p>
            <a:r>
              <a:rPr lang="en-GB" sz="2800" dirty="0" smtClean="0">
                <a:latin typeface="Calibri" pitchFamily="34" charset="0"/>
              </a:rPr>
              <a:t>administration and dosing of warfarin ... </a:t>
            </a:r>
            <a:r>
              <a:rPr lang="en-GB" sz="2800" dirty="0" smtClean="0">
                <a:solidFill>
                  <a:schemeClr val="tx1">
                    <a:lumMod val="65000"/>
                    <a:lumOff val="35000"/>
                  </a:schemeClr>
                </a:solidFill>
                <a:latin typeface="Calibri" pitchFamily="34" charset="0"/>
              </a:rPr>
              <a:t>Genetic testing may help predict the initial warfarin dose within the first week of warfarin treatment, but </a:t>
            </a:r>
            <a:r>
              <a:rPr lang="en-GB" sz="2800" b="1" dirty="0" smtClean="0">
                <a:solidFill>
                  <a:schemeClr val="tx1">
                    <a:lumMod val="65000"/>
                    <a:lumOff val="35000"/>
                  </a:schemeClr>
                </a:solidFill>
                <a:latin typeface="Calibri" pitchFamily="34" charset="0"/>
              </a:rPr>
              <a:t>the evidence does not support the conclusion that clinically relevant outcomes, such as rates of bleeding or </a:t>
            </a:r>
            <a:r>
              <a:rPr lang="en-GB" sz="2800" b="1" dirty="0" err="1" smtClean="0">
                <a:solidFill>
                  <a:schemeClr val="tx1">
                    <a:lumMod val="65000"/>
                    <a:lumOff val="35000"/>
                  </a:schemeClr>
                </a:solidFill>
                <a:latin typeface="Calibri" pitchFamily="34" charset="0"/>
              </a:rPr>
              <a:t>thromboembolism</a:t>
            </a:r>
            <a:r>
              <a:rPr lang="en-GB" sz="2800" b="1" dirty="0" smtClean="0">
                <a:solidFill>
                  <a:schemeClr val="tx1">
                    <a:lumMod val="65000"/>
                    <a:lumOff val="35000"/>
                  </a:schemeClr>
                </a:solidFill>
                <a:latin typeface="Calibri" pitchFamily="34" charset="0"/>
              </a:rPr>
              <a:t>, are improved</a:t>
            </a:r>
            <a:r>
              <a:rPr lang="en-GB" sz="2800" dirty="0" smtClean="0">
                <a:solidFill>
                  <a:schemeClr val="tx1">
                    <a:lumMod val="65000"/>
                    <a:lumOff val="35000"/>
                  </a:schemeClr>
                </a:solidFill>
                <a:latin typeface="Calibri" pitchFamily="34" charset="0"/>
              </a:rPr>
              <a:t>..”</a:t>
            </a:r>
          </a:p>
          <a:p>
            <a:pPr lvl="0" fontAlgn="base">
              <a:spcBef>
                <a:spcPct val="0"/>
              </a:spcBef>
              <a:spcAft>
                <a:spcPct val="0"/>
              </a:spcAft>
            </a:pPr>
            <a:endParaRPr lang="en-GB" sz="2800" dirty="0" smtClean="0">
              <a:latin typeface="Calibri" pitchFamily="34" charset="0"/>
            </a:endParaRPr>
          </a:p>
          <a:p>
            <a:pPr lvl="0" algn="r" fontAlgn="base">
              <a:spcBef>
                <a:spcPct val="0"/>
              </a:spcBef>
              <a:spcAft>
                <a:spcPct val="0"/>
              </a:spcAft>
            </a:pPr>
            <a:r>
              <a:rPr lang="en-GB" sz="2400" dirty="0" smtClean="0">
                <a:latin typeface="Calibri" pitchFamily="34" charset="0"/>
              </a:rPr>
              <a:t>Blue Cross Blue Shield</a:t>
            </a:r>
          </a:p>
          <a:p>
            <a:pPr lvl="0" algn="r" fontAlgn="base">
              <a:spcBef>
                <a:spcPct val="0"/>
              </a:spcBef>
              <a:spcAft>
                <a:spcPct val="0"/>
              </a:spcAft>
            </a:pPr>
            <a:r>
              <a:rPr lang="en-GB" sz="2400" dirty="0" smtClean="0">
                <a:latin typeface="Calibri" pitchFamily="34" charset="0"/>
              </a:rPr>
              <a:t>March 2008</a:t>
            </a:r>
            <a:endParaRPr kumimoji="0" lang="en-GB" sz="2400" b="1" i="0" u="none" strike="noStrike" cap="none" normalizeH="0" baseline="0" dirty="0" smtClean="0">
              <a:ln>
                <a:noFill/>
              </a:ln>
              <a:solidFill>
                <a:schemeClr val="tx1"/>
              </a:solidFill>
              <a:effectLst/>
              <a:latin typeface="Calibri" pitchFamily="34" charset="0"/>
              <a:cs typeface="Arial" pitchFamily="34" charset="0"/>
            </a:endParaRPr>
          </a:p>
        </p:txBody>
      </p:sp>
      <p:sp>
        <p:nvSpPr>
          <p:cNvPr id="3" name="TextBox 2"/>
          <p:cNvSpPr txBox="1"/>
          <p:nvPr/>
        </p:nvSpPr>
        <p:spPr>
          <a:xfrm>
            <a:off x="467544" y="404664"/>
            <a:ext cx="7776864" cy="769441"/>
          </a:xfrm>
          <a:prstGeom prst="rect">
            <a:avLst/>
          </a:prstGeom>
          <a:noFill/>
        </p:spPr>
        <p:txBody>
          <a:bodyPr wrap="square" rtlCol="0">
            <a:spAutoFit/>
          </a:bodyPr>
          <a:lstStyle/>
          <a:p>
            <a:pPr algn="ctr"/>
            <a:r>
              <a:rPr lang="en-GB" sz="4400" b="1" dirty="0" smtClean="0">
                <a:solidFill>
                  <a:schemeClr val="tx1">
                    <a:lumMod val="50000"/>
                    <a:lumOff val="50000"/>
                  </a:schemeClr>
                </a:solidFill>
                <a:latin typeface="Calibri" pitchFamily="34" charset="0"/>
              </a:rPr>
              <a:t>Payer rejection</a:t>
            </a:r>
            <a:endParaRPr lang="en-GB" sz="4400" b="1" dirty="0">
              <a:solidFill>
                <a:schemeClr val="tx1">
                  <a:lumMod val="50000"/>
                  <a:lumOff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7776864" cy="769441"/>
          </a:xfrm>
          <a:prstGeom prst="rect">
            <a:avLst/>
          </a:prstGeom>
          <a:noFill/>
        </p:spPr>
        <p:txBody>
          <a:bodyPr wrap="square" rtlCol="0">
            <a:spAutoFit/>
          </a:bodyPr>
          <a:lstStyle/>
          <a:p>
            <a:pPr algn="ctr"/>
            <a:r>
              <a:rPr lang="en-GB" sz="4400" b="1" dirty="0" smtClean="0">
                <a:solidFill>
                  <a:schemeClr val="tx1">
                    <a:lumMod val="50000"/>
                    <a:lumOff val="50000"/>
                  </a:schemeClr>
                </a:solidFill>
                <a:latin typeface="Calibri" pitchFamily="34" charset="0"/>
              </a:rPr>
              <a:t>FDA shifts the goalposts</a:t>
            </a:r>
            <a:endParaRPr lang="en-GB" sz="4400" b="1" dirty="0">
              <a:solidFill>
                <a:schemeClr val="tx1">
                  <a:lumMod val="50000"/>
                  <a:lumOff val="50000"/>
                </a:schemeClr>
              </a:solidFill>
              <a:latin typeface="Calibri" pitchFamily="34" charset="0"/>
            </a:endParaRPr>
          </a:p>
        </p:txBody>
      </p:sp>
      <p:sp>
        <p:nvSpPr>
          <p:cNvPr id="7" name="Rectangle 6"/>
          <p:cNvSpPr/>
          <p:nvPr/>
        </p:nvSpPr>
        <p:spPr>
          <a:xfrm>
            <a:off x="539552" y="1556792"/>
            <a:ext cx="8136904" cy="4839786"/>
          </a:xfrm>
          <a:prstGeom prst="rect">
            <a:avLst/>
          </a:prstGeom>
        </p:spPr>
        <p:txBody>
          <a:bodyPr wrap="square">
            <a:spAutoFit/>
          </a:bodyPr>
          <a:lstStyle/>
          <a:p>
            <a:pPr>
              <a:buNone/>
              <a:defRPr/>
            </a:pPr>
            <a:r>
              <a:rPr lang="en-GB" sz="2800" b="1" dirty="0" smtClean="0">
                <a:latin typeface="Calibri" pitchFamily="34" charset="0"/>
              </a:rPr>
              <a:t>The value of observational data</a:t>
            </a:r>
          </a:p>
          <a:p>
            <a:pPr>
              <a:buNone/>
              <a:defRPr/>
            </a:pPr>
            <a:endParaRPr lang="en-GB" sz="1200" b="1" dirty="0" smtClean="0">
              <a:latin typeface="Calibri" pitchFamily="34" charset="0"/>
            </a:endParaRPr>
          </a:p>
          <a:p>
            <a:r>
              <a:rPr lang="en-GB" sz="3200" dirty="0" smtClean="0">
                <a:latin typeface="Calibri" pitchFamily="34" charset="0"/>
              </a:rPr>
              <a:t>Previous warfarin PGx studies were </a:t>
            </a:r>
          </a:p>
          <a:p>
            <a:r>
              <a:rPr lang="en-GB" sz="3200" dirty="0" smtClean="0">
                <a:latin typeface="Calibri" pitchFamily="34" charset="0"/>
              </a:rPr>
              <a:t>“conducted in a natural setting. ... Many people feel that, when normal bias is controlled, </a:t>
            </a:r>
            <a:r>
              <a:rPr lang="en-GB" sz="3200" b="1" dirty="0" smtClean="0">
                <a:solidFill>
                  <a:schemeClr val="tx1">
                    <a:lumMod val="85000"/>
                    <a:lumOff val="15000"/>
                  </a:schemeClr>
                </a:solidFill>
                <a:latin typeface="Calibri" pitchFamily="34" charset="0"/>
              </a:rPr>
              <a:t>prospective</a:t>
            </a:r>
            <a:r>
              <a:rPr lang="en-GB" sz="3200" dirty="0" smtClean="0">
                <a:solidFill>
                  <a:schemeClr val="tx1">
                    <a:lumMod val="85000"/>
                    <a:lumOff val="15000"/>
                  </a:schemeClr>
                </a:solidFill>
                <a:latin typeface="Calibri" pitchFamily="34" charset="0"/>
              </a:rPr>
              <a:t> </a:t>
            </a:r>
            <a:r>
              <a:rPr lang="en-GB" sz="3200" b="1" dirty="0" smtClean="0">
                <a:solidFill>
                  <a:schemeClr val="tx1">
                    <a:lumMod val="85000"/>
                    <a:lumOff val="15000"/>
                  </a:schemeClr>
                </a:solidFill>
                <a:latin typeface="Calibri" pitchFamily="34" charset="0"/>
              </a:rPr>
              <a:t>observational studies reflect more accurately how drugs are actually used</a:t>
            </a:r>
            <a:r>
              <a:rPr lang="en-GB" sz="3200" b="1" dirty="0" smtClean="0">
                <a:latin typeface="Calibri" pitchFamily="34" charset="0"/>
              </a:rPr>
              <a:t> </a:t>
            </a:r>
            <a:r>
              <a:rPr lang="en-GB" sz="3200" dirty="0" smtClean="0">
                <a:latin typeface="Calibri" pitchFamily="34" charset="0"/>
              </a:rPr>
              <a:t>... in terms of typical practice settings.”</a:t>
            </a:r>
          </a:p>
          <a:p>
            <a:endParaRPr lang="en-GB" sz="1000" dirty="0" smtClean="0">
              <a:latin typeface="Calibri" pitchFamily="34" charset="0"/>
            </a:endParaRPr>
          </a:p>
          <a:p>
            <a:pPr algn="r"/>
            <a:r>
              <a:rPr lang="en-GB" b="1" dirty="0" smtClean="0">
                <a:latin typeface="Calibri" pitchFamily="34" charset="0"/>
              </a:rPr>
              <a:t>Larry Lesko quoted in </a:t>
            </a:r>
            <a:r>
              <a:rPr lang="en-GB" b="1" i="1" dirty="0" smtClean="0">
                <a:latin typeface="Calibri" pitchFamily="34" charset="0"/>
              </a:rPr>
              <a:t>CAP Today</a:t>
            </a:r>
            <a:r>
              <a:rPr lang="en-GB" b="1" dirty="0" smtClean="0">
                <a:latin typeface="Calibri" pitchFamily="34" charset="0"/>
              </a:rPr>
              <a:t>, 2009</a:t>
            </a:r>
          </a:p>
          <a:p>
            <a:pPr algn="r"/>
            <a:endParaRPr lang="en-GB" sz="1050" b="1" dirty="0" smtClean="0"/>
          </a:p>
          <a:p>
            <a:pPr lvl="1">
              <a:defRPr/>
            </a:pPr>
            <a:endParaRPr lang="en-US" sz="1200" dirty="0" smtClean="0">
              <a:latin typeface="Cambria" pitchFamily="18" charset="0"/>
            </a:endParaRPr>
          </a:p>
          <a:p>
            <a:pPr lvl="2" algn="r">
              <a:defRPr/>
            </a:pPr>
            <a:r>
              <a:rPr lang="en-US" sz="2600" dirty="0" smtClean="0">
                <a:latin typeface="Cambria" pitchFamily="18" charset="0"/>
              </a:rPr>
              <a:t>				</a:t>
            </a:r>
            <a:endParaRPr lang="en-US" sz="2400" dirty="0" smtClean="0">
              <a:latin typeface="Cambr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88640"/>
            <a:ext cx="7776864" cy="769441"/>
          </a:xfrm>
          <a:prstGeom prst="rect">
            <a:avLst/>
          </a:prstGeom>
          <a:noFill/>
        </p:spPr>
        <p:txBody>
          <a:bodyPr wrap="square" rtlCol="0">
            <a:spAutoFit/>
          </a:bodyPr>
          <a:lstStyle/>
          <a:p>
            <a:pPr algn="ctr"/>
            <a:r>
              <a:rPr lang="en-GB" sz="4400" b="1" dirty="0" smtClean="0">
                <a:solidFill>
                  <a:schemeClr val="tx1">
                    <a:lumMod val="50000"/>
                    <a:lumOff val="50000"/>
                  </a:schemeClr>
                </a:solidFill>
                <a:latin typeface="Calibri" pitchFamily="34" charset="0"/>
              </a:rPr>
              <a:t>FDA shifts the goalposts</a:t>
            </a:r>
            <a:endParaRPr lang="en-GB" sz="4400" b="1" dirty="0">
              <a:solidFill>
                <a:schemeClr val="tx1">
                  <a:lumMod val="50000"/>
                  <a:lumOff val="50000"/>
                </a:schemeClr>
              </a:solidFill>
              <a:latin typeface="Calibri" pitchFamily="34" charset="0"/>
            </a:endParaRPr>
          </a:p>
        </p:txBody>
      </p:sp>
      <p:sp>
        <p:nvSpPr>
          <p:cNvPr id="7" name="Rectangle 6"/>
          <p:cNvSpPr/>
          <p:nvPr/>
        </p:nvSpPr>
        <p:spPr>
          <a:xfrm>
            <a:off x="467544" y="1196752"/>
            <a:ext cx="8136904" cy="5055230"/>
          </a:xfrm>
          <a:prstGeom prst="rect">
            <a:avLst/>
          </a:prstGeom>
        </p:spPr>
        <p:txBody>
          <a:bodyPr wrap="square">
            <a:spAutoFit/>
          </a:bodyPr>
          <a:lstStyle/>
          <a:p>
            <a:pPr>
              <a:buNone/>
              <a:defRPr/>
            </a:pPr>
            <a:r>
              <a:rPr lang="en-GB" sz="2800" b="1" dirty="0" smtClean="0">
                <a:latin typeface="Calibri" pitchFamily="34" charset="0"/>
              </a:rPr>
              <a:t>RCTs – not fit for purpose?</a:t>
            </a:r>
          </a:p>
          <a:p>
            <a:pPr>
              <a:buNone/>
              <a:defRPr/>
            </a:pPr>
            <a:endParaRPr lang="en-GB" sz="1000" b="1" dirty="0" smtClean="0">
              <a:latin typeface="Calibri" pitchFamily="34" charset="0"/>
            </a:endParaRPr>
          </a:p>
          <a:p>
            <a:pPr algn="r"/>
            <a:endParaRPr lang="en-GB" sz="1050" b="1" dirty="0" smtClean="0">
              <a:latin typeface="Calibri" pitchFamily="34" charset="0"/>
            </a:endParaRPr>
          </a:p>
          <a:p>
            <a:pPr algn="r"/>
            <a:endParaRPr lang="en-GB" sz="1200" b="1" dirty="0" smtClean="0">
              <a:latin typeface="Calibri" pitchFamily="34" charset="0"/>
            </a:endParaRPr>
          </a:p>
          <a:p>
            <a:r>
              <a:rPr lang="en-GB" sz="3600" dirty="0" smtClean="0">
                <a:latin typeface="Calibri" pitchFamily="34" charset="0"/>
              </a:rPr>
              <a:t>“Most development programs must rely on </a:t>
            </a:r>
            <a:r>
              <a:rPr lang="en-GB" sz="3600" i="1" dirty="0" smtClean="0">
                <a:latin typeface="Calibri" pitchFamily="34" charset="0"/>
              </a:rPr>
              <a:t>trial and error</a:t>
            </a:r>
            <a:r>
              <a:rPr lang="en-GB" sz="3600" dirty="0" smtClean="0">
                <a:latin typeface="Calibri" pitchFamily="34" charset="0"/>
              </a:rPr>
              <a:t> empirical testing, rather than on more mechanistic approaches built on new molecular and genomic knowledge.”</a:t>
            </a:r>
          </a:p>
          <a:p>
            <a:endParaRPr lang="en-GB" sz="800" dirty="0" smtClean="0">
              <a:latin typeface="Calibri" pitchFamily="34" charset="0"/>
            </a:endParaRPr>
          </a:p>
          <a:p>
            <a:pPr algn="r"/>
            <a:r>
              <a:rPr lang="en-GB" b="1" dirty="0" smtClean="0">
                <a:latin typeface="Calibri" pitchFamily="34" charset="0"/>
              </a:rPr>
              <a:t>Lester Crawford, Acting FDA Commissioner,</a:t>
            </a:r>
          </a:p>
          <a:p>
            <a:pPr algn="r"/>
            <a:r>
              <a:rPr lang="en-GB" b="1" dirty="0" smtClean="0">
                <a:latin typeface="Calibri" pitchFamily="34" charset="0"/>
              </a:rPr>
              <a:t>Critical Path  Opportunities Report, 2006</a:t>
            </a:r>
          </a:p>
          <a:p>
            <a:pPr lvl="1">
              <a:defRPr/>
            </a:pPr>
            <a:endParaRPr lang="en-US" sz="1200" dirty="0" smtClean="0">
              <a:latin typeface="Cambria" pitchFamily="18" charset="0"/>
            </a:endParaRPr>
          </a:p>
          <a:p>
            <a:pPr lvl="2" algn="r">
              <a:defRPr/>
            </a:pPr>
            <a:r>
              <a:rPr lang="en-US" sz="2600" dirty="0" smtClean="0">
                <a:latin typeface="Cambria" pitchFamily="18" charset="0"/>
              </a:rPr>
              <a:t>				</a:t>
            </a:r>
            <a:endParaRPr lang="en-US" sz="2400" dirty="0" smtClean="0">
              <a:latin typeface="Cambri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Data disputes</a:t>
            </a:r>
            <a:endParaRPr lang="en-GB" b="1" dirty="0">
              <a:solidFill>
                <a:schemeClr val="tx1">
                  <a:lumMod val="50000"/>
                  <a:lumOff val="50000"/>
                </a:schemeClr>
              </a:solidFill>
            </a:endParaRPr>
          </a:p>
        </p:txBody>
      </p:sp>
      <p:sp>
        <p:nvSpPr>
          <p:cNvPr id="3" name="Content Placeholder 2"/>
          <p:cNvSpPr>
            <a:spLocks noGrp="1"/>
          </p:cNvSpPr>
          <p:nvPr>
            <p:ph idx="1"/>
          </p:nvPr>
        </p:nvSpPr>
        <p:spPr>
          <a:xfrm>
            <a:off x="457200" y="1600200"/>
            <a:ext cx="8229600" cy="4781128"/>
          </a:xfrm>
        </p:spPr>
        <p:txBody>
          <a:bodyPr>
            <a:normAutofit/>
          </a:bodyPr>
          <a:lstStyle/>
          <a:p>
            <a:pPr>
              <a:buNone/>
            </a:pPr>
            <a:r>
              <a:rPr lang="en-GB" dirty="0" smtClean="0"/>
              <a:t>	</a:t>
            </a:r>
          </a:p>
          <a:p>
            <a:pPr>
              <a:buNone/>
            </a:pPr>
            <a:r>
              <a:rPr lang="en-GB" dirty="0" smtClean="0"/>
              <a:t>	“There is an inherent, unresolved tension between genomics-enabled personalized medicine and the tenets of population-based, evidence-based medicine.” </a:t>
            </a:r>
          </a:p>
          <a:p>
            <a:pPr algn="r">
              <a:buNone/>
            </a:pPr>
            <a:r>
              <a:rPr lang="en-GB" sz="2400" b="1" dirty="0" smtClean="0"/>
              <a:t>Gregory-</a:t>
            </a:r>
            <a:r>
              <a:rPr lang="en-GB" sz="2400" b="1" dirty="0" err="1" smtClean="0"/>
              <a:t>Feero</a:t>
            </a:r>
            <a:r>
              <a:rPr lang="en-GB" sz="2400" b="1" dirty="0" smtClean="0"/>
              <a:t>, </a:t>
            </a:r>
            <a:r>
              <a:rPr lang="en-GB" sz="2400" b="1" dirty="0" err="1" smtClean="0"/>
              <a:t>Guttmacher</a:t>
            </a:r>
            <a:r>
              <a:rPr lang="en-GB" sz="2400" b="1" dirty="0" smtClean="0"/>
              <a:t> and Collins, NEJM, 2011</a:t>
            </a:r>
          </a:p>
          <a:p>
            <a:endParaRPr lang="en-GB"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0"/>
            <a:ext cx="8229600" cy="1700213"/>
          </a:xfrm>
        </p:spPr>
        <p:txBody>
          <a:bodyPr/>
          <a:lstStyle/>
          <a:p>
            <a:pPr>
              <a:defRPr/>
            </a:pPr>
            <a:r>
              <a:rPr lang="en-GB" sz="4000" b="1" dirty="0" err="1" smtClean="0">
                <a:solidFill>
                  <a:schemeClr val="tx1">
                    <a:lumMod val="50000"/>
                    <a:lumOff val="50000"/>
                  </a:schemeClr>
                </a:solidFill>
              </a:rPr>
              <a:t>Relabelling</a:t>
            </a:r>
            <a:r>
              <a:rPr lang="en-GB" sz="4000" b="1" dirty="0" smtClean="0">
                <a:solidFill>
                  <a:schemeClr val="tx1">
                    <a:lumMod val="50000"/>
                    <a:lumOff val="50000"/>
                  </a:schemeClr>
                </a:solidFill>
              </a:rPr>
              <a:t> as regulatory experiment</a:t>
            </a:r>
            <a:r>
              <a:rPr lang="en-GB" sz="1400" b="1" dirty="0">
                <a:solidFill>
                  <a:srgbClr val="000099"/>
                </a:solidFill>
              </a:rPr>
              <a:t/>
            </a:r>
            <a:br>
              <a:rPr lang="en-GB" sz="1400" b="1" dirty="0">
                <a:solidFill>
                  <a:srgbClr val="000099"/>
                </a:solidFill>
              </a:rPr>
            </a:br>
            <a:endParaRPr lang="en-US" sz="4000" b="1" dirty="0">
              <a:solidFill>
                <a:srgbClr val="000099"/>
              </a:solidFill>
            </a:endParaRPr>
          </a:p>
        </p:txBody>
      </p:sp>
      <p:sp>
        <p:nvSpPr>
          <p:cNvPr id="81923" name="Rectangle 3"/>
          <p:cNvSpPr>
            <a:spLocks noGrp="1" noChangeArrowheads="1"/>
          </p:cNvSpPr>
          <p:nvPr>
            <p:ph sz="quarter" idx="2"/>
          </p:nvPr>
        </p:nvSpPr>
        <p:spPr>
          <a:xfrm>
            <a:off x="395536" y="1052737"/>
            <a:ext cx="8424936" cy="6480720"/>
          </a:xfrm>
        </p:spPr>
        <p:txBody>
          <a:bodyPr>
            <a:normAutofit/>
          </a:bodyPr>
          <a:lstStyle/>
          <a:p>
            <a:pPr>
              <a:buFont typeface="Arial" charset="0"/>
              <a:buNone/>
              <a:defRPr/>
            </a:pPr>
            <a:endParaRPr lang="en-GB" sz="1500" b="1" dirty="0" smtClean="0">
              <a:solidFill>
                <a:schemeClr val="accent2">
                  <a:lumMod val="50000"/>
                </a:schemeClr>
              </a:solidFill>
            </a:endParaRPr>
          </a:p>
          <a:p>
            <a:pPr lvl="1">
              <a:buNone/>
              <a:defRPr/>
            </a:pPr>
            <a:endParaRPr lang="en-US" sz="1200" dirty="0" smtClean="0">
              <a:solidFill>
                <a:schemeClr val="accent2">
                  <a:lumMod val="50000"/>
                </a:schemeClr>
              </a:solidFill>
            </a:endParaRPr>
          </a:p>
          <a:p>
            <a:pPr>
              <a:buNone/>
            </a:pPr>
            <a:r>
              <a:rPr lang="en-GB" dirty="0" smtClean="0"/>
              <a:t>	“</a:t>
            </a:r>
            <a:r>
              <a:rPr lang="en-GB" sz="2800" dirty="0" smtClean="0"/>
              <a:t>... biomarkers have to be used to be accepted ... part of understanding the performance of these newer technologies is to use them, to see how they move with treatment or how they fail to move with successful intervention, to see how they perform in various populations and with a wide variety of drug interventions  ... ”</a:t>
            </a:r>
          </a:p>
          <a:p>
            <a:pPr algn="r">
              <a:buNone/>
            </a:pPr>
            <a:r>
              <a:rPr lang="en-GB" sz="2000" dirty="0" smtClean="0"/>
              <a:t>Janet Woodcock, 2004</a:t>
            </a:r>
          </a:p>
          <a:p>
            <a:pPr lvl="1">
              <a:buNone/>
              <a:defRPr/>
            </a:pPr>
            <a:endParaRPr lang="en-US" sz="1200" dirty="0" smtClean="0">
              <a:solidFill>
                <a:schemeClr val="accent2">
                  <a:lumMod val="50000"/>
                </a:schemeClr>
              </a:solidFill>
            </a:endParaRPr>
          </a:p>
          <a:p>
            <a:pPr lvl="1">
              <a:buFontTx/>
              <a:buChar char="•"/>
              <a:defRPr/>
            </a:pPr>
            <a:endParaRPr lang="en-US" sz="700" dirty="0">
              <a:solidFill>
                <a:schemeClr val="accent2">
                  <a:lumMod val="50000"/>
                </a:schemeClr>
              </a:solidFill>
            </a:endParaRPr>
          </a:p>
          <a:p>
            <a:pPr lvl="1">
              <a:buFontTx/>
              <a:buNone/>
              <a:defRPr/>
            </a:pPr>
            <a:endParaRPr lang="en-US" sz="600" dirty="0">
              <a:solidFill>
                <a:schemeClr val="accent2">
                  <a:lumMod val="50000"/>
                </a:schemeClr>
              </a:solidFill>
            </a:endParaRPr>
          </a:p>
          <a:p>
            <a:pPr>
              <a:buFontTx/>
              <a:buNone/>
              <a:defRPr/>
            </a:pPr>
            <a:endParaRPr lang="en-US" sz="2400" b="1" dirty="0"/>
          </a:p>
        </p:txBody>
      </p:sp>
      <p:sp>
        <p:nvSpPr>
          <p:cNvPr id="16388" name="Rectangle 4"/>
          <p:cNvSpPr>
            <a:spLocks noGrp="1" noChangeArrowheads="1"/>
          </p:cNvSpPr>
          <p:nvPr>
            <p:ph sz="quarter" idx="3"/>
          </p:nvPr>
        </p:nvSpPr>
        <p:spPr>
          <a:xfrm>
            <a:off x="4211960" y="6093296"/>
            <a:ext cx="4762500" cy="504825"/>
          </a:xfrm>
        </p:spPr>
        <p:txBody>
          <a:bodyPr>
            <a:normAutofit/>
          </a:bodyPr>
          <a:lstStyle/>
          <a:p>
            <a:pPr algn="r">
              <a:buFontTx/>
              <a:buNone/>
            </a:pPr>
            <a:endParaRPr lang="en-US" sz="1800" b="1" dirty="0" smtClean="0">
              <a:solidFill>
                <a:srgbClr val="000099"/>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468313" y="0"/>
            <a:ext cx="8229600" cy="1700213"/>
          </a:xfrm>
        </p:spPr>
        <p:txBody>
          <a:bodyPr/>
          <a:lstStyle/>
          <a:p>
            <a:pPr algn="l">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smtClean="0">
                <a:solidFill>
                  <a:srgbClr val="000099"/>
                </a:solidFill>
              </a:rPr>
              <a:t/>
            </a:r>
            <a:br>
              <a:rPr lang="en-GB" sz="1400" b="1" smtClean="0">
                <a:solidFill>
                  <a:srgbClr val="000099"/>
                </a:solidFill>
              </a:rPr>
            </a:br>
            <a:endParaRPr lang="en-GB" sz="1400" b="1" smtClean="0">
              <a:solidFill>
                <a:srgbClr val="000099"/>
              </a:solidFill>
            </a:endParaRPr>
          </a:p>
        </p:txBody>
      </p:sp>
      <p:sp>
        <p:nvSpPr>
          <p:cNvPr id="55299" name="Text Box 2"/>
          <p:cNvSpPr txBox="1">
            <a:spLocks noChangeArrowheads="1"/>
          </p:cNvSpPr>
          <p:nvPr/>
        </p:nvSpPr>
        <p:spPr bwMode="auto">
          <a:xfrm>
            <a:off x="539750" y="332656"/>
            <a:ext cx="8352730" cy="5618882"/>
          </a:xfrm>
          <a:prstGeom prst="rect">
            <a:avLst/>
          </a:prstGeom>
          <a:noFill/>
          <a:ln w="9525">
            <a:noFill/>
            <a:round/>
            <a:headEnd/>
            <a:tailEnd/>
          </a:ln>
        </p:spPr>
        <p:txBody>
          <a:bodyPr lIns="90000" tIns="46800" rIns="90000" bIns="46800"/>
          <a:lstStyle/>
          <a:p>
            <a:pPr marL="341313" indent="-34131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rgbClr val="000099"/>
              </a:solidFill>
              <a:latin typeface="+mn-lt"/>
            </a:endParaRPr>
          </a:p>
          <a:p>
            <a:pPr marL="341313" indent="-341313">
              <a:spcBef>
                <a:spcPts val="7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dirty="0">
                <a:latin typeface="Calibri" pitchFamily="34" charset="0"/>
                <a:cs typeface="Tahoma" pitchFamily="34" charset="0"/>
              </a:rPr>
              <a:t>Thanks for listening</a:t>
            </a:r>
          </a:p>
          <a:p>
            <a:pPr marL="341313" indent="-341313">
              <a:spcBef>
                <a:spcPts val="7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000099"/>
              </a:solidFill>
              <a:latin typeface="Calibri" pitchFamily="34" charset="0"/>
              <a:cs typeface="Tahoma" pitchFamily="34" charset="0"/>
            </a:endParaRPr>
          </a:p>
          <a:p>
            <a:pPr marL="741363" lvl="1" indent="-28416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a:solidFill>
                  <a:schemeClr val="tx1">
                    <a:lumMod val="50000"/>
                    <a:lumOff val="50000"/>
                  </a:schemeClr>
                </a:solidFill>
                <a:latin typeface="Calibri" pitchFamily="34" charset="0"/>
                <a:cs typeface="Tahoma" pitchFamily="34" charset="0"/>
              </a:rPr>
              <a:t>Contact:</a:t>
            </a:r>
          </a:p>
          <a:p>
            <a:pPr marL="741363" lvl="1" indent="-28416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a:solidFill>
                  <a:schemeClr val="tx1">
                    <a:lumMod val="50000"/>
                    <a:lumOff val="50000"/>
                  </a:schemeClr>
                </a:solidFill>
                <a:latin typeface="Calibri" pitchFamily="34" charset="0"/>
                <a:cs typeface="Tahoma" pitchFamily="34" charset="0"/>
              </a:rPr>
              <a:t>	</a:t>
            </a:r>
            <a:r>
              <a:rPr lang="en-GB" sz="3200" b="0" dirty="0">
                <a:solidFill>
                  <a:schemeClr val="tx1">
                    <a:lumMod val="50000"/>
                    <a:lumOff val="50000"/>
                  </a:schemeClr>
                </a:solidFill>
                <a:latin typeface="Calibri" pitchFamily="34" charset="0"/>
                <a:cs typeface="Tahoma" pitchFamily="34" charset="0"/>
              </a:rPr>
              <a:t>Stuart Hogarth, </a:t>
            </a:r>
            <a:r>
              <a:rPr lang="en-GB" sz="3200" b="0" dirty="0" smtClean="0">
                <a:solidFill>
                  <a:schemeClr val="tx1">
                    <a:lumMod val="50000"/>
                    <a:lumOff val="50000"/>
                  </a:schemeClr>
                </a:solidFill>
                <a:latin typeface="Calibri" pitchFamily="34" charset="0"/>
                <a:cs typeface="Tahoma" pitchFamily="34" charset="0"/>
              </a:rPr>
              <a:t>Department </a:t>
            </a:r>
            <a:r>
              <a:rPr lang="en-GB" sz="3200" b="0" dirty="0">
                <a:solidFill>
                  <a:schemeClr val="tx1">
                    <a:lumMod val="50000"/>
                    <a:lumOff val="50000"/>
                  </a:schemeClr>
                </a:solidFill>
                <a:latin typeface="Calibri" pitchFamily="34" charset="0"/>
                <a:cs typeface="Tahoma" pitchFamily="34" charset="0"/>
              </a:rPr>
              <a:t>of </a:t>
            </a:r>
            <a:r>
              <a:rPr lang="en-GB" sz="3200" b="0" dirty="0" smtClean="0">
                <a:solidFill>
                  <a:schemeClr val="tx1">
                    <a:lumMod val="50000"/>
                    <a:lumOff val="50000"/>
                  </a:schemeClr>
                </a:solidFill>
                <a:latin typeface="Calibri" pitchFamily="34" charset="0"/>
                <a:cs typeface="Tahoma" pitchFamily="34" charset="0"/>
              </a:rPr>
              <a:t>Social Science, Health and Medicine, </a:t>
            </a:r>
            <a:r>
              <a:rPr lang="en-GB" sz="3200" b="0" dirty="0">
                <a:solidFill>
                  <a:schemeClr val="tx1">
                    <a:lumMod val="50000"/>
                    <a:lumOff val="50000"/>
                  </a:schemeClr>
                </a:solidFill>
                <a:latin typeface="Calibri" pitchFamily="34" charset="0"/>
                <a:cs typeface="Tahoma" pitchFamily="34" charset="0"/>
              </a:rPr>
              <a:t>King’s College London</a:t>
            </a:r>
          </a:p>
          <a:p>
            <a:pPr marL="741363" lvl="1" indent="-28416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0" dirty="0">
                <a:solidFill>
                  <a:schemeClr val="tx1">
                    <a:lumMod val="50000"/>
                    <a:lumOff val="50000"/>
                  </a:schemeClr>
                </a:solidFill>
                <a:latin typeface="Calibri" pitchFamily="34" charset="0"/>
                <a:cs typeface="Tahoma" pitchFamily="34" charset="0"/>
              </a:rPr>
              <a:t>	Email</a:t>
            </a:r>
            <a:r>
              <a:rPr lang="en-GB" sz="3200" b="0" dirty="0" smtClean="0">
                <a:solidFill>
                  <a:schemeClr val="tx1">
                    <a:lumMod val="50000"/>
                    <a:lumOff val="50000"/>
                  </a:schemeClr>
                </a:solidFill>
                <a:latin typeface="Calibri" pitchFamily="34" charset="0"/>
                <a:cs typeface="Tahoma" pitchFamily="34" charset="0"/>
              </a:rPr>
              <a:t>: stuart.hogarth@kcl.ac.uk</a:t>
            </a:r>
          </a:p>
          <a:p>
            <a:pPr marL="741363" lvl="1" indent="-28416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0" dirty="0" smtClean="0">
                <a:solidFill>
                  <a:schemeClr val="tx1">
                    <a:lumMod val="50000"/>
                    <a:lumOff val="50000"/>
                  </a:schemeClr>
                </a:solidFill>
                <a:latin typeface="Calibri" pitchFamily="34" charset="0"/>
                <a:cs typeface="Tahoma" pitchFamily="34" charset="0"/>
              </a:rPr>
              <a:t>	Blog:  genevalues.wordpress.com</a:t>
            </a:r>
          </a:p>
          <a:p>
            <a:pPr marL="741363" lvl="1" indent="-28416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dirty="0">
              <a:solidFill>
                <a:schemeClr val="tx1">
                  <a:lumMod val="50000"/>
                  <a:lumOff val="50000"/>
                </a:schemeClr>
              </a:solidFill>
              <a:latin typeface="Calibri" pitchFamily="34" charset="0"/>
              <a:cs typeface="Tahoma" pitchFamily="34" charset="0"/>
            </a:endParaRPr>
          </a:p>
          <a:p>
            <a:pPr marL="741363" lvl="1" indent="-284163">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dirty="0">
              <a:solidFill>
                <a:srgbClr val="000099"/>
              </a:solidFill>
              <a:latin typeface="Tahoma" pitchFamily="34" charset="0"/>
              <a:cs typeface="Tahoma" pitchFamily="34" charset="0"/>
            </a:endParaRPr>
          </a:p>
        </p:txBody>
      </p:sp>
      <p:sp>
        <p:nvSpPr>
          <p:cNvPr id="53252" name="Text Box 3"/>
          <p:cNvSpPr txBox="1">
            <a:spLocks noChangeArrowheads="1"/>
          </p:cNvSpPr>
          <p:nvPr/>
        </p:nvSpPr>
        <p:spPr bwMode="auto">
          <a:xfrm>
            <a:off x="4859338" y="6092825"/>
            <a:ext cx="3898900" cy="504825"/>
          </a:xfrm>
          <a:prstGeom prst="rect">
            <a:avLst/>
          </a:prstGeom>
          <a:noFill/>
          <a:ln w="9525">
            <a:noFill/>
            <a:round/>
            <a:headEnd/>
            <a:tailEnd/>
          </a:ln>
        </p:spPr>
        <p:txBody>
          <a:bodyPr lIns="90000" tIns="46800" rIns="90000" bIns="46800"/>
          <a:lstStyle/>
          <a:p>
            <a:pPr marL="341313" indent="-341313" algn="r">
              <a:spcBef>
                <a:spcPts val="45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solidFill>
                <a:srgbClr val="000099"/>
              </a:solidFill>
            </a:endParaRPr>
          </a:p>
        </p:txBody>
      </p:sp>
      <p:pic>
        <p:nvPicPr>
          <p:cNvPr id="5" name="Picture 2"/>
          <p:cNvPicPr>
            <a:picLocks noGrp="1" noChangeAspect="1" noChangeArrowheads="1"/>
          </p:cNvPicPr>
          <p:nvPr>
            <p:ph sz="quarter" idx="3"/>
          </p:nvPr>
        </p:nvPicPr>
        <p:blipFill>
          <a:blip r:embed="rId3" cstate="print"/>
          <a:srcRect l="2557" t="9859" r="3588" b="43310"/>
          <a:stretch>
            <a:fillRect/>
          </a:stretch>
        </p:blipFill>
        <p:spPr bwMode="auto">
          <a:xfrm>
            <a:off x="611560" y="5373216"/>
            <a:ext cx="7956995" cy="122413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lumOff val="50000"/>
                  </a:schemeClr>
                </a:solidFill>
              </a:rPr>
              <a:t>Defining development</a:t>
            </a:r>
            <a:endParaRPr lang="en-GB" b="1" dirty="0">
              <a:solidFill>
                <a:schemeClr val="tx1">
                  <a:lumMod val="50000"/>
                  <a:lumOff val="50000"/>
                </a:schemeClr>
              </a:solidFill>
            </a:endParaRPr>
          </a:p>
        </p:txBody>
      </p:sp>
      <p:sp>
        <p:nvSpPr>
          <p:cNvPr id="4" name="Content Placeholder 3"/>
          <p:cNvSpPr>
            <a:spLocks noGrp="1"/>
          </p:cNvSpPr>
          <p:nvPr>
            <p:ph sz="half" idx="2"/>
          </p:nvPr>
        </p:nvSpPr>
        <p:spPr>
          <a:xfrm>
            <a:off x="4214810" y="1785926"/>
            <a:ext cx="4643470" cy="4340237"/>
          </a:xfrm>
        </p:spPr>
        <p:txBody>
          <a:bodyPr/>
          <a:lstStyle/>
          <a:p>
            <a:pPr>
              <a:buNone/>
            </a:pPr>
            <a:r>
              <a:rPr lang="en-GB" b="1" dirty="0" smtClean="0"/>
              <a:t>Thalidomide scandal</a:t>
            </a:r>
          </a:p>
          <a:p>
            <a:pPr>
              <a:buNone/>
            </a:pPr>
            <a:r>
              <a:rPr lang="en-GB" dirty="0" smtClean="0"/>
              <a:t>1962 Kefauver Amendments</a:t>
            </a:r>
          </a:p>
          <a:p>
            <a:r>
              <a:rPr lang="en-GB" dirty="0" smtClean="0"/>
              <a:t>Three phases of drug development</a:t>
            </a:r>
          </a:p>
          <a:p>
            <a:r>
              <a:rPr lang="en-GB" dirty="0" smtClean="0"/>
              <a:t>Randomised control trials</a:t>
            </a:r>
          </a:p>
          <a:p>
            <a:r>
              <a:rPr lang="en-GB" dirty="0" smtClean="0"/>
              <a:t>Proof of safety and efficacy</a:t>
            </a:r>
            <a:endParaRPr lang="en-GB" dirty="0"/>
          </a:p>
        </p:txBody>
      </p:sp>
      <p:pic>
        <p:nvPicPr>
          <p:cNvPr id="33794" name="Picture 2"/>
          <p:cNvPicPr>
            <a:picLocks noGrp="1" noChangeAspect="1" noChangeArrowheads="1"/>
          </p:cNvPicPr>
          <p:nvPr>
            <p:ph sz="half" idx="1"/>
          </p:nvPr>
        </p:nvPicPr>
        <p:blipFill>
          <a:blip r:embed="rId2" cstate="print"/>
          <a:srcRect/>
          <a:stretch>
            <a:fillRect/>
          </a:stretch>
        </p:blipFill>
        <p:spPr bwMode="auto">
          <a:xfrm>
            <a:off x="297330" y="1785926"/>
            <a:ext cx="3741118"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5" name="Content Placeholder 4"/>
          <p:cNvSpPr>
            <a:spLocks noGrp="1"/>
          </p:cNvSpPr>
          <p:nvPr>
            <p:ph sz="quarter" idx="3"/>
          </p:nvPr>
        </p:nvSpPr>
        <p:spPr/>
        <p:txBody>
          <a:bodyPr/>
          <a:lstStyle/>
          <a:p>
            <a:endParaRPr lang="en-GB" dirty="0"/>
          </a:p>
        </p:txBody>
      </p:sp>
      <p:pic>
        <p:nvPicPr>
          <p:cNvPr id="6" name="Picture 1"/>
          <p:cNvPicPr>
            <a:picLocks noChangeAspect="1" noChangeArrowheads="1"/>
          </p:cNvPicPr>
          <p:nvPr/>
        </p:nvPicPr>
        <p:blipFill>
          <a:blip r:embed="rId3" cstate="print"/>
          <a:srcRect l="4038" r="5798"/>
          <a:stretch>
            <a:fillRect/>
          </a:stretch>
        </p:blipFill>
        <p:spPr bwMode="auto">
          <a:xfrm>
            <a:off x="-1" y="27384"/>
            <a:ext cx="1098904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4" name="TextBox 3"/>
          <p:cNvSpPr txBox="1"/>
          <p:nvPr/>
        </p:nvSpPr>
        <p:spPr>
          <a:xfrm>
            <a:off x="683568" y="764704"/>
            <a:ext cx="6768752" cy="954107"/>
          </a:xfrm>
          <a:prstGeom prst="rect">
            <a:avLst/>
          </a:prstGeom>
          <a:noFill/>
        </p:spPr>
        <p:txBody>
          <a:bodyPr wrap="square" rtlCol="0">
            <a:spAutoFit/>
          </a:bodyPr>
          <a:lstStyle/>
          <a:p>
            <a:r>
              <a:rPr lang="en-GB" sz="2800" dirty="0" smtClean="0">
                <a:solidFill>
                  <a:schemeClr val="bg1">
                    <a:lumMod val="95000"/>
                  </a:schemeClr>
                </a:solidFill>
                <a:latin typeface="Rockwell" pitchFamily="18" charset="0"/>
              </a:rPr>
              <a:t>FDA changes role:</a:t>
            </a:r>
          </a:p>
          <a:p>
            <a:r>
              <a:rPr lang="en-GB" sz="2800" dirty="0" smtClean="0">
                <a:solidFill>
                  <a:schemeClr val="bg1">
                    <a:lumMod val="95000"/>
                  </a:schemeClr>
                </a:solidFill>
                <a:latin typeface="Rockwell" pitchFamily="18" charset="0"/>
              </a:rPr>
              <a:t>From gatekeeper to innovation enabler</a:t>
            </a:r>
            <a:endParaRPr lang="en-GB" sz="2800" dirty="0">
              <a:solidFill>
                <a:schemeClr val="bg1">
                  <a:lumMod val="95000"/>
                </a:schemeClr>
              </a:solidFill>
              <a:latin typeface="Rockwell" pitchFamily="18" charset="0"/>
            </a:endParaRPr>
          </a:p>
        </p:txBody>
      </p:sp>
      <p:sp>
        <p:nvSpPr>
          <p:cNvPr id="5" name="Rectangle 4"/>
          <p:cNvSpPr/>
          <p:nvPr/>
        </p:nvSpPr>
        <p:spPr>
          <a:xfrm>
            <a:off x="539552" y="2276872"/>
            <a:ext cx="4752528" cy="2215991"/>
          </a:xfrm>
          <a:prstGeom prst="rect">
            <a:avLst/>
          </a:prstGeom>
        </p:spPr>
        <p:txBody>
          <a:bodyPr wrap="square">
            <a:spAutoFit/>
          </a:bodyPr>
          <a:lstStyle/>
          <a:p>
            <a:r>
              <a:rPr lang="en-GB" sz="2400" dirty="0" smtClean="0">
                <a:solidFill>
                  <a:schemeClr val="bg1">
                    <a:lumMod val="85000"/>
                  </a:schemeClr>
                </a:solidFill>
              </a:rPr>
              <a:t>... it is </a:t>
            </a:r>
            <a:r>
              <a:rPr lang="en-GB" sz="2400" b="1" dirty="0" smtClean="0">
                <a:solidFill>
                  <a:schemeClr val="bg1">
                    <a:lumMod val="85000"/>
                  </a:schemeClr>
                </a:solidFill>
              </a:rPr>
              <a:t>a ground-breaking shift in the agency's role</a:t>
            </a:r>
            <a:r>
              <a:rPr lang="en-GB" sz="2400" dirty="0" smtClean="0">
                <a:solidFill>
                  <a:schemeClr val="bg1">
                    <a:lumMod val="85000"/>
                  </a:schemeClr>
                </a:solidFill>
              </a:rPr>
              <a:t>... It is an undertaking through which the FDA, in effect, has accepted </a:t>
            </a:r>
            <a:r>
              <a:rPr lang="en-GB" sz="2400" b="1" dirty="0" smtClean="0">
                <a:solidFill>
                  <a:schemeClr val="bg1">
                    <a:lumMod val="85000"/>
                  </a:schemeClr>
                </a:solidFill>
              </a:rPr>
              <a:t>a share of responsibility for the development of novel drugs</a:t>
            </a:r>
            <a:r>
              <a:rPr lang="en-GB" sz="2400" dirty="0" smtClean="0">
                <a:solidFill>
                  <a:schemeClr val="bg1">
                    <a:lumMod val="85000"/>
                  </a:schemeClr>
                </a:solidFill>
              </a:rPr>
              <a:t>.</a:t>
            </a:r>
          </a:p>
          <a:p>
            <a:r>
              <a:rPr lang="en-GB" dirty="0" smtClean="0">
                <a:solidFill>
                  <a:schemeClr val="bg1">
                    <a:lumMod val="85000"/>
                  </a:schemeClr>
                </a:solidFill>
              </a:rPr>
              <a:t>         Lester Crawford,  FDA Commissioner, 2004</a:t>
            </a:r>
            <a:endParaRPr lang="en-GB"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3" cstate="print"/>
          <a:srcRect l="3191" t="2949" r="5319" b="5842"/>
          <a:stretch>
            <a:fillRect/>
          </a:stretch>
        </p:blipFill>
        <p:spPr bwMode="auto">
          <a:xfrm>
            <a:off x="1475656" y="1412776"/>
            <a:ext cx="6192688"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2231</TotalTime>
  <Words>3103</Words>
  <Application>Microsoft Office PowerPoint</Application>
  <PresentationFormat>On-screen Show (4:3)</PresentationFormat>
  <Paragraphs>428</Paragraphs>
  <Slides>58</Slides>
  <Notes>44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 Regulation as translation: the FDA and personalised medicine  Stuart Hogarth, King’s College London</vt:lpstr>
      <vt:lpstr>PowerPoint Presentation</vt:lpstr>
      <vt:lpstr>PowerPoint Presentation</vt:lpstr>
      <vt:lpstr>PowerPoint Presentation</vt:lpstr>
      <vt:lpstr>It’s just a phase I’m going through</vt:lpstr>
      <vt:lpstr>Defining development</vt:lpstr>
      <vt:lpstr>PowerPoint Presentation</vt:lpstr>
      <vt:lpstr>PowerPoint Presentation</vt:lpstr>
      <vt:lpstr>PowerPoint Presentation</vt:lpstr>
      <vt:lpstr>wicked problems</vt:lpstr>
      <vt:lpstr>PowerPoint Presentation</vt:lpstr>
      <vt:lpstr>Regulatory scepticism</vt:lpstr>
      <vt:lpstr>Regulatory enthusiasm</vt:lpstr>
      <vt:lpstr>Creating a new regulatory regime</vt:lpstr>
      <vt:lpstr>information</vt:lpstr>
      <vt:lpstr>Public(?) engagement </vt:lpstr>
      <vt:lpstr>Policy development</vt:lpstr>
      <vt:lpstr>Industry and the FDA</vt:lpstr>
      <vt:lpstr>FDA as advocate</vt:lpstr>
      <vt:lpstr>Voluntary submission </vt:lpstr>
      <vt:lpstr>regulatory experiments</vt:lpstr>
      <vt:lpstr>neoliberal corporate bias</vt:lpstr>
      <vt:lpstr>The neoliberal assault on FDA</vt:lpstr>
      <vt:lpstr>The rise of permissive regulation</vt:lpstr>
      <vt:lpstr>A neoliberal agency?</vt:lpstr>
      <vt:lpstr>Bush’s neoliberal FDA</vt:lpstr>
      <vt:lpstr>neoliberal technocracy</vt:lpstr>
      <vt:lpstr>PowerPoint Presentation</vt:lpstr>
      <vt:lpstr>Setting</vt:lpstr>
      <vt:lpstr>FDA as innovation enabler</vt:lpstr>
      <vt:lpstr>FDA as innovation enabler</vt:lpstr>
      <vt:lpstr>FDA as innovation enabler</vt:lpstr>
      <vt:lpstr>FDA as innovation enabler</vt:lpstr>
      <vt:lpstr>FDA as innovation enabler</vt:lpstr>
      <vt:lpstr>PowerPoint Presentation</vt:lpstr>
      <vt:lpstr>Setting standards </vt:lpstr>
      <vt:lpstr>Providing guidance</vt:lpstr>
      <vt:lpstr>implementation</vt:lpstr>
      <vt:lpstr>FDA’s relabeling project</vt:lpstr>
      <vt:lpstr>April 2003 </vt:lpstr>
      <vt:lpstr>relabeling decisions </vt:lpstr>
      <vt:lpstr>clinical scepticism</vt:lpstr>
      <vt:lpstr>FDA vs HTA</vt:lpstr>
      <vt:lpstr>PowerPoint Presentation</vt:lpstr>
      <vt:lpstr>Warfarin: risks and benefits</vt:lpstr>
      <vt:lpstr>FDA relabels warfarin </vt:lpstr>
      <vt:lpstr>FDA relabels warfarin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disputes</vt:lpstr>
      <vt:lpstr>Relabelling as regulatory experiment </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CBAS</dc:creator>
  <cp:lastModifiedBy>iholbrook</cp:lastModifiedBy>
  <cp:revision>75</cp:revision>
  <dcterms:created xsi:type="dcterms:W3CDTF">2012-03-07T18:36:37Z</dcterms:created>
  <dcterms:modified xsi:type="dcterms:W3CDTF">2015-07-08T09:08:36Z</dcterms:modified>
</cp:coreProperties>
</file>