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86" r:id="rId5"/>
    <p:sldId id="288" r:id="rId6"/>
    <p:sldId id="276" r:id="rId7"/>
    <p:sldId id="287" r:id="rId8"/>
    <p:sldId id="261" r:id="rId9"/>
    <p:sldId id="277" r:id="rId10"/>
    <p:sldId id="278" r:id="rId11"/>
    <p:sldId id="281" r:id="rId12"/>
    <p:sldId id="280" r:id="rId13"/>
    <p:sldId id="279" r:id="rId14"/>
    <p:sldId id="283" r:id="rId15"/>
    <p:sldId id="282" r:id="rId16"/>
    <p:sldId id="284" r:id="rId17"/>
    <p:sldId id="285" r:id="rId18"/>
    <p:sldId id="264" r:id="rId19"/>
    <p:sldId id="265" r:id="rId20"/>
    <p:sldId id="266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88" autoAdjust="0"/>
    <p:restoredTop sz="94686" autoAdjust="0"/>
  </p:normalViewPr>
  <p:slideViewPr>
    <p:cSldViewPr>
      <p:cViewPr>
        <p:scale>
          <a:sx n="85" d="100"/>
          <a:sy n="85" d="100"/>
        </p:scale>
        <p:origin x="-9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72C7F-A961-499F-8628-DF5988D2069C}" type="datetimeFigureOut">
              <a:rPr lang="zh-TW" altLang="en-US" smtClean="0"/>
              <a:pPr/>
              <a:t>2015/6/23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32323-C848-48E2-B9EA-5E5C82B87D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23589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3ADEF-1232-40E6-AA0C-2DC4E3D89003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E719B-CAD1-4CDF-AC07-FD62E51C1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699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94E21-51E1-4AAB-931E-785DA9B52B9D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ihho@sinica.edu.t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Models in Governance</a:t>
            </a:r>
            <a:r>
              <a:rPr lang="en-US" dirty="0" smtClean="0"/>
              <a:t>: National Biobanks in A Comparative Perspective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6400800" cy="1709734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Dr. </a:t>
            </a:r>
            <a:r>
              <a:rPr lang="en-US" sz="2400" i="1" dirty="0" err="1" smtClean="0">
                <a:solidFill>
                  <a:schemeClr val="tx1"/>
                </a:solidFill>
              </a:rPr>
              <a:t>Chih-hsing</a:t>
            </a:r>
            <a:r>
              <a:rPr lang="en-US" sz="2400" i="1" dirty="0" smtClean="0">
                <a:solidFill>
                  <a:schemeClr val="tx1"/>
                </a:solidFill>
              </a:rPr>
              <a:t> Ho</a:t>
            </a:r>
          </a:p>
          <a:p>
            <a:pPr>
              <a:lnSpc>
                <a:spcPts val="21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Academia </a:t>
            </a:r>
            <a:r>
              <a:rPr lang="en-US" sz="2400" i="1" dirty="0" err="1" smtClean="0">
                <a:solidFill>
                  <a:schemeClr val="tx1"/>
                </a:solidFill>
              </a:rPr>
              <a:t>Sinica</a:t>
            </a:r>
            <a:r>
              <a:rPr lang="en-US" sz="2400" i="1" dirty="0" smtClean="0">
                <a:solidFill>
                  <a:schemeClr val="tx1"/>
                </a:solidFill>
              </a:rPr>
              <a:t>, Taiwan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>
              <a:lnSpc>
                <a:spcPts val="21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Email: </a:t>
            </a:r>
            <a:r>
              <a:rPr lang="en-US" sz="2400" i="1" dirty="0" smtClean="0">
                <a:solidFill>
                  <a:schemeClr val="tx1"/>
                </a:solidFill>
                <a:hlinkClick r:id="rId2"/>
              </a:rPr>
              <a:t>chihho@sinica.edu.tw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>
              <a:lnSpc>
                <a:spcPts val="2100"/>
              </a:lnSpc>
            </a:pPr>
            <a:r>
              <a:rPr lang="en-US" sz="2400" i="1" dirty="0" err="1" smtClean="0">
                <a:solidFill>
                  <a:schemeClr val="tx1"/>
                </a:solidFill>
              </a:rPr>
              <a:t>HeLEX</a:t>
            </a:r>
            <a:r>
              <a:rPr lang="en-US" sz="2400" i="1" dirty="0" smtClean="0">
                <a:solidFill>
                  <a:schemeClr val="tx1"/>
                </a:solidFill>
              </a:rPr>
              <a:t> Translation in Healthcare Conference</a:t>
            </a:r>
          </a:p>
          <a:p>
            <a:pPr>
              <a:lnSpc>
                <a:spcPts val="21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24 June 2015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Taiwan Biobank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643050"/>
            <a:ext cx="7391400" cy="4483113"/>
          </a:xfrm>
        </p:spPr>
        <p:txBody>
          <a:bodyPr/>
          <a:lstStyle/>
          <a:p>
            <a:r>
              <a:rPr lang="en-US" dirty="0" err="1" smtClean="0"/>
              <a:t>BioMed</a:t>
            </a:r>
            <a:r>
              <a:rPr lang="en-US" dirty="0" smtClean="0"/>
              <a:t> Technology Island Plan (2004)</a:t>
            </a:r>
          </a:p>
          <a:p>
            <a:r>
              <a:rPr lang="en-US" dirty="0" smtClean="0"/>
              <a:t>National </a:t>
            </a:r>
            <a:r>
              <a:rPr lang="en-US" dirty="0" smtClean="0"/>
              <a:t>Health Insurance </a:t>
            </a:r>
            <a:r>
              <a:rPr lang="en-US" dirty="0" smtClean="0"/>
              <a:t>Scheme (99%: compulsory enrolment)</a:t>
            </a:r>
          </a:p>
          <a:p>
            <a:r>
              <a:rPr lang="en-US" dirty="0" smtClean="0"/>
              <a:t>Household Registration Database </a:t>
            </a:r>
          </a:p>
          <a:p>
            <a:r>
              <a:rPr lang="en-US" dirty="0" smtClean="0"/>
              <a:t>Developmental State </a:t>
            </a: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en-US" dirty="0" smtClean="0"/>
              <a:t>Health + Wealth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857364"/>
            <a:ext cx="7391400" cy="4268799"/>
          </a:xfrm>
        </p:spPr>
        <p:txBody>
          <a:bodyPr/>
          <a:lstStyle/>
          <a:p>
            <a:r>
              <a:rPr lang="en-US" dirty="0" smtClean="0"/>
              <a:t>The Role of the State: Dual</a:t>
            </a:r>
          </a:p>
          <a:p>
            <a:r>
              <a:rPr lang="en-US" dirty="0" smtClean="0"/>
              <a:t>G</a:t>
            </a:r>
            <a:r>
              <a:rPr lang="en-US" dirty="0" smtClean="0"/>
              <a:t>lobally: market player </a:t>
            </a:r>
            <a:r>
              <a:rPr lang="en-US" dirty="0" err="1" smtClean="0"/>
              <a:t>vs</a:t>
            </a:r>
            <a:r>
              <a:rPr lang="en-US" dirty="0" smtClean="0"/>
              <a:t> Locally: health guardian</a:t>
            </a:r>
          </a:p>
          <a:p>
            <a:r>
              <a:rPr lang="en-US" dirty="0" smtClean="0"/>
              <a:t>Ethical Controversies </a:t>
            </a:r>
          </a:p>
          <a:p>
            <a:r>
              <a:rPr lang="en-US" dirty="0" smtClean="0"/>
              <a:t>Trust</a:t>
            </a: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Taiwan Biobank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600201"/>
            <a:ext cx="7391400" cy="3829064"/>
          </a:xfrm>
        </p:spPr>
        <p:txBody>
          <a:bodyPr/>
          <a:lstStyle/>
          <a:p>
            <a:r>
              <a:rPr lang="en-US" dirty="0" smtClean="0"/>
              <a:t>Dual Governance Frameworks</a:t>
            </a:r>
          </a:p>
          <a:p>
            <a:r>
              <a:rPr lang="en-US" dirty="0" smtClean="0"/>
              <a:t>IRB + EGC</a:t>
            </a:r>
          </a:p>
          <a:p>
            <a:r>
              <a:rPr lang="en-US" dirty="0" smtClean="0"/>
              <a:t>Taiwan </a:t>
            </a:r>
            <a:r>
              <a:rPr lang="en-US" dirty="0" smtClean="0"/>
              <a:t>Biobank Management Act, </a:t>
            </a:r>
            <a:r>
              <a:rPr lang="en-US" dirty="0" smtClean="0"/>
              <a:t>2010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en-US" dirty="0" smtClean="0"/>
              <a:t>Consent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686320"/>
          </a:xfrm>
        </p:spPr>
        <p:txBody>
          <a:bodyPr/>
          <a:lstStyle/>
          <a:p>
            <a:r>
              <a:rPr lang="en-US" dirty="0" smtClean="0"/>
              <a:t>Broad Consent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roup consent </a:t>
            </a:r>
            <a:r>
              <a:rPr lang="en-US" dirty="0" smtClean="0"/>
              <a:t>for Taiwanese Aborigines</a:t>
            </a:r>
          </a:p>
          <a:p>
            <a:r>
              <a:rPr lang="en-US" dirty="0" smtClean="0"/>
              <a:t>How to define “group”?</a:t>
            </a:r>
          </a:p>
          <a:p>
            <a:r>
              <a:rPr lang="en-US" dirty="0" smtClean="0"/>
              <a:t>Representative Issue</a:t>
            </a:r>
          </a:p>
          <a:p>
            <a:r>
              <a:rPr lang="en-US" dirty="0" smtClean="0"/>
              <a:t>Indigenous Basic Law 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3" name="圖片 2" descr="220px-General_distribution_of_indigenous_people_in_Taiwan_svg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292895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圖片 3" descr="臺灣原~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7166"/>
            <a:ext cx="335758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Use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r>
              <a:rPr lang="en-US" dirty="0" smtClean="0"/>
              <a:t>From biobank to “big data”</a:t>
            </a:r>
          </a:p>
          <a:p>
            <a:r>
              <a:rPr lang="en-US" dirty="0" smtClean="0"/>
              <a:t>Taiwan Health Cloud Project (2015-2019) </a:t>
            </a:r>
          </a:p>
          <a:p>
            <a:r>
              <a:rPr lang="en-US" dirty="0" smtClean="0"/>
              <a:t>Extension of biobank research?</a:t>
            </a:r>
          </a:p>
          <a:p>
            <a:r>
              <a:rPr lang="en-US" dirty="0" smtClean="0"/>
              <a:t>Re-consent?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en-US" dirty="0" smtClean="0"/>
              <a:t>From Biobank to “Big Data”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785926"/>
            <a:ext cx="7391400" cy="4340237"/>
          </a:xfrm>
        </p:spPr>
        <p:txBody>
          <a:bodyPr/>
          <a:lstStyle/>
          <a:p>
            <a:r>
              <a:rPr lang="en-US" dirty="0" smtClean="0"/>
              <a:t>Data Linkage (disk --&gt; VPN)</a:t>
            </a:r>
          </a:p>
          <a:p>
            <a:r>
              <a:rPr lang="en-US" dirty="0" smtClean="0"/>
              <a:t>Cloud Computing </a:t>
            </a:r>
          </a:p>
          <a:p>
            <a:r>
              <a:rPr lang="en-US" dirty="0" smtClean="0"/>
              <a:t>Safe Harbour </a:t>
            </a:r>
            <a:r>
              <a:rPr lang="en-US" dirty="0" err="1" smtClean="0"/>
              <a:t>vs</a:t>
            </a:r>
            <a:r>
              <a:rPr lang="en-US" dirty="0" smtClean="0"/>
              <a:t> Consent ?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en-US" dirty="0" smtClean="0"/>
              <a:t>From Biobank to “Big Data”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857365"/>
            <a:ext cx="7391400" cy="4000528"/>
          </a:xfrm>
        </p:spPr>
        <p:txBody>
          <a:bodyPr/>
          <a:lstStyle/>
          <a:p>
            <a:r>
              <a:rPr lang="en-US" dirty="0" smtClean="0"/>
              <a:t>Data Sharing</a:t>
            </a:r>
          </a:p>
          <a:p>
            <a:r>
              <a:rPr lang="en-US" dirty="0" smtClean="0"/>
              <a:t>International Harmonisation of Rules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Accountability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Opt-Out option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en-US" dirty="0" smtClean="0"/>
              <a:t>A Comparative Perspective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3000" y="1600200"/>
            <a:ext cx="73914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Icelandic Health Sector Database (HSD): exclusive license to </a:t>
            </a:r>
            <a:r>
              <a:rPr lang="en-US" dirty="0" err="1" smtClean="0"/>
              <a:t>deCODE</a:t>
            </a:r>
            <a:r>
              <a:rPr lang="en-US" dirty="0" smtClean="0"/>
              <a:t> (commercial)</a:t>
            </a:r>
          </a:p>
          <a:p>
            <a:r>
              <a:rPr lang="en-US" dirty="0" smtClean="0"/>
              <a:t>UK Biobank (public, common good)</a:t>
            </a:r>
          </a:p>
          <a:p>
            <a:r>
              <a:rPr lang="en-US" dirty="0" smtClean="0"/>
              <a:t>Taiwan Biobank ? </a:t>
            </a: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“Translation”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3000" y="1600200"/>
            <a:ext cx="7391400" cy="4525963"/>
          </a:xfrm>
        </p:spPr>
        <p:txBody>
          <a:bodyPr/>
          <a:lstStyle/>
          <a:p>
            <a:r>
              <a:rPr lang="en-US" dirty="0" smtClean="0"/>
              <a:t>Legal aspect: a dialogue between global and local rules</a:t>
            </a:r>
          </a:p>
          <a:p>
            <a:r>
              <a:rPr lang="en-US" dirty="0" smtClean="0"/>
              <a:t>Neither top-down, nor bottom-up</a:t>
            </a:r>
          </a:p>
          <a:p>
            <a:r>
              <a:rPr lang="en-US" dirty="0" smtClean="0"/>
              <a:t>A process of negotiation btw different levels of authorities and different agencies </a:t>
            </a: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urposes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600200"/>
            <a:ext cx="67818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Raising questions</a:t>
            </a:r>
          </a:p>
          <a:p>
            <a:r>
              <a:rPr lang="en-US" dirty="0" smtClean="0"/>
              <a:t>Spotting </a:t>
            </a:r>
            <a:r>
              <a:rPr lang="en-US" dirty="0" smtClean="0"/>
              <a:t>issues </a:t>
            </a:r>
            <a:endParaRPr lang="en-US" dirty="0" smtClean="0"/>
          </a:p>
          <a:p>
            <a:r>
              <a:rPr lang="en-US" dirty="0" smtClean="0"/>
              <a:t>Getting feedback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3000" y="1600201"/>
            <a:ext cx="7391400" cy="3829064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  </a:t>
            </a:r>
          </a:p>
          <a:p>
            <a:pPr>
              <a:buNone/>
            </a:pPr>
            <a:r>
              <a:rPr lang="en-US" b="1" dirty="0" smtClean="0"/>
              <a:t>         Thank you for your attention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r>
              <a:rPr lang="en-US" dirty="0" smtClean="0"/>
              <a:t>“Translation”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214423"/>
            <a:ext cx="7467600" cy="342902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Legal aspect</a:t>
            </a:r>
          </a:p>
          <a:p>
            <a:r>
              <a:rPr lang="en-US" dirty="0" smtClean="0"/>
              <a:t>Transmission of Rules?</a:t>
            </a:r>
          </a:p>
          <a:p>
            <a:r>
              <a:rPr lang="en-US" dirty="0" smtClean="0"/>
              <a:t>Legal Transplant ?</a:t>
            </a:r>
          </a:p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en-US" dirty="0" smtClean="0"/>
              <a:t>“Translation”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714488"/>
            <a:ext cx="7467600" cy="321471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A process of negotiation between </a:t>
            </a:r>
            <a:r>
              <a:rPr lang="en-US" dirty="0" smtClean="0"/>
              <a:t>g</a:t>
            </a:r>
            <a:r>
              <a:rPr lang="en-US" dirty="0" smtClean="0"/>
              <a:t>lobal and different local </a:t>
            </a:r>
            <a:r>
              <a:rPr lang="en-US" dirty="0" smtClean="0"/>
              <a:t>s</a:t>
            </a:r>
            <a:r>
              <a:rPr lang="en-US" dirty="0" smtClean="0"/>
              <a:t>ettings..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00042"/>
            <a:ext cx="7043758" cy="935058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      </a:t>
            </a:r>
            <a:endParaRPr lang="en-US" sz="3200" dirty="0"/>
          </a:p>
        </p:txBody>
      </p:sp>
      <p:pic>
        <p:nvPicPr>
          <p:cNvPr id="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1500174"/>
            <a:ext cx="4500594" cy="3429479"/>
          </a:xfrm>
          <a:noFill/>
        </p:spPr>
      </p:pic>
      <p:sp>
        <p:nvSpPr>
          <p:cNvPr id="14" name="文字版面配置區 1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71858" cy="4691063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Q: Why </a:t>
            </a:r>
            <a:r>
              <a:rPr lang="en-US" altLang="zh-TW" sz="3200" dirty="0" smtClean="0"/>
              <a:t>b</a:t>
            </a:r>
            <a:r>
              <a:rPr lang="en-US" altLang="zh-TW" sz="3200" dirty="0" smtClean="0"/>
              <a:t>iobanking?</a:t>
            </a:r>
          </a:p>
          <a:p>
            <a:r>
              <a:rPr lang="en-US" altLang="zh-TW" sz="3200" dirty="0" smtClean="0"/>
              <a:t>Q: How has biobanking become a “global phenomenon”? </a:t>
            </a:r>
            <a:endParaRPr lang="zh-TW" altLang="en-US" sz="32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285860"/>
            <a:ext cx="7467600" cy="342902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Re-</a:t>
            </a:r>
            <a:r>
              <a:rPr lang="en-US" dirty="0" err="1" smtClean="0"/>
              <a:t>contextualisation</a:t>
            </a:r>
            <a:endParaRPr lang="en-US" dirty="0" smtClean="0"/>
          </a:p>
          <a:p>
            <a:r>
              <a:rPr lang="en-US" dirty="0" smtClean="0"/>
              <a:t>Global bio-economies</a:t>
            </a:r>
          </a:p>
          <a:p>
            <a:r>
              <a:rPr lang="en-US" dirty="0" smtClean="0"/>
              <a:t>Political Economy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285860"/>
            <a:ext cx="7467600" cy="342902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Health </a:t>
            </a:r>
            <a:r>
              <a:rPr lang="en-US" dirty="0" err="1" smtClean="0"/>
              <a:t>vs</a:t>
            </a:r>
            <a:r>
              <a:rPr lang="en-US" dirty="0" smtClean="0"/>
              <a:t> Wealth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Trust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en-US" dirty="0" smtClean="0"/>
              <a:t>Governance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857364"/>
            <a:ext cx="7391400" cy="4268799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Soft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Hard</a:t>
            </a:r>
          </a:p>
          <a:p>
            <a:r>
              <a:rPr lang="en-US" dirty="0" smtClean="0"/>
              <a:t>Consent (dynamic, broad; group </a:t>
            </a:r>
            <a:r>
              <a:rPr lang="en-US" dirty="0" smtClean="0"/>
              <a:t>c</a:t>
            </a:r>
            <a:r>
              <a:rPr lang="en-US" dirty="0" smtClean="0"/>
              <a:t>onsent)</a:t>
            </a:r>
          </a:p>
          <a:p>
            <a:r>
              <a:rPr lang="en-US" dirty="0" smtClean="0"/>
              <a:t>Secondary use of samples and data </a:t>
            </a:r>
          </a:p>
          <a:p>
            <a:r>
              <a:rPr lang="en-US" dirty="0" smtClean="0"/>
              <a:t>Privacy and data </a:t>
            </a:r>
            <a:r>
              <a:rPr lang="en-US" dirty="0" smtClean="0"/>
              <a:t>p</a:t>
            </a:r>
            <a:r>
              <a:rPr lang="en-US" dirty="0" smtClean="0"/>
              <a:t>rotection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Taiwan Biobank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r>
              <a:rPr lang="en-US" dirty="0" smtClean="0"/>
              <a:t>Target: 200,000 samples (out of 23 millions), a </a:t>
            </a:r>
            <a:r>
              <a:rPr lang="en-US" dirty="0" smtClean="0"/>
              <a:t>p</a:t>
            </a:r>
            <a:r>
              <a:rPr lang="en-US" dirty="0" smtClean="0"/>
              <a:t>opulation-based large cohort study </a:t>
            </a:r>
          </a:p>
          <a:p>
            <a:r>
              <a:rPr lang="en-US" dirty="0" smtClean="0"/>
              <a:t>Sample Collected from 2009 (now about 9,000 -10,000 samples)</a:t>
            </a:r>
          </a:p>
          <a:p>
            <a:r>
              <a:rPr lang="en-US" dirty="0" smtClean="0"/>
              <a:t>Sampling: “Taiwanese” includes </a:t>
            </a:r>
            <a:r>
              <a:rPr lang="en-US" dirty="0" err="1" smtClean="0"/>
              <a:t>Hoklo</a:t>
            </a:r>
            <a:r>
              <a:rPr lang="en-US" dirty="0" smtClean="0"/>
              <a:t> (70%), Hakka (15%), Mainlanders (13%), Taiwanese Aborigines (2%)</a:t>
            </a:r>
          </a:p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4368" y="6401221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248AB-E565-412B-9D95-9B07D6A4F3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435</Words>
  <Application>Microsoft Office PowerPoint</Application>
  <PresentationFormat>如螢幕大小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Theme</vt:lpstr>
      <vt:lpstr>Different Models in Governance: National Biobanks in A Comparative Perspective</vt:lpstr>
      <vt:lpstr>Purposes</vt:lpstr>
      <vt:lpstr>“Translation”</vt:lpstr>
      <vt:lpstr>“Translation”</vt:lpstr>
      <vt:lpstr>         </vt:lpstr>
      <vt:lpstr>Perspectives</vt:lpstr>
      <vt:lpstr>Perspectives</vt:lpstr>
      <vt:lpstr>Governance Models</vt:lpstr>
      <vt:lpstr>Taiwan Biobank</vt:lpstr>
      <vt:lpstr>Taiwan Biobank </vt:lpstr>
      <vt:lpstr>Health + Wealth</vt:lpstr>
      <vt:lpstr>Taiwan Biobank</vt:lpstr>
      <vt:lpstr>Consent</vt:lpstr>
      <vt:lpstr>投影片 14</vt:lpstr>
      <vt:lpstr>Secondary Use</vt:lpstr>
      <vt:lpstr>From Biobank to “Big Data”</vt:lpstr>
      <vt:lpstr>From Biobank to “Big Data”</vt:lpstr>
      <vt:lpstr>A Comparative Perspective</vt:lpstr>
      <vt:lpstr>“Translation”</vt:lpstr>
      <vt:lpstr>投影片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Hickey</dc:creator>
  <cp:lastModifiedBy>Your User Name</cp:lastModifiedBy>
  <cp:revision>85</cp:revision>
  <cp:lastPrinted>2015-06-18T06:22:39Z</cp:lastPrinted>
  <dcterms:created xsi:type="dcterms:W3CDTF">2014-04-08T00:19:39Z</dcterms:created>
  <dcterms:modified xsi:type="dcterms:W3CDTF">2015-06-24T06:47:40Z</dcterms:modified>
</cp:coreProperties>
</file>