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8" r:id="rId2"/>
    <p:sldId id="280" r:id="rId3"/>
    <p:sldId id="259" r:id="rId4"/>
    <p:sldId id="260" r:id="rId5"/>
    <p:sldId id="269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70" r:id="rId14"/>
    <p:sldId id="273" r:id="rId15"/>
    <p:sldId id="274" r:id="rId16"/>
    <p:sldId id="272" r:id="rId17"/>
    <p:sldId id="271" r:id="rId18"/>
    <p:sldId id="275" r:id="rId19"/>
    <p:sldId id="276" r:id="rId20"/>
    <p:sldId id="279" r:id="rId2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001CA-5E93-4A33-B1F1-1EEB784A58AB}" type="datetimeFigureOut">
              <a:rPr lang="en-AU" smtClean="0"/>
              <a:t>23/06/2015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51155-7DEB-42A7-9FD7-ED8A066A5C6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0413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51155-7DEB-42A7-9FD7-ED8A066A5C62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54211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1991, a group of physicians, activists, and people with HIV, tired of the slow pace of government-sponsored and academic research, took action. Under the leadership of prominent doctors and researchers, these men and women brought the first-ever activist, community-based approach to the study of new treatments for the disease. Since then, ACRIA’s Robert Mapplethorpe Clinical Trials Program has contributed to the development of a remarkable 20 medicines that have gone on to receive FDA approval.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51155-7DEB-42A7-9FD7-ED8A066A5C62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04375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A1FD-8562-4FFD-8B2F-C557A15B4162}" type="datetimeFigureOut">
              <a:rPr lang="en-GB" altLang="en-US" smtClean="0"/>
              <a:pPr/>
              <a:t>23/06/2015</a:t>
            </a:fld>
            <a:endParaRPr lang="en-GB" alt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E722-00C9-4A5F-8D63-6BC02CE6B784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slow" advClick="0" advTm="2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80E4-5E90-4061-8E3D-A14D60F3458B}" type="datetimeFigureOut">
              <a:rPr lang="en-GB" altLang="en-US" smtClean="0"/>
              <a:pPr/>
              <a:t>23/06/2015</a:t>
            </a:fld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B380E-B069-4DA3-9DE3-F54EDD8D7C12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</p:cSld>
  <p:clrMapOvr>
    <a:masterClrMapping/>
  </p:clrMapOvr>
  <p:transition spd="slow" advClick="0" advTm="2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C05A9-9CB9-457C-90D5-AD600F9B7D4D}" type="datetimeFigureOut">
              <a:rPr lang="en-GB" altLang="en-US" smtClean="0"/>
              <a:pPr/>
              <a:t>23/06/2015</a:t>
            </a:fld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AB42-241C-4745-ADCC-01D0D0A28362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</p:cSld>
  <p:clrMapOvr>
    <a:masterClrMapping/>
  </p:clrMapOvr>
  <p:transition spd="slow" advClick="0" advTm="2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E73E-473E-40B4-AF0D-1358D35844BC}" type="datetimeFigureOut">
              <a:rPr lang="en-GB" altLang="en-US" smtClean="0"/>
              <a:pPr/>
              <a:t>23/06/2015</a:t>
            </a:fld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24F7B-7A4D-49C5-AA05-97BC0E604F52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</p:cSld>
  <p:clrMapOvr>
    <a:masterClrMapping/>
  </p:clrMapOvr>
  <p:transition spd="slow" advClick="0" advTm="2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48AA-A235-4EC3-B65B-96F615747BF1}" type="datetimeFigureOut">
              <a:rPr lang="en-GB" altLang="en-US" smtClean="0"/>
              <a:pPr/>
              <a:t>23/06/2015</a:t>
            </a:fld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805AC77-3ACB-443E-A3A8-3F28826F10D9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</p:cSld>
  <p:clrMapOvr>
    <a:masterClrMapping/>
  </p:clrMapOvr>
  <p:transition spd="slow" advClick="0" advTm="2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2C9FB-90A6-4651-A578-A6FF52DA0D1C}" type="datetimeFigureOut">
              <a:rPr lang="en-GB" altLang="en-US" smtClean="0"/>
              <a:pPr/>
              <a:t>23/06/2015</a:t>
            </a:fld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00CC-B278-408A-B17F-29B18C546B4B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</p:cSld>
  <p:clrMapOvr>
    <a:masterClrMapping/>
  </p:clrMapOvr>
  <p:transition spd="slow" advClick="0" advTm="2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412B-9D2A-4972-9994-10C801921C9E}" type="datetimeFigureOut">
              <a:rPr lang="en-GB" altLang="en-US" smtClean="0"/>
              <a:pPr/>
              <a:t>23/06/2015</a:t>
            </a:fld>
            <a:endParaRPr lang="en-GB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FC128-4C4B-443B-B8CD-791449F98DBB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</p:cSld>
  <p:clrMapOvr>
    <a:masterClrMapping/>
  </p:clrMapOvr>
  <p:transition spd="slow" advClick="0" advTm="2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EDF3-2634-4BC7-B56D-36F49B5BDDF8}" type="datetimeFigureOut">
              <a:rPr lang="en-GB" altLang="en-US" smtClean="0"/>
              <a:pPr/>
              <a:t>23/06/2015</a:t>
            </a:fld>
            <a:endParaRPr lang="en-GB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0423-66C2-4161-83DF-60FCAC3D3AD3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</p:cSld>
  <p:clrMapOvr>
    <a:masterClrMapping/>
  </p:clrMapOvr>
  <p:transition spd="slow" advClick="0" advTm="2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7AA4-B527-4080-ADDB-F02F2AC1134F}" type="datetimeFigureOut">
              <a:rPr lang="en-GB" altLang="en-US" smtClean="0"/>
              <a:pPr/>
              <a:t>23/06/2015</a:t>
            </a:fld>
            <a:endParaRPr lang="en-GB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0740F-37CC-49AC-9E9A-D548EEFC9753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</p:cSld>
  <p:clrMapOvr>
    <a:masterClrMapping/>
  </p:clrMapOvr>
  <p:transition spd="slow" advClick="0" advTm="2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0715-2C2F-48DB-BDC1-2A9C195A6869}" type="datetimeFigureOut">
              <a:rPr lang="en-GB" altLang="en-US" smtClean="0"/>
              <a:pPr/>
              <a:t>23/06/2015</a:t>
            </a:fld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C5E00-3D11-4FC2-9D88-320A1BD8E52B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</p:cSld>
  <p:clrMapOvr>
    <a:masterClrMapping/>
  </p:clrMapOvr>
  <p:transition spd="slow" advClick="0" advTm="2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F390-7C4E-4B4C-B247-FBDE0E1A1046}" type="datetimeFigureOut">
              <a:rPr lang="en-GB" altLang="en-US" smtClean="0"/>
              <a:pPr/>
              <a:t>23/06/2015</a:t>
            </a:fld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8CD4E-DA45-43E0-99AA-0237E4157332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</p:cSld>
  <p:clrMapOvr>
    <a:masterClrMapping/>
  </p:clrMapOvr>
  <p:transition spd="slow" advClick="0" advTm="2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7F042C-DE0D-476F-816E-2388678BCB65}" type="datetimeFigureOut">
              <a:rPr lang="en-GB" altLang="en-US" smtClean="0"/>
              <a:pPr/>
              <a:t>23/06/2015</a:t>
            </a:fld>
            <a:endParaRPr lang="en-GB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8E991B-B3D7-45F6-A601-3B7E1AFC885C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200"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36" y="980728"/>
            <a:ext cx="7602537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76055" y="4149080"/>
            <a:ext cx="33073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ambria" panose="02040503050406030204" pitchFamily="18" charset="0"/>
              </a:rPr>
              <a:t>Jayne Hewitt RN BN LLB LLM</a:t>
            </a:r>
          </a:p>
          <a:p>
            <a:r>
              <a:rPr lang="en-AU" dirty="0" smtClean="0">
                <a:latin typeface="Cambria" panose="02040503050406030204" pitchFamily="18" charset="0"/>
              </a:rPr>
              <a:t>PhD Candidate</a:t>
            </a:r>
          </a:p>
          <a:p>
            <a:endParaRPr lang="en-AU" dirty="0">
              <a:latin typeface="Cambria" panose="02040503050406030204" pitchFamily="18" charset="0"/>
            </a:endParaRPr>
          </a:p>
          <a:p>
            <a:r>
              <a:rPr lang="en-AU" dirty="0" smtClean="0">
                <a:latin typeface="Cambria" panose="02040503050406030204" pitchFamily="18" charset="0"/>
              </a:rPr>
              <a:t>Griffith Law School</a:t>
            </a:r>
          </a:p>
          <a:p>
            <a:r>
              <a:rPr lang="en-AU" dirty="0" smtClean="0">
                <a:latin typeface="Cambria" panose="02040503050406030204" pitchFamily="18" charset="0"/>
              </a:rPr>
              <a:t>Griffith University</a:t>
            </a:r>
          </a:p>
          <a:p>
            <a:r>
              <a:rPr lang="en-AU" dirty="0" smtClean="0">
                <a:latin typeface="Cambria" panose="02040503050406030204" pitchFamily="18" charset="0"/>
              </a:rPr>
              <a:t>Queensland, Australia</a:t>
            </a:r>
            <a:endParaRPr lang="en-AU" dirty="0"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87" y="4335680"/>
            <a:ext cx="3048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2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026" y="404664"/>
            <a:ext cx="4531396" cy="310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5472608" cy="303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404664"/>
            <a:ext cx="21463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2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34" y="260648"/>
            <a:ext cx="8810132" cy="620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2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7860"/>
            <a:ext cx="7488832" cy="531487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9592" y="512287"/>
            <a:ext cx="7560840" cy="30963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00362"/>
              </a:avLst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Regulatory Change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2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0728"/>
            <a:ext cx="6624555" cy="52565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03648" y="95971"/>
            <a:ext cx="71865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Acce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lerated approval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2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4356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6382181" cy="516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37174" y="566116"/>
            <a:ext cx="853182" cy="5402376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ABACAVIR</a:t>
            </a:r>
            <a:endParaRPr lang="en-US" sz="4000" b="1" dirty="0">
              <a:ln w="3155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0163012"/>
      </p:ext>
    </p:extLst>
  </p:cSld>
  <p:clrMapOvr>
    <a:masterClrMapping/>
  </p:clrMapOvr>
  <p:transition spd="slow" advClick="0" advTm="2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62"/>
          <a:stretch/>
        </p:blipFill>
        <p:spPr bwMode="auto">
          <a:xfrm>
            <a:off x="755576" y="692695"/>
            <a:ext cx="7848872" cy="5744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938355"/>
      </p:ext>
    </p:extLst>
  </p:cSld>
  <p:clrMapOvr>
    <a:masterClrMapping/>
  </p:clrMapOvr>
  <p:transition spd="slow" advClick="0" advTm="2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307" y="980728"/>
            <a:ext cx="6793385" cy="407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9592" y="5202238"/>
            <a:ext cx="7632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>
                    <a:alpha val="73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Hypersensitivity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>
                  <a:alpha val="73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0749199"/>
      </p:ext>
    </p:extLst>
  </p:cSld>
  <p:clrMapOvr>
    <a:masterClrMapping/>
  </p:clrMapOvr>
  <p:transition spd="slow" advClick="0" advTm="2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371475"/>
            <a:ext cx="8864600" cy="61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2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685567"/>
            <a:ext cx="4176464" cy="192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2924944"/>
            <a:ext cx="6119222" cy="310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684516"/>
      </p:ext>
    </p:extLst>
  </p:cSld>
  <p:clrMapOvr>
    <a:masterClrMapping/>
  </p:clrMapOvr>
  <p:transition spd="slow" advClick="0" advTm="2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2"/>
          <a:stretch/>
        </p:blipFill>
        <p:spPr bwMode="auto">
          <a:xfrm>
            <a:off x="1468695" y="764704"/>
            <a:ext cx="6264696" cy="50434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489032"/>
      </p:ext>
    </p:extLst>
  </p:cSld>
  <p:clrMapOvr>
    <a:masterClrMapping/>
  </p:clrMapOvr>
  <p:transition spd="slow" advClick="0" advTm="2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938219" cy="465091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72" t="11088" r="3972" b="12085"/>
          <a:stretch/>
        </p:blipFill>
        <p:spPr bwMode="auto">
          <a:xfrm rot="248414">
            <a:off x="362995" y="420145"/>
            <a:ext cx="2538509" cy="317979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941124"/>
      </p:ext>
    </p:extLst>
  </p:cSld>
  <p:clrMapOvr>
    <a:masterClrMapping/>
  </p:clrMapOvr>
  <p:transition spd="slow" advClick="0" advTm="2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3" y="908720"/>
            <a:ext cx="5249559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36096" y="1196752"/>
            <a:ext cx="3564227" cy="38164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2014</a:t>
            </a:r>
          </a:p>
          <a:p>
            <a:pPr algn="ctr"/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766 </a:t>
            </a:r>
            <a:r>
              <a:rPr lang="en-US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subsidised tests</a:t>
            </a:r>
            <a:endParaRPr lang="en-US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123644"/>
      </p:ext>
    </p:extLst>
  </p:cSld>
  <p:clrMapOvr>
    <a:masterClrMapping/>
  </p:clrMapOvr>
  <p:transition spd="slow" advClick="0" advTm="2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8"/>
            <a:ext cx="9036496" cy="661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260648"/>
            <a:ext cx="6724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pharmacogenomics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2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912" y="1844824"/>
            <a:ext cx="6188359" cy="46501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904323" cy="21782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36363" y="498447"/>
            <a:ext cx="25314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HLA-B*5701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1" y="3257144"/>
            <a:ext cx="2385650" cy="96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2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764704"/>
            <a:ext cx="6984776" cy="5231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2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26" y="548680"/>
            <a:ext cx="8424936" cy="562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2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2" r="19168"/>
          <a:stretch/>
        </p:blipFill>
        <p:spPr bwMode="auto">
          <a:xfrm>
            <a:off x="5724128" y="404664"/>
            <a:ext cx="2992525" cy="605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80276"/>
            <a:ext cx="4032448" cy="3252979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2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804653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2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35" y="548680"/>
            <a:ext cx="8756033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2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1119</TotalTime>
  <Words>117</Words>
  <Application>Microsoft Office PowerPoint</Application>
  <PresentationFormat>On-screen Show (4:3)</PresentationFormat>
  <Paragraphs>18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ＭＳ Ｐゴシック</vt:lpstr>
      <vt:lpstr>Arial</vt:lpstr>
      <vt:lpstr>Book Antiqua</vt:lpstr>
      <vt:lpstr>Calibri</vt:lpstr>
      <vt:lpstr>Cambria</vt:lpstr>
      <vt:lpstr>Lucida Sans</vt:lpstr>
      <vt:lpstr>Wingdings</vt:lpstr>
      <vt:lpstr>Wingdings 2</vt:lpstr>
      <vt:lpstr>Wingdings 3</vt:lpstr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Oxford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Prachi Bhatnagar</dc:creator>
  <cp:lastModifiedBy>Hazel Halton</cp:lastModifiedBy>
  <cp:revision>61</cp:revision>
  <dcterms:created xsi:type="dcterms:W3CDTF">2014-12-16T11:05:44Z</dcterms:created>
  <dcterms:modified xsi:type="dcterms:W3CDTF">2015-06-23T12:43:53Z</dcterms:modified>
</cp:coreProperties>
</file>