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10" r:id="rId3"/>
    <p:sldId id="319" r:id="rId4"/>
    <p:sldId id="317" r:id="rId5"/>
    <p:sldId id="300" r:id="rId6"/>
    <p:sldId id="312" r:id="rId7"/>
    <p:sldId id="315" r:id="rId8"/>
    <p:sldId id="313" r:id="rId9"/>
    <p:sldId id="311" r:id="rId10"/>
    <p:sldId id="263" r:id="rId11"/>
    <p:sldId id="304" r:id="rId12"/>
    <p:sldId id="309" r:id="rId13"/>
    <p:sldId id="320" r:id="rId1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2364" autoAdjust="0"/>
  </p:normalViewPr>
  <p:slideViewPr>
    <p:cSldViewPr>
      <p:cViewPr varScale="1">
        <p:scale>
          <a:sx n="61" d="100"/>
          <a:sy n="61" d="100"/>
        </p:scale>
        <p:origin x="165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204D7C6D-9E1D-4E10-872F-29E3BCE02394}" type="datetimeFigureOut">
              <a:rPr lang="en-GB" smtClean="0"/>
              <a:pPr/>
              <a:t>23/06/2015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5B74238C-8D7F-418C-8D49-ED85451BF323}" type="slidenum">
              <a:rPr lang="en-GB" smtClean="0"/>
              <a:pPr/>
              <a:t>‹#›</a:t>
            </a:fld>
            <a:endParaRPr lang="en-GB"/>
          </a:p>
        </p:txBody>
      </p:sp>
    </p:spTree>
    <p:extLst>
      <p:ext uri="{BB962C8B-B14F-4D97-AF65-F5344CB8AC3E}">
        <p14:creationId xmlns:p14="http://schemas.microsoft.com/office/powerpoint/2010/main" val="387619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Title slide showing: less than one minute hello and thanks for invite.</a:t>
            </a:r>
            <a:endParaRPr lang="en-GB" dirty="0"/>
          </a:p>
        </p:txBody>
      </p:sp>
      <p:sp>
        <p:nvSpPr>
          <p:cNvPr id="4" name="Slide Number Placeholder 3"/>
          <p:cNvSpPr>
            <a:spLocks noGrp="1"/>
          </p:cNvSpPr>
          <p:nvPr>
            <p:ph type="sldNum" sz="quarter" idx="10"/>
          </p:nvPr>
        </p:nvSpPr>
        <p:spPr/>
        <p:txBody>
          <a:bodyPr/>
          <a:lstStyle/>
          <a:p>
            <a:fld id="{5B74238C-8D7F-418C-8D49-ED85451BF323}" type="slidenum">
              <a:rPr lang="en-GB" smtClean="0"/>
              <a:pPr/>
              <a:t>1</a:t>
            </a:fld>
            <a:endParaRPr lang="en-GB"/>
          </a:p>
        </p:txBody>
      </p:sp>
    </p:spTree>
    <p:extLst>
      <p:ext uri="{BB962C8B-B14F-4D97-AF65-F5344CB8AC3E}">
        <p14:creationId xmlns:p14="http://schemas.microsoft.com/office/powerpoint/2010/main" val="308919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Notes.</a:t>
            </a:r>
          </a:p>
          <a:p>
            <a:endParaRPr lang="en-GB" dirty="0" smtClean="0"/>
          </a:p>
          <a:p>
            <a:endParaRPr lang="en-GB" dirty="0" smtClean="0"/>
          </a:p>
          <a:p>
            <a:r>
              <a:rPr lang="en-GB" dirty="0" smtClean="0"/>
              <a:t>Two to three min for this slide.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Max 15 min to next slide.</a:t>
            </a:r>
          </a:p>
          <a:p>
            <a:endParaRPr lang="en-GB" dirty="0"/>
          </a:p>
        </p:txBody>
      </p:sp>
      <p:sp>
        <p:nvSpPr>
          <p:cNvPr id="4" name="Slide Number Placeholder 3"/>
          <p:cNvSpPr>
            <a:spLocks noGrp="1"/>
          </p:cNvSpPr>
          <p:nvPr>
            <p:ph type="sldNum" sz="quarter" idx="10"/>
          </p:nvPr>
        </p:nvSpPr>
        <p:spPr/>
        <p:txBody>
          <a:bodyPr/>
          <a:lstStyle/>
          <a:p>
            <a:fld id="{553733B8-1A4C-4842-AD2A-345F37C9F83C}" type="slidenum">
              <a:rPr lang="en-GB" smtClean="0"/>
              <a:pPr/>
              <a:t>10</a:t>
            </a:fld>
            <a:endParaRPr lang="en-GB"/>
          </a:p>
        </p:txBody>
      </p:sp>
    </p:spTree>
    <p:extLst>
      <p:ext uri="{BB962C8B-B14F-4D97-AF65-F5344CB8AC3E}">
        <p14:creationId xmlns:p14="http://schemas.microsoft.com/office/powerpoint/2010/main" val="14785681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p>
          <a:p>
            <a:endParaRPr lang="en-US" dirty="0" smtClean="0"/>
          </a:p>
          <a:p>
            <a:endParaRPr lang="en-US" dirty="0" smtClean="0"/>
          </a:p>
          <a:p>
            <a:r>
              <a:rPr lang="en-US" dirty="0" smtClean="0"/>
              <a:t>T</a:t>
            </a:r>
            <a:r>
              <a:rPr lang="en-US" baseline="0" dirty="0" smtClean="0"/>
              <a:t>hree to four </a:t>
            </a:r>
            <a:r>
              <a:rPr lang="en-US" baseline="0" dirty="0" err="1" smtClean="0"/>
              <a:t>mins</a:t>
            </a:r>
            <a:r>
              <a:rPr lang="en-US" baseline="0" dirty="0" smtClean="0"/>
              <a:t> for this slide.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Max 19 min to next slide.</a:t>
            </a:r>
          </a:p>
          <a:p>
            <a:endParaRPr lang="en-US" dirty="0"/>
          </a:p>
        </p:txBody>
      </p:sp>
      <p:sp>
        <p:nvSpPr>
          <p:cNvPr id="4" name="Slide Number Placeholder 3"/>
          <p:cNvSpPr>
            <a:spLocks noGrp="1"/>
          </p:cNvSpPr>
          <p:nvPr>
            <p:ph type="sldNum" sz="quarter" idx="10"/>
          </p:nvPr>
        </p:nvSpPr>
        <p:spPr/>
        <p:txBody>
          <a:bodyPr/>
          <a:lstStyle/>
          <a:p>
            <a:fld id="{5B74238C-8D7F-418C-8D49-ED85451BF323}" type="slidenum">
              <a:rPr lang="en-GB" smtClean="0"/>
              <a:pPr/>
              <a:t>11</a:t>
            </a:fld>
            <a:endParaRPr lang="en-GB"/>
          </a:p>
        </p:txBody>
      </p:sp>
    </p:spTree>
    <p:extLst>
      <p:ext uri="{BB962C8B-B14F-4D97-AF65-F5344CB8AC3E}">
        <p14:creationId xmlns:p14="http://schemas.microsoft.com/office/powerpoint/2010/main" val="31511722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p>
          <a:p>
            <a:endParaRPr lang="en-US" dirty="0" smtClean="0"/>
          </a:p>
          <a:p>
            <a:r>
              <a:rPr lang="en-US" dirty="0" err="1" smtClean="0"/>
              <a:t>Summarise</a:t>
            </a:r>
            <a:r>
              <a:rPr lang="en-US" dirty="0" smtClean="0"/>
              <a:t> in one to two </a:t>
            </a:r>
            <a:r>
              <a:rPr lang="en-US" dirty="0" err="1" smtClean="0"/>
              <a:t>mins</a:t>
            </a:r>
            <a:r>
              <a:rPr lang="en-US" dirty="0" smtClean="0"/>
              <a:t>.</a:t>
            </a:r>
          </a:p>
          <a:p>
            <a:r>
              <a:rPr lang="en-US" dirty="0" smtClean="0"/>
              <a:t>End</a:t>
            </a:r>
            <a:r>
              <a:rPr lang="en-US" baseline="0" dirty="0" smtClean="0"/>
              <a:t> at 20 min.</a:t>
            </a:r>
            <a:endParaRPr lang="en-US" dirty="0"/>
          </a:p>
        </p:txBody>
      </p:sp>
      <p:sp>
        <p:nvSpPr>
          <p:cNvPr id="4" name="Slide Number Placeholder 3"/>
          <p:cNvSpPr>
            <a:spLocks noGrp="1"/>
          </p:cNvSpPr>
          <p:nvPr>
            <p:ph type="sldNum" sz="quarter" idx="10"/>
          </p:nvPr>
        </p:nvSpPr>
        <p:spPr/>
        <p:txBody>
          <a:bodyPr/>
          <a:lstStyle/>
          <a:p>
            <a:fld id="{5B74238C-8D7F-418C-8D49-ED85451BF323}" type="slidenum">
              <a:rPr lang="en-GB" smtClean="0"/>
              <a:pPr/>
              <a:t>12</a:t>
            </a:fld>
            <a:endParaRPr lang="en-GB"/>
          </a:p>
        </p:txBody>
      </p:sp>
    </p:spTree>
    <p:extLst>
      <p:ext uri="{BB962C8B-B14F-4D97-AF65-F5344CB8AC3E}">
        <p14:creationId xmlns:p14="http://schemas.microsoft.com/office/powerpoint/2010/main" val="2084279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Keep to four minutes, but don’t rush.  Time </a:t>
            </a:r>
            <a:r>
              <a:rPr lang="en-US" dirty="0" err="1" smtClean="0"/>
              <a:t>emphasises</a:t>
            </a:r>
            <a:r>
              <a:rPr lang="en-US" baseline="0" dirty="0" smtClean="0"/>
              <a:t> contribution made by provider.</a:t>
            </a:r>
          </a:p>
          <a:p>
            <a:endParaRPr lang="en-US" baseline="0" dirty="0" smtClean="0"/>
          </a:p>
          <a:p>
            <a:r>
              <a:rPr lang="en-US" baseline="0" dirty="0" smtClean="0"/>
              <a:t>NB </a:t>
            </a:r>
            <a:r>
              <a:rPr lang="en-US" baseline="0" dirty="0" err="1" smtClean="0"/>
              <a:t>Finalising</a:t>
            </a:r>
            <a:r>
              <a:rPr lang="en-US" baseline="0" dirty="0" smtClean="0"/>
              <a:t> decision, consenting and having medical screen (t-v ultrasound and bloods) can all happen on one visit or may be over two.</a:t>
            </a:r>
          </a:p>
          <a:p>
            <a:r>
              <a:rPr lang="en-US" baseline="0" dirty="0" smtClean="0"/>
              <a:t>Each of these items can be expanded; each is only a summary of a complex social process.</a:t>
            </a:r>
          </a:p>
          <a:p>
            <a:endParaRPr lang="en-US" baseline="0" dirty="0" smtClean="0"/>
          </a:p>
          <a:p>
            <a:r>
              <a:rPr lang="en-US" baseline="0" dirty="0" smtClean="0"/>
              <a:t>Take point 10, egg collection – or ‘harvesting’ as it is often known by clinicians.</a:t>
            </a:r>
          </a:p>
          <a:p>
            <a:r>
              <a:rPr lang="en-US" baseline="0" dirty="0" smtClean="0"/>
              <a:t>The next two slides gives a glimpse into that process.  Not the clinic we work with, but images freely available on the web, put there by businesses selling the equipment required.</a:t>
            </a:r>
          </a:p>
          <a:p>
            <a:endParaRPr lang="en-US" dirty="0" smtClean="0"/>
          </a:p>
          <a:p>
            <a:r>
              <a:rPr lang="en-US" dirty="0" smtClean="0"/>
              <a:t>Max 5mins to next slide.</a:t>
            </a:r>
            <a:endParaRPr lang="en-US" dirty="0"/>
          </a:p>
        </p:txBody>
      </p:sp>
      <p:sp>
        <p:nvSpPr>
          <p:cNvPr id="4" name="Slide Number Placeholder 3"/>
          <p:cNvSpPr>
            <a:spLocks noGrp="1"/>
          </p:cNvSpPr>
          <p:nvPr>
            <p:ph type="sldNum" sz="quarter" idx="10"/>
          </p:nvPr>
        </p:nvSpPr>
        <p:spPr/>
        <p:txBody>
          <a:bodyPr/>
          <a:lstStyle/>
          <a:p>
            <a:fld id="{5B74238C-8D7F-418C-8D49-ED85451BF323}" type="slidenum">
              <a:rPr lang="en-GB" smtClean="0"/>
              <a:pPr/>
              <a:t>2</a:t>
            </a:fld>
            <a:endParaRPr lang="en-GB"/>
          </a:p>
        </p:txBody>
      </p:sp>
    </p:spTree>
    <p:extLst>
      <p:ext uri="{BB962C8B-B14F-4D97-AF65-F5344CB8AC3E}">
        <p14:creationId xmlns:p14="http://schemas.microsoft.com/office/powerpoint/2010/main" val="3371043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 to click for</a:t>
            </a:r>
            <a:r>
              <a:rPr lang="en-US" baseline="0" dirty="0" smtClean="0"/>
              <a:t> animations.</a:t>
            </a:r>
          </a:p>
          <a:p>
            <a:r>
              <a:rPr lang="en-US" baseline="0" dirty="0" smtClean="0"/>
              <a:t>Run through – include childcare, taking a friend or relative, maybe car maybe public transport, waiting alongside fertility patients – usually couples.</a:t>
            </a:r>
          </a:p>
          <a:p>
            <a:r>
              <a:rPr lang="en-US" baseline="0" dirty="0" smtClean="0"/>
              <a:t>Sedation, not general </a:t>
            </a:r>
            <a:r>
              <a:rPr lang="en-US" baseline="0" dirty="0" err="1" smtClean="0"/>
              <a:t>anaesthetic</a:t>
            </a:r>
            <a:r>
              <a:rPr lang="en-US" baseline="0" dirty="0" smtClean="0"/>
              <a:t>.  Recovery over a couple of hours.  </a:t>
            </a:r>
            <a:r>
              <a:rPr lang="en-US" baseline="0" dirty="0" err="1" smtClean="0"/>
              <a:t>Cheque</a:t>
            </a:r>
            <a:r>
              <a:rPr lang="en-US" baseline="0" dirty="0" smtClean="0"/>
              <a:t> presented while in recovery.  </a:t>
            </a:r>
          </a:p>
          <a:p>
            <a:r>
              <a:rPr lang="en-US" baseline="0" dirty="0" smtClean="0"/>
              <a:t>Taxi or private car home. </a:t>
            </a:r>
            <a:endParaRPr lang="en-US" dirty="0"/>
          </a:p>
        </p:txBody>
      </p:sp>
      <p:sp>
        <p:nvSpPr>
          <p:cNvPr id="4" name="Slide Number Placeholder 3"/>
          <p:cNvSpPr>
            <a:spLocks noGrp="1"/>
          </p:cNvSpPr>
          <p:nvPr>
            <p:ph type="sldNum" sz="quarter" idx="10"/>
          </p:nvPr>
        </p:nvSpPr>
        <p:spPr/>
        <p:txBody>
          <a:bodyPr/>
          <a:lstStyle/>
          <a:p>
            <a:fld id="{5B74238C-8D7F-418C-8D49-ED85451BF323}" type="slidenum">
              <a:rPr lang="en-GB" smtClean="0"/>
              <a:pPr/>
              <a:t>3</a:t>
            </a:fld>
            <a:endParaRPr lang="en-GB"/>
          </a:p>
        </p:txBody>
      </p:sp>
    </p:spTree>
    <p:extLst>
      <p:ext uri="{BB962C8B-B14F-4D97-AF65-F5344CB8AC3E}">
        <p14:creationId xmlns:p14="http://schemas.microsoft.com/office/powerpoint/2010/main" val="2191130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the number of people in the room.</a:t>
            </a:r>
          </a:p>
          <a:p>
            <a:r>
              <a:rPr lang="en-US" dirty="0" smtClean="0"/>
              <a:t>The way that, even here, the woman is hidden</a:t>
            </a:r>
            <a:r>
              <a:rPr lang="en-US" baseline="0" dirty="0" smtClean="0"/>
              <a:t> under surgical covers.</a:t>
            </a:r>
          </a:p>
          <a:p>
            <a:r>
              <a:rPr lang="en-US" baseline="0" dirty="0" smtClean="0"/>
              <a:t>If you can imagine it, the needle shown at the top is 30cm long – the tube coming out the end is connected to a vacuum source.</a:t>
            </a:r>
          </a:p>
          <a:p>
            <a:r>
              <a:rPr lang="en-US" baseline="0" dirty="0" smtClean="0"/>
              <a:t>The needle is manipulated under the guidance of ultrasound images.  There’s more of that later.</a:t>
            </a:r>
            <a:endParaRPr lang="en-US" dirty="0"/>
          </a:p>
        </p:txBody>
      </p:sp>
      <p:sp>
        <p:nvSpPr>
          <p:cNvPr id="4" name="Slide Number Placeholder 3"/>
          <p:cNvSpPr>
            <a:spLocks noGrp="1"/>
          </p:cNvSpPr>
          <p:nvPr>
            <p:ph type="sldNum" sz="quarter" idx="10"/>
          </p:nvPr>
        </p:nvSpPr>
        <p:spPr/>
        <p:txBody>
          <a:bodyPr/>
          <a:lstStyle/>
          <a:p>
            <a:fld id="{5B74238C-8D7F-418C-8D49-ED85451BF323}" type="slidenum">
              <a:rPr lang="en-GB" smtClean="0"/>
              <a:pPr/>
              <a:t>4</a:t>
            </a:fld>
            <a:endParaRPr lang="en-GB"/>
          </a:p>
        </p:txBody>
      </p:sp>
    </p:spTree>
    <p:extLst>
      <p:ext uri="{BB962C8B-B14F-4D97-AF65-F5344CB8AC3E}">
        <p14:creationId xmlns:p14="http://schemas.microsoft.com/office/powerpoint/2010/main" val="1240258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Start by asking what name the audience would give to a woman who goes through all that.</a:t>
            </a:r>
          </a:p>
          <a:p>
            <a:r>
              <a:rPr lang="en-US" baseline="0" dirty="0" smtClean="0"/>
              <a:t>Here are some ways in which she is </a:t>
            </a:r>
            <a:r>
              <a:rPr lang="en-US" baseline="0" dirty="0" err="1" smtClean="0"/>
              <a:t>categorised</a:t>
            </a:r>
            <a:r>
              <a:rPr lang="en-US" baseline="0" dirty="0" smtClean="0"/>
              <a:t> by the major stakeholders in the recent debates in the UK.</a:t>
            </a:r>
          </a:p>
          <a:p>
            <a:endParaRPr lang="en-US" baseline="0" dirty="0" smtClean="0"/>
          </a:p>
          <a:p>
            <a:r>
              <a:rPr lang="en-US" baseline="0" dirty="0" smtClean="0"/>
              <a:t>Mito donor is most commonly used term throughout.</a:t>
            </a:r>
          </a:p>
          <a:p>
            <a:r>
              <a:rPr lang="en-US" baseline="0" dirty="0" smtClean="0"/>
              <a:t>Two minutes for this slide.</a:t>
            </a:r>
          </a:p>
          <a:p>
            <a:endParaRPr lang="en-US" baseline="0" dirty="0" smtClean="0"/>
          </a:p>
          <a:p>
            <a:r>
              <a:rPr lang="en-US" baseline="0" dirty="0" smtClean="0"/>
              <a:t>Max </a:t>
            </a:r>
            <a:r>
              <a:rPr lang="en-US" baseline="0" dirty="0" err="1" smtClean="0"/>
              <a:t>Xmin</a:t>
            </a:r>
            <a:r>
              <a:rPr lang="en-US" baseline="0" dirty="0" smtClean="0"/>
              <a:t> to next slide.</a:t>
            </a:r>
          </a:p>
          <a:p>
            <a:endParaRPr lang="en-US" dirty="0"/>
          </a:p>
        </p:txBody>
      </p:sp>
      <p:sp>
        <p:nvSpPr>
          <p:cNvPr id="4" name="Slide Number Placeholder 3"/>
          <p:cNvSpPr>
            <a:spLocks noGrp="1"/>
          </p:cNvSpPr>
          <p:nvPr>
            <p:ph type="sldNum" sz="quarter" idx="10"/>
          </p:nvPr>
        </p:nvSpPr>
        <p:spPr/>
        <p:txBody>
          <a:bodyPr/>
          <a:lstStyle/>
          <a:p>
            <a:fld id="{5B74238C-8D7F-418C-8D49-ED85451BF323}" type="slidenum">
              <a:rPr lang="en-GB" smtClean="0"/>
              <a:pPr/>
              <a:t>5</a:t>
            </a:fld>
            <a:endParaRPr lang="en-GB"/>
          </a:p>
        </p:txBody>
      </p:sp>
    </p:spTree>
    <p:extLst>
      <p:ext uri="{BB962C8B-B14F-4D97-AF65-F5344CB8AC3E}">
        <p14:creationId xmlns:p14="http://schemas.microsoft.com/office/powerpoint/2010/main" val="3437793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Construct</a:t>
            </a:r>
            <a:r>
              <a:rPr lang="en-US" baseline="0" dirty="0" smtClean="0"/>
              <a:t> of vulnerable woman echoes some bioethics terminology but is most often invoked in debates around embryo research by those who are opposed on moral or religious grounds.  The egg provider is only made visible by those who want the whole process stopped.</a:t>
            </a:r>
            <a:endParaRPr lang="en-US" dirty="0" smtClean="0"/>
          </a:p>
          <a:p>
            <a:endParaRPr lang="en-US" dirty="0" smtClean="0"/>
          </a:p>
          <a:p>
            <a:r>
              <a:rPr lang="en-US" dirty="0" smtClean="0"/>
              <a:t>Can mention that in the HFEA consultation exercise, the video they produced represented the intending parents as cartoon outlines of a man and a woman, the egg provider was represented by a cartoon</a:t>
            </a:r>
            <a:r>
              <a:rPr lang="en-US" baseline="0" dirty="0" smtClean="0"/>
              <a:t> drawing of a </a:t>
            </a:r>
            <a:r>
              <a:rPr lang="en-US" dirty="0" smtClean="0"/>
              <a:t>power station.</a:t>
            </a:r>
          </a:p>
          <a:p>
            <a:endParaRPr lang="en-US" dirty="0" smtClean="0"/>
          </a:p>
          <a:p>
            <a:r>
              <a:rPr lang="en-US" dirty="0" smtClean="0"/>
              <a:t>Two </a:t>
            </a:r>
            <a:r>
              <a:rPr lang="en-US" dirty="0" err="1" smtClean="0"/>
              <a:t>mins</a:t>
            </a:r>
            <a:r>
              <a:rPr lang="en-US" dirty="0" smtClean="0"/>
              <a:t> for this slide.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Max </a:t>
            </a:r>
            <a:r>
              <a:rPr lang="en-US" baseline="0" dirty="0" err="1" smtClean="0"/>
              <a:t>xmin</a:t>
            </a:r>
            <a:r>
              <a:rPr lang="en-US" baseline="0" dirty="0" smtClean="0"/>
              <a:t> to next slide.</a:t>
            </a:r>
          </a:p>
          <a:p>
            <a:endParaRPr lang="en-US" dirty="0"/>
          </a:p>
        </p:txBody>
      </p:sp>
      <p:sp>
        <p:nvSpPr>
          <p:cNvPr id="4" name="Slide Number Placeholder 3"/>
          <p:cNvSpPr>
            <a:spLocks noGrp="1"/>
          </p:cNvSpPr>
          <p:nvPr>
            <p:ph type="sldNum" sz="quarter" idx="10"/>
          </p:nvPr>
        </p:nvSpPr>
        <p:spPr/>
        <p:txBody>
          <a:bodyPr/>
          <a:lstStyle/>
          <a:p>
            <a:fld id="{5B74238C-8D7F-418C-8D49-ED85451BF323}" type="slidenum">
              <a:rPr lang="en-GB" smtClean="0"/>
              <a:pPr/>
              <a:t>6</a:t>
            </a:fld>
            <a:endParaRPr lang="en-GB"/>
          </a:p>
        </p:txBody>
      </p:sp>
    </p:spTree>
    <p:extLst>
      <p:ext uri="{BB962C8B-B14F-4D97-AF65-F5344CB8AC3E}">
        <p14:creationId xmlns:p14="http://schemas.microsoft.com/office/powerpoint/2010/main" val="2007409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GB" sz="1400" dirty="0" smtClean="0"/>
              <a:t>The absent presence of tissue and organ providers</a:t>
            </a:r>
          </a:p>
          <a:p>
            <a:r>
              <a:rPr lang="en-GB" sz="1400" dirty="0" smtClean="0"/>
              <a:t>(but Lesley Sharp’s work)</a:t>
            </a:r>
          </a:p>
          <a:p>
            <a:endParaRPr lang="en-GB" sz="1400" dirty="0" smtClean="0"/>
          </a:p>
          <a:p>
            <a:r>
              <a:rPr lang="en-GB" sz="1400" dirty="0" smtClean="0"/>
              <a:t>NB Naming</a:t>
            </a:r>
            <a:r>
              <a:rPr lang="en-GB" sz="1400" baseline="0" dirty="0" smtClean="0"/>
              <a:t> of component parts, even the instrument and the photographer – but not the woman.</a:t>
            </a:r>
            <a:endParaRPr lang="en-GB" sz="1400" dirty="0" smtClean="0"/>
          </a:p>
          <a:p>
            <a:endParaRPr lang="en-GB" sz="1400" dirty="0" smtClean="0"/>
          </a:p>
          <a:p>
            <a:r>
              <a:rPr lang="en-GB" sz="1400" dirty="0" smtClean="0"/>
              <a:t>Providers’ views and experiences: </a:t>
            </a:r>
          </a:p>
          <a:p>
            <a:pPr lvl="1">
              <a:buFont typeface="Wingdings" panose="05000000000000000000" pitchFamily="2" charset="2"/>
              <a:buChar char="Ø"/>
            </a:pPr>
            <a:r>
              <a:rPr lang="en-GB" sz="1400" dirty="0" smtClean="0">
                <a:solidFill>
                  <a:srgbClr val="002060"/>
                </a:solidFill>
              </a:rPr>
              <a:t>The silent party; open up the black box of the social contexts of provision and acquisition</a:t>
            </a:r>
          </a:p>
          <a:p>
            <a:pPr lvl="1">
              <a:buFont typeface="Wingdings" panose="05000000000000000000" pitchFamily="2" charset="2"/>
              <a:buChar char="Ø"/>
            </a:pPr>
            <a:r>
              <a:rPr lang="en-GB" sz="1400" dirty="0" smtClean="0">
                <a:solidFill>
                  <a:srgbClr val="002060"/>
                </a:solidFill>
              </a:rPr>
              <a:t>Pragmatic definition of donation: NCoB [but not donors – use elsewhere?]</a:t>
            </a:r>
          </a:p>
          <a:p>
            <a:pPr lvl="1">
              <a:buFont typeface="Wingdings" panose="05000000000000000000" pitchFamily="2" charset="2"/>
              <a:buChar char="Ø"/>
            </a:pPr>
            <a:r>
              <a:rPr lang="en-GB" sz="1400" dirty="0" smtClean="0">
                <a:solidFill>
                  <a:srgbClr val="002060"/>
                </a:solidFill>
              </a:rPr>
              <a:t>Listen to what they say rather than stipulate the significance of what they might be thought to think</a:t>
            </a:r>
          </a:p>
          <a:p>
            <a:pPr lvl="1">
              <a:buFont typeface="Wingdings" panose="05000000000000000000" pitchFamily="2" charset="2"/>
              <a:buChar char="Ø"/>
            </a:pPr>
            <a:r>
              <a:rPr lang="en-GB" sz="1400" dirty="0" smtClean="0">
                <a:solidFill>
                  <a:srgbClr val="002060"/>
                </a:solidFill>
              </a:rPr>
              <a:t>Framings and boundaries of relevance from their perspective</a:t>
            </a:r>
          </a:p>
          <a:p>
            <a:pPr>
              <a:lnSpc>
                <a:spcPct val="90000"/>
              </a:lnSpc>
            </a:pPr>
            <a:endParaRPr lang="en-GB" sz="1400" dirty="0" smtClean="0"/>
          </a:p>
          <a:p>
            <a:pPr>
              <a:lnSpc>
                <a:spcPct val="90000"/>
              </a:lnSpc>
            </a:pPr>
            <a:r>
              <a:rPr lang="en-GB" sz="1400" dirty="0" smtClean="0"/>
              <a:t>‘Styles’ of participation as well as demographic characteristics (</a:t>
            </a:r>
            <a:r>
              <a:rPr lang="en-GB" sz="1400" dirty="0" err="1" smtClean="0"/>
              <a:t>H&amp;WB,xxxx</a:t>
            </a:r>
            <a:r>
              <a:rPr lang="en-GB" sz="1400" dirty="0" smtClean="0"/>
              <a:t>)</a:t>
            </a:r>
          </a:p>
          <a:p>
            <a:pPr>
              <a:lnSpc>
                <a:spcPct val="90000"/>
              </a:lnSpc>
            </a:pPr>
            <a:r>
              <a:rPr lang="en-GB" sz="1400" dirty="0" smtClean="0"/>
              <a:t>Reasons for non-provision?</a:t>
            </a:r>
          </a:p>
          <a:p>
            <a:pPr>
              <a:lnSpc>
                <a:spcPct val="90000"/>
              </a:lnSpc>
            </a:pPr>
            <a:r>
              <a:rPr lang="en-GB" sz="1400" dirty="0" smtClean="0"/>
              <a:t>Should it be easier or harder to be a provider?</a:t>
            </a:r>
          </a:p>
          <a:p>
            <a:pPr>
              <a:lnSpc>
                <a:spcPct val="90000"/>
              </a:lnSpc>
            </a:pPr>
            <a:r>
              <a:rPr lang="en-GB" sz="1400" dirty="0" smtClean="0"/>
              <a:t>But providers generally rendered invisible (but assumed to be benign e.g. ‘Womb donors’, but H,T&amp;Z, 2014) </a:t>
            </a:r>
          </a:p>
          <a:p>
            <a:pPr>
              <a:lnSpc>
                <a:spcPct val="90000"/>
              </a:lnSpc>
            </a:pPr>
            <a:r>
              <a:rPr lang="en-GB" sz="1400" dirty="0" smtClean="0"/>
              <a:t>or kept at a distance (because seen as undesirable)</a:t>
            </a:r>
          </a:p>
          <a:p>
            <a:pPr>
              <a:lnSpc>
                <a:spcPct val="90000"/>
              </a:lnSpc>
            </a:pPr>
            <a:r>
              <a:rPr lang="en-GB" sz="1400" dirty="0" smtClean="0"/>
              <a:t>or kept silent (because assumed to raise too many complexities to involve them, e.g. ‘just tissue donors’ NCoB mito; and draft legislation? CHECK!),   </a:t>
            </a:r>
          </a:p>
          <a:p>
            <a:endParaRPr lang="en-GB" dirty="0"/>
          </a:p>
        </p:txBody>
      </p:sp>
      <p:sp>
        <p:nvSpPr>
          <p:cNvPr id="4" name="Slide Number Placeholder 3"/>
          <p:cNvSpPr>
            <a:spLocks noGrp="1"/>
          </p:cNvSpPr>
          <p:nvPr>
            <p:ph type="sldNum" sz="quarter" idx="10"/>
          </p:nvPr>
        </p:nvSpPr>
        <p:spPr/>
        <p:txBody>
          <a:bodyPr/>
          <a:lstStyle/>
          <a:p>
            <a:fld id="{3B0E9017-984B-4D8C-9F3E-11C76D7DC30D}" type="slidenum">
              <a:rPr lang="en-GB" smtClean="0">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855991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construction of ‘three parent baby’ has been around for some time and is a way in which journalists and other commentators convey a genetic contribution from</a:t>
            </a:r>
            <a:r>
              <a:rPr lang="en-US" baseline="0" dirty="0" smtClean="0"/>
              <a:t> two women and one man to a child.  The conflation of genetic contributor and parent is only one instance of a lack of nuance and clarity in public debates that I presented on last week and which Erica and I will explore in a forthcoming paper.</a:t>
            </a:r>
            <a:endParaRPr lang="en-US" dirty="0" smtClean="0"/>
          </a:p>
          <a:p>
            <a:endParaRPr lang="en-US" dirty="0" smtClean="0"/>
          </a:p>
          <a:p>
            <a:r>
              <a:rPr lang="en-US" dirty="0" smtClean="0"/>
              <a:t>In our abstract we referred to her as</a:t>
            </a:r>
            <a:r>
              <a:rPr lang="en-US" baseline="0" dirty="0" smtClean="0"/>
              <a:t> a ‘second woman’.  </a:t>
            </a:r>
            <a:r>
              <a:rPr lang="en-US" dirty="0" smtClean="0"/>
              <a:t>‘Second woman’ was changed to ‘the other woman’ in an abstract written later than this one.  The second</a:t>
            </a:r>
            <a:r>
              <a:rPr lang="en-US" baseline="0" dirty="0" smtClean="0"/>
              <a:t> woman is of course the first woman in her own life.</a:t>
            </a:r>
          </a:p>
          <a:p>
            <a:r>
              <a:rPr lang="en-US" baseline="0" dirty="0" smtClean="0"/>
              <a:t>The idea of ‘the other woman’, with all the connotations that has for speakers of English, is deliberately provocative.  Usually hidden, her exposure causes disruption and often disgrace on her.  </a:t>
            </a:r>
          </a:p>
          <a:p>
            <a:r>
              <a:rPr lang="en-US" baseline="0" dirty="0" smtClean="0"/>
              <a:t>In the debates as they have happened, it is as though the stakeholders regard the egg provider as ‘the other woman’; someone to be hidden behind terms such as ‘mitochondrial donor’.</a:t>
            </a:r>
          </a:p>
          <a:p>
            <a:r>
              <a:rPr lang="en-US" baseline="0" dirty="0" smtClean="0"/>
              <a:t>  And perhaps at the root of concern about receiving a donated egg, </a:t>
            </a:r>
            <a:r>
              <a:rPr lang="en-US" baseline="0" dirty="0" err="1" smtClean="0"/>
              <a:t>fertilised</a:t>
            </a:r>
            <a:r>
              <a:rPr lang="en-US" baseline="0" dirty="0" smtClean="0"/>
              <a:t> by partner’s sperm?</a:t>
            </a:r>
            <a:endParaRPr lang="en-US" dirty="0" smtClean="0"/>
          </a:p>
          <a:p>
            <a:endParaRPr lang="en-US" dirty="0" smtClean="0"/>
          </a:p>
          <a:p>
            <a:r>
              <a:rPr lang="en-US" sz="1200" kern="1200" dirty="0" smtClean="0">
                <a:solidFill>
                  <a:schemeClr val="tx1"/>
                </a:solidFill>
                <a:effectLst/>
                <a:latin typeface="+mn-lt"/>
                <a:ea typeface="+mn-ea"/>
                <a:cs typeface="+mn-cs"/>
              </a:rPr>
              <a:t>2.  </a:t>
            </a:r>
            <a:r>
              <a:rPr lang="en-US" sz="1200" kern="1200" dirty="0" err="1" smtClean="0">
                <a:solidFill>
                  <a:schemeClr val="tx1"/>
                </a:solidFill>
                <a:effectLst/>
                <a:latin typeface="+mn-lt"/>
                <a:ea typeface="+mn-ea"/>
                <a:cs typeface="+mn-cs"/>
              </a:rPr>
              <a:t>Bredenoord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Dondorp</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Pennings</a:t>
            </a:r>
            <a:r>
              <a:rPr lang="en-US" sz="1200" kern="1200" dirty="0" smtClean="0">
                <a:solidFill>
                  <a:schemeClr val="tx1"/>
                </a:solidFill>
                <a:effectLst/>
                <a:latin typeface="+mn-lt"/>
                <a:ea typeface="+mn-ea"/>
                <a:cs typeface="+mn-cs"/>
              </a:rPr>
              <a:t> and De Wert (2011) Ethics of modifying the mitochondrial genome, J Med Ethics, 37, 97 - 100</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Quote – By focusing on the issue of identity, we will leave aside other potential objections against nuclear transfer to prevent </a:t>
            </a:r>
            <a:r>
              <a:rPr lang="en-US" sz="1200" kern="1200" dirty="0" err="1" smtClean="0">
                <a:solidFill>
                  <a:schemeClr val="tx1"/>
                </a:solidFill>
                <a:effectLst/>
                <a:latin typeface="+mn-lt"/>
                <a:ea typeface="+mn-ea"/>
                <a:cs typeface="+mn-cs"/>
              </a:rPr>
              <a:t>mtDNA</a:t>
            </a:r>
            <a:r>
              <a:rPr lang="en-US" sz="1200" kern="1200" dirty="0" smtClean="0">
                <a:solidFill>
                  <a:schemeClr val="tx1"/>
                </a:solidFill>
                <a:effectLst/>
                <a:latin typeface="+mn-lt"/>
                <a:ea typeface="+mn-ea"/>
                <a:cs typeface="+mn-cs"/>
              </a:rPr>
              <a:t> disorders, such as safety issues, the moral evaluation of ‘three genetic parents’… (p97)</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Identity in this case is the potential future child.</a:t>
            </a:r>
          </a:p>
          <a:p>
            <a:r>
              <a:rPr lang="en-GB" sz="1200" kern="1200" dirty="0" smtClean="0">
                <a:solidFill>
                  <a:schemeClr val="tx1"/>
                </a:solidFill>
                <a:effectLst/>
                <a:latin typeface="+mn-lt"/>
                <a:ea typeface="+mn-ea"/>
                <a:cs typeface="+mn-cs"/>
              </a:rPr>
              <a:t>There is also an acknowledged perpetuation of inaccurate terminology,</a:t>
            </a:r>
          </a:p>
          <a:p>
            <a:r>
              <a:rPr lang="en-US" sz="1200" kern="1200" dirty="0" smtClean="0">
                <a:solidFill>
                  <a:schemeClr val="tx1"/>
                </a:solidFill>
                <a:effectLst/>
                <a:latin typeface="+mn-lt"/>
                <a:ea typeface="+mn-ea"/>
                <a:cs typeface="+mn-cs"/>
              </a:rPr>
              <a:t>Although it would therefore be more precise to talk about ‘</a:t>
            </a:r>
            <a:r>
              <a:rPr lang="en-US" sz="1200" kern="1200" dirty="0" err="1" smtClean="0">
                <a:solidFill>
                  <a:schemeClr val="tx1"/>
                </a:solidFill>
                <a:effectLst/>
                <a:latin typeface="+mn-lt"/>
                <a:ea typeface="+mn-ea"/>
                <a:cs typeface="+mn-cs"/>
              </a:rPr>
              <a:t>mtDNA</a:t>
            </a:r>
            <a:r>
              <a:rPr lang="en-US" sz="1200" kern="1200" dirty="0" smtClean="0">
                <a:solidFill>
                  <a:schemeClr val="tx1"/>
                </a:solidFill>
                <a:effectLst/>
                <a:latin typeface="+mn-lt"/>
                <a:ea typeface="+mn-ea"/>
                <a:cs typeface="+mn-cs"/>
              </a:rPr>
              <a:t> replacement’ rather than ‘</a:t>
            </a:r>
            <a:r>
              <a:rPr lang="en-US" sz="1200" kern="1200" dirty="0" err="1" smtClean="0">
                <a:solidFill>
                  <a:schemeClr val="tx1"/>
                </a:solidFill>
                <a:effectLst/>
                <a:latin typeface="+mn-lt"/>
                <a:ea typeface="+mn-ea"/>
                <a:cs typeface="+mn-cs"/>
              </a:rPr>
              <a:t>mtDNA</a:t>
            </a:r>
            <a:r>
              <a:rPr lang="en-US" sz="1200" kern="1200" dirty="0" smtClean="0">
                <a:solidFill>
                  <a:schemeClr val="tx1"/>
                </a:solidFill>
                <a:effectLst/>
                <a:latin typeface="+mn-lt"/>
                <a:ea typeface="+mn-ea"/>
                <a:cs typeface="+mn-cs"/>
              </a:rPr>
              <a:t> modification’, we nevertheless use the term ‘modification’ as this is the term usually deployed in the literature. (p98)</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This has the effect of shifting the focus onto the intending parents and away from the provider of the mitochondrial genome that is required in order for the parents to have the genetically related child, free from </a:t>
            </a:r>
            <a:r>
              <a:rPr lang="en-GB" sz="1200" kern="1200" dirty="0" err="1" smtClean="0">
                <a:solidFill>
                  <a:schemeClr val="tx1"/>
                </a:solidFill>
                <a:effectLst/>
                <a:latin typeface="+mn-lt"/>
                <a:ea typeface="+mn-ea"/>
                <a:cs typeface="+mn-cs"/>
              </a:rPr>
              <a:t>mt</a:t>
            </a:r>
            <a:r>
              <a:rPr lang="en-GB" sz="1200" kern="1200" dirty="0" smtClean="0">
                <a:solidFill>
                  <a:schemeClr val="tx1"/>
                </a:solidFill>
                <a:effectLst/>
                <a:latin typeface="+mn-lt"/>
                <a:ea typeface="+mn-ea"/>
                <a:cs typeface="+mn-cs"/>
              </a:rPr>
              <a:t>-disease, that they desire.</a:t>
            </a:r>
          </a:p>
          <a:p>
            <a:r>
              <a:rPr lang="en-GB" sz="1200" kern="1200" dirty="0" smtClean="0">
                <a:solidFill>
                  <a:schemeClr val="tx1"/>
                </a:solidFill>
                <a:effectLst/>
                <a:latin typeface="+mn-lt"/>
                <a:ea typeface="+mn-ea"/>
                <a:cs typeface="+mn-cs"/>
              </a:rPr>
              <a:t>The authors conclude that the change of </a:t>
            </a:r>
            <a:r>
              <a:rPr lang="en-GB" sz="1200" kern="1200" dirty="0" err="1" smtClean="0">
                <a:solidFill>
                  <a:schemeClr val="tx1"/>
                </a:solidFill>
                <a:effectLst/>
                <a:latin typeface="+mn-lt"/>
                <a:ea typeface="+mn-ea"/>
                <a:cs typeface="+mn-cs"/>
              </a:rPr>
              <a:t>mt</a:t>
            </a:r>
            <a:r>
              <a:rPr lang="en-GB" sz="1200" kern="1200" dirty="0" smtClean="0">
                <a:solidFill>
                  <a:schemeClr val="tx1"/>
                </a:solidFill>
                <a:effectLst/>
                <a:latin typeface="+mn-lt"/>
                <a:ea typeface="+mn-ea"/>
                <a:cs typeface="+mn-cs"/>
              </a:rPr>
              <a:t>-DNA (however described) does affect the essential characteristics of the future child – as do we.</a:t>
            </a:r>
          </a:p>
          <a:p>
            <a:r>
              <a:rPr lang="en-GB" sz="1200" kern="1200" dirty="0" smtClean="0">
                <a:solidFill>
                  <a:schemeClr val="tx1"/>
                </a:solidFill>
                <a:effectLst/>
                <a:latin typeface="+mn-lt"/>
                <a:ea typeface="+mn-ea"/>
                <a:cs typeface="+mn-cs"/>
              </a:rPr>
              <a:t>But the modified, or rather replacement, mitochondria come from a woman who is excluded from consideration by the continued use of inaccurate terminology.</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Some of these authors, </a:t>
            </a:r>
            <a:r>
              <a:rPr lang="en-GB" sz="1200" kern="1200" dirty="0" err="1" smtClean="0">
                <a:solidFill>
                  <a:schemeClr val="tx1"/>
                </a:solidFill>
                <a:effectLst/>
                <a:latin typeface="+mn-lt"/>
                <a:ea typeface="+mn-ea"/>
                <a:cs typeface="+mn-cs"/>
              </a:rPr>
              <a:t>eg</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Pennings</a:t>
            </a:r>
            <a:r>
              <a:rPr lang="en-GB" sz="1200" kern="1200" dirty="0" smtClean="0">
                <a:solidFill>
                  <a:schemeClr val="tx1"/>
                </a:solidFill>
                <a:effectLst/>
                <a:latin typeface="+mn-lt"/>
                <a:ea typeface="+mn-ea"/>
                <a:cs typeface="+mn-cs"/>
              </a:rPr>
              <a:t>, have given</a:t>
            </a:r>
            <a:r>
              <a:rPr lang="en-GB" sz="1200" kern="1200" baseline="0" dirty="0" smtClean="0">
                <a:solidFill>
                  <a:schemeClr val="tx1"/>
                </a:solidFill>
                <a:effectLst/>
                <a:latin typeface="+mn-lt"/>
                <a:ea typeface="+mn-ea"/>
                <a:cs typeface="+mn-cs"/>
              </a:rPr>
              <a:t> some consideration to egg ‘donors’ but not in the context of </a:t>
            </a:r>
            <a:r>
              <a:rPr lang="en-GB" sz="1200" kern="1200" baseline="0" dirty="0" err="1" smtClean="0">
                <a:solidFill>
                  <a:schemeClr val="tx1"/>
                </a:solidFill>
                <a:effectLst/>
                <a:latin typeface="+mn-lt"/>
                <a:ea typeface="+mn-ea"/>
                <a:cs typeface="+mn-cs"/>
              </a:rPr>
              <a:t>mt</a:t>
            </a:r>
            <a:r>
              <a:rPr lang="en-GB" sz="1200" kern="1200" baseline="0" dirty="0" smtClean="0">
                <a:solidFill>
                  <a:schemeClr val="tx1"/>
                </a:solidFill>
                <a:effectLst/>
                <a:latin typeface="+mn-lt"/>
                <a:ea typeface="+mn-ea"/>
                <a:cs typeface="+mn-cs"/>
              </a:rPr>
              <a:t>-donation.</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endParaRPr lang="en-US" dirty="0" smtClean="0"/>
          </a:p>
          <a:p>
            <a:r>
              <a:rPr lang="en-US" dirty="0" smtClean="0"/>
              <a:t>Three </a:t>
            </a:r>
            <a:r>
              <a:rPr lang="en-US" dirty="0" err="1" smtClean="0"/>
              <a:t>mins</a:t>
            </a:r>
            <a:r>
              <a:rPr lang="en-US" dirty="0" smtClean="0"/>
              <a:t> for this slide.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Max 11 min to next slide.</a:t>
            </a:r>
          </a:p>
          <a:p>
            <a:endParaRPr lang="en-US" dirty="0"/>
          </a:p>
        </p:txBody>
      </p:sp>
      <p:sp>
        <p:nvSpPr>
          <p:cNvPr id="4" name="Slide Number Placeholder 3"/>
          <p:cNvSpPr>
            <a:spLocks noGrp="1"/>
          </p:cNvSpPr>
          <p:nvPr>
            <p:ph type="sldNum" sz="quarter" idx="10"/>
          </p:nvPr>
        </p:nvSpPr>
        <p:spPr/>
        <p:txBody>
          <a:bodyPr/>
          <a:lstStyle/>
          <a:p>
            <a:fld id="{5B74238C-8D7F-418C-8D49-ED85451BF323}" type="slidenum">
              <a:rPr lang="en-GB" smtClean="0"/>
              <a:pPr/>
              <a:t>8</a:t>
            </a:fld>
            <a:endParaRPr lang="en-GB"/>
          </a:p>
        </p:txBody>
      </p:sp>
    </p:spTree>
    <p:extLst>
      <p:ext uri="{BB962C8B-B14F-4D97-AF65-F5344CB8AC3E}">
        <p14:creationId xmlns:p14="http://schemas.microsoft.com/office/powerpoint/2010/main" val="2153144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p>
          <a:p>
            <a:endParaRPr lang="en-US" dirty="0" smtClean="0"/>
          </a:p>
          <a:p>
            <a:r>
              <a:rPr lang="en-US" dirty="0" smtClean="0"/>
              <a:t>The answer to the first is self evident.</a:t>
            </a:r>
          </a:p>
          <a:p>
            <a:r>
              <a:rPr lang="en-US" dirty="0" smtClean="0"/>
              <a:t>I will focus on the last of these.</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Max x min to next slide.</a:t>
            </a:r>
          </a:p>
          <a:p>
            <a:endParaRPr lang="en-US" dirty="0"/>
          </a:p>
        </p:txBody>
      </p:sp>
      <p:sp>
        <p:nvSpPr>
          <p:cNvPr id="4" name="Slide Number Placeholder 3"/>
          <p:cNvSpPr>
            <a:spLocks noGrp="1"/>
          </p:cNvSpPr>
          <p:nvPr>
            <p:ph type="sldNum" sz="quarter" idx="10"/>
          </p:nvPr>
        </p:nvSpPr>
        <p:spPr/>
        <p:txBody>
          <a:bodyPr/>
          <a:lstStyle/>
          <a:p>
            <a:fld id="{5B74238C-8D7F-418C-8D49-ED85451BF323}" type="slidenum">
              <a:rPr lang="en-GB" smtClean="0"/>
              <a:pPr/>
              <a:t>9</a:t>
            </a:fld>
            <a:endParaRPr lang="en-GB"/>
          </a:p>
        </p:txBody>
      </p:sp>
    </p:spTree>
    <p:extLst>
      <p:ext uri="{BB962C8B-B14F-4D97-AF65-F5344CB8AC3E}">
        <p14:creationId xmlns:p14="http://schemas.microsoft.com/office/powerpoint/2010/main" val="2735050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3CC471A-56BA-4549-97A5-94AC0EA82537}" type="datetimeFigureOut">
              <a:rPr lang="en-GB" smtClean="0"/>
              <a:pPr/>
              <a:t>23/06/2015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62B5DD-51E8-4B7D-A83D-461A704181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3CC471A-56BA-4549-97A5-94AC0EA82537}" type="datetimeFigureOut">
              <a:rPr lang="en-GB" smtClean="0"/>
              <a:pPr/>
              <a:t>23/06/2015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62B5DD-51E8-4B7D-A83D-461A704181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3CC471A-56BA-4549-97A5-94AC0EA82537}" type="datetimeFigureOut">
              <a:rPr lang="en-GB" smtClean="0"/>
              <a:pPr/>
              <a:t>23/06/2015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62B5DD-51E8-4B7D-A83D-461A704181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3CC471A-56BA-4549-97A5-94AC0EA82537}" type="datetimeFigureOut">
              <a:rPr lang="en-GB" smtClean="0"/>
              <a:pPr/>
              <a:t>23/06/2015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62B5DD-51E8-4B7D-A83D-461A704181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CC471A-56BA-4549-97A5-94AC0EA82537}" type="datetimeFigureOut">
              <a:rPr lang="en-GB" smtClean="0"/>
              <a:pPr/>
              <a:t>23/06/2015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62B5DD-51E8-4B7D-A83D-461A704181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3CC471A-56BA-4549-97A5-94AC0EA82537}" type="datetimeFigureOut">
              <a:rPr lang="en-GB" smtClean="0"/>
              <a:pPr/>
              <a:t>23/06/2015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62B5DD-51E8-4B7D-A83D-461A704181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3CC471A-56BA-4549-97A5-94AC0EA82537}" type="datetimeFigureOut">
              <a:rPr lang="en-GB" smtClean="0"/>
              <a:pPr/>
              <a:t>23/06/2015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462B5DD-51E8-4B7D-A83D-461A704181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3CC471A-56BA-4549-97A5-94AC0EA82537}" type="datetimeFigureOut">
              <a:rPr lang="en-GB" smtClean="0"/>
              <a:pPr/>
              <a:t>23/06/2015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462B5DD-51E8-4B7D-A83D-461A704181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CC471A-56BA-4549-97A5-94AC0EA82537}" type="datetimeFigureOut">
              <a:rPr lang="en-GB" smtClean="0"/>
              <a:pPr/>
              <a:t>23/06/2015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462B5DD-51E8-4B7D-A83D-461A704181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CC471A-56BA-4549-97A5-94AC0EA82537}" type="datetimeFigureOut">
              <a:rPr lang="en-GB" smtClean="0"/>
              <a:pPr/>
              <a:t>23/06/2015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62B5DD-51E8-4B7D-A83D-461A704181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CC471A-56BA-4549-97A5-94AC0EA82537}" type="datetimeFigureOut">
              <a:rPr lang="en-GB" smtClean="0"/>
              <a:pPr/>
              <a:t>23/06/2015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62B5DD-51E8-4B7D-A83D-461A704181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CC471A-56BA-4549-97A5-94AC0EA82537}" type="datetimeFigureOut">
              <a:rPr lang="en-GB" smtClean="0"/>
              <a:pPr/>
              <a:t>23/06/2015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62B5DD-51E8-4B7D-A83D-461A704181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jpeg"/><Relationship Id="rId7"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jpg"/><Relationship Id="rId10" Type="http://schemas.openxmlformats.org/officeDocument/2006/relationships/image" Target="../media/image11.png"/><Relationship Id="rId4" Type="http://schemas.openxmlformats.org/officeDocument/2006/relationships/image" Target="../media/image5.jpeg"/><Relationship Id="rId9"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3.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332656"/>
            <a:ext cx="7772400" cy="1728191"/>
          </a:xfrm>
        </p:spPr>
        <p:txBody>
          <a:bodyPr>
            <a:normAutofit/>
          </a:bodyPr>
          <a:lstStyle/>
          <a:p>
            <a:r>
              <a:rPr lang="en-US" sz="3200" b="1" dirty="0" smtClean="0">
                <a:solidFill>
                  <a:srgbClr val="000090"/>
                </a:solidFill>
              </a:rPr>
              <a:t>What’s </a:t>
            </a:r>
            <a:r>
              <a:rPr lang="en-US" sz="3200" b="1" dirty="0">
                <a:solidFill>
                  <a:srgbClr val="000090"/>
                </a:solidFill>
              </a:rPr>
              <a:t>in a name?  Identifying multiple representations of women who provide eggs for mitochondrial research.</a:t>
            </a:r>
            <a:r>
              <a:rPr lang="en-GB" sz="3200" b="1" dirty="0">
                <a:solidFill>
                  <a:srgbClr val="000090"/>
                </a:solidFill>
              </a:rPr>
              <a:t> </a:t>
            </a:r>
          </a:p>
        </p:txBody>
      </p:sp>
      <p:sp>
        <p:nvSpPr>
          <p:cNvPr id="3" name="Subtitle 2"/>
          <p:cNvSpPr>
            <a:spLocks noGrp="1"/>
          </p:cNvSpPr>
          <p:nvPr>
            <p:ph type="subTitle" idx="1"/>
          </p:nvPr>
        </p:nvSpPr>
        <p:spPr>
          <a:xfrm>
            <a:off x="467544" y="2924944"/>
            <a:ext cx="6048672" cy="3024336"/>
          </a:xfrm>
        </p:spPr>
        <p:txBody>
          <a:bodyPr>
            <a:normAutofit/>
          </a:bodyPr>
          <a:lstStyle/>
          <a:p>
            <a:pPr algn="l"/>
            <a:r>
              <a:rPr lang="en-GB" sz="2000" dirty="0" smtClean="0">
                <a:solidFill>
                  <a:srgbClr val="000090"/>
                </a:solidFill>
              </a:rPr>
              <a:t>Erica Haimes</a:t>
            </a:r>
            <a:r>
              <a:rPr lang="en-GB" sz="2000" dirty="0">
                <a:solidFill>
                  <a:srgbClr val="000090"/>
                </a:solidFill>
              </a:rPr>
              <a:t> </a:t>
            </a:r>
            <a:r>
              <a:rPr lang="en-GB" sz="2000" dirty="0" smtClean="0">
                <a:solidFill>
                  <a:srgbClr val="000090"/>
                </a:solidFill>
              </a:rPr>
              <a:t>and Ken Taylor</a:t>
            </a:r>
          </a:p>
          <a:p>
            <a:pPr algn="l"/>
            <a:r>
              <a:rPr lang="en-GB" sz="2000" dirty="0" smtClean="0">
                <a:solidFill>
                  <a:srgbClr val="000090"/>
                </a:solidFill>
              </a:rPr>
              <a:t>PEALS Research Centre</a:t>
            </a:r>
          </a:p>
          <a:p>
            <a:pPr algn="l"/>
            <a:r>
              <a:rPr lang="en-GB" sz="2000" dirty="0" smtClean="0">
                <a:solidFill>
                  <a:srgbClr val="000090"/>
                </a:solidFill>
              </a:rPr>
              <a:t>Newcastle University, UK</a:t>
            </a:r>
          </a:p>
          <a:p>
            <a:pPr algn="l"/>
            <a:endParaRPr lang="en-GB" sz="2000" dirty="0" smtClean="0">
              <a:solidFill>
                <a:srgbClr val="000090"/>
              </a:solidFill>
            </a:endParaRPr>
          </a:p>
          <a:p>
            <a:pPr algn="l"/>
            <a:r>
              <a:rPr lang="en-GB" sz="2000" dirty="0" smtClean="0">
                <a:solidFill>
                  <a:srgbClr val="000090"/>
                </a:solidFill>
              </a:rPr>
              <a:t>‘Translation in Healthcare’, </a:t>
            </a:r>
            <a:r>
              <a:rPr lang="en-GB" sz="2000" dirty="0" err="1" smtClean="0">
                <a:solidFill>
                  <a:srgbClr val="000090"/>
                </a:solidFill>
              </a:rPr>
              <a:t>HeLEX</a:t>
            </a:r>
            <a:r>
              <a:rPr lang="en-GB" sz="2000" dirty="0" smtClean="0">
                <a:solidFill>
                  <a:srgbClr val="000090"/>
                </a:solidFill>
              </a:rPr>
              <a:t>, Oxford University.</a:t>
            </a:r>
          </a:p>
          <a:p>
            <a:pPr algn="l"/>
            <a:r>
              <a:rPr lang="en-GB" sz="2000" dirty="0" smtClean="0">
                <a:solidFill>
                  <a:srgbClr val="000090"/>
                </a:solidFill>
              </a:rPr>
              <a:t>June 23-25, 2015</a:t>
            </a:r>
          </a:p>
          <a:p>
            <a:pPr algn="l"/>
            <a:endParaRPr lang="en-GB" sz="2000" u="sng" dirty="0" smtClean="0">
              <a:solidFill>
                <a:srgbClr val="002060"/>
              </a:solidFill>
            </a:endParaRPr>
          </a:p>
          <a:p>
            <a:pPr algn="l"/>
            <a:endParaRPr lang="en-GB" sz="2000" u="sng" dirty="0" smtClean="0">
              <a:solidFill>
                <a:srgbClr val="002060"/>
              </a:solidFill>
            </a:endParaRPr>
          </a:p>
          <a:p>
            <a:pPr algn="l"/>
            <a:endParaRPr lang="en-GB" sz="2000" dirty="0" smtClean="0">
              <a:solidFill>
                <a:srgbClr val="002060"/>
              </a:solidFill>
            </a:endParaRPr>
          </a:p>
          <a:p>
            <a:pPr algn="l"/>
            <a:endParaRPr lang="en-GB" sz="2000" dirty="0" smtClean="0">
              <a:solidFill>
                <a:srgbClr val="002060"/>
              </a:solidFill>
            </a:endParaRPr>
          </a:p>
        </p:txBody>
      </p:sp>
      <p:pic>
        <p:nvPicPr>
          <p:cNvPr id="4" name="Picture 9" descr="Pealslogobb"/>
          <p:cNvPicPr>
            <a:picLocks noChangeAspect="1" noChangeArrowheads="1"/>
          </p:cNvPicPr>
          <p:nvPr/>
        </p:nvPicPr>
        <p:blipFill>
          <a:blip r:embed="rId3" cstate="print"/>
          <a:srcRect/>
          <a:stretch>
            <a:fillRect/>
          </a:stretch>
        </p:blipFill>
        <p:spPr bwMode="auto">
          <a:xfrm>
            <a:off x="6876256" y="2492896"/>
            <a:ext cx="1809801" cy="1872208"/>
          </a:xfrm>
          <a:prstGeom prst="rect">
            <a:avLst/>
          </a:prstGeom>
          <a:noFill/>
          <a:ln w="9525">
            <a:noFill/>
            <a:miter lim="800000"/>
            <a:headEnd/>
            <a:tailEnd/>
          </a:ln>
        </p:spPr>
      </p:pic>
      <p:pic>
        <p:nvPicPr>
          <p:cNvPr id="5" name="Picture 4" descr="University logo.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16216" y="4653136"/>
            <a:ext cx="2160240" cy="760404"/>
          </a:xfrm>
          <a:prstGeom prst="rect">
            <a:avLst/>
          </a:prstGeom>
        </p:spPr>
      </p:pic>
      <p:pic>
        <p:nvPicPr>
          <p:cNvPr id="6" name="Picture 5" descr="WT-logo.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00192" y="5661248"/>
            <a:ext cx="2383611" cy="63293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r>
              <a:rPr lang="en-GB" sz="3200" b="1" dirty="0" smtClean="0">
                <a:solidFill>
                  <a:srgbClr val="000090"/>
                </a:solidFill>
              </a:rPr>
              <a:t>Strategies of persuasion </a:t>
            </a:r>
            <a:r>
              <a:rPr lang="en-GB" sz="3200" dirty="0" smtClean="0">
                <a:solidFill>
                  <a:srgbClr val="000090"/>
                </a:solidFill>
              </a:rPr>
              <a:t>(Haimes 2014)</a:t>
            </a:r>
            <a:endParaRPr lang="en-GB" sz="3200" dirty="0">
              <a:solidFill>
                <a:srgbClr val="000090"/>
              </a:solidFill>
            </a:endParaRPr>
          </a:p>
        </p:txBody>
      </p:sp>
      <p:sp>
        <p:nvSpPr>
          <p:cNvPr id="3" name="Content Placeholder 2"/>
          <p:cNvSpPr>
            <a:spLocks noGrp="1"/>
          </p:cNvSpPr>
          <p:nvPr>
            <p:ph idx="1"/>
          </p:nvPr>
        </p:nvSpPr>
        <p:spPr>
          <a:xfrm>
            <a:off x="457200" y="1412776"/>
            <a:ext cx="8229600" cy="5040560"/>
          </a:xfrm>
        </p:spPr>
        <p:txBody>
          <a:bodyPr>
            <a:normAutofit/>
          </a:bodyPr>
          <a:lstStyle/>
          <a:p>
            <a:r>
              <a:rPr lang="en-GB" dirty="0" smtClean="0">
                <a:solidFill>
                  <a:srgbClr val="000090"/>
                </a:solidFill>
              </a:rPr>
              <a:t>Framing the debate by enrolling particular characterisations (translations) of the women who provide eggs</a:t>
            </a:r>
          </a:p>
          <a:p>
            <a:r>
              <a:rPr lang="en-GB" dirty="0" smtClean="0">
                <a:solidFill>
                  <a:srgbClr val="000090"/>
                </a:solidFill>
              </a:rPr>
              <a:t>Instruction to participants to hear the terms of debate in a particular way</a:t>
            </a:r>
          </a:p>
          <a:p>
            <a:r>
              <a:rPr lang="en-GB" dirty="0" smtClean="0">
                <a:solidFill>
                  <a:srgbClr val="000090"/>
                </a:solidFill>
              </a:rPr>
              <a:t>Persuades the audience to diminish the role of the egg provider</a:t>
            </a:r>
          </a:p>
          <a:p>
            <a:pPr lvl="1"/>
            <a:r>
              <a:rPr lang="en-GB" dirty="0" smtClean="0">
                <a:solidFill>
                  <a:srgbClr val="000090"/>
                </a:solidFill>
              </a:rPr>
              <a:t>Simultaneous diminution of the significance of the procedure; ‘only 13 genes’</a:t>
            </a:r>
          </a:p>
          <a:p>
            <a:pPr marL="57150" indent="0">
              <a:buNone/>
            </a:pPr>
            <a:endParaRPr lang="en-GB" dirty="0" smtClean="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solidFill>
                  <a:srgbClr val="000090"/>
                </a:solidFill>
              </a:rPr>
              <a:t>Some effects of this translation</a:t>
            </a:r>
            <a:endParaRPr lang="en-GB" sz="3200" b="1" dirty="0">
              <a:solidFill>
                <a:srgbClr val="000090"/>
              </a:solidFill>
            </a:endParaRPr>
          </a:p>
        </p:txBody>
      </p:sp>
      <p:sp>
        <p:nvSpPr>
          <p:cNvPr id="3" name="Content Placeholder 2"/>
          <p:cNvSpPr>
            <a:spLocks noGrp="1"/>
          </p:cNvSpPr>
          <p:nvPr>
            <p:ph idx="1"/>
          </p:nvPr>
        </p:nvSpPr>
        <p:spPr/>
        <p:txBody>
          <a:bodyPr>
            <a:normAutofit fontScale="92500" lnSpcReduction="10000"/>
          </a:bodyPr>
          <a:lstStyle/>
          <a:p>
            <a:r>
              <a:rPr lang="en-GB" dirty="0" smtClean="0">
                <a:solidFill>
                  <a:srgbClr val="000090"/>
                </a:solidFill>
              </a:rPr>
              <a:t>Reduces the egg provider to ‘just tissue’, ‘only mitochondria’, ‘only 13 genes’</a:t>
            </a:r>
          </a:p>
          <a:p>
            <a:r>
              <a:rPr lang="en-GB" dirty="0" smtClean="0">
                <a:solidFill>
                  <a:srgbClr val="000090"/>
                </a:solidFill>
              </a:rPr>
              <a:t>Permits </a:t>
            </a:r>
            <a:r>
              <a:rPr lang="en-GB" dirty="0">
                <a:solidFill>
                  <a:srgbClr val="000090"/>
                </a:solidFill>
              </a:rPr>
              <a:t>debate to be framed in terms of pre-existing tissue/organ donation practices</a:t>
            </a:r>
          </a:p>
          <a:p>
            <a:pPr lvl="1"/>
            <a:r>
              <a:rPr lang="en-GB" dirty="0">
                <a:solidFill>
                  <a:srgbClr val="000090"/>
                </a:solidFill>
              </a:rPr>
              <a:t>Already established practice</a:t>
            </a:r>
          </a:p>
          <a:p>
            <a:pPr lvl="1"/>
            <a:r>
              <a:rPr lang="en-GB" dirty="0">
                <a:solidFill>
                  <a:srgbClr val="000090"/>
                </a:solidFill>
              </a:rPr>
              <a:t>Normalisation; business as usual</a:t>
            </a:r>
          </a:p>
          <a:p>
            <a:pPr lvl="1"/>
            <a:r>
              <a:rPr lang="en-GB" dirty="0">
                <a:solidFill>
                  <a:srgbClr val="000090"/>
                </a:solidFill>
              </a:rPr>
              <a:t>Smoothing the path to legalisation (2015)</a:t>
            </a:r>
          </a:p>
          <a:p>
            <a:r>
              <a:rPr lang="en-GB" dirty="0" smtClean="0">
                <a:solidFill>
                  <a:srgbClr val="000090"/>
                </a:solidFill>
              </a:rPr>
              <a:t>Results in different treatment of (and perhaps ethical protections for) egg providers for </a:t>
            </a:r>
            <a:r>
              <a:rPr lang="en-GB" dirty="0" err="1" smtClean="0">
                <a:solidFill>
                  <a:srgbClr val="000090"/>
                </a:solidFill>
              </a:rPr>
              <a:t>mt</a:t>
            </a:r>
            <a:r>
              <a:rPr lang="en-GB" dirty="0" smtClean="0">
                <a:solidFill>
                  <a:srgbClr val="000090"/>
                </a:solidFill>
              </a:rPr>
              <a:t>-DNA replacement compared to other </a:t>
            </a:r>
            <a:r>
              <a:rPr lang="en-GB" smtClean="0">
                <a:solidFill>
                  <a:srgbClr val="000090"/>
                </a:solidFill>
              </a:rPr>
              <a:t>egg providers</a:t>
            </a:r>
            <a:endParaRPr lang="en-GB" dirty="0">
              <a:solidFill>
                <a:srgbClr val="00009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47248" cy="1340768"/>
          </a:xfrm>
        </p:spPr>
        <p:txBody>
          <a:bodyPr>
            <a:normAutofit/>
          </a:bodyPr>
          <a:lstStyle/>
          <a:p>
            <a:r>
              <a:rPr lang="en-GB" sz="3200" b="1" dirty="0" smtClean="0">
                <a:solidFill>
                  <a:srgbClr val="000090"/>
                </a:solidFill>
              </a:rPr>
              <a:t>Final thoughts</a:t>
            </a:r>
            <a:endParaRPr lang="en-GB" sz="3200" b="1" dirty="0">
              <a:solidFill>
                <a:srgbClr val="000090"/>
              </a:solidFill>
            </a:endParaRPr>
          </a:p>
        </p:txBody>
      </p:sp>
      <p:sp>
        <p:nvSpPr>
          <p:cNvPr id="3" name="Content Placeholder 2"/>
          <p:cNvSpPr>
            <a:spLocks noGrp="1"/>
          </p:cNvSpPr>
          <p:nvPr>
            <p:ph sz="half" idx="1"/>
          </p:nvPr>
        </p:nvSpPr>
        <p:spPr>
          <a:xfrm>
            <a:off x="467544" y="1412776"/>
            <a:ext cx="4038600" cy="4997152"/>
          </a:xfrm>
        </p:spPr>
        <p:txBody>
          <a:bodyPr>
            <a:normAutofit fontScale="92500"/>
          </a:bodyPr>
          <a:lstStyle/>
          <a:p>
            <a:r>
              <a:rPr lang="en-US" dirty="0" smtClean="0">
                <a:solidFill>
                  <a:srgbClr val="000090"/>
                </a:solidFill>
              </a:rPr>
              <a:t>Winston (BMJ): supports the science and its translation to therapy but suggested there has been misrepresentation to gain acceptance.</a:t>
            </a:r>
          </a:p>
          <a:p>
            <a:r>
              <a:rPr lang="en-US" dirty="0" smtClean="0">
                <a:solidFill>
                  <a:srgbClr val="000090"/>
                </a:solidFill>
              </a:rPr>
              <a:t>We add to this concern the effects on the debate of the </a:t>
            </a:r>
            <a:r>
              <a:rPr lang="en-US" dirty="0" err="1" smtClean="0">
                <a:solidFill>
                  <a:srgbClr val="000090"/>
                </a:solidFill>
              </a:rPr>
              <a:t>categorisation</a:t>
            </a:r>
            <a:r>
              <a:rPr lang="en-US" dirty="0" smtClean="0">
                <a:solidFill>
                  <a:srgbClr val="000090"/>
                </a:solidFill>
              </a:rPr>
              <a:t> of the role played by the women who make the science possible.</a:t>
            </a:r>
            <a:endParaRPr lang="en-US" dirty="0">
              <a:solidFill>
                <a:srgbClr val="000090"/>
              </a:solidFill>
            </a:endParaRPr>
          </a:p>
        </p:txBody>
      </p:sp>
      <p:sp>
        <p:nvSpPr>
          <p:cNvPr id="4" name="Content Placeholder 3"/>
          <p:cNvSpPr>
            <a:spLocks noGrp="1"/>
          </p:cNvSpPr>
          <p:nvPr>
            <p:ph sz="half" idx="2"/>
          </p:nvPr>
        </p:nvSpPr>
        <p:spPr>
          <a:xfrm>
            <a:off x="4644008" y="1412776"/>
            <a:ext cx="4038600" cy="4525963"/>
          </a:xfrm>
        </p:spPr>
        <p:txBody>
          <a:bodyPr>
            <a:normAutofit fontScale="92500"/>
          </a:bodyPr>
          <a:lstStyle/>
          <a:p>
            <a:r>
              <a:rPr lang="en-US" dirty="0" smtClean="0">
                <a:solidFill>
                  <a:srgbClr val="000090"/>
                </a:solidFill>
              </a:rPr>
              <a:t>Our research seeks to uncover the way these women talk about and describe themselves and their role.</a:t>
            </a:r>
            <a:endParaRPr lang="en-US" dirty="0"/>
          </a:p>
          <a:p>
            <a:r>
              <a:rPr lang="en-US" dirty="0" smtClean="0">
                <a:solidFill>
                  <a:srgbClr val="000090"/>
                </a:solidFill>
              </a:rPr>
              <a:t>Our role is as a critical friend</a:t>
            </a:r>
          </a:p>
          <a:p>
            <a:r>
              <a:rPr lang="en-US" dirty="0" smtClean="0">
                <a:solidFill>
                  <a:srgbClr val="000090"/>
                </a:solidFill>
              </a:rPr>
              <a:t>Contribute to transparency in public discourse.</a:t>
            </a:r>
          </a:p>
          <a:p>
            <a:pPr marL="0" indent="0">
              <a:buNone/>
            </a:pPr>
            <a:endParaRPr lang="en-US" dirty="0">
              <a:solidFill>
                <a:srgbClr val="00009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5655"/>
            <a:ext cx="8229600" cy="1143000"/>
          </a:xfrm>
        </p:spPr>
        <p:txBody>
          <a:bodyPr/>
          <a:lstStyle/>
          <a:p>
            <a:r>
              <a:rPr lang="en-GB" dirty="0">
                <a:solidFill>
                  <a:srgbClr val="000090"/>
                </a:solidFill>
              </a:rPr>
              <a:t>Acknowledgements</a:t>
            </a:r>
            <a:endParaRPr lang="en-US" dirty="0"/>
          </a:p>
        </p:txBody>
      </p:sp>
      <p:sp>
        <p:nvSpPr>
          <p:cNvPr id="3" name="Content Placeholder 2"/>
          <p:cNvSpPr>
            <a:spLocks noGrp="1"/>
          </p:cNvSpPr>
          <p:nvPr>
            <p:ph idx="1"/>
          </p:nvPr>
        </p:nvSpPr>
        <p:spPr>
          <a:xfrm>
            <a:off x="457200" y="2452364"/>
            <a:ext cx="8229600" cy="3132805"/>
          </a:xfrm>
        </p:spPr>
        <p:txBody>
          <a:bodyPr>
            <a:normAutofit lnSpcReduction="10000"/>
          </a:bodyPr>
          <a:lstStyle/>
          <a:p>
            <a:r>
              <a:rPr lang="en-GB" dirty="0">
                <a:solidFill>
                  <a:srgbClr val="000090"/>
                </a:solidFill>
              </a:rPr>
              <a:t>Interviewees</a:t>
            </a:r>
          </a:p>
          <a:p>
            <a:r>
              <a:rPr lang="en-GB" dirty="0">
                <a:solidFill>
                  <a:srgbClr val="000090"/>
                </a:solidFill>
              </a:rPr>
              <a:t>Wellcome Trust, UK</a:t>
            </a:r>
          </a:p>
          <a:p>
            <a:r>
              <a:rPr lang="en-GB" dirty="0">
                <a:solidFill>
                  <a:srgbClr val="000090"/>
                </a:solidFill>
              </a:rPr>
              <a:t>Professor Alison Murdoch and the Newcastle Fertility Centre, UK</a:t>
            </a:r>
          </a:p>
          <a:p>
            <a:r>
              <a:rPr lang="en-GB" dirty="0">
                <a:solidFill>
                  <a:srgbClr val="000090"/>
                </a:solidFill>
              </a:rPr>
              <a:t>Project Advisory Group </a:t>
            </a:r>
          </a:p>
          <a:p>
            <a:r>
              <a:rPr lang="en-GB" dirty="0">
                <a:solidFill>
                  <a:srgbClr val="000090"/>
                </a:solidFill>
              </a:rPr>
              <a:t>PARTS International Research Network</a:t>
            </a:r>
          </a:p>
          <a:p>
            <a:endParaRPr lang="en-GB" dirty="0">
              <a:solidFill>
                <a:srgbClr val="000090"/>
              </a:solidFill>
            </a:endParaRPr>
          </a:p>
          <a:p>
            <a:pPr algn="ctr">
              <a:buNone/>
            </a:pPr>
            <a:endParaRPr lang="en-GB" dirty="0">
              <a:solidFill>
                <a:srgbClr val="000090"/>
              </a:solidFill>
            </a:endParaRPr>
          </a:p>
          <a:p>
            <a:endParaRPr lang="en-GB" dirty="0">
              <a:solidFill>
                <a:srgbClr val="000090"/>
              </a:solidFill>
            </a:endParaRPr>
          </a:p>
          <a:p>
            <a:endParaRPr lang="en-US" dirty="0"/>
          </a:p>
        </p:txBody>
      </p:sp>
      <p:pic>
        <p:nvPicPr>
          <p:cNvPr id="4" name="Picture 9" descr="Pealslogobb"/>
          <p:cNvPicPr>
            <a:picLocks noChangeAspect="1" noChangeArrowheads="1"/>
          </p:cNvPicPr>
          <p:nvPr/>
        </p:nvPicPr>
        <p:blipFill>
          <a:blip r:embed="rId2" cstate="print"/>
          <a:srcRect/>
          <a:stretch>
            <a:fillRect/>
          </a:stretch>
        </p:blipFill>
        <p:spPr bwMode="auto">
          <a:xfrm>
            <a:off x="164624" y="149816"/>
            <a:ext cx="1707221" cy="1766091"/>
          </a:xfrm>
          <a:prstGeom prst="rect">
            <a:avLst/>
          </a:prstGeom>
          <a:noFill/>
          <a:ln w="9525">
            <a:noFill/>
            <a:miter lim="800000"/>
            <a:headEnd/>
            <a:tailEnd/>
          </a:ln>
        </p:spPr>
      </p:pic>
      <p:pic>
        <p:nvPicPr>
          <p:cNvPr id="6" name="Picture 5" descr="WT-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98884" y="5914731"/>
            <a:ext cx="2383611" cy="632936"/>
          </a:xfrm>
          <a:prstGeom prst="rect">
            <a:avLst/>
          </a:prstGeom>
        </p:spPr>
      </p:pic>
      <p:pic>
        <p:nvPicPr>
          <p:cNvPr id="7" name="Picture 6" descr="University logo.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7875" y="5914731"/>
            <a:ext cx="2160240" cy="760404"/>
          </a:xfrm>
          <a:prstGeom prst="rect">
            <a:avLst/>
          </a:prstGeom>
        </p:spPr>
      </p:pic>
    </p:spTree>
    <p:extLst>
      <p:ext uri="{BB962C8B-B14F-4D97-AF65-F5344CB8AC3E}">
        <p14:creationId xmlns:p14="http://schemas.microsoft.com/office/powerpoint/2010/main" val="104445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864096"/>
          </a:xfrm>
        </p:spPr>
        <p:txBody>
          <a:bodyPr>
            <a:normAutofit/>
          </a:bodyPr>
          <a:lstStyle/>
          <a:p>
            <a:r>
              <a:rPr lang="en-GB" sz="3200" b="1" dirty="0" smtClean="0">
                <a:solidFill>
                  <a:srgbClr val="000090"/>
                </a:solidFill>
              </a:rPr>
              <a:t>Who is being named?</a:t>
            </a:r>
            <a:endParaRPr lang="en-GB" sz="3200" b="1" dirty="0">
              <a:solidFill>
                <a:srgbClr val="000090"/>
              </a:solidFill>
            </a:endParaRPr>
          </a:p>
        </p:txBody>
      </p:sp>
      <p:sp>
        <p:nvSpPr>
          <p:cNvPr id="3" name="Content Placeholder 2"/>
          <p:cNvSpPr>
            <a:spLocks noGrp="1"/>
          </p:cNvSpPr>
          <p:nvPr>
            <p:ph sz="half" idx="1"/>
          </p:nvPr>
        </p:nvSpPr>
        <p:spPr>
          <a:xfrm>
            <a:off x="467544" y="2132856"/>
            <a:ext cx="4038600" cy="4320480"/>
          </a:xfrm>
        </p:spPr>
        <p:txBody>
          <a:bodyPr>
            <a:normAutofit fontScale="85000" lnSpcReduction="20000"/>
          </a:bodyPr>
          <a:lstStyle/>
          <a:p>
            <a:pPr marL="514350" indent="-514350">
              <a:buFont typeface="+mj-lt"/>
              <a:buAutoNum type="arabicPeriod"/>
            </a:pPr>
            <a:r>
              <a:rPr lang="en-GB" dirty="0" smtClean="0">
                <a:solidFill>
                  <a:srgbClr val="000090"/>
                </a:solidFill>
              </a:rPr>
              <a:t>Hears about the need for eggs for research.</a:t>
            </a:r>
          </a:p>
          <a:p>
            <a:pPr marL="514350" indent="-514350">
              <a:buFont typeface="+mj-lt"/>
              <a:buAutoNum type="arabicPeriod"/>
            </a:pPr>
            <a:r>
              <a:rPr lang="en-GB" dirty="0" smtClean="0">
                <a:solidFill>
                  <a:srgbClr val="000090"/>
                </a:solidFill>
              </a:rPr>
              <a:t>Contacts the fertility centre that works with scientists.</a:t>
            </a:r>
          </a:p>
          <a:p>
            <a:pPr marL="514350" indent="-514350">
              <a:buFont typeface="+mj-lt"/>
              <a:buAutoNum type="arabicPeriod"/>
            </a:pPr>
            <a:r>
              <a:rPr lang="en-GB" dirty="0" smtClean="0">
                <a:solidFill>
                  <a:srgbClr val="000090"/>
                </a:solidFill>
              </a:rPr>
              <a:t>Visits the clinic to get more information.</a:t>
            </a:r>
          </a:p>
          <a:p>
            <a:pPr marL="514350" indent="-514350">
              <a:buFont typeface="+mj-lt"/>
              <a:buAutoNum type="arabicPeriod"/>
            </a:pPr>
            <a:r>
              <a:rPr lang="en-GB" dirty="0" smtClean="0">
                <a:solidFill>
                  <a:srgbClr val="000090"/>
                </a:solidFill>
              </a:rPr>
              <a:t>Finalises decision and consents to provide eggs.</a:t>
            </a:r>
          </a:p>
          <a:p>
            <a:pPr marL="514350" indent="-514350">
              <a:buFont typeface="+mj-lt"/>
              <a:buAutoNum type="arabicPeriod"/>
            </a:pPr>
            <a:r>
              <a:rPr lang="en-GB" dirty="0" smtClean="0">
                <a:solidFill>
                  <a:srgbClr val="000090"/>
                </a:solidFill>
              </a:rPr>
              <a:t>Medical screening.</a:t>
            </a:r>
          </a:p>
          <a:p>
            <a:pPr marL="514350" indent="-514350">
              <a:buFont typeface="+mj-lt"/>
              <a:buAutoNum type="arabicPeriod"/>
            </a:pPr>
            <a:r>
              <a:rPr lang="en-GB" dirty="0" smtClean="0">
                <a:solidFill>
                  <a:srgbClr val="000090"/>
                </a:solidFill>
              </a:rPr>
              <a:t>Receives training and begins </a:t>
            </a:r>
            <a:r>
              <a:rPr lang="en-GB" dirty="0">
                <a:solidFill>
                  <a:srgbClr val="000090"/>
                </a:solidFill>
              </a:rPr>
              <a:t>hormone injections, one per day</a:t>
            </a:r>
            <a:r>
              <a:rPr lang="en-GB" dirty="0" smtClean="0">
                <a:solidFill>
                  <a:srgbClr val="000090"/>
                </a:solidFill>
              </a:rPr>
              <a:t>.</a:t>
            </a:r>
          </a:p>
          <a:p>
            <a:endParaRPr lang="en-GB" dirty="0">
              <a:solidFill>
                <a:srgbClr val="002060"/>
              </a:solidFill>
            </a:endParaRPr>
          </a:p>
          <a:p>
            <a:endParaRPr lang="en-GB" dirty="0">
              <a:solidFill>
                <a:srgbClr val="002060"/>
              </a:solidFill>
            </a:endParaRPr>
          </a:p>
          <a:p>
            <a:endParaRPr lang="en-GB" dirty="0">
              <a:solidFill>
                <a:srgbClr val="002060"/>
              </a:solidFill>
            </a:endParaRPr>
          </a:p>
          <a:p>
            <a:endParaRPr lang="en-GB" dirty="0"/>
          </a:p>
        </p:txBody>
      </p:sp>
      <p:sp>
        <p:nvSpPr>
          <p:cNvPr id="4" name="Content Placeholder 3"/>
          <p:cNvSpPr>
            <a:spLocks noGrp="1"/>
          </p:cNvSpPr>
          <p:nvPr>
            <p:ph sz="half" idx="2"/>
          </p:nvPr>
        </p:nvSpPr>
        <p:spPr>
          <a:xfrm>
            <a:off x="4644008" y="2132856"/>
            <a:ext cx="4038600" cy="4320480"/>
          </a:xfrm>
        </p:spPr>
        <p:txBody>
          <a:bodyPr>
            <a:normAutofit fontScale="85000" lnSpcReduction="20000"/>
          </a:bodyPr>
          <a:lstStyle/>
          <a:p>
            <a:pPr marL="514350" indent="-514350">
              <a:buFont typeface="+mj-lt"/>
              <a:buAutoNum type="arabicPeriod" startAt="7"/>
            </a:pPr>
            <a:r>
              <a:rPr lang="en-GB" dirty="0" smtClean="0">
                <a:solidFill>
                  <a:srgbClr val="000090"/>
                </a:solidFill>
              </a:rPr>
              <a:t>Visits </a:t>
            </a:r>
            <a:r>
              <a:rPr lang="en-GB" dirty="0">
                <a:solidFill>
                  <a:srgbClr val="000090"/>
                </a:solidFill>
              </a:rPr>
              <a:t>clinic </a:t>
            </a:r>
            <a:r>
              <a:rPr lang="en-GB" dirty="0" smtClean="0">
                <a:solidFill>
                  <a:srgbClr val="000090"/>
                </a:solidFill>
              </a:rPr>
              <a:t>for one or two check</a:t>
            </a:r>
            <a:r>
              <a:rPr lang="en-GB" dirty="0">
                <a:solidFill>
                  <a:srgbClr val="000090"/>
                </a:solidFill>
              </a:rPr>
              <a:t>-</a:t>
            </a:r>
            <a:r>
              <a:rPr lang="en-GB" dirty="0" smtClean="0">
                <a:solidFill>
                  <a:srgbClr val="000090"/>
                </a:solidFill>
              </a:rPr>
              <a:t>ups over four weeks.</a:t>
            </a:r>
          </a:p>
          <a:p>
            <a:pPr marL="514350" indent="-514350">
              <a:buFont typeface="+mj-lt"/>
              <a:buAutoNum type="arabicPeriod" startAt="7"/>
            </a:pPr>
            <a:r>
              <a:rPr lang="en-GB" dirty="0" smtClean="0">
                <a:solidFill>
                  <a:srgbClr val="000090"/>
                </a:solidFill>
              </a:rPr>
              <a:t>Attends clinic and, if all is well, receives training in preparing new hormone.</a:t>
            </a:r>
          </a:p>
          <a:p>
            <a:pPr marL="514350" indent="-514350">
              <a:buFont typeface="+mj-lt"/>
              <a:buAutoNum type="arabicPeriod" startAt="7"/>
            </a:pPr>
            <a:r>
              <a:rPr lang="en-GB" dirty="0" smtClean="0">
                <a:solidFill>
                  <a:srgbClr val="000090"/>
                </a:solidFill>
              </a:rPr>
              <a:t>Two injections per day for one week and another monitoring visit to clinic.</a:t>
            </a:r>
          </a:p>
          <a:p>
            <a:pPr marL="514350" indent="-514350">
              <a:buFont typeface="+mj-lt"/>
              <a:buAutoNum type="arabicPeriod" startAt="7"/>
            </a:pPr>
            <a:r>
              <a:rPr lang="en-GB" dirty="0" smtClean="0">
                <a:solidFill>
                  <a:srgbClr val="000090"/>
                </a:solidFill>
              </a:rPr>
              <a:t>Attends clinic for egg collection.</a:t>
            </a:r>
          </a:p>
          <a:p>
            <a:pPr marL="514350" indent="-514350">
              <a:buFont typeface="+mj-lt"/>
              <a:buAutoNum type="arabicPeriod" startAt="7"/>
            </a:pPr>
            <a:r>
              <a:rPr lang="en-GB" dirty="0" smtClean="0">
                <a:solidFill>
                  <a:srgbClr val="000090"/>
                </a:solidFill>
              </a:rPr>
              <a:t>Receives £500.</a:t>
            </a:r>
          </a:p>
          <a:p>
            <a:pPr marL="514350" indent="-514350">
              <a:buFont typeface="+mj-lt"/>
              <a:buAutoNum type="arabicPeriod" startAt="7"/>
            </a:pPr>
            <a:r>
              <a:rPr lang="en-GB" dirty="0" smtClean="0">
                <a:solidFill>
                  <a:srgbClr val="000090"/>
                </a:solidFill>
              </a:rPr>
              <a:t>Recovers from procedure.</a:t>
            </a:r>
            <a:endParaRPr lang="en-GB" b="1" dirty="0">
              <a:solidFill>
                <a:srgbClr val="000090"/>
              </a:solidFill>
            </a:endParaRPr>
          </a:p>
          <a:p>
            <a:endParaRPr lang="en-GB" dirty="0">
              <a:solidFill>
                <a:srgbClr val="002060"/>
              </a:solidFill>
            </a:endParaRPr>
          </a:p>
          <a:p>
            <a:endParaRPr lang="en-GB" dirty="0">
              <a:solidFill>
                <a:srgbClr val="002060"/>
              </a:solidFill>
            </a:endParaRPr>
          </a:p>
          <a:p>
            <a:endParaRPr lang="en-GB" dirty="0">
              <a:solidFill>
                <a:srgbClr val="002060"/>
              </a:solidFill>
            </a:endParaRPr>
          </a:p>
          <a:p>
            <a:endParaRPr lang="en-GB" dirty="0"/>
          </a:p>
        </p:txBody>
      </p:sp>
      <p:sp>
        <p:nvSpPr>
          <p:cNvPr id="5" name="TextBox 4"/>
          <p:cNvSpPr txBox="1"/>
          <p:nvPr/>
        </p:nvSpPr>
        <p:spPr>
          <a:xfrm>
            <a:off x="467544" y="1196752"/>
            <a:ext cx="8280920" cy="800219"/>
          </a:xfrm>
          <a:prstGeom prst="rect">
            <a:avLst/>
          </a:prstGeom>
          <a:noFill/>
        </p:spPr>
        <p:txBody>
          <a:bodyPr wrap="square" rtlCol="0">
            <a:spAutoFit/>
          </a:bodyPr>
          <a:lstStyle/>
          <a:p>
            <a:pPr algn="ctr"/>
            <a:r>
              <a:rPr lang="en-GB" sz="2800" dirty="0" smtClean="0">
                <a:solidFill>
                  <a:srgbClr val="000090"/>
                </a:solidFill>
              </a:rPr>
              <a:t>A young woman living in the North East of England.</a:t>
            </a:r>
            <a:endParaRPr lang="en-GB" sz="2800" dirty="0">
              <a:solidFill>
                <a:srgbClr val="000090"/>
              </a:solidFill>
            </a:endParaRPr>
          </a:p>
          <a:p>
            <a:endParaRPr lang="en-US" dirty="0">
              <a:solidFill>
                <a:schemeClr val="tx2"/>
              </a:solidFill>
            </a:endParaRPr>
          </a:p>
        </p:txBody>
      </p:sp>
    </p:spTree>
    <p:extLst>
      <p:ext uri="{BB962C8B-B14F-4D97-AF65-F5344CB8AC3E}">
        <p14:creationId xmlns:p14="http://schemas.microsoft.com/office/powerpoint/2010/main" val="487385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3602" y="139077"/>
            <a:ext cx="8030984" cy="942838"/>
          </a:xfrm>
        </p:spPr>
        <p:txBody>
          <a:bodyPr>
            <a:normAutofit/>
          </a:bodyPr>
          <a:lstStyle/>
          <a:p>
            <a:pPr algn="l">
              <a:spcBef>
                <a:spcPts val="0"/>
              </a:spcBef>
            </a:pPr>
            <a:r>
              <a:rPr lang="en-US" sz="3200" b="1" dirty="0" smtClean="0">
                <a:solidFill>
                  <a:srgbClr val="000090"/>
                </a:solidFill>
              </a:rPr>
              <a:t>‘Egg harvesting’ translates to …</a:t>
            </a:r>
            <a:endParaRPr lang="en-US" sz="3200" b="1" dirty="0">
              <a:solidFill>
                <a:srgbClr val="000090"/>
              </a:solidFill>
            </a:endParaRPr>
          </a:p>
        </p:txBody>
      </p:sp>
      <p:pic>
        <p:nvPicPr>
          <p:cNvPr id="4" name="Picture 3" descr="alarm_clock_813.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2198" y="1222711"/>
            <a:ext cx="1371600" cy="1587500"/>
          </a:xfrm>
          <a:prstGeom prst="rect">
            <a:avLst/>
          </a:prstGeom>
        </p:spPr>
      </p:pic>
      <p:pic>
        <p:nvPicPr>
          <p:cNvPr id="5" name="Picture 4" descr="yellow-taxi-car.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81977" y="5733256"/>
            <a:ext cx="1862023" cy="1296645"/>
          </a:xfrm>
          <a:prstGeom prst="rect">
            <a:avLst/>
          </a:prstGeom>
        </p:spPr>
      </p:pic>
      <p:pic>
        <p:nvPicPr>
          <p:cNvPr id="6" name="Picture 5" descr="bus_9MBW.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76498" y="1909003"/>
            <a:ext cx="2433575" cy="1446239"/>
          </a:xfrm>
          <a:prstGeom prst="rect">
            <a:avLst/>
          </a:prstGeom>
        </p:spPr>
      </p:pic>
      <p:pic>
        <p:nvPicPr>
          <p:cNvPr id="7" name="Picture 6" descr="hospital11.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46751" y="1549017"/>
            <a:ext cx="3164297" cy="3029814"/>
          </a:xfrm>
          <a:prstGeom prst="rect">
            <a:avLst/>
          </a:prstGeom>
        </p:spPr>
      </p:pic>
      <p:pic>
        <p:nvPicPr>
          <p:cNvPr id="9" name="Picture 8" descr="female-patient-hospital-bed_patient_sit01.jp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44661" y="4406054"/>
            <a:ext cx="2242124" cy="2242124"/>
          </a:xfrm>
          <a:prstGeom prst="rect">
            <a:avLst/>
          </a:prstGeom>
        </p:spPr>
      </p:pic>
      <p:pic>
        <p:nvPicPr>
          <p:cNvPr id="10" name="Picture 9" descr="rhu0022.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82198" y="3713904"/>
            <a:ext cx="2159000" cy="1384300"/>
          </a:xfrm>
          <a:prstGeom prst="rect">
            <a:avLst/>
          </a:prstGeom>
        </p:spPr>
      </p:pic>
      <p:pic>
        <p:nvPicPr>
          <p:cNvPr id="11" name="Picture 10" descr="nurse_229.jpg"/>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76498" y="4089973"/>
            <a:ext cx="1668163" cy="2016461"/>
          </a:xfrm>
          <a:prstGeom prst="rect">
            <a:avLst/>
          </a:prstGeom>
        </p:spPr>
      </p:pic>
      <p:pic>
        <p:nvPicPr>
          <p:cNvPr id="12" name="Picture 11" descr="Cheque.pn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588224" y="4581128"/>
            <a:ext cx="1269715" cy="936104"/>
          </a:xfrm>
          <a:prstGeom prst="rect">
            <a:avLst/>
          </a:prstGeom>
        </p:spPr>
      </p:pic>
    </p:spTree>
    <p:extLst>
      <p:ext uri="{BB962C8B-B14F-4D97-AF65-F5344CB8AC3E}">
        <p14:creationId xmlns:p14="http://schemas.microsoft.com/office/powerpoint/2010/main" val="38738703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3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3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3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ssolve">
                                      <p:cBhvr>
                                        <p:cTn id="22" dur="3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dissolve">
                                      <p:cBhvr>
                                        <p:cTn id="27" dur="3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dissolve">
                                      <p:cBhvr>
                                        <p:cTn id="32" dur="10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dissolve">
                                      <p:cBhvr>
                                        <p:cTn id="37" dur="30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dissolve">
                                      <p:cBhvr>
                                        <p:cTn id="42"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3838" y="57774"/>
            <a:ext cx="7772400" cy="1470025"/>
          </a:xfrm>
        </p:spPr>
        <p:txBody>
          <a:bodyPr>
            <a:normAutofit/>
          </a:bodyPr>
          <a:lstStyle/>
          <a:p>
            <a:r>
              <a:rPr lang="en-US" sz="3200" b="1" dirty="0" smtClean="0">
                <a:solidFill>
                  <a:srgbClr val="000090"/>
                </a:solidFill>
              </a:rPr>
              <a:t>Egg ‘harvesting’</a:t>
            </a:r>
            <a:endParaRPr lang="en-US" sz="3200" b="1" dirty="0">
              <a:solidFill>
                <a:srgbClr val="000090"/>
              </a:solidFill>
            </a:endParaRPr>
          </a:p>
        </p:txBody>
      </p:sp>
      <p:pic>
        <p:nvPicPr>
          <p:cNvPr id="4" name="Picture 3"/>
          <p:cNvPicPr>
            <a:picLocks noChangeAspect="1"/>
          </p:cNvPicPr>
          <p:nvPr/>
        </p:nvPicPr>
        <p:blipFill>
          <a:blip r:embed="rId3"/>
          <a:stretch>
            <a:fillRect/>
          </a:stretch>
        </p:blipFill>
        <p:spPr>
          <a:xfrm>
            <a:off x="0" y="1524000"/>
            <a:ext cx="5661830" cy="2357216"/>
          </a:xfrm>
          <a:prstGeom prst="rect">
            <a:avLst/>
          </a:prstGeom>
        </p:spPr>
      </p:pic>
      <p:pic>
        <p:nvPicPr>
          <p:cNvPr id="10" name="Picture 9" descr="8w0b9399_0.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15679" y="3852891"/>
            <a:ext cx="6028320" cy="2896235"/>
          </a:xfrm>
          <a:prstGeom prst="rect">
            <a:avLst/>
          </a:prstGeom>
        </p:spPr>
      </p:pic>
    </p:spTree>
    <p:extLst>
      <p:ext uri="{BB962C8B-B14F-4D97-AF65-F5344CB8AC3E}">
        <p14:creationId xmlns:p14="http://schemas.microsoft.com/office/powerpoint/2010/main" val="3610067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GB" sz="3200" b="1" dirty="0" smtClean="0">
                <a:solidFill>
                  <a:srgbClr val="000090"/>
                </a:solidFill>
              </a:rPr>
              <a:t>So what name is given to this woman?</a:t>
            </a:r>
            <a:endParaRPr lang="en-GB" sz="3200" b="1" dirty="0">
              <a:solidFill>
                <a:srgbClr val="000090"/>
              </a:solidFill>
            </a:endParaRPr>
          </a:p>
        </p:txBody>
      </p:sp>
      <p:sp>
        <p:nvSpPr>
          <p:cNvPr id="3" name="Content Placeholder 2"/>
          <p:cNvSpPr>
            <a:spLocks noGrp="1"/>
          </p:cNvSpPr>
          <p:nvPr>
            <p:ph idx="1"/>
          </p:nvPr>
        </p:nvSpPr>
        <p:spPr>
          <a:xfrm>
            <a:off x="467544" y="1340768"/>
            <a:ext cx="8229600" cy="5184576"/>
          </a:xfrm>
        </p:spPr>
        <p:txBody>
          <a:bodyPr>
            <a:normAutofit fontScale="92500" lnSpcReduction="10000"/>
          </a:bodyPr>
          <a:lstStyle/>
          <a:p>
            <a:pPr marL="0" indent="0">
              <a:buNone/>
            </a:pPr>
            <a:r>
              <a:rPr lang="en-US" sz="3000" dirty="0" smtClean="0">
                <a:solidFill>
                  <a:srgbClr val="000090"/>
                </a:solidFill>
              </a:rPr>
              <a:t>If she is named at all:</a:t>
            </a:r>
          </a:p>
          <a:p>
            <a:r>
              <a:rPr lang="en-US" sz="3000" dirty="0">
                <a:solidFill>
                  <a:srgbClr val="000090"/>
                </a:solidFill>
              </a:rPr>
              <a:t>t</a:t>
            </a:r>
            <a:r>
              <a:rPr lang="en-US" sz="3000" dirty="0" smtClean="0">
                <a:solidFill>
                  <a:srgbClr val="000090"/>
                </a:solidFill>
              </a:rPr>
              <a:t>o the </a:t>
            </a:r>
            <a:r>
              <a:rPr lang="en-US" sz="3000" dirty="0">
                <a:solidFill>
                  <a:srgbClr val="000090"/>
                </a:solidFill>
              </a:rPr>
              <a:t>Nuffield Council on </a:t>
            </a:r>
            <a:r>
              <a:rPr lang="en-US" sz="3000" dirty="0" smtClean="0">
                <a:solidFill>
                  <a:srgbClr val="000090"/>
                </a:solidFill>
              </a:rPr>
              <a:t>Bioethics (in their ethical review in 2012) she is</a:t>
            </a:r>
            <a:endParaRPr lang="en-US" sz="3000" dirty="0">
              <a:solidFill>
                <a:srgbClr val="000090"/>
              </a:solidFill>
            </a:endParaRPr>
          </a:p>
          <a:p>
            <a:pPr lvl="1"/>
            <a:r>
              <a:rPr lang="en-US" sz="2600" dirty="0">
                <a:solidFill>
                  <a:srgbClr val="000090"/>
                </a:solidFill>
              </a:rPr>
              <a:t>m</a:t>
            </a:r>
            <a:r>
              <a:rPr lang="en-US" sz="2600" dirty="0" smtClean="0">
                <a:solidFill>
                  <a:srgbClr val="000090"/>
                </a:solidFill>
              </a:rPr>
              <a:t>ost often a ‘mitochondrial donor’</a:t>
            </a:r>
          </a:p>
          <a:p>
            <a:pPr lvl="1"/>
            <a:r>
              <a:rPr lang="en-US" sz="2600" dirty="0">
                <a:solidFill>
                  <a:srgbClr val="000090"/>
                </a:solidFill>
              </a:rPr>
              <a:t>t</a:t>
            </a:r>
            <a:r>
              <a:rPr lang="en-US" sz="2600" dirty="0" smtClean="0">
                <a:solidFill>
                  <a:srgbClr val="000090"/>
                </a:solidFill>
              </a:rPr>
              <a:t>hough occasionally an ‘egg donor’</a:t>
            </a:r>
          </a:p>
          <a:p>
            <a:pPr lvl="1"/>
            <a:r>
              <a:rPr lang="en-US" sz="2600" dirty="0" smtClean="0">
                <a:solidFill>
                  <a:srgbClr val="000090"/>
                </a:solidFill>
              </a:rPr>
              <a:t>but should </a:t>
            </a:r>
            <a:r>
              <a:rPr lang="en-US" sz="2600" b="1" dirty="0" smtClean="0">
                <a:solidFill>
                  <a:srgbClr val="000090"/>
                </a:solidFill>
              </a:rPr>
              <a:t>not</a:t>
            </a:r>
            <a:r>
              <a:rPr lang="en-US" sz="2600" dirty="0" smtClean="0">
                <a:solidFill>
                  <a:srgbClr val="000090"/>
                </a:solidFill>
              </a:rPr>
              <a:t> be ‘given the same status in all aspects of regulation as a reproductive egg or embryo donor’</a:t>
            </a:r>
            <a:endParaRPr lang="en-US" sz="2600" dirty="0">
              <a:solidFill>
                <a:srgbClr val="000090"/>
              </a:solidFill>
            </a:endParaRPr>
          </a:p>
          <a:p>
            <a:r>
              <a:rPr lang="en-US" sz="3000" dirty="0">
                <a:solidFill>
                  <a:srgbClr val="000090"/>
                </a:solidFill>
              </a:rPr>
              <a:t>t</a:t>
            </a:r>
            <a:r>
              <a:rPr lang="en-US" sz="3000" dirty="0" smtClean="0">
                <a:solidFill>
                  <a:srgbClr val="000090"/>
                </a:solidFill>
              </a:rPr>
              <a:t>o the </a:t>
            </a:r>
            <a:r>
              <a:rPr lang="en-US" sz="3000" dirty="0">
                <a:solidFill>
                  <a:srgbClr val="000090"/>
                </a:solidFill>
              </a:rPr>
              <a:t>Department for </a:t>
            </a:r>
            <a:r>
              <a:rPr lang="en-US" sz="3000" dirty="0" smtClean="0">
                <a:solidFill>
                  <a:srgbClr val="000090"/>
                </a:solidFill>
              </a:rPr>
              <a:t>Health (2014/15) she is</a:t>
            </a:r>
            <a:endParaRPr lang="en-US" sz="3000" dirty="0">
              <a:solidFill>
                <a:srgbClr val="000090"/>
              </a:solidFill>
            </a:endParaRPr>
          </a:p>
          <a:p>
            <a:pPr lvl="1"/>
            <a:r>
              <a:rPr lang="en-US" sz="2600" dirty="0">
                <a:solidFill>
                  <a:srgbClr val="000090"/>
                </a:solidFill>
              </a:rPr>
              <a:t>a</a:t>
            </a:r>
            <a:r>
              <a:rPr lang="en-US" sz="2600" dirty="0" smtClean="0">
                <a:solidFill>
                  <a:srgbClr val="000090"/>
                </a:solidFill>
              </a:rPr>
              <a:t> ‘mitochondrial </a:t>
            </a:r>
            <a:r>
              <a:rPr lang="en-US" sz="2600" dirty="0">
                <a:solidFill>
                  <a:srgbClr val="000090"/>
                </a:solidFill>
              </a:rPr>
              <a:t>donor’ </a:t>
            </a:r>
            <a:r>
              <a:rPr lang="en-US" sz="2600" dirty="0" smtClean="0">
                <a:solidFill>
                  <a:srgbClr val="000090"/>
                </a:solidFill>
              </a:rPr>
              <a:t>who </a:t>
            </a:r>
            <a:r>
              <a:rPr lang="en-US" sz="2600" dirty="0">
                <a:solidFill>
                  <a:srgbClr val="000090"/>
                </a:solidFill>
              </a:rPr>
              <a:t>‘should be treated more like [an] organ donor’ </a:t>
            </a:r>
            <a:endParaRPr lang="en-US" sz="2600" dirty="0" smtClean="0">
              <a:solidFill>
                <a:srgbClr val="000090"/>
              </a:solidFill>
            </a:endParaRPr>
          </a:p>
          <a:p>
            <a:pPr lvl="1"/>
            <a:r>
              <a:rPr lang="en-US" sz="2600" dirty="0" smtClean="0">
                <a:solidFill>
                  <a:srgbClr val="000090"/>
                </a:solidFill>
              </a:rPr>
              <a:t>is </a:t>
            </a:r>
            <a:r>
              <a:rPr lang="en-US" sz="2600" b="1" dirty="0" smtClean="0">
                <a:solidFill>
                  <a:srgbClr val="000090"/>
                </a:solidFill>
              </a:rPr>
              <a:t>not</a:t>
            </a:r>
            <a:r>
              <a:rPr lang="en-US" sz="2600" dirty="0" smtClean="0">
                <a:solidFill>
                  <a:srgbClr val="000090"/>
                </a:solidFill>
              </a:rPr>
              <a:t> to be considered a ‘parent’ </a:t>
            </a:r>
          </a:p>
          <a:p>
            <a:pPr lvl="1"/>
            <a:r>
              <a:rPr lang="en-US" sz="2600" dirty="0" smtClean="0">
                <a:solidFill>
                  <a:srgbClr val="000090"/>
                </a:solidFill>
              </a:rPr>
              <a:t>and is someone who should remain anonymous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GB" sz="3200" b="1" dirty="0" smtClean="0">
                <a:solidFill>
                  <a:srgbClr val="000090"/>
                </a:solidFill>
              </a:rPr>
              <a:t>Further names for this woman</a:t>
            </a:r>
            <a:endParaRPr lang="en-GB" sz="3200" b="1" dirty="0">
              <a:solidFill>
                <a:srgbClr val="000090"/>
              </a:solidFill>
            </a:endParaRPr>
          </a:p>
        </p:txBody>
      </p:sp>
      <p:sp>
        <p:nvSpPr>
          <p:cNvPr id="3" name="Content Placeholder 2"/>
          <p:cNvSpPr>
            <a:spLocks noGrp="1"/>
          </p:cNvSpPr>
          <p:nvPr>
            <p:ph idx="1"/>
          </p:nvPr>
        </p:nvSpPr>
        <p:spPr>
          <a:xfrm>
            <a:off x="467544" y="1340768"/>
            <a:ext cx="8229600" cy="5184576"/>
          </a:xfrm>
        </p:spPr>
        <p:txBody>
          <a:bodyPr>
            <a:normAutofit/>
          </a:bodyPr>
          <a:lstStyle/>
          <a:p>
            <a:r>
              <a:rPr lang="en-US" sz="2800" dirty="0">
                <a:solidFill>
                  <a:srgbClr val="000090"/>
                </a:solidFill>
              </a:rPr>
              <a:t>t</a:t>
            </a:r>
            <a:r>
              <a:rPr lang="en-US" sz="2800" dirty="0" smtClean="0">
                <a:solidFill>
                  <a:srgbClr val="000090"/>
                </a:solidFill>
              </a:rPr>
              <a:t>o </a:t>
            </a:r>
            <a:r>
              <a:rPr lang="en-US" sz="2800" dirty="0">
                <a:solidFill>
                  <a:srgbClr val="000090"/>
                </a:solidFill>
              </a:rPr>
              <a:t>Parliamentarians in debate </a:t>
            </a:r>
            <a:r>
              <a:rPr lang="en-US" sz="2800" dirty="0" smtClean="0">
                <a:solidFill>
                  <a:srgbClr val="000090"/>
                </a:solidFill>
              </a:rPr>
              <a:t>(2014 and 2015) </a:t>
            </a:r>
            <a:r>
              <a:rPr lang="en-US" sz="2800" dirty="0">
                <a:solidFill>
                  <a:srgbClr val="000090"/>
                </a:solidFill>
              </a:rPr>
              <a:t>she is</a:t>
            </a:r>
          </a:p>
          <a:p>
            <a:pPr lvl="1"/>
            <a:r>
              <a:rPr lang="en-US" sz="2400" dirty="0">
                <a:solidFill>
                  <a:srgbClr val="000090"/>
                </a:solidFill>
              </a:rPr>
              <a:t>Usually invisible, unless she is a ‘vulnerable woman’</a:t>
            </a:r>
          </a:p>
          <a:p>
            <a:r>
              <a:rPr lang="en-US" sz="2800" dirty="0">
                <a:solidFill>
                  <a:srgbClr val="000090"/>
                </a:solidFill>
              </a:rPr>
              <a:t>t</a:t>
            </a:r>
            <a:r>
              <a:rPr lang="en-US" sz="2800" dirty="0" smtClean="0">
                <a:solidFill>
                  <a:srgbClr val="000090"/>
                </a:solidFill>
              </a:rPr>
              <a:t>o the </a:t>
            </a:r>
            <a:r>
              <a:rPr lang="en-US" sz="2800" dirty="0">
                <a:solidFill>
                  <a:srgbClr val="000090"/>
                </a:solidFill>
              </a:rPr>
              <a:t>regulator, the Human </a:t>
            </a:r>
            <a:r>
              <a:rPr lang="en-US" sz="2800" dirty="0" err="1">
                <a:solidFill>
                  <a:srgbClr val="000090"/>
                </a:solidFill>
              </a:rPr>
              <a:t>Fertilisation</a:t>
            </a:r>
            <a:r>
              <a:rPr lang="en-US" sz="2800" dirty="0">
                <a:solidFill>
                  <a:srgbClr val="000090"/>
                </a:solidFill>
              </a:rPr>
              <a:t> and Embryology </a:t>
            </a:r>
            <a:r>
              <a:rPr lang="en-US" sz="2800" dirty="0" smtClean="0">
                <a:solidFill>
                  <a:srgbClr val="000090"/>
                </a:solidFill>
              </a:rPr>
              <a:t>Authority, since 2011 she has been</a:t>
            </a:r>
            <a:endParaRPr lang="en-US" sz="2800" dirty="0">
              <a:solidFill>
                <a:srgbClr val="000090"/>
              </a:solidFill>
            </a:endParaRPr>
          </a:p>
          <a:p>
            <a:pPr lvl="1"/>
            <a:r>
              <a:rPr lang="en-US" sz="2400" dirty="0">
                <a:solidFill>
                  <a:srgbClr val="000090"/>
                </a:solidFill>
              </a:rPr>
              <a:t>a</a:t>
            </a:r>
            <a:r>
              <a:rPr lang="en-US" sz="2400" dirty="0" smtClean="0">
                <a:solidFill>
                  <a:srgbClr val="000090"/>
                </a:solidFill>
              </a:rPr>
              <a:t> ‘mitochondrial </a:t>
            </a:r>
            <a:r>
              <a:rPr lang="en-US" sz="2400" dirty="0">
                <a:solidFill>
                  <a:srgbClr val="000090"/>
                </a:solidFill>
              </a:rPr>
              <a:t>donor’ </a:t>
            </a:r>
            <a:r>
              <a:rPr lang="en-US" sz="2400" dirty="0" smtClean="0">
                <a:solidFill>
                  <a:srgbClr val="000090"/>
                </a:solidFill>
              </a:rPr>
              <a:t>and has ‘the </a:t>
            </a:r>
            <a:r>
              <a:rPr lang="en-US" sz="2400" dirty="0">
                <a:solidFill>
                  <a:srgbClr val="000090"/>
                </a:solidFill>
              </a:rPr>
              <a:t>status of a </a:t>
            </a:r>
            <a:r>
              <a:rPr lang="en-US" sz="2400" dirty="0" smtClean="0">
                <a:solidFill>
                  <a:srgbClr val="000090"/>
                </a:solidFill>
              </a:rPr>
              <a:t>tissue </a:t>
            </a:r>
            <a:r>
              <a:rPr lang="en-US" sz="2400" dirty="0">
                <a:solidFill>
                  <a:srgbClr val="000090"/>
                </a:solidFill>
              </a:rPr>
              <a:t>donor’</a:t>
            </a:r>
            <a:r>
              <a:rPr lang="en-GB" sz="2400" dirty="0">
                <a:solidFill>
                  <a:srgbClr val="000090"/>
                </a:solidFill>
              </a:rPr>
              <a:t> </a:t>
            </a:r>
            <a:endParaRPr lang="en-GB" sz="2400" dirty="0" smtClean="0">
              <a:solidFill>
                <a:srgbClr val="000090"/>
              </a:solidFill>
            </a:endParaRPr>
          </a:p>
          <a:p>
            <a:pPr lvl="1"/>
            <a:r>
              <a:rPr lang="en-GB" sz="2400" b="1" dirty="0" smtClean="0">
                <a:solidFill>
                  <a:srgbClr val="000090"/>
                </a:solidFill>
              </a:rPr>
              <a:t>not</a:t>
            </a:r>
            <a:r>
              <a:rPr lang="en-GB" sz="2400" dirty="0" smtClean="0">
                <a:solidFill>
                  <a:srgbClr val="000090"/>
                </a:solidFill>
              </a:rPr>
              <a:t> equivalent to an egg donor for treatment</a:t>
            </a:r>
          </a:p>
          <a:p>
            <a:pPr lvl="1"/>
            <a:r>
              <a:rPr lang="en-GB" sz="2400" dirty="0" smtClean="0">
                <a:solidFill>
                  <a:srgbClr val="000090"/>
                </a:solidFill>
              </a:rPr>
              <a:t>and is someone who should remain anonymous</a:t>
            </a:r>
            <a:endParaRPr lang="en-US" sz="2400" dirty="0" smtClean="0">
              <a:solidFill>
                <a:srgbClr val="000090"/>
              </a:solidFill>
            </a:endParaRPr>
          </a:p>
          <a:p>
            <a:r>
              <a:rPr lang="en-US" sz="2800" dirty="0">
                <a:solidFill>
                  <a:srgbClr val="000090"/>
                </a:solidFill>
              </a:rPr>
              <a:t>t</a:t>
            </a:r>
            <a:r>
              <a:rPr lang="en-US" sz="2800" dirty="0" smtClean="0">
                <a:solidFill>
                  <a:srgbClr val="000090"/>
                </a:solidFill>
              </a:rPr>
              <a:t>o the clinicians and scientists involved she can be</a:t>
            </a:r>
          </a:p>
          <a:p>
            <a:pPr lvl="1"/>
            <a:r>
              <a:rPr lang="en-US" sz="2400" dirty="0">
                <a:solidFill>
                  <a:srgbClr val="000090"/>
                </a:solidFill>
              </a:rPr>
              <a:t>a</a:t>
            </a:r>
            <a:r>
              <a:rPr lang="en-US" sz="2400" dirty="0" smtClean="0">
                <a:solidFill>
                  <a:srgbClr val="000090"/>
                </a:solidFill>
              </a:rPr>
              <a:t>n ‘altruistic </a:t>
            </a:r>
            <a:r>
              <a:rPr lang="en-US" sz="2400" dirty="0">
                <a:solidFill>
                  <a:srgbClr val="000090"/>
                </a:solidFill>
              </a:rPr>
              <a:t>egg donor’ </a:t>
            </a:r>
            <a:r>
              <a:rPr lang="en-US" sz="2400" dirty="0" smtClean="0">
                <a:solidFill>
                  <a:srgbClr val="000090"/>
                </a:solidFill>
              </a:rPr>
              <a:t>or an ‘egg donor for research’</a:t>
            </a:r>
          </a:p>
          <a:p>
            <a:pPr lvl="1"/>
            <a:r>
              <a:rPr lang="en-US" sz="2400" dirty="0">
                <a:solidFill>
                  <a:srgbClr val="000090"/>
                </a:solidFill>
              </a:rPr>
              <a:t>o</a:t>
            </a:r>
            <a:r>
              <a:rPr lang="en-US" sz="2400" dirty="0" smtClean="0">
                <a:solidFill>
                  <a:srgbClr val="000090"/>
                </a:solidFill>
              </a:rPr>
              <a:t>r ‘just a tissue donor’.</a:t>
            </a:r>
          </a:p>
          <a:p>
            <a:endParaRPr lang="en-US" dirty="0"/>
          </a:p>
          <a:p>
            <a:pPr marL="0" indent="0">
              <a:buNone/>
            </a:pPr>
            <a:endParaRPr lang="en-US" dirty="0" smtClean="0"/>
          </a:p>
          <a:p>
            <a:endParaRPr lang="en-US" dirty="0"/>
          </a:p>
          <a:p>
            <a:endParaRPr lang="en-US" dirty="0"/>
          </a:p>
        </p:txBody>
      </p:sp>
    </p:spTree>
    <p:extLst>
      <p:ext uri="{BB962C8B-B14F-4D97-AF65-F5344CB8AC3E}">
        <p14:creationId xmlns:p14="http://schemas.microsoft.com/office/powerpoint/2010/main" val="1663114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solidFill>
                  <a:srgbClr val="000090"/>
                </a:solidFill>
              </a:rPr>
              <a:t>The absent presence of providers: </a:t>
            </a:r>
            <a:br>
              <a:rPr lang="en-GB" sz="3200" b="1" dirty="0" smtClean="0">
                <a:solidFill>
                  <a:srgbClr val="000090"/>
                </a:solidFill>
              </a:rPr>
            </a:br>
            <a:r>
              <a:rPr lang="en-GB" sz="3200" b="1" dirty="0" smtClean="0">
                <a:solidFill>
                  <a:srgbClr val="000090"/>
                </a:solidFill>
              </a:rPr>
              <a:t>Harvesting eggs – hiding women (Haimes 2014)</a:t>
            </a:r>
            <a:endParaRPr lang="en-GB" sz="3200" b="1" dirty="0">
              <a:solidFill>
                <a:srgbClr val="000090"/>
              </a:solidFill>
            </a:endParaRPr>
          </a:p>
        </p:txBody>
      </p:sp>
      <p:pic>
        <p:nvPicPr>
          <p:cNvPr id="9218" name="Picture 2" descr="C:\Users\Erica\Pictures\harvesting egg 2.JPG"/>
          <p:cNvPicPr>
            <a:picLocks noGrp="1" noChangeAspect="1" noChangeArrowheads="1"/>
          </p:cNvPicPr>
          <p:nvPr>
            <p:ph idx="1"/>
          </p:nvPr>
        </p:nvPicPr>
        <p:blipFill>
          <a:blip r:embed="rId3" cstate="print"/>
          <a:srcRect/>
          <a:stretch>
            <a:fillRect/>
          </a:stretch>
        </p:blipFill>
        <p:spPr bwMode="auto">
          <a:xfrm>
            <a:off x="2123728" y="3140968"/>
            <a:ext cx="5328592" cy="3600400"/>
          </a:xfrm>
          <a:prstGeom prst="rect">
            <a:avLst/>
          </a:prstGeom>
          <a:noFill/>
        </p:spPr>
      </p:pic>
      <p:sp>
        <p:nvSpPr>
          <p:cNvPr id="3" name="TextBox 2"/>
          <p:cNvSpPr txBox="1"/>
          <p:nvPr/>
        </p:nvSpPr>
        <p:spPr>
          <a:xfrm>
            <a:off x="899592" y="1772817"/>
            <a:ext cx="7704856" cy="1231106"/>
          </a:xfrm>
          <a:prstGeom prst="rect">
            <a:avLst/>
          </a:prstGeom>
          <a:noFill/>
        </p:spPr>
        <p:txBody>
          <a:bodyPr wrap="square" rtlCol="0">
            <a:spAutoFit/>
          </a:bodyPr>
          <a:lstStyle/>
          <a:p>
            <a:r>
              <a:rPr lang="en-US" sz="2800" dirty="0" smtClean="0">
                <a:solidFill>
                  <a:srgbClr val="000090"/>
                </a:solidFill>
              </a:rPr>
              <a:t>The </a:t>
            </a:r>
            <a:r>
              <a:rPr lang="en-US" sz="2800" dirty="0">
                <a:solidFill>
                  <a:srgbClr val="000090"/>
                </a:solidFill>
              </a:rPr>
              <a:t>woman often only appears as a disembodied egg in a laboratory.</a:t>
            </a:r>
          </a:p>
          <a:p>
            <a:endParaRPr lang="en-US" dirty="0"/>
          </a:p>
        </p:txBody>
      </p:sp>
    </p:spTree>
    <p:extLst>
      <p:ext uri="{BB962C8B-B14F-4D97-AF65-F5344CB8AC3E}">
        <p14:creationId xmlns:p14="http://schemas.microsoft.com/office/powerpoint/2010/main" val="3712887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GB" sz="3200" b="1" dirty="0" smtClean="0">
                <a:solidFill>
                  <a:srgbClr val="000090"/>
                </a:solidFill>
              </a:rPr>
              <a:t>Further categorisation of this woman</a:t>
            </a:r>
            <a:endParaRPr lang="en-GB" sz="3200" b="1" dirty="0">
              <a:solidFill>
                <a:srgbClr val="000090"/>
              </a:solidFill>
            </a:endParaRPr>
          </a:p>
        </p:txBody>
      </p:sp>
      <p:sp>
        <p:nvSpPr>
          <p:cNvPr id="3" name="Content Placeholder 2"/>
          <p:cNvSpPr>
            <a:spLocks noGrp="1"/>
          </p:cNvSpPr>
          <p:nvPr>
            <p:ph idx="1"/>
          </p:nvPr>
        </p:nvSpPr>
        <p:spPr>
          <a:xfrm>
            <a:off x="467544" y="1052736"/>
            <a:ext cx="8229600" cy="5616624"/>
          </a:xfrm>
        </p:spPr>
        <p:txBody>
          <a:bodyPr>
            <a:normAutofit fontScale="92500" lnSpcReduction="10000"/>
          </a:bodyPr>
          <a:lstStyle/>
          <a:p>
            <a:r>
              <a:rPr lang="en-US" sz="2800" dirty="0">
                <a:solidFill>
                  <a:srgbClr val="000090"/>
                </a:solidFill>
              </a:rPr>
              <a:t>To journalists she is</a:t>
            </a:r>
          </a:p>
          <a:p>
            <a:pPr lvl="1"/>
            <a:r>
              <a:rPr lang="en-US" sz="2600" dirty="0" smtClean="0">
                <a:solidFill>
                  <a:srgbClr val="000090"/>
                </a:solidFill>
              </a:rPr>
              <a:t>a </a:t>
            </a:r>
            <a:r>
              <a:rPr lang="en-US" sz="2600" dirty="0">
                <a:solidFill>
                  <a:srgbClr val="000090"/>
                </a:solidFill>
              </a:rPr>
              <a:t>contributor to a ‘three-parent baby</a:t>
            </a:r>
            <a:r>
              <a:rPr lang="en-US" sz="2600" dirty="0" smtClean="0">
                <a:solidFill>
                  <a:srgbClr val="000090"/>
                </a:solidFill>
              </a:rPr>
              <a:t>’</a:t>
            </a:r>
          </a:p>
          <a:p>
            <a:r>
              <a:rPr lang="en-US" sz="3000" dirty="0">
                <a:solidFill>
                  <a:srgbClr val="000090"/>
                </a:solidFill>
              </a:rPr>
              <a:t>T</a:t>
            </a:r>
            <a:r>
              <a:rPr lang="en-US" sz="3000" dirty="0" smtClean="0">
                <a:solidFill>
                  <a:srgbClr val="000090"/>
                </a:solidFill>
              </a:rPr>
              <a:t>o us she is</a:t>
            </a:r>
          </a:p>
          <a:p>
            <a:pPr lvl="1"/>
            <a:r>
              <a:rPr lang="en-US" sz="2600" dirty="0" smtClean="0">
                <a:solidFill>
                  <a:srgbClr val="000090"/>
                </a:solidFill>
              </a:rPr>
              <a:t>An ‘egg provider’ (</a:t>
            </a:r>
            <a:r>
              <a:rPr lang="en-US" sz="2400" dirty="0">
                <a:solidFill>
                  <a:srgbClr val="000090"/>
                </a:solidFill>
              </a:rPr>
              <a:t>Haimes and Taylor 2009, 2010; Haimes, Taylor and </a:t>
            </a:r>
            <a:r>
              <a:rPr lang="en-US" sz="2400" dirty="0" err="1">
                <a:solidFill>
                  <a:srgbClr val="000090"/>
                </a:solidFill>
              </a:rPr>
              <a:t>Turkmendag</a:t>
            </a:r>
            <a:r>
              <a:rPr lang="en-US" sz="2400" dirty="0">
                <a:solidFill>
                  <a:srgbClr val="000090"/>
                </a:solidFill>
              </a:rPr>
              <a:t> 2012; Haimes 2013</a:t>
            </a:r>
            <a:r>
              <a:rPr lang="en-US" sz="2600" dirty="0" smtClean="0">
                <a:solidFill>
                  <a:srgbClr val="000090"/>
                </a:solidFill>
              </a:rPr>
              <a:t>)</a:t>
            </a:r>
          </a:p>
          <a:p>
            <a:pPr lvl="2"/>
            <a:r>
              <a:rPr lang="en-US" sz="2600" dirty="0" smtClean="0">
                <a:solidFill>
                  <a:srgbClr val="000090"/>
                </a:solidFill>
              </a:rPr>
              <a:t>Our attempt to start from position of analytical neutrality; less presumption of motive</a:t>
            </a:r>
          </a:p>
          <a:p>
            <a:r>
              <a:rPr lang="en-US" sz="2800" dirty="0" smtClean="0">
                <a:solidFill>
                  <a:srgbClr val="000090"/>
                </a:solidFill>
              </a:rPr>
              <a:t>In the bioethics literature…</a:t>
            </a:r>
            <a:endParaRPr lang="en-US" sz="2800" dirty="0">
              <a:solidFill>
                <a:srgbClr val="000090"/>
              </a:solidFill>
            </a:endParaRPr>
          </a:p>
          <a:p>
            <a:pPr lvl="1"/>
            <a:r>
              <a:rPr lang="en-US" sz="2400" dirty="0" smtClean="0">
                <a:solidFill>
                  <a:srgbClr val="000090"/>
                </a:solidFill>
              </a:rPr>
              <a:t>Not often mentioned; literature focusses on the ethics of the procedure, the impact on any potential child, and of germ-line modification, </a:t>
            </a:r>
            <a:r>
              <a:rPr lang="en-US" sz="2400" dirty="0" err="1" smtClean="0">
                <a:solidFill>
                  <a:srgbClr val="000090"/>
                </a:solidFill>
              </a:rPr>
              <a:t>eg</a:t>
            </a:r>
            <a:endParaRPr lang="en-US" sz="2400" dirty="0" smtClean="0">
              <a:solidFill>
                <a:srgbClr val="000090"/>
              </a:solidFill>
            </a:endParaRPr>
          </a:p>
          <a:p>
            <a:pPr lvl="2"/>
            <a:r>
              <a:rPr lang="en-GB" sz="2000" dirty="0" err="1" smtClean="0">
                <a:solidFill>
                  <a:srgbClr val="000090"/>
                </a:solidFill>
              </a:rPr>
              <a:t>Bredenoord</a:t>
            </a:r>
            <a:r>
              <a:rPr lang="en-GB" sz="2000" dirty="0" smtClean="0">
                <a:solidFill>
                  <a:srgbClr val="000090"/>
                </a:solidFill>
              </a:rPr>
              <a:t> </a:t>
            </a:r>
            <a:r>
              <a:rPr lang="en-GB" sz="2000" dirty="0">
                <a:solidFill>
                  <a:srgbClr val="000090"/>
                </a:solidFill>
              </a:rPr>
              <a:t>and </a:t>
            </a:r>
            <a:r>
              <a:rPr lang="en-GB" sz="2000" dirty="0" err="1">
                <a:solidFill>
                  <a:srgbClr val="000090"/>
                </a:solidFill>
              </a:rPr>
              <a:t>Braude</a:t>
            </a:r>
            <a:r>
              <a:rPr lang="en-GB" sz="2000" dirty="0">
                <a:solidFill>
                  <a:srgbClr val="000090"/>
                </a:solidFill>
              </a:rPr>
              <a:t> (2011) </a:t>
            </a:r>
            <a:r>
              <a:rPr lang="en-US" sz="2000" dirty="0" smtClean="0">
                <a:solidFill>
                  <a:srgbClr val="000090"/>
                </a:solidFill>
              </a:rPr>
              <a:t>BMJ</a:t>
            </a:r>
            <a:r>
              <a:rPr lang="en-US" sz="2000" dirty="0">
                <a:solidFill>
                  <a:srgbClr val="000090"/>
                </a:solidFill>
              </a:rPr>
              <a:t>, 8 Jan, 342, 87-9</a:t>
            </a:r>
            <a:r>
              <a:rPr lang="en-US" sz="2000" dirty="0" smtClean="0">
                <a:solidFill>
                  <a:srgbClr val="000090"/>
                </a:solidFill>
              </a:rPr>
              <a:t>.</a:t>
            </a:r>
          </a:p>
          <a:p>
            <a:pPr lvl="2"/>
            <a:r>
              <a:rPr lang="en-US" sz="2000" dirty="0" err="1" smtClean="0">
                <a:solidFill>
                  <a:srgbClr val="000090"/>
                </a:solidFill>
              </a:rPr>
              <a:t>Bredenoord</a:t>
            </a:r>
            <a:r>
              <a:rPr lang="en-US" sz="2000" dirty="0">
                <a:solidFill>
                  <a:srgbClr val="000090"/>
                </a:solidFill>
              </a:rPr>
              <a:t>, </a:t>
            </a:r>
            <a:r>
              <a:rPr lang="en-US" sz="2000" dirty="0" err="1">
                <a:solidFill>
                  <a:srgbClr val="000090"/>
                </a:solidFill>
              </a:rPr>
              <a:t>Dondorp</a:t>
            </a:r>
            <a:r>
              <a:rPr lang="en-US" sz="2000" dirty="0">
                <a:solidFill>
                  <a:srgbClr val="000090"/>
                </a:solidFill>
              </a:rPr>
              <a:t>, </a:t>
            </a:r>
            <a:r>
              <a:rPr lang="en-US" sz="2000" dirty="0" err="1">
                <a:solidFill>
                  <a:srgbClr val="000090"/>
                </a:solidFill>
              </a:rPr>
              <a:t>Pennings</a:t>
            </a:r>
            <a:r>
              <a:rPr lang="en-US" sz="2000" dirty="0">
                <a:solidFill>
                  <a:srgbClr val="000090"/>
                </a:solidFill>
              </a:rPr>
              <a:t> and De Wert (2011) Ethics of modifying the mitochondrial genome, J Med Ethics, 37, 97 </a:t>
            </a:r>
            <a:r>
              <a:rPr lang="en-US" sz="2000" dirty="0" smtClean="0">
                <a:solidFill>
                  <a:srgbClr val="000090"/>
                </a:solidFill>
              </a:rPr>
              <a:t>– 100</a:t>
            </a:r>
          </a:p>
          <a:p>
            <a:pPr lvl="2"/>
            <a:r>
              <a:rPr lang="en-US" sz="2000" dirty="0" smtClean="0">
                <a:solidFill>
                  <a:srgbClr val="000090"/>
                </a:solidFill>
              </a:rPr>
              <a:t>But see also </a:t>
            </a:r>
            <a:r>
              <a:rPr lang="en-US" sz="2000" dirty="0" err="1" smtClean="0">
                <a:solidFill>
                  <a:srgbClr val="000090"/>
                </a:solidFill>
              </a:rPr>
              <a:t>Baylis</a:t>
            </a:r>
            <a:r>
              <a:rPr lang="en-US" sz="2000" dirty="0" smtClean="0">
                <a:solidFill>
                  <a:srgbClr val="000090"/>
                </a:solidFill>
              </a:rPr>
              <a:t> (2013) RBM Online 26, 531-4</a:t>
            </a:r>
            <a:endParaRPr lang="en-GB" sz="2000" dirty="0"/>
          </a:p>
        </p:txBody>
      </p:sp>
    </p:spTree>
    <p:extLst>
      <p:ext uri="{BB962C8B-B14F-4D97-AF65-F5344CB8AC3E}">
        <p14:creationId xmlns:p14="http://schemas.microsoft.com/office/powerpoint/2010/main" val="451737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Autofit/>
          </a:bodyPr>
          <a:lstStyle/>
          <a:p>
            <a:r>
              <a:rPr lang="en-GB" sz="3200" b="1" dirty="0" smtClean="0">
                <a:solidFill>
                  <a:srgbClr val="000090"/>
                </a:solidFill>
              </a:rPr>
              <a:t>Questions raised by the multiple representations of the egg providers</a:t>
            </a:r>
            <a:endParaRPr lang="en-GB" sz="3200" b="1" dirty="0">
              <a:solidFill>
                <a:srgbClr val="000090"/>
              </a:solidFill>
            </a:endParaRPr>
          </a:p>
        </p:txBody>
      </p:sp>
      <p:sp>
        <p:nvSpPr>
          <p:cNvPr id="3" name="Content Placeholder 2"/>
          <p:cNvSpPr>
            <a:spLocks noGrp="1"/>
          </p:cNvSpPr>
          <p:nvPr>
            <p:ph idx="1"/>
          </p:nvPr>
        </p:nvSpPr>
        <p:spPr>
          <a:xfrm>
            <a:off x="395536" y="1052736"/>
            <a:ext cx="8229600" cy="3600400"/>
          </a:xfrm>
        </p:spPr>
        <p:txBody>
          <a:bodyPr>
            <a:normAutofit/>
          </a:bodyPr>
          <a:lstStyle/>
          <a:p>
            <a:pPr>
              <a:buNone/>
            </a:pPr>
            <a:endParaRPr lang="en-GB" sz="2900" dirty="0" smtClean="0">
              <a:solidFill>
                <a:srgbClr val="002060"/>
              </a:solidFill>
            </a:endParaRPr>
          </a:p>
          <a:p>
            <a:pPr lvl="1">
              <a:buNone/>
            </a:pPr>
            <a:endParaRPr lang="en-GB" sz="2300" dirty="0">
              <a:solidFill>
                <a:srgbClr val="002060"/>
              </a:solidFill>
            </a:endParaRPr>
          </a:p>
        </p:txBody>
      </p:sp>
      <p:sp>
        <p:nvSpPr>
          <p:cNvPr id="5" name="Content Placeholder 2"/>
          <p:cNvSpPr txBox="1">
            <a:spLocks/>
          </p:cNvSpPr>
          <p:nvPr/>
        </p:nvSpPr>
        <p:spPr>
          <a:xfrm>
            <a:off x="539552" y="1196752"/>
            <a:ext cx="8229600" cy="4925144"/>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buFont typeface="+mj-lt"/>
              <a:buAutoNum type="arabicPeriod"/>
            </a:pPr>
            <a:r>
              <a:rPr lang="en-US" dirty="0">
                <a:solidFill>
                  <a:srgbClr val="000090"/>
                </a:solidFill>
              </a:rPr>
              <a:t>Do any of these </a:t>
            </a:r>
            <a:r>
              <a:rPr lang="en-US" dirty="0" err="1" smtClean="0">
                <a:solidFill>
                  <a:srgbClr val="000090"/>
                </a:solidFill>
              </a:rPr>
              <a:t>characterisations</a:t>
            </a:r>
            <a:r>
              <a:rPr lang="en-US" dirty="0" smtClean="0">
                <a:solidFill>
                  <a:srgbClr val="000090"/>
                </a:solidFill>
              </a:rPr>
              <a:t> adequately </a:t>
            </a:r>
            <a:r>
              <a:rPr lang="en-US" dirty="0">
                <a:solidFill>
                  <a:srgbClr val="000090"/>
                </a:solidFill>
              </a:rPr>
              <a:t>convey the practical, physical or social role played by these women</a:t>
            </a:r>
            <a:r>
              <a:rPr lang="en-US" dirty="0" smtClean="0">
                <a:solidFill>
                  <a:srgbClr val="000090"/>
                </a:solidFill>
              </a:rPr>
              <a:t>?</a:t>
            </a:r>
          </a:p>
          <a:p>
            <a:pPr marL="514350" indent="-514350">
              <a:buFont typeface="+mj-lt"/>
              <a:buAutoNum type="arabicPeriod"/>
            </a:pPr>
            <a:r>
              <a:rPr lang="en-US" dirty="0" smtClean="0">
                <a:solidFill>
                  <a:srgbClr val="000090"/>
                </a:solidFill>
              </a:rPr>
              <a:t>Is this a case of ‘making up’ donors (Hacking 2002, 2006)</a:t>
            </a:r>
            <a:endParaRPr lang="en-US" dirty="0">
              <a:solidFill>
                <a:srgbClr val="000090"/>
              </a:solidFill>
            </a:endParaRPr>
          </a:p>
          <a:p>
            <a:pPr marL="514350" indent="-514350">
              <a:buFont typeface="+mj-lt"/>
              <a:buAutoNum type="arabicPeriod"/>
            </a:pPr>
            <a:r>
              <a:rPr lang="en-US" dirty="0" smtClean="0">
                <a:solidFill>
                  <a:srgbClr val="000090"/>
                </a:solidFill>
              </a:rPr>
              <a:t>Do these </a:t>
            </a:r>
            <a:r>
              <a:rPr lang="en-US" dirty="0" err="1" smtClean="0">
                <a:solidFill>
                  <a:srgbClr val="000090"/>
                </a:solidFill>
              </a:rPr>
              <a:t>characterisations</a:t>
            </a:r>
            <a:r>
              <a:rPr lang="en-US" dirty="0" smtClean="0">
                <a:solidFill>
                  <a:srgbClr val="000090"/>
                </a:solidFill>
              </a:rPr>
              <a:t> translate ethical issues into technical issues and thence to technical solutions? </a:t>
            </a:r>
            <a:endParaRPr lang="en-US" dirty="0">
              <a:solidFill>
                <a:srgbClr val="000090"/>
              </a:solidFill>
            </a:endParaRPr>
          </a:p>
          <a:p>
            <a:pPr marL="1314450" lvl="2" indent="-514350"/>
            <a:r>
              <a:rPr lang="en-US" dirty="0" smtClean="0">
                <a:solidFill>
                  <a:srgbClr val="000090"/>
                </a:solidFill>
              </a:rPr>
              <a:t>McCallum 2014</a:t>
            </a:r>
            <a:endParaRPr lang="en-US" dirty="0">
              <a:solidFill>
                <a:srgbClr val="000090"/>
              </a:solidFill>
            </a:endParaRPr>
          </a:p>
          <a:p>
            <a:pPr marL="514350" indent="-514350">
              <a:buFont typeface="+mj-lt"/>
              <a:buAutoNum type="arabicPeriod"/>
            </a:pPr>
            <a:r>
              <a:rPr lang="en-US" dirty="0">
                <a:solidFill>
                  <a:srgbClr val="000090"/>
                </a:solidFill>
              </a:rPr>
              <a:t>W</a:t>
            </a:r>
            <a:r>
              <a:rPr lang="en-US" dirty="0" smtClean="0">
                <a:solidFill>
                  <a:srgbClr val="000090"/>
                </a:solidFill>
              </a:rPr>
              <a:t>hat impact on debate amongst the various publics, parliament, in the press?</a:t>
            </a:r>
            <a:endParaRPr lang="en-US" dirty="0">
              <a:solidFill>
                <a:srgbClr val="000090"/>
              </a:solidFill>
            </a:endParaRPr>
          </a:p>
          <a:p>
            <a:pPr marL="0" indent="0">
              <a:buFont typeface="Arial" pitchFamily="34" charset="0"/>
              <a:buNone/>
            </a:pPr>
            <a:endParaRPr lang="en-US" dirty="0" smtClean="0"/>
          </a:p>
          <a:p>
            <a:endParaRPr lang="en-US" dirty="0" smtClean="0"/>
          </a:p>
          <a:p>
            <a:endParaRPr lang="en-US" dirty="0"/>
          </a:p>
        </p:txBody>
      </p:sp>
    </p:spTree>
    <p:extLst>
      <p:ext uri="{BB962C8B-B14F-4D97-AF65-F5344CB8AC3E}">
        <p14:creationId xmlns:p14="http://schemas.microsoft.com/office/powerpoint/2010/main" val="1264187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8083</TotalTime>
  <Words>1806</Words>
  <Application>Microsoft Office PowerPoint</Application>
  <PresentationFormat>On-screen Show (4:3)</PresentationFormat>
  <Paragraphs>199</Paragraphs>
  <Slides>13</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Office Theme</vt:lpstr>
      <vt:lpstr>What’s in a name?  Identifying multiple representations of women who provide eggs for mitochondrial research. </vt:lpstr>
      <vt:lpstr>Who is being named?</vt:lpstr>
      <vt:lpstr>‘Egg harvesting’ translates to …</vt:lpstr>
      <vt:lpstr>Egg ‘harvesting’</vt:lpstr>
      <vt:lpstr>So what name is given to this woman?</vt:lpstr>
      <vt:lpstr>Further names for this woman</vt:lpstr>
      <vt:lpstr>The absent presence of providers:  Harvesting eggs – hiding women (Haimes 2014)</vt:lpstr>
      <vt:lpstr>Further categorisation of this woman</vt:lpstr>
      <vt:lpstr>Questions raised by the multiple representations of the egg providers</vt:lpstr>
      <vt:lpstr>Strategies of persuasion (Haimes 2014)</vt:lpstr>
      <vt:lpstr>Some effects of this translation</vt:lpstr>
      <vt:lpstr>Final thoughts</vt:lpstr>
      <vt:lpstr>Acknowledgements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Erica</dc:creator>
  <cp:lastModifiedBy>Hazel Halton</cp:lastModifiedBy>
  <cp:revision>668</cp:revision>
  <cp:lastPrinted>2013-10-09T07:05:12Z</cp:lastPrinted>
  <dcterms:created xsi:type="dcterms:W3CDTF">2012-10-17T14:05:46Z</dcterms:created>
  <dcterms:modified xsi:type="dcterms:W3CDTF">2015-06-23T15:55:03Z</dcterms:modified>
</cp:coreProperties>
</file>