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354" r:id="rId3"/>
    <p:sldId id="345" r:id="rId4"/>
    <p:sldId id="355" r:id="rId5"/>
    <p:sldId id="341" r:id="rId6"/>
    <p:sldId id="281" r:id="rId7"/>
    <p:sldId id="346" r:id="rId8"/>
    <p:sldId id="348" r:id="rId9"/>
    <p:sldId id="344" r:id="rId10"/>
    <p:sldId id="307" r:id="rId11"/>
    <p:sldId id="357" r:id="rId12"/>
    <p:sldId id="347" r:id="rId13"/>
    <p:sldId id="339" r:id="rId14"/>
    <p:sldId id="358" r:id="rId15"/>
    <p:sldId id="351" r:id="rId16"/>
    <p:sldId id="353" r:id="rId17"/>
    <p:sldId id="273" r:id="rId18"/>
  </p:sldIdLst>
  <p:sldSz cx="9144000" cy="6858000" type="screen4x3"/>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3" autoAdjust="0"/>
    <p:restoredTop sz="79200" autoAdjust="0"/>
  </p:normalViewPr>
  <p:slideViewPr>
    <p:cSldViewPr>
      <p:cViewPr varScale="1">
        <p:scale>
          <a:sx n="59" d="100"/>
          <a:sy n="59" d="100"/>
        </p:scale>
        <p:origin x="85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911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9110"/>
          </a:xfrm>
          <a:prstGeom prst="rect">
            <a:avLst/>
          </a:prstGeom>
        </p:spPr>
        <p:txBody>
          <a:bodyPr vert="horz" lIns="91440" tIns="45720" rIns="91440" bIns="45720" rtlCol="0"/>
          <a:lstStyle>
            <a:lvl1pPr algn="r">
              <a:defRPr sz="1200"/>
            </a:lvl1pPr>
          </a:lstStyle>
          <a:p>
            <a:fld id="{0CA5F09E-4E06-46EC-BC63-E5DC1FAE6A82}" type="datetimeFigureOut">
              <a:rPr lang="en-AU" smtClean="0"/>
              <a:pPr/>
              <a:t>24/06/2015</a:t>
            </a:fld>
            <a:endParaRPr lang="en-AU"/>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41545"/>
            <a:ext cx="5438140" cy="44919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81358"/>
            <a:ext cx="2945659" cy="49911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81358"/>
            <a:ext cx="2945659" cy="499110"/>
          </a:xfrm>
          <a:prstGeom prst="rect">
            <a:avLst/>
          </a:prstGeom>
        </p:spPr>
        <p:txBody>
          <a:bodyPr vert="horz" lIns="91440" tIns="45720" rIns="91440" bIns="45720" rtlCol="0" anchor="b"/>
          <a:lstStyle>
            <a:lvl1pPr algn="r">
              <a:defRPr sz="1200"/>
            </a:lvl1pPr>
          </a:lstStyle>
          <a:p>
            <a:fld id="{D1CBA8E1-A62A-47FB-81ED-E97B9FD9EBD5}" type="slidenum">
              <a:rPr lang="en-AU" smtClean="0"/>
              <a:pPr/>
              <a:t>‹#›</a:t>
            </a:fld>
            <a:endParaRPr lang="en-AU"/>
          </a:p>
        </p:txBody>
      </p:sp>
    </p:spTree>
    <p:extLst>
      <p:ext uri="{BB962C8B-B14F-4D97-AF65-F5344CB8AC3E}">
        <p14:creationId xmlns:p14="http://schemas.microsoft.com/office/powerpoint/2010/main" val="156048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CBA8E1-A62A-47FB-81ED-E97B9FD9EBD5}" type="slidenum">
              <a:rPr lang="en-AU" smtClean="0"/>
              <a:pPr/>
              <a:t>1</a:t>
            </a:fld>
            <a:endParaRPr lang="en-AU"/>
          </a:p>
        </p:txBody>
      </p:sp>
    </p:spTree>
    <p:extLst>
      <p:ext uri="{BB962C8B-B14F-4D97-AF65-F5344CB8AC3E}">
        <p14:creationId xmlns:p14="http://schemas.microsoft.com/office/powerpoint/2010/main" val="329417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a:t>
            </a:r>
            <a:r>
              <a:rPr lang="en-AU" baseline="0" dirty="0" smtClean="0"/>
              <a:t> </a:t>
            </a:r>
            <a:r>
              <a:rPr lang="en-AU" baseline="0" dirty="0" err="1" smtClean="0"/>
              <a:t>clinicans</a:t>
            </a:r>
            <a:r>
              <a:rPr lang="en-AU" baseline="0" dirty="0" smtClean="0"/>
              <a:t> involved in genomics will have their own examples of transformative power of new technologies as they are translated into practice.  Incremental improvements in dx – chromosome, genetic test, microarray, NGS panels, WES and WGS.</a:t>
            </a:r>
          </a:p>
          <a:p>
            <a:r>
              <a:rPr lang="en-AU" baseline="0" dirty="0" smtClean="0"/>
              <a:t>In our setting, they’ve often been lobbed into practice, driven by laboratories desire to be at cutting edge rather than through a carefully </a:t>
            </a:r>
            <a:r>
              <a:rPr lang="en-AU" baseline="0" dirty="0" err="1" smtClean="0"/>
              <a:t>thoughout</a:t>
            </a:r>
            <a:r>
              <a:rPr lang="en-AU" baseline="0" dirty="0" smtClean="0"/>
              <a:t>, forward looking. </a:t>
            </a:r>
          </a:p>
        </p:txBody>
      </p:sp>
      <p:sp>
        <p:nvSpPr>
          <p:cNvPr id="4" name="Slide Number Placeholder 3"/>
          <p:cNvSpPr>
            <a:spLocks noGrp="1"/>
          </p:cNvSpPr>
          <p:nvPr>
            <p:ph type="sldNum" sz="quarter" idx="10"/>
          </p:nvPr>
        </p:nvSpPr>
        <p:spPr/>
        <p:txBody>
          <a:bodyPr/>
          <a:lstStyle/>
          <a:p>
            <a:fld id="{D1CBA8E1-A62A-47FB-81ED-E97B9FD9EBD5}" type="slidenum">
              <a:rPr lang="en-AU" smtClean="0"/>
              <a:pPr/>
              <a:t>12</a:t>
            </a:fld>
            <a:endParaRPr lang="en-AU"/>
          </a:p>
        </p:txBody>
      </p:sp>
    </p:spTree>
    <p:extLst>
      <p:ext uri="{BB962C8B-B14F-4D97-AF65-F5344CB8AC3E}">
        <p14:creationId xmlns:p14="http://schemas.microsoft.com/office/powerpoint/2010/main" val="295763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Nonetheless,</a:t>
            </a:r>
            <a:r>
              <a:rPr lang="en-AU" baseline="0" dirty="0" smtClean="0"/>
              <a:t> as that improves, </a:t>
            </a:r>
            <a:r>
              <a:rPr lang="en-AU" dirty="0" smtClean="0"/>
              <a:t>using information about our</a:t>
            </a:r>
            <a:r>
              <a:rPr lang="en-AU" baseline="0" dirty="0" smtClean="0"/>
              <a:t> genetic make up could become is as routine as taking blood pressure.  And this will be the genomic era – where information from many or all genes at once, and that is available to all of us, not just those with strong family histories</a:t>
            </a:r>
          </a:p>
          <a:p>
            <a:endParaRPr lang="en-AU" dirty="0"/>
          </a:p>
        </p:txBody>
      </p:sp>
      <p:sp>
        <p:nvSpPr>
          <p:cNvPr id="4" name="Slide Number Placeholder 3"/>
          <p:cNvSpPr>
            <a:spLocks noGrp="1"/>
          </p:cNvSpPr>
          <p:nvPr>
            <p:ph type="sldNum" sz="quarter" idx="10"/>
          </p:nvPr>
        </p:nvSpPr>
        <p:spPr/>
        <p:txBody>
          <a:bodyPr/>
          <a:lstStyle/>
          <a:p>
            <a:fld id="{D1CBA8E1-A62A-47FB-81ED-E97B9FD9EBD5}" type="slidenum">
              <a:rPr lang="en-AU" smtClean="0"/>
              <a:pPr/>
              <a:t>17</a:t>
            </a:fld>
            <a:endParaRPr lang="en-AU"/>
          </a:p>
        </p:txBody>
      </p:sp>
    </p:spTree>
    <p:extLst>
      <p:ext uri="{BB962C8B-B14F-4D97-AF65-F5344CB8AC3E}">
        <p14:creationId xmlns:p14="http://schemas.microsoft.com/office/powerpoint/2010/main" val="352097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am going to start with a confession, Back in 1990</a:t>
            </a:r>
            <a:r>
              <a:rPr lang="en-AU" baseline="0" dirty="0" smtClean="0"/>
              <a:t> as the HGP was beginning</a:t>
            </a:r>
            <a:r>
              <a:rPr lang="en-AU" dirty="0" smtClean="0"/>
              <a:t> I</a:t>
            </a:r>
            <a:r>
              <a:rPr lang="en-AU" baseline="0" dirty="0" smtClean="0"/>
              <a:t> was pretty sceptical about it.  I was a PhD student in a molecular biology lab who knew how much work it was taking me to sequence less than a kb of sequence and I could not conceive of developments that would mean it was less than 10 year.  I’ve pretty consistently underestimated the speed at which technology progresses and knowledge is generated.</a:t>
            </a:r>
          </a:p>
          <a:p>
            <a:r>
              <a:rPr lang="en-AU" baseline="0" dirty="0" smtClean="0"/>
              <a:t>But as a genetic counsellor for the last 20 years, I’ve had the opposite experience. Translation into routine practice is not nearly as rapid.  1997</a:t>
            </a:r>
          </a:p>
          <a:p>
            <a:endParaRPr lang="en-AU" dirty="0"/>
          </a:p>
        </p:txBody>
      </p:sp>
      <p:sp>
        <p:nvSpPr>
          <p:cNvPr id="4" name="Slide Number Placeholder 3"/>
          <p:cNvSpPr>
            <a:spLocks noGrp="1"/>
          </p:cNvSpPr>
          <p:nvPr>
            <p:ph type="sldNum" sz="quarter" idx="10"/>
          </p:nvPr>
        </p:nvSpPr>
        <p:spPr/>
        <p:txBody>
          <a:bodyPr/>
          <a:lstStyle/>
          <a:p>
            <a:fld id="{D1CBA8E1-A62A-47FB-81ED-E97B9FD9EBD5}" type="slidenum">
              <a:rPr lang="en-AU" smtClean="0"/>
              <a:pPr/>
              <a:t>2</a:t>
            </a:fld>
            <a:endParaRPr lang="en-AU"/>
          </a:p>
        </p:txBody>
      </p:sp>
    </p:spTree>
    <p:extLst>
      <p:ext uri="{BB962C8B-B14F-4D97-AF65-F5344CB8AC3E}">
        <p14:creationId xmlns:p14="http://schemas.microsoft.com/office/powerpoint/2010/main" val="409141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Two years ago I was asked to describe</a:t>
            </a:r>
            <a:r>
              <a:rPr lang="en-AU" baseline="0" dirty="0" smtClean="0"/>
              <a:t> how genomics should be used and how could they work there to get </a:t>
            </a:r>
            <a:r>
              <a:rPr lang="en-AU" baseline="0" dirty="0" err="1" smtClean="0"/>
              <a:t>thatwith</a:t>
            </a:r>
            <a:r>
              <a:rPr lang="en-AU" baseline="0" dirty="0" smtClean="0"/>
              <a:t> the ‘system of the future’ – what genomics in practice would look like in 5 years time and a plan to get from then to that point. </a:t>
            </a:r>
          </a:p>
        </p:txBody>
      </p:sp>
      <p:sp>
        <p:nvSpPr>
          <p:cNvPr id="4" name="Slide Number Placeholder 3"/>
          <p:cNvSpPr>
            <a:spLocks noGrp="1"/>
          </p:cNvSpPr>
          <p:nvPr>
            <p:ph type="sldNum" sz="quarter" idx="10"/>
          </p:nvPr>
        </p:nvSpPr>
        <p:spPr/>
        <p:txBody>
          <a:bodyPr/>
          <a:lstStyle/>
          <a:p>
            <a:fld id="{A6D6FFDF-08E8-4E3F-9C32-61EC5DDDBE77}" type="slidenum">
              <a:rPr lang="en-AU" smtClean="0"/>
              <a:pPr/>
              <a:t>3</a:t>
            </a:fld>
            <a:endParaRPr lang="en-AU"/>
          </a:p>
        </p:txBody>
      </p:sp>
    </p:spTree>
    <p:extLst>
      <p:ext uri="{BB962C8B-B14F-4D97-AF65-F5344CB8AC3E}">
        <p14:creationId xmlns:p14="http://schemas.microsoft.com/office/powerpoint/2010/main" val="179820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Genetic</a:t>
            </a:r>
            <a:r>
              <a:rPr lang="en-AU" baseline="0" dirty="0" smtClean="0"/>
              <a:t> information underpin, spectrum.</a:t>
            </a:r>
            <a:endParaRPr lang="en-AU" dirty="0"/>
          </a:p>
        </p:txBody>
      </p:sp>
      <p:sp>
        <p:nvSpPr>
          <p:cNvPr id="4" name="Slide Number Placeholder 3"/>
          <p:cNvSpPr>
            <a:spLocks noGrp="1"/>
          </p:cNvSpPr>
          <p:nvPr>
            <p:ph type="sldNum" sz="quarter" idx="10"/>
          </p:nvPr>
        </p:nvSpPr>
        <p:spPr/>
        <p:txBody>
          <a:bodyPr/>
          <a:lstStyle/>
          <a:p>
            <a:fld id="{8BED9DE5-6C4C-B24C-8FAF-39907C1D346C}" type="slidenum">
              <a:rPr lang="en-US" smtClean="0"/>
              <a:pPr/>
              <a:t>5</a:t>
            </a:fld>
            <a:endParaRPr lang="en-US" dirty="0"/>
          </a:p>
        </p:txBody>
      </p:sp>
    </p:spTree>
    <p:extLst>
      <p:ext uri="{BB962C8B-B14F-4D97-AF65-F5344CB8AC3E}">
        <p14:creationId xmlns:p14="http://schemas.microsoft.com/office/powerpoint/2010/main" val="359568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Of course, the point of this testing is to use the information to improve</a:t>
            </a:r>
            <a:r>
              <a:rPr lang="en-AU" baseline="0" dirty="0" smtClean="0"/>
              <a:t> our health.  Diagnosis, - those who have diseases.  People who are benefiting right now are those who have not got a clear diagnosis.  This little boy’s name is Bertrand Might.  </a:t>
            </a:r>
          </a:p>
          <a:p>
            <a:endParaRPr lang="en-AU" baseline="0" dirty="0" smtClean="0"/>
          </a:p>
          <a:p>
            <a:r>
              <a:rPr lang="en-AU" baseline="0" dirty="0" smtClean="0"/>
              <a:t>His father, Matt has blogged his journey from having not motor control to 9 months as Bertrand deteriorated and had investigation after investigation, treatment after treatment with little or not ongoing effect and no certainty.  Encourage.  After all Bertrand’s genes were sequenced, they were able to learn that he was the first person in the world found with a particular enzyme deficiency.  As a result of Matt’s blog, 8 more families were found.  Now able to make decisions about treatment and management based on the cause of the condition, </a:t>
            </a:r>
            <a:r>
              <a:rPr lang="en-AU" baseline="0" dirty="0" err="1" smtClean="0"/>
              <a:t>rahter</a:t>
            </a:r>
            <a:r>
              <a:rPr lang="en-AU" baseline="0" dirty="0" smtClean="0"/>
              <a:t> than speculation.   Over 18 </a:t>
            </a:r>
            <a:r>
              <a:rPr lang="en-AU" baseline="0" dirty="0" err="1" smtClean="0"/>
              <a:t>mth</a:t>
            </a:r>
            <a:r>
              <a:rPr lang="en-AU" baseline="0" dirty="0" smtClean="0"/>
              <a:t> period had been rushed to </a:t>
            </a:r>
            <a:r>
              <a:rPr lang="en-AU" baseline="0" dirty="0" err="1" smtClean="0"/>
              <a:t>hosiptal</a:t>
            </a:r>
            <a:r>
              <a:rPr lang="en-AU" baseline="0" dirty="0" smtClean="0"/>
              <a:t> more than a </a:t>
            </a:r>
            <a:r>
              <a:rPr lang="en-AU" baseline="0" dirty="0" err="1" smtClean="0"/>
              <a:t>doz</a:t>
            </a:r>
            <a:r>
              <a:rPr lang="en-AU" baseline="0" dirty="0" smtClean="0"/>
              <a:t> times, but in last 18 months not once. </a:t>
            </a:r>
          </a:p>
          <a:p>
            <a:endParaRPr lang="en-AU" baseline="0" dirty="0" smtClean="0"/>
          </a:p>
          <a:p>
            <a:r>
              <a:rPr lang="en-AU" baseline="0" dirty="0" smtClean="0"/>
              <a:t>People with a condition caused by many genes, or where there are many differential diagnosis. </a:t>
            </a:r>
          </a:p>
          <a:p>
            <a:endParaRPr lang="en-AU" baseline="0" dirty="0" smtClean="0"/>
          </a:p>
          <a:p>
            <a:r>
              <a:rPr lang="en-AU" baseline="0" dirty="0" smtClean="0"/>
              <a:t>Codeine - </a:t>
            </a:r>
            <a:endParaRPr lang="en-AU" dirty="0"/>
          </a:p>
        </p:txBody>
      </p:sp>
      <p:sp>
        <p:nvSpPr>
          <p:cNvPr id="4" name="Slide Number Placeholder 3"/>
          <p:cNvSpPr>
            <a:spLocks noGrp="1"/>
          </p:cNvSpPr>
          <p:nvPr>
            <p:ph type="sldNum" sz="quarter" idx="10"/>
          </p:nvPr>
        </p:nvSpPr>
        <p:spPr/>
        <p:txBody>
          <a:bodyPr/>
          <a:lstStyle/>
          <a:p>
            <a:fld id="{D1CBA8E1-A62A-47FB-81ED-E97B9FD9EBD5}" type="slidenum">
              <a:rPr lang="en-AU" smtClean="0"/>
              <a:pPr/>
              <a:t>6</a:t>
            </a:fld>
            <a:endParaRPr lang="en-AU"/>
          </a:p>
        </p:txBody>
      </p:sp>
    </p:spTree>
    <p:extLst>
      <p:ext uri="{BB962C8B-B14F-4D97-AF65-F5344CB8AC3E}">
        <p14:creationId xmlns:p14="http://schemas.microsoft.com/office/powerpoint/2010/main" val="137184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Looking five years ahead</a:t>
            </a:r>
            <a:r>
              <a:rPr lang="en-AU" baseline="0" dirty="0" smtClean="0"/>
              <a:t> to how genomic sequencing (</a:t>
            </a:r>
            <a:r>
              <a:rPr lang="en-AU" baseline="0" dirty="0" err="1" smtClean="0"/>
              <a:t>wes</a:t>
            </a:r>
            <a:r>
              <a:rPr lang="en-AU" baseline="0" dirty="0" smtClean="0"/>
              <a:t>/</a:t>
            </a:r>
            <a:r>
              <a:rPr lang="en-AU" baseline="0" dirty="0" err="1" smtClean="0"/>
              <a:t>wgs</a:t>
            </a:r>
            <a:r>
              <a:rPr lang="en-AU" baseline="0" dirty="0" smtClean="0"/>
              <a:t>) might be </a:t>
            </a:r>
            <a:r>
              <a:rPr lang="en-AU" baseline="0" dirty="0" err="1" smtClean="0"/>
              <a:t>used</a:t>
            </a:r>
            <a:r>
              <a:rPr lang="en-AU" dirty="0" err="1" smtClean="0"/>
              <a:t>Five</a:t>
            </a:r>
            <a:r>
              <a:rPr lang="en-AU" baseline="0" dirty="0" smtClean="0"/>
              <a:t> year </a:t>
            </a:r>
          </a:p>
          <a:p>
            <a:endParaRPr lang="en-AU" baseline="0" dirty="0" smtClean="0"/>
          </a:p>
          <a:p>
            <a:r>
              <a:rPr lang="en-AU" dirty="0" smtClean="0"/>
              <a:t>First tier test</a:t>
            </a:r>
          </a:p>
          <a:p>
            <a:endParaRPr lang="en-AU" dirty="0" smtClean="0"/>
          </a:p>
          <a:p>
            <a:r>
              <a:rPr lang="en-AU" dirty="0" smtClean="0"/>
              <a:t>Selective analysis – along the principle that this is one assay</a:t>
            </a:r>
            <a:r>
              <a:rPr lang="en-AU" baseline="0" dirty="0" smtClean="0"/>
              <a:t> but potentially many tests.   Doctors order tests </a:t>
            </a:r>
            <a:r>
              <a:rPr lang="en-AU" baseline="0" dirty="0" err="1" smtClean="0"/>
              <a:t>appropria</a:t>
            </a:r>
            <a:endParaRPr lang="en-AU" baseline="0" dirty="0" smtClean="0"/>
          </a:p>
          <a:p>
            <a:r>
              <a:rPr lang="en-US" baseline="0" dirty="0" smtClean="0"/>
              <a:t>Shared data</a:t>
            </a:r>
            <a:endParaRPr lang="en-AU" dirty="0" smtClean="0"/>
          </a:p>
          <a:p>
            <a:endParaRPr lang="en-US" dirty="0" smtClean="0"/>
          </a:p>
          <a:p>
            <a:r>
              <a:rPr lang="en-US" dirty="0" smtClean="0"/>
              <a:t>GOT EACH CAPABILITY:  working on is bringing those </a:t>
            </a:r>
            <a:r>
              <a:rPr lang="en-US" dirty="0" err="1" smtClean="0"/>
              <a:t>capaiblities</a:t>
            </a:r>
            <a:r>
              <a:rPr lang="en-US" dirty="0" smtClean="0"/>
              <a:t> together and testing out how model works across these </a:t>
            </a:r>
            <a:r>
              <a:rPr lang="en-US" dirty="0" err="1" smtClean="0"/>
              <a:t>organisations</a:t>
            </a:r>
            <a:endParaRPr lang="en-AU" dirty="0"/>
          </a:p>
        </p:txBody>
      </p:sp>
      <p:sp>
        <p:nvSpPr>
          <p:cNvPr id="4" name="Slide Number Placeholder 3"/>
          <p:cNvSpPr>
            <a:spLocks noGrp="1"/>
          </p:cNvSpPr>
          <p:nvPr>
            <p:ph type="sldNum" sz="quarter" idx="10"/>
          </p:nvPr>
        </p:nvSpPr>
        <p:spPr/>
        <p:txBody>
          <a:bodyPr/>
          <a:lstStyle/>
          <a:p>
            <a:fld id="{8BED9DE5-6C4C-B24C-8FAF-39907C1D346C}" type="slidenum">
              <a:rPr lang="en-US" smtClean="0"/>
              <a:pPr/>
              <a:t>7</a:t>
            </a:fld>
            <a:endParaRPr lang="en-US" dirty="0"/>
          </a:p>
        </p:txBody>
      </p:sp>
    </p:spTree>
    <p:extLst>
      <p:ext uri="{BB962C8B-B14F-4D97-AF65-F5344CB8AC3E}">
        <p14:creationId xmlns:p14="http://schemas.microsoft.com/office/powerpoint/2010/main" val="91254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Looking five years ahead</a:t>
            </a:r>
            <a:r>
              <a:rPr lang="en-AU" baseline="0" dirty="0" smtClean="0"/>
              <a:t> to how genomic sequencing (</a:t>
            </a:r>
            <a:r>
              <a:rPr lang="en-AU" baseline="0" dirty="0" err="1" smtClean="0"/>
              <a:t>wes</a:t>
            </a:r>
            <a:r>
              <a:rPr lang="en-AU" baseline="0" dirty="0" smtClean="0"/>
              <a:t>/</a:t>
            </a:r>
            <a:r>
              <a:rPr lang="en-AU" baseline="0" dirty="0" err="1" smtClean="0"/>
              <a:t>wgs</a:t>
            </a:r>
            <a:r>
              <a:rPr lang="en-AU" baseline="0" dirty="0" smtClean="0"/>
              <a:t>) might be </a:t>
            </a:r>
            <a:r>
              <a:rPr lang="en-AU" baseline="0" dirty="0" err="1" smtClean="0"/>
              <a:t>used</a:t>
            </a:r>
            <a:r>
              <a:rPr lang="en-AU" dirty="0" err="1" smtClean="0"/>
              <a:t>Five</a:t>
            </a:r>
            <a:r>
              <a:rPr lang="en-AU" baseline="0" dirty="0" smtClean="0"/>
              <a:t> year </a:t>
            </a:r>
          </a:p>
          <a:p>
            <a:endParaRPr lang="en-AU" baseline="0" dirty="0" smtClean="0"/>
          </a:p>
          <a:p>
            <a:r>
              <a:rPr lang="en-AU" dirty="0" smtClean="0"/>
              <a:t>First tier test</a:t>
            </a:r>
          </a:p>
          <a:p>
            <a:endParaRPr lang="en-AU" dirty="0" smtClean="0"/>
          </a:p>
          <a:p>
            <a:r>
              <a:rPr lang="en-AU" dirty="0" smtClean="0"/>
              <a:t>Selective analysis – along the principle that this is one assay</a:t>
            </a:r>
            <a:r>
              <a:rPr lang="en-AU" baseline="0" dirty="0" smtClean="0"/>
              <a:t> but potentially many tests.   Doctors order tests </a:t>
            </a:r>
            <a:r>
              <a:rPr lang="en-AU" baseline="0" dirty="0" err="1" smtClean="0"/>
              <a:t>appropria</a:t>
            </a:r>
            <a:endParaRPr lang="en-AU" baseline="0" dirty="0" smtClean="0"/>
          </a:p>
          <a:p>
            <a:r>
              <a:rPr lang="en-US" baseline="0" dirty="0" smtClean="0"/>
              <a:t>Shared data</a:t>
            </a:r>
            <a:endParaRPr lang="en-AU" dirty="0" smtClean="0"/>
          </a:p>
          <a:p>
            <a:endParaRPr lang="en-US" dirty="0" smtClean="0"/>
          </a:p>
          <a:p>
            <a:r>
              <a:rPr lang="en-US" dirty="0" smtClean="0"/>
              <a:t>GOT EACH CAPABILITY:  working on is bringing those </a:t>
            </a:r>
            <a:r>
              <a:rPr lang="en-US" dirty="0" err="1" smtClean="0"/>
              <a:t>capaiblities</a:t>
            </a:r>
            <a:r>
              <a:rPr lang="en-US" dirty="0" smtClean="0"/>
              <a:t> together and testing out how model works across these </a:t>
            </a:r>
            <a:r>
              <a:rPr lang="en-US" dirty="0" err="1" smtClean="0"/>
              <a:t>organisations</a:t>
            </a:r>
            <a:endParaRPr lang="en-AU" dirty="0"/>
          </a:p>
        </p:txBody>
      </p:sp>
      <p:sp>
        <p:nvSpPr>
          <p:cNvPr id="4" name="Slide Number Placeholder 3"/>
          <p:cNvSpPr>
            <a:spLocks noGrp="1"/>
          </p:cNvSpPr>
          <p:nvPr>
            <p:ph type="sldNum" sz="quarter" idx="10"/>
          </p:nvPr>
        </p:nvSpPr>
        <p:spPr/>
        <p:txBody>
          <a:bodyPr/>
          <a:lstStyle/>
          <a:p>
            <a:fld id="{8BED9DE5-6C4C-B24C-8FAF-39907C1D346C}" type="slidenum">
              <a:rPr lang="en-US" smtClean="0"/>
              <a:pPr/>
              <a:t>9</a:t>
            </a:fld>
            <a:endParaRPr lang="en-US" dirty="0"/>
          </a:p>
        </p:txBody>
      </p:sp>
    </p:spTree>
    <p:extLst>
      <p:ext uri="{BB962C8B-B14F-4D97-AF65-F5344CB8AC3E}">
        <p14:creationId xmlns:p14="http://schemas.microsoft.com/office/powerpoint/2010/main" val="362891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Study here at Melbourne </a:t>
            </a:r>
            <a:r>
              <a:rPr lang="en-AU" dirty="0" err="1" smtClean="0"/>
              <a:t>Unviersity</a:t>
            </a:r>
            <a:r>
              <a:rPr lang="en-AU" dirty="0" smtClean="0"/>
              <a:t>  John Hopper and Mark Jenkins </a:t>
            </a:r>
            <a:endParaRPr lang="en-AU" dirty="0"/>
          </a:p>
        </p:txBody>
      </p:sp>
      <p:sp>
        <p:nvSpPr>
          <p:cNvPr id="4" name="Slide Number Placeholder 3"/>
          <p:cNvSpPr>
            <a:spLocks noGrp="1"/>
          </p:cNvSpPr>
          <p:nvPr>
            <p:ph type="sldNum" sz="quarter" idx="10"/>
          </p:nvPr>
        </p:nvSpPr>
        <p:spPr/>
        <p:txBody>
          <a:bodyPr/>
          <a:lstStyle/>
          <a:p>
            <a:fld id="{D1CBA8E1-A62A-47FB-81ED-E97B9FD9EBD5}" type="slidenum">
              <a:rPr lang="en-AU" smtClean="0"/>
              <a:pPr/>
              <a:t>10</a:t>
            </a:fld>
            <a:endParaRPr lang="en-AU"/>
          </a:p>
        </p:txBody>
      </p:sp>
    </p:spTree>
    <p:extLst>
      <p:ext uri="{BB962C8B-B14F-4D97-AF65-F5344CB8AC3E}">
        <p14:creationId xmlns:p14="http://schemas.microsoft.com/office/powerpoint/2010/main" val="255072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CBA8E1-A62A-47FB-81ED-E97B9FD9EBD5}" type="slidenum">
              <a:rPr lang="en-AU" smtClean="0"/>
              <a:pPr/>
              <a:t>11</a:t>
            </a:fld>
            <a:endParaRPr lang="en-AU"/>
          </a:p>
        </p:txBody>
      </p:sp>
    </p:spTree>
    <p:extLst>
      <p:ext uri="{BB962C8B-B14F-4D97-AF65-F5344CB8AC3E}">
        <p14:creationId xmlns:p14="http://schemas.microsoft.com/office/powerpoint/2010/main" val="137701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353231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310030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298630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56444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121948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375038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21343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113655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113054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156726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148EF-04B3-4115-8991-D20A369C4A8D}" type="datetimeFigureOut">
              <a:rPr lang="en-AU" smtClean="0"/>
              <a:pPr/>
              <a:t>24/06/2015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3B7535-B6BB-42CC-9C23-ED7B1E02EB34}" type="slidenum">
              <a:rPr lang="en-AU" smtClean="0"/>
              <a:pPr/>
              <a:t>‹#›</a:t>
            </a:fld>
            <a:endParaRPr lang="en-AU"/>
          </a:p>
        </p:txBody>
      </p:sp>
    </p:spTree>
    <p:extLst>
      <p:ext uri="{BB962C8B-B14F-4D97-AF65-F5344CB8AC3E}">
        <p14:creationId xmlns:p14="http://schemas.microsoft.com/office/powerpoint/2010/main" val="19916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148EF-04B3-4115-8991-D20A369C4A8D}" type="datetimeFigureOut">
              <a:rPr lang="en-AU" smtClean="0"/>
              <a:pPr/>
              <a:t>24/06/2015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B7535-B6BB-42CC-9C23-ED7B1E02EB34}" type="slidenum">
              <a:rPr lang="en-AU" smtClean="0"/>
              <a:pPr/>
              <a:t>‹#›</a:t>
            </a:fld>
            <a:endParaRPr lang="en-AU"/>
          </a:p>
        </p:txBody>
      </p:sp>
    </p:spTree>
    <p:extLst>
      <p:ext uri="{BB962C8B-B14F-4D97-AF65-F5344CB8AC3E}">
        <p14:creationId xmlns:p14="http://schemas.microsoft.com/office/powerpoint/2010/main" val="265763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NUL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jpeg"/><Relationship Id="rId5" Type="http://schemas.openxmlformats.org/officeDocument/2006/relationships/image" Target="../media/image4.emf"/><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2.pd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3356992"/>
            <a:ext cx="8229600" cy="1143000"/>
          </a:xfrm>
        </p:spPr>
        <p:txBody>
          <a:bodyPr>
            <a:normAutofit fontScale="90000"/>
          </a:bodyPr>
          <a:lstStyle/>
          <a:p>
            <a:r>
              <a:rPr lang="en-AU" dirty="0" smtClean="0"/>
              <a:t>Clara </a:t>
            </a:r>
            <a:r>
              <a:rPr lang="en-AU" dirty="0" smtClean="0"/>
              <a:t>Gaff</a:t>
            </a:r>
            <a:br>
              <a:rPr lang="en-AU" dirty="0" smtClean="0"/>
            </a:br>
            <a:r>
              <a:rPr lang="en-AU" sz="3600" dirty="0" smtClean="0"/>
              <a:t>Program Leader</a:t>
            </a:r>
            <a:br>
              <a:rPr lang="en-AU" sz="3600" dirty="0" smtClean="0"/>
            </a:br>
            <a:r>
              <a:rPr lang="en-AU" sz="3600" dirty="0" smtClean="0"/>
              <a:t>Melbourne Genomics Health Alliance</a:t>
            </a:r>
            <a:endParaRPr lang="en-AU" sz="3600" dirty="0"/>
          </a:p>
        </p:txBody>
      </p:sp>
      <p:sp>
        <p:nvSpPr>
          <p:cNvPr id="5" name="Title 5"/>
          <p:cNvSpPr txBox="1">
            <a:spLocks/>
          </p:cNvSpPr>
          <p:nvPr/>
        </p:nvSpPr>
        <p:spPr>
          <a:xfrm>
            <a:off x="644976" y="10527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smtClean="0"/>
              <a:t>Clinic of the future: near and far</a:t>
            </a:r>
            <a:endParaRPr lang="en-AU" b="1" dirty="0"/>
          </a:p>
        </p:txBody>
      </p:sp>
    </p:spTree>
    <p:extLst>
      <p:ext uri="{BB962C8B-B14F-4D97-AF65-F5344CB8AC3E}">
        <p14:creationId xmlns:p14="http://schemas.microsoft.com/office/powerpoint/2010/main" val="60900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760" y="1520608"/>
            <a:ext cx="6480480" cy="4860360"/>
          </a:xfrm>
          <a:prstGeom prst="rect">
            <a:avLst/>
          </a:prstGeom>
        </p:spPr>
      </p:pic>
      <p:sp>
        <p:nvSpPr>
          <p:cNvPr id="5" name="Title 4"/>
          <p:cNvSpPr>
            <a:spLocks noGrp="1"/>
          </p:cNvSpPr>
          <p:nvPr>
            <p:ph type="title"/>
          </p:nvPr>
        </p:nvSpPr>
        <p:spPr/>
        <p:txBody>
          <a:bodyPr/>
          <a:lstStyle/>
          <a:p>
            <a:r>
              <a:rPr lang="en-AU" dirty="0" smtClean="0"/>
              <a:t>Information not data</a:t>
            </a:r>
            <a:endParaRPr lang="en-A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7504" y="1844824"/>
            <a:ext cx="1701007" cy="2200689"/>
            <a:chOff x="292100" y="1076819"/>
            <a:chExt cx="1701007" cy="2200689"/>
          </a:xfrm>
        </p:grpSpPr>
        <p:sp>
          <p:nvSpPr>
            <p:cNvPr id="8" name="Rectangle 7"/>
            <p:cNvSpPr/>
            <p:nvPr/>
          </p:nvSpPr>
          <p:spPr>
            <a:xfrm>
              <a:off x="292100" y="1628327"/>
              <a:ext cx="1701007" cy="1649181"/>
            </a:xfrm>
            <a:prstGeom prst="rect">
              <a:avLst/>
            </a:prstGeom>
            <a:solidFill>
              <a:srgbClr val="FFFFFF"/>
            </a:solidFill>
            <a:ln>
              <a:solidFill>
                <a:schemeClr val="bg1">
                  <a:lumMod val="65000"/>
                </a:schemeClr>
              </a:solidFill>
            </a:ln>
            <a:effectLst>
              <a:outerShdw blurRad="2051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t="25463" r="56254" b="31075"/>
            <a:stretch/>
          </p:blipFill>
          <p:spPr>
            <a:xfrm>
              <a:off x="518089" y="1701639"/>
              <a:ext cx="1219201" cy="1500044"/>
            </a:xfrm>
            <a:prstGeom prst="rect">
              <a:avLst/>
            </a:prstGeom>
            <a:ln w="57150">
              <a:noFill/>
            </a:ln>
          </p:spPr>
        </p:pic>
        <p:sp>
          <p:nvSpPr>
            <p:cNvPr id="10" name="TextBox 9"/>
            <p:cNvSpPr txBox="1"/>
            <p:nvPr/>
          </p:nvSpPr>
          <p:spPr>
            <a:xfrm>
              <a:off x="352989" y="1076819"/>
              <a:ext cx="1587439" cy="523220"/>
            </a:xfrm>
            <a:prstGeom prst="rect">
              <a:avLst/>
            </a:prstGeom>
            <a:noFill/>
          </p:spPr>
          <p:txBody>
            <a:bodyPr wrap="square" rtlCol="0">
              <a:spAutoFit/>
            </a:bodyPr>
            <a:lstStyle/>
            <a:p>
              <a:pPr algn="ctr"/>
              <a:r>
                <a:rPr lang="en-US" sz="1400" dirty="0" smtClean="0">
                  <a:solidFill>
                    <a:schemeClr val="bg1">
                      <a:lumMod val="50000"/>
                    </a:schemeClr>
                  </a:solidFill>
                </a:rPr>
                <a:t>Patient  engagement</a:t>
              </a:r>
              <a:endParaRPr lang="en-US" sz="1400" dirty="0">
                <a:solidFill>
                  <a:schemeClr val="bg1">
                    <a:lumMod val="50000"/>
                  </a:schemeClr>
                </a:solidFill>
              </a:endParaRPr>
            </a:p>
          </p:txBody>
        </p:sp>
      </p:grpSp>
      <p:grpSp>
        <p:nvGrpSpPr>
          <p:cNvPr id="17" name="Group 16"/>
          <p:cNvGrpSpPr/>
          <p:nvPr/>
        </p:nvGrpSpPr>
        <p:grpSpPr>
          <a:xfrm>
            <a:off x="1910096" y="1832124"/>
            <a:ext cx="1701007" cy="2213389"/>
            <a:chOff x="2414244" y="1064119"/>
            <a:chExt cx="1701007" cy="2213389"/>
          </a:xfrm>
        </p:grpSpPr>
        <p:sp>
          <p:nvSpPr>
            <p:cNvPr id="9" name="Rectangle 8"/>
            <p:cNvSpPr/>
            <p:nvPr/>
          </p:nvSpPr>
          <p:spPr>
            <a:xfrm>
              <a:off x="2414244" y="1628327"/>
              <a:ext cx="1701007" cy="1649181"/>
            </a:xfrm>
            <a:prstGeom prst="rect">
              <a:avLst/>
            </a:prstGeom>
            <a:solidFill>
              <a:srgbClr val="FFFFFF"/>
            </a:solidFill>
            <a:ln>
              <a:solidFill>
                <a:schemeClr val="bg1">
                  <a:lumMod val="65000"/>
                </a:schemeClr>
              </a:solidFill>
            </a:ln>
            <a:effectLst>
              <a:outerShdw blurRad="2051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Content Placeholder 4"/>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550"/>
                      </a14:imgEffect>
                      <a14:imgEffect>
                        <a14:saturation sat="66000"/>
                      </a14:imgEffect>
                    </a14:imgLayer>
                  </a14:imgProps>
                </a:ext>
                <a:ext uri="{28A0092B-C50C-407E-A947-70E740481C1C}">
                  <a14:useLocalDpi xmlns:a14="http://schemas.microsoft.com/office/drawing/2010/main" val="0"/>
                </a:ext>
              </a:extLst>
            </a:blip>
            <a:srcRect l="18354" t="40143" r="45111" b="35110"/>
            <a:stretch/>
          </p:blipFill>
          <p:spPr>
            <a:xfrm>
              <a:off x="2527239" y="1701639"/>
              <a:ext cx="1475018" cy="1500044"/>
            </a:xfrm>
            <a:prstGeom prst="rect">
              <a:avLst/>
            </a:prstGeom>
            <a:ln w="57150">
              <a:noFill/>
            </a:ln>
          </p:spPr>
        </p:pic>
        <p:sp>
          <p:nvSpPr>
            <p:cNvPr id="11" name="TextBox 10"/>
            <p:cNvSpPr txBox="1"/>
            <p:nvPr/>
          </p:nvSpPr>
          <p:spPr>
            <a:xfrm>
              <a:off x="2461128" y="1064119"/>
              <a:ext cx="1587439" cy="307777"/>
            </a:xfrm>
            <a:prstGeom prst="rect">
              <a:avLst/>
            </a:prstGeom>
            <a:noFill/>
          </p:spPr>
          <p:txBody>
            <a:bodyPr wrap="square" rtlCol="0">
              <a:spAutoFit/>
            </a:bodyPr>
            <a:lstStyle/>
            <a:p>
              <a:pPr algn="ctr"/>
              <a:r>
                <a:rPr lang="en-US" sz="1400" dirty="0" smtClean="0">
                  <a:solidFill>
                    <a:schemeClr val="bg1">
                      <a:lumMod val="50000"/>
                    </a:schemeClr>
                  </a:solidFill>
                </a:rPr>
                <a:t>Clinically driven</a:t>
              </a:r>
              <a:endParaRPr lang="en-US" sz="1400" dirty="0">
                <a:solidFill>
                  <a:schemeClr val="bg1">
                    <a:lumMod val="50000"/>
                  </a:schemeClr>
                </a:solidFill>
              </a:endParaRPr>
            </a:p>
          </p:txBody>
        </p:sp>
      </p:grpSp>
      <p:grpSp>
        <p:nvGrpSpPr>
          <p:cNvPr id="18" name="Group 17"/>
          <p:cNvGrpSpPr/>
          <p:nvPr/>
        </p:nvGrpSpPr>
        <p:grpSpPr>
          <a:xfrm>
            <a:off x="3712688" y="1822312"/>
            <a:ext cx="1701007" cy="2223201"/>
            <a:chOff x="4508439" y="1064119"/>
            <a:chExt cx="1701007" cy="2223201"/>
          </a:xfrm>
        </p:grpSpPr>
        <p:sp>
          <p:nvSpPr>
            <p:cNvPr id="13" name="Rectangle 12"/>
            <p:cNvSpPr/>
            <p:nvPr/>
          </p:nvSpPr>
          <p:spPr>
            <a:xfrm>
              <a:off x="4508439" y="1638139"/>
              <a:ext cx="1701007" cy="1649181"/>
            </a:xfrm>
            <a:prstGeom prst="rect">
              <a:avLst/>
            </a:prstGeom>
            <a:solidFill>
              <a:srgbClr val="FFFFFF"/>
            </a:solidFill>
            <a:ln>
              <a:solidFill>
                <a:schemeClr val="bg1">
                  <a:lumMod val="65000"/>
                </a:schemeClr>
              </a:solidFill>
            </a:ln>
            <a:effectLst>
              <a:outerShdw blurRad="2051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rcRect l="6390" r="3707"/>
            <a:stretch>
              <a:fillRect/>
            </a:stretch>
          </p:blipFill>
          <p:spPr>
            <a:xfrm>
              <a:off x="4622739" y="1714339"/>
              <a:ext cx="1475018" cy="1500044"/>
            </a:xfrm>
            <a:prstGeom prst="rect">
              <a:avLst/>
            </a:prstGeom>
          </p:spPr>
        </p:pic>
        <p:sp>
          <p:nvSpPr>
            <p:cNvPr id="15" name="TextBox 14"/>
            <p:cNvSpPr txBox="1"/>
            <p:nvPr/>
          </p:nvSpPr>
          <p:spPr>
            <a:xfrm>
              <a:off x="4508439" y="1064119"/>
              <a:ext cx="1659611" cy="523220"/>
            </a:xfrm>
            <a:prstGeom prst="rect">
              <a:avLst/>
            </a:prstGeom>
            <a:noFill/>
          </p:spPr>
          <p:txBody>
            <a:bodyPr wrap="square" rtlCol="0">
              <a:spAutoFit/>
            </a:bodyPr>
            <a:lstStyle/>
            <a:p>
              <a:pPr algn="ctr"/>
              <a:r>
                <a:rPr lang="en-US" sz="1400" dirty="0" smtClean="0">
                  <a:solidFill>
                    <a:schemeClr val="bg1">
                      <a:lumMod val="50000"/>
                    </a:schemeClr>
                  </a:solidFill>
                </a:rPr>
                <a:t>Single, shared      genome repository</a:t>
              </a:r>
              <a:endParaRPr lang="en-US" sz="1400" dirty="0">
                <a:solidFill>
                  <a:schemeClr val="bg1">
                    <a:lumMod val="50000"/>
                  </a:schemeClr>
                </a:solidFill>
              </a:endParaRPr>
            </a:p>
          </p:txBody>
        </p:sp>
      </p:grpSp>
      <p:grpSp>
        <p:nvGrpSpPr>
          <p:cNvPr id="22" name="Group 21"/>
          <p:cNvGrpSpPr/>
          <p:nvPr/>
        </p:nvGrpSpPr>
        <p:grpSpPr>
          <a:xfrm>
            <a:off x="7317873" y="1844824"/>
            <a:ext cx="1701007" cy="2223201"/>
            <a:chOff x="6021557" y="1076819"/>
            <a:chExt cx="1701007" cy="2223201"/>
          </a:xfrm>
        </p:grpSpPr>
        <p:sp>
          <p:nvSpPr>
            <p:cNvPr id="20" name="Rectangle 19"/>
            <p:cNvSpPr/>
            <p:nvPr/>
          </p:nvSpPr>
          <p:spPr>
            <a:xfrm>
              <a:off x="6021557" y="1650839"/>
              <a:ext cx="1701007" cy="1649181"/>
            </a:xfrm>
            <a:prstGeom prst="rect">
              <a:avLst/>
            </a:prstGeom>
            <a:solidFill>
              <a:srgbClr val="FFFFFF"/>
            </a:solidFill>
            <a:ln>
              <a:solidFill>
                <a:schemeClr val="bg1">
                  <a:lumMod val="65000"/>
                </a:schemeClr>
              </a:solidFill>
            </a:ln>
            <a:effectLst>
              <a:outerShdw blurRad="2051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064754" y="1076819"/>
              <a:ext cx="1587439" cy="523220"/>
            </a:xfrm>
            <a:prstGeom prst="rect">
              <a:avLst/>
            </a:prstGeom>
            <a:noFill/>
          </p:spPr>
          <p:txBody>
            <a:bodyPr wrap="square" rtlCol="0">
              <a:spAutoFit/>
            </a:bodyPr>
            <a:lstStyle/>
            <a:p>
              <a:pPr algn="ctr"/>
              <a:r>
                <a:rPr lang="en-US" sz="1400" dirty="0" smtClean="0">
                  <a:solidFill>
                    <a:schemeClr val="bg1">
                      <a:lumMod val="50000"/>
                    </a:schemeClr>
                  </a:solidFill>
                </a:rPr>
                <a:t>Research use and data linkage</a:t>
              </a:r>
              <a:endParaRPr lang="en-US" sz="1400" dirty="0">
                <a:solidFill>
                  <a:schemeClr val="bg1">
                    <a:lumMod val="50000"/>
                  </a:schemeClr>
                </a:solidFill>
              </a:endParaRPr>
            </a:p>
          </p:txBody>
        </p:sp>
      </p:grpSp>
      <p:grpSp>
        <p:nvGrpSpPr>
          <p:cNvPr id="2" name="Group 1"/>
          <p:cNvGrpSpPr/>
          <p:nvPr/>
        </p:nvGrpSpPr>
        <p:grpSpPr>
          <a:xfrm>
            <a:off x="5515280" y="1835012"/>
            <a:ext cx="1701007" cy="2210501"/>
            <a:chOff x="7355057" y="1496294"/>
            <a:chExt cx="1701007" cy="2210501"/>
          </a:xfrm>
        </p:grpSpPr>
        <p:sp>
          <p:nvSpPr>
            <p:cNvPr id="24" name="Rectangle 23"/>
            <p:cNvSpPr/>
            <p:nvPr/>
          </p:nvSpPr>
          <p:spPr>
            <a:xfrm>
              <a:off x="7355057" y="2057614"/>
              <a:ext cx="1701007" cy="1649181"/>
            </a:xfrm>
            <a:prstGeom prst="rect">
              <a:avLst/>
            </a:prstGeom>
            <a:solidFill>
              <a:srgbClr val="FFFFFF"/>
            </a:solidFill>
            <a:ln>
              <a:solidFill>
                <a:schemeClr val="bg1">
                  <a:lumMod val="65000"/>
                </a:schemeClr>
              </a:solidFill>
            </a:ln>
            <a:effectLst>
              <a:outerShdw blurRad="205105"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1345711515_0.jpg"/>
            <p:cNvPicPr>
              <a:picLocks noChangeAspect="1"/>
            </p:cNvPicPr>
            <p:nvPr/>
          </p:nvPicPr>
          <p:blipFill>
            <a:blip r:embed="rId7"/>
            <a:stretch>
              <a:fillRect/>
            </a:stretch>
          </p:blipFill>
          <p:spPr>
            <a:xfrm>
              <a:off x="7392911" y="2264639"/>
              <a:ext cx="1625298" cy="1365250"/>
            </a:xfrm>
            <a:prstGeom prst="rect">
              <a:avLst/>
            </a:prstGeom>
          </p:spPr>
        </p:pic>
        <p:sp>
          <p:nvSpPr>
            <p:cNvPr id="25" name="TextBox 24"/>
            <p:cNvSpPr txBox="1"/>
            <p:nvPr/>
          </p:nvSpPr>
          <p:spPr>
            <a:xfrm>
              <a:off x="7411841" y="1496294"/>
              <a:ext cx="1587439" cy="523220"/>
            </a:xfrm>
            <a:prstGeom prst="rect">
              <a:avLst/>
            </a:prstGeom>
            <a:noFill/>
          </p:spPr>
          <p:txBody>
            <a:bodyPr wrap="square" rtlCol="0">
              <a:spAutoFit/>
            </a:bodyPr>
            <a:lstStyle/>
            <a:p>
              <a:pPr algn="ctr"/>
              <a:r>
                <a:rPr lang="en-US" sz="1400" dirty="0" smtClean="0">
                  <a:solidFill>
                    <a:schemeClr val="bg1">
                      <a:lumMod val="50000"/>
                    </a:schemeClr>
                  </a:solidFill>
                </a:rPr>
                <a:t>Multidisciplinary Review</a:t>
              </a:r>
              <a:endParaRPr lang="en-US" sz="1400" dirty="0">
                <a:solidFill>
                  <a:schemeClr val="bg1">
                    <a:lumMod val="50000"/>
                  </a:schemeClr>
                </a:solidFill>
              </a:endParaRPr>
            </a:p>
          </p:txBody>
        </p:sp>
      </p:grpSp>
      <p:sp>
        <p:nvSpPr>
          <p:cNvPr id="33" name="Title 32"/>
          <p:cNvSpPr>
            <a:spLocks noGrp="1"/>
          </p:cNvSpPr>
          <p:nvPr>
            <p:ph type="title"/>
          </p:nvPr>
        </p:nvSpPr>
        <p:spPr/>
        <p:txBody>
          <a:bodyPr>
            <a:normAutofit/>
          </a:bodyPr>
          <a:lstStyle/>
          <a:p>
            <a:r>
              <a:rPr lang="en-US" dirty="0" smtClean="0">
                <a:latin typeface="Source Sans Pro"/>
                <a:cs typeface="Source Sans Pro"/>
              </a:rPr>
              <a:t>Prototyping the near future</a:t>
            </a:r>
            <a:endParaRPr lang="en-US" dirty="0"/>
          </a:p>
        </p:txBody>
      </p:sp>
      <p:pic>
        <p:nvPicPr>
          <p:cNvPr id="29" name="Picture 28" descr="110472_15.jpg"/>
          <p:cNvPicPr>
            <a:picLocks noChangeAspect="1"/>
          </p:cNvPicPr>
          <p:nvPr/>
        </p:nvPicPr>
        <p:blipFill rotWithShape="1">
          <a:blip r:embed="rId8" cstate="print">
            <a:extLst>
              <a:ext uri="{28A0092B-C50C-407E-A947-70E740481C1C}">
                <a14:useLocalDpi xmlns:a14="http://schemas.microsoft.com/office/drawing/2010/main" val="0"/>
              </a:ext>
            </a:extLst>
          </a:blip>
          <a:srcRect l="40003" t="36307"/>
          <a:stretch/>
        </p:blipFill>
        <p:spPr>
          <a:xfrm>
            <a:off x="7338527" y="2620373"/>
            <a:ext cx="1668944" cy="1178390"/>
          </a:xfrm>
          <a:prstGeom prst="rect">
            <a:avLst/>
          </a:prstGeom>
          <a:ln w="57150" cmpd="sng">
            <a:noFill/>
          </a:ln>
        </p:spPr>
      </p:pic>
    </p:spTree>
    <p:extLst>
      <p:ext uri="{BB962C8B-B14F-4D97-AF65-F5344CB8AC3E}">
        <p14:creationId xmlns:p14="http://schemas.microsoft.com/office/powerpoint/2010/main" val="2668512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7010" t="14504" r="34367" b="5631"/>
          <a:stretch/>
        </p:blipFill>
        <p:spPr>
          <a:xfrm>
            <a:off x="899592" y="404664"/>
            <a:ext cx="6624736" cy="6120680"/>
          </a:xfrm>
          <a:prstGeom prst="rect">
            <a:avLst/>
          </a:prstGeom>
        </p:spPr>
      </p:pic>
      <p:sp>
        <p:nvSpPr>
          <p:cNvPr id="9" name="TextBox 8"/>
          <p:cNvSpPr txBox="1"/>
          <p:nvPr/>
        </p:nvSpPr>
        <p:spPr>
          <a:xfrm>
            <a:off x="899592" y="5013176"/>
            <a:ext cx="7632848" cy="1200329"/>
          </a:xfrm>
          <a:prstGeom prst="rect">
            <a:avLst/>
          </a:prstGeom>
          <a:solidFill>
            <a:schemeClr val="bg1"/>
          </a:solidFill>
        </p:spPr>
        <p:txBody>
          <a:bodyPr wrap="square" rtlCol="0">
            <a:spAutoFit/>
          </a:bodyPr>
          <a:lstStyle/>
          <a:p>
            <a:r>
              <a:rPr lang="en-AU" b="1" dirty="0">
                <a:solidFill>
                  <a:srgbClr val="FF0000"/>
                </a:solidFill>
              </a:rPr>
              <a:t>beyond any expectations, it is a gene mutation that responds to </a:t>
            </a:r>
            <a:r>
              <a:rPr lang="en-AU" b="1" dirty="0" smtClean="0">
                <a:solidFill>
                  <a:srgbClr val="FF0000"/>
                </a:solidFill>
              </a:rPr>
              <a:t>treatment…</a:t>
            </a:r>
          </a:p>
          <a:p>
            <a:r>
              <a:rPr lang="en-AU" b="1" dirty="0" smtClean="0">
                <a:solidFill>
                  <a:srgbClr val="FF0000"/>
                </a:solidFill>
              </a:rPr>
              <a:t>…We </a:t>
            </a:r>
            <a:r>
              <a:rPr lang="en-AU" b="1" dirty="0">
                <a:solidFill>
                  <a:srgbClr val="FF0000"/>
                </a:solidFill>
              </a:rPr>
              <a:t>couldn't quite comprehend the change in our lives, and the change for our other </a:t>
            </a:r>
            <a:r>
              <a:rPr lang="en-AU" b="1" dirty="0" smtClean="0">
                <a:solidFill>
                  <a:srgbClr val="FF0000"/>
                </a:solidFill>
              </a:rPr>
              <a:t>children...  </a:t>
            </a:r>
          </a:p>
          <a:p>
            <a:endParaRPr lang="en-AU" b="1" dirty="0">
              <a:solidFill>
                <a:srgbClr val="FF0000"/>
              </a:solidFill>
            </a:endParaRPr>
          </a:p>
        </p:txBody>
      </p:sp>
    </p:spTree>
    <p:extLst>
      <p:ext uri="{BB962C8B-B14F-4D97-AF65-F5344CB8AC3E}">
        <p14:creationId xmlns:p14="http://schemas.microsoft.com/office/powerpoint/2010/main" val="2765219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704376" cy="5778282"/>
          </a:xfrm>
          <a:prstGeom prst="rect">
            <a:avLst/>
          </a:prstGeom>
          <a:solidFill>
            <a:schemeClr val="tx1">
              <a:lumMod val="65000"/>
              <a:lumOff val="35000"/>
            </a:schemeClr>
          </a:solidFill>
          <a:ln w="38100">
            <a:solidFill>
              <a:schemeClr val="tx1">
                <a:lumMod val="95000"/>
                <a:lumOff val="5000"/>
              </a:schemeClr>
            </a:solidFill>
          </a:ln>
        </p:spPr>
      </p:pic>
    </p:spTree>
    <p:extLst>
      <p:ext uri="{BB962C8B-B14F-4D97-AF65-F5344CB8AC3E}">
        <p14:creationId xmlns:p14="http://schemas.microsoft.com/office/powerpoint/2010/main" val="511553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AU" dirty="0" smtClean="0"/>
              <a:t>“The </a:t>
            </a:r>
            <a:r>
              <a:rPr lang="en-AU" dirty="0"/>
              <a:t>doctors told us not to expect a </a:t>
            </a:r>
            <a:r>
              <a:rPr lang="en-AU" dirty="0" smtClean="0"/>
              <a:t>diagnosis </a:t>
            </a:r>
            <a:r>
              <a:rPr lang="en-AU" dirty="0"/>
              <a:t>and we didn't get one so we're a bit disappointed but we were told this was </a:t>
            </a:r>
            <a:r>
              <a:rPr lang="en-AU" dirty="0" smtClean="0"/>
              <a:t>likely” </a:t>
            </a:r>
          </a:p>
          <a:p>
            <a:pPr marL="0" indent="0">
              <a:buNone/>
            </a:pPr>
            <a:endParaRPr lang="en-AU" dirty="0" smtClean="0"/>
          </a:p>
          <a:p>
            <a:pPr marL="0" indent="0">
              <a:buNone/>
            </a:pPr>
            <a:r>
              <a:rPr lang="en-AU" b="1" dirty="0" smtClean="0"/>
              <a:t>Research choices</a:t>
            </a:r>
          </a:p>
          <a:p>
            <a:pPr marL="0" indent="0">
              <a:buNone/>
            </a:pPr>
            <a:r>
              <a:rPr lang="en-AU" dirty="0" err="1" smtClean="0"/>
              <a:t>Reidentifiable</a:t>
            </a:r>
            <a:r>
              <a:rPr lang="en-AU" dirty="0" smtClean="0"/>
              <a:t> research participation	252/255</a:t>
            </a:r>
          </a:p>
          <a:p>
            <a:pPr marL="0" indent="0">
              <a:buNone/>
            </a:pPr>
            <a:r>
              <a:rPr lang="en-AU" dirty="0" smtClean="0"/>
              <a:t>Anonymised research participation	236/255</a:t>
            </a:r>
            <a:endParaRPr lang="en-AU" dirty="0"/>
          </a:p>
        </p:txBody>
      </p:sp>
      <p:sp>
        <p:nvSpPr>
          <p:cNvPr id="7" name="Title 6"/>
          <p:cNvSpPr>
            <a:spLocks noGrp="1"/>
          </p:cNvSpPr>
          <p:nvPr>
            <p:ph type="title"/>
          </p:nvPr>
        </p:nvSpPr>
        <p:spPr/>
        <p:txBody>
          <a:bodyPr/>
          <a:lstStyle/>
          <a:p>
            <a:r>
              <a:rPr lang="en-AU" dirty="0" smtClean="0"/>
              <a:t>Patient expectations &amp; choice</a:t>
            </a:r>
            <a:endParaRPr lang="en-AU" dirty="0"/>
          </a:p>
        </p:txBody>
      </p:sp>
    </p:spTree>
    <p:extLst>
      <p:ext uri="{BB962C8B-B14F-4D97-AF65-F5344CB8AC3E}">
        <p14:creationId xmlns:p14="http://schemas.microsoft.com/office/powerpoint/2010/main" val="3447009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Steady change</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“Well it’s definitely increased it enormously but I am also aware of how much knowledge I lack”</a:t>
            </a:r>
          </a:p>
          <a:p>
            <a:pPr marL="0" indent="0" algn="r">
              <a:buNone/>
            </a:pPr>
            <a:r>
              <a:rPr lang="en-AU" dirty="0" smtClean="0"/>
              <a:t>N04</a:t>
            </a:r>
          </a:p>
          <a:p>
            <a:pPr marL="0" indent="0">
              <a:buNone/>
            </a:pPr>
            <a:endParaRPr lang="en-AU" dirty="0"/>
          </a:p>
          <a:p>
            <a:pPr marL="0" indent="0">
              <a:buNone/>
            </a:pPr>
            <a:r>
              <a:rPr lang="en-AU" dirty="0" smtClean="0"/>
              <a:t>“Just </a:t>
            </a:r>
            <a:r>
              <a:rPr lang="en-AU" dirty="0"/>
              <a:t>someone that we can call to discuss or request that they see a patient or – just more ready access to the knowledge </a:t>
            </a:r>
            <a:r>
              <a:rPr lang="en-AU" dirty="0" smtClean="0"/>
              <a:t>base”             N02</a:t>
            </a:r>
            <a:r>
              <a:rPr lang="en-AU" dirty="0"/>
              <a:t/>
            </a:r>
            <a:br>
              <a:rPr lang="en-AU" dirty="0"/>
            </a:br>
            <a:r>
              <a:rPr lang="en-AU" dirty="0"/>
              <a:t/>
            </a:r>
            <a:br>
              <a:rPr lang="en-AU" dirty="0"/>
            </a:br>
            <a:endParaRPr lang="en-AU" dirty="0" smtClean="0"/>
          </a:p>
          <a:p>
            <a:pPr marL="0" indent="0">
              <a:buNone/>
            </a:pPr>
            <a:endParaRPr lang="en-AU" dirty="0"/>
          </a:p>
          <a:p>
            <a:pPr marL="0" indent="0">
              <a:buNone/>
            </a:pPr>
            <a:endParaRPr lang="en-AU" dirty="0"/>
          </a:p>
        </p:txBody>
      </p:sp>
    </p:spTree>
    <p:extLst>
      <p:ext uri="{BB962C8B-B14F-4D97-AF65-F5344CB8AC3E}">
        <p14:creationId xmlns:p14="http://schemas.microsoft.com/office/powerpoint/2010/main" val="699728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93005"/>
            <a:ext cx="5159068" cy="6014033"/>
          </a:xfrm>
        </p:spPr>
      </p:pic>
      <p:sp>
        <p:nvSpPr>
          <p:cNvPr id="5" name="TextBox 4"/>
          <p:cNvSpPr txBox="1"/>
          <p:nvPr/>
        </p:nvSpPr>
        <p:spPr>
          <a:xfrm>
            <a:off x="5868144" y="6093296"/>
            <a:ext cx="2448272" cy="646331"/>
          </a:xfrm>
          <a:prstGeom prst="rect">
            <a:avLst/>
          </a:prstGeom>
          <a:noFill/>
        </p:spPr>
        <p:txBody>
          <a:bodyPr wrap="square" rtlCol="0">
            <a:spAutoFit/>
          </a:bodyPr>
          <a:lstStyle/>
          <a:p>
            <a:r>
              <a:rPr lang="en-AU" dirty="0" smtClean="0"/>
              <a:t>The Doctor’s visit</a:t>
            </a:r>
          </a:p>
          <a:p>
            <a:r>
              <a:rPr lang="en-AU" dirty="0" smtClean="0"/>
              <a:t>Jan Steen</a:t>
            </a:r>
            <a:endParaRPr lang="en-AU" dirty="0"/>
          </a:p>
        </p:txBody>
      </p:sp>
    </p:spTree>
    <p:extLst>
      <p:ext uri="{BB962C8B-B14F-4D97-AF65-F5344CB8AC3E}">
        <p14:creationId xmlns:p14="http://schemas.microsoft.com/office/powerpoint/2010/main" val="129222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Genomic era</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4158" y="404664"/>
            <a:ext cx="8676000" cy="5786891"/>
          </a:xfrm>
        </p:spPr>
      </p:pic>
    </p:spTree>
    <p:extLst>
      <p:ext uri="{BB962C8B-B14F-4D97-AF65-F5344CB8AC3E}">
        <p14:creationId xmlns:p14="http://schemas.microsoft.com/office/powerpoint/2010/main" val="2915301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647" y="908719"/>
            <a:ext cx="5505649" cy="4883511"/>
          </a:xfrm>
          <a:prstGeom prst="rect">
            <a:avLst/>
          </a:prstGeom>
        </p:spPr>
      </p:pic>
    </p:spTree>
    <p:extLst>
      <p:ext uri="{BB962C8B-B14F-4D97-AF65-F5344CB8AC3E}">
        <p14:creationId xmlns:p14="http://schemas.microsoft.com/office/powerpoint/2010/main" val="4207075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568952" cy="646331"/>
          </a:xfrm>
          <a:prstGeom prst="rect">
            <a:avLst/>
          </a:prstGeom>
          <a:noFill/>
        </p:spPr>
        <p:txBody>
          <a:bodyPr wrap="square" rtlCol="0">
            <a:spAutoFit/>
          </a:bodyPr>
          <a:lstStyle/>
          <a:p>
            <a:r>
              <a:rPr lang="en-AU" sz="3600" dirty="0" smtClean="0">
                <a:solidFill>
                  <a:schemeClr val="tx2">
                    <a:lumMod val="75000"/>
                  </a:schemeClr>
                </a:solidFill>
                <a:latin typeface="+mj-lt"/>
              </a:rPr>
              <a:t>Melbourne Genomics Health Alliance</a:t>
            </a:r>
            <a:endParaRPr lang="en-AU" sz="3600" dirty="0">
              <a:solidFill>
                <a:schemeClr val="tx2">
                  <a:lumMod val="75000"/>
                </a:schemeClr>
              </a:solidFill>
              <a:latin typeface="+mj-lt"/>
            </a:endParaRPr>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209803" y="1897350"/>
            <a:ext cx="1771596" cy="854075"/>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82445" y="3788989"/>
            <a:ext cx="1982612" cy="505460"/>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3518122" y="3443387"/>
            <a:ext cx="1988132" cy="746862"/>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5913403" y="1897350"/>
            <a:ext cx="1815342" cy="738823"/>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3779912" y="1623738"/>
            <a:ext cx="1224136" cy="1229198"/>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7249424" y="3606105"/>
            <a:ext cx="1100672" cy="493395"/>
          </a:xfrm>
          <a:prstGeom prst="rect">
            <a:avLst/>
          </a:prstGeom>
        </p:spPr>
      </p:pic>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5913403" y="3489653"/>
            <a:ext cx="838968" cy="726297"/>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88548" y="5163408"/>
            <a:ext cx="2117706" cy="72964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46" y="5055673"/>
            <a:ext cx="1759528" cy="70769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5963" y="5435552"/>
            <a:ext cx="2186989" cy="540016"/>
          </a:xfrm>
          <a:prstGeom prst="rect">
            <a:avLst/>
          </a:prstGeom>
        </p:spPr>
      </p:pic>
    </p:spTree>
    <p:extLst>
      <p:ext uri="{BB962C8B-B14F-4D97-AF65-F5344CB8AC3E}">
        <p14:creationId xmlns:p14="http://schemas.microsoft.com/office/powerpoint/2010/main" val="127740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(distant) future of genomics</a:t>
            </a:r>
            <a:endParaRPr lang="en-AU"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564784"/>
            <a:ext cx="5940448" cy="4457353"/>
          </a:xfrm>
          <a:prstGeom prst="rect">
            <a:avLst/>
          </a:prstGeom>
        </p:spPr>
      </p:pic>
    </p:spTree>
    <p:extLst>
      <p:ext uri="{BB962C8B-B14F-4D97-AF65-F5344CB8AC3E}">
        <p14:creationId xmlns:p14="http://schemas.microsoft.com/office/powerpoint/2010/main" val="4166570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Throughout life</a:t>
            </a:r>
            <a:endParaRPr lang="en-AU" dirty="0"/>
          </a:p>
        </p:txBody>
      </p:sp>
      <p:sp>
        <p:nvSpPr>
          <p:cNvPr id="3" name="Slide Number Placeholder 2"/>
          <p:cNvSpPr>
            <a:spLocks noGrp="1"/>
          </p:cNvSpPr>
          <p:nvPr>
            <p:ph type="sldNum" sz="quarter" idx="12"/>
          </p:nvPr>
        </p:nvSpPr>
        <p:spPr/>
        <p:txBody>
          <a:bodyPr/>
          <a:lstStyle/>
          <a:p>
            <a:fld id="{68012A7A-CF7C-49FC-B05A-195A6CC8A238}" type="slidenum">
              <a:rPr lang="fr-CH" smtClean="0"/>
              <a:pPr/>
              <a:t>5</a:t>
            </a:fld>
            <a:endParaRPr lang="fr-CH"/>
          </a:p>
        </p:txBody>
      </p:sp>
      <p:pic>
        <p:nvPicPr>
          <p:cNvPr id="20" name="Picture 19"/>
          <p:cNvPicPr>
            <a:picLocks noChangeAspect="1"/>
          </p:cNvPicPr>
          <p:nvPr/>
        </p:nvPicPr>
        <p:blipFill>
          <a:blip r:embed="rId3"/>
          <a:stretch>
            <a:fillRect/>
          </a:stretch>
        </p:blipFill>
        <p:spPr>
          <a:xfrm>
            <a:off x="467544" y="1844824"/>
            <a:ext cx="2494848" cy="2663537"/>
          </a:xfrm>
          <a:prstGeom prst="rect">
            <a:avLst/>
          </a:prstGeom>
        </p:spPr>
      </p:pic>
      <p:pic>
        <p:nvPicPr>
          <p:cNvPr id="21" name="Picture 20"/>
          <p:cNvPicPr>
            <a:picLocks noChangeAspect="1"/>
          </p:cNvPicPr>
          <p:nvPr/>
        </p:nvPicPr>
        <p:blipFill>
          <a:blip r:embed="rId4"/>
          <a:stretch>
            <a:fillRect/>
          </a:stretch>
        </p:blipFill>
        <p:spPr>
          <a:xfrm>
            <a:off x="4235750" y="1952456"/>
            <a:ext cx="1564875" cy="2448272"/>
          </a:xfrm>
          <a:prstGeom prst="rect">
            <a:avLst/>
          </a:prstGeom>
        </p:spPr>
      </p:pic>
      <p:pic>
        <p:nvPicPr>
          <p:cNvPr id="23" name="Picture 22"/>
          <p:cNvPicPr>
            <a:picLocks noChangeAspect="1"/>
          </p:cNvPicPr>
          <p:nvPr/>
        </p:nvPicPr>
        <p:blipFill rotWithShape="1">
          <a:blip r:embed="rId5"/>
          <a:srcRect l="11609" t="13492" r="9932" b="13228"/>
          <a:stretch/>
        </p:blipFill>
        <p:spPr>
          <a:xfrm>
            <a:off x="7073983" y="1844824"/>
            <a:ext cx="1798934" cy="2880321"/>
          </a:xfrm>
          <a:prstGeom prst="rect">
            <a:avLst/>
          </a:prstGeom>
        </p:spPr>
      </p:pic>
    </p:spTree>
    <p:extLst>
      <p:ext uri="{BB962C8B-B14F-4D97-AF65-F5344CB8AC3E}">
        <p14:creationId xmlns:p14="http://schemas.microsoft.com/office/powerpoint/2010/main" val="3972833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162581474.jpg"/>
          <p:cNvPicPr>
            <a:picLocks noChangeAspect="1"/>
          </p:cNvPicPr>
          <p:nvPr/>
        </p:nvPicPr>
        <p:blipFill rotWithShape="1">
          <a:blip r:embed="rId3" cstate="print"/>
          <a:srcRect r="-4314" b="15083"/>
          <a:stretch/>
        </p:blipFill>
        <p:spPr>
          <a:xfrm>
            <a:off x="467544" y="2070373"/>
            <a:ext cx="2369765" cy="2160239"/>
          </a:xfrm>
          <a:prstGeom prst="rect">
            <a:avLst/>
          </a:prstGeom>
        </p:spPr>
      </p:pic>
      <p:sp>
        <p:nvSpPr>
          <p:cNvPr id="3" name="TextBox 2"/>
          <p:cNvSpPr txBox="1"/>
          <p:nvPr/>
        </p:nvSpPr>
        <p:spPr>
          <a:xfrm>
            <a:off x="500298" y="4459972"/>
            <a:ext cx="2304256" cy="461665"/>
          </a:xfrm>
          <a:prstGeom prst="rect">
            <a:avLst/>
          </a:prstGeom>
          <a:noFill/>
        </p:spPr>
        <p:txBody>
          <a:bodyPr wrap="square" rtlCol="0">
            <a:spAutoFit/>
          </a:bodyPr>
          <a:lstStyle/>
          <a:p>
            <a:pPr algn="ctr"/>
            <a:r>
              <a:rPr lang="en-AU" sz="2400" dirty="0" smtClean="0"/>
              <a:t>Prognosis</a:t>
            </a:r>
            <a:endParaRPr lang="en-AU" sz="2400" dirty="0"/>
          </a:p>
        </p:txBody>
      </p:sp>
      <p:grpSp>
        <p:nvGrpSpPr>
          <p:cNvPr id="10" name="Group 9"/>
          <p:cNvGrpSpPr/>
          <p:nvPr/>
        </p:nvGrpSpPr>
        <p:grpSpPr>
          <a:xfrm>
            <a:off x="3059832" y="2083135"/>
            <a:ext cx="3238739" cy="2815642"/>
            <a:chOff x="3106160" y="2083135"/>
            <a:chExt cx="3238739" cy="281564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160" y="2083135"/>
              <a:ext cx="3238739" cy="2160239"/>
            </a:xfrm>
            <a:prstGeom prst="rect">
              <a:avLst/>
            </a:prstGeom>
          </p:spPr>
        </p:pic>
        <p:sp>
          <p:nvSpPr>
            <p:cNvPr id="7" name="TextBox 6"/>
            <p:cNvSpPr txBox="1"/>
            <p:nvPr/>
          </p:nvSpPr>
          <p:spPr>
            <a:xfrm>
              <a:off x="3928685" y="4437112"/>
              <a:ext cx="1593689" cy="461665"/>
            </a:xfrm>
            <a:prstGeom prst="rect">
              <a:avLst/>
            </a:prstGeom>
            <a:noFill/>
          </p:spPr>
          <p:txBody>
            <a:bodyPr wrap="square" rtlCol="0">
              <a:spAutoFit/>
            </a:bodyPr>
            <a:lstStyle/>
            <a:p>
              <a:r>
                <a:rPr lang="en-AU" sz="2400" dirty="0" smtClean="0"/>
                <a:t>Treatment</a:t>
              </a:r>
              <a:endParaRPr lang="en-AU" sz="2400" dirty="0"/>
            </a:p>
          </p:txBody>
        </p:sp>
      </p:grpSp>
      <p:grpSp>
        <p:nvGrpSpPr>
          <p:cNvPr id="11" name="Group 10"/>
          <p:cNvGrpSpPr/>
          <p:nvPr/>
        </p:nvGrpSpPr>
        <p:grpSpPr>
          <a:xfrm>
            <a:off x="6552085" y="2105045"/>
            <a:ext cx="2134715" cy="2802880"/>
            <a:chOff x="6613749" y="2095897"/>
            <a:chExt cx="2134715" cy="28028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749" y="2095897"/>
              <a:ext cx="2134715" cy="2134715"/>
            </a:xfrm>
            <a:prstGeom prst="rect">
              <a:avLst/>
            </a:prstGeom>
          </p:spPr>
        </p:pic>
        <p:sp>
          <p:nvSpPr>
            <p:cNvPr id="8" name="TextBox 7"/>
            <p:cNvSpPr txBox="1"/>
            <p:nvPr/>
          </p:nvSpPr>
          <p:spPr>
            <a:xfrm>
              <a:off x="6613749" y="4437112"/>
              <a:ext cx="2134715" cy="461665"/>
            </a:xfrm>
            <a:prstGeom prst="rect">
              <a:avLst/>
            </a:prstGeom>
            <a:noFill/>
          </p:spPr>
          <p:txBody>
            <a:bodyPr wrap="square" rtlCol="0">
              <a:spAutoFit/>
            </a:bodyPr>
            <a:lstStyle/>
            <a:p>
              <a:pPr algn="ctr"/>
              <a:r>
                <a:rPr lang="en-AU" sz="2400" dirty="0" smtClean="0"/>
                <a:t>Future disease</a:t>
              </a:r>
              <a:endParaRPr lang="en-AU" sz="2400" dirty="0"/>
            </a:p>
          </p:txBody>
        </p:sp>
      </p:grpSp>
      <p:sp>
        <p:nvSpPr>
          <p:cNvPr id="9" name="Title 8"/>
          <p:cNvSpPr>
            <a:spLocks noGrp="1"/>
          </p:cNvSpPr>
          <p:nvPr>
            <p:ph type="title"/>
          </p:nvPr>
        </p:nvSpPr>
        <p:spPr/>
        <p:txBody>
          <a:bodyPr/>
          <a:lstStyle/>
          <a:p>
            <a:r>
              <a:rPr lang="en-AU" dirty="0" smtClean="0"/>
              <a:t>Prediction</a:t>
            </a:r>
            <a:endParaRPr lang="en-AU" dirty="0"/>
          </a:p>
        </p:txBody>
      </p:sp>
    </p:spTree>
    <p:extLst>
      <p:ext uri="{BB962C8B-B14F-4D97-AF65-F5344CB8AC3E}">
        <p14:creationId xmlns:p14="http://schemas.microsoft.com/office/powerpoint/2010/main" val="1751247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Computational pathology</a:t>
            </a:r>
            <a:endParaRPr lang="en-AU" dirty="0"/>
          </a:p>
        </p:txBody>
      </p:sp>
      <p:sp>
        <p:nvSpPr>
          <p:cNvPr id="3" name="Slide Number Placeholder 2"/>
          <p:cNvSpPr>
            <a:spLocks noGrp="1"/>
          </p:cNvSpPr>
          <p:nvPr>
            <p:ph type="sldNum" sz="quarter" idx="12"/>
          </p:nvPr>
        </p:nvSpPr>
        <p:spPr/>
        <p:txBody>
          <a:bodyPr/>
          <a:lstStyle/>
          <a:p>
            <a:fld id="{68012A7A-CF7C-49FC-B05A-195A6CC8A238}" type="slidenum">
              <a:rPr lang="fr-CH" smtClean="0"/>
              <a:pPr/>
              <a:t>7</a:t>
            </a:fld>
            <a:endParaRPr lang="fr-CH"/>
          </a:p>
        </p:txBody>
      </p:sp>
      <p:pic>
        <p:nvPicPr>
          <p:cNvPr id="4" name="Picture 3" descr="full_pipeline_with_core_hl.pdf"/>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5"/>
              <a:srcRect b="26111"/>
              <a:stretch>
                <a:fillRect/>
              </a:stretch>
            </p:blipFill>
          </mc:Choice>
          <mc:Fallback>
            <p:blipFill>
              <a:blip r:embed="rId6"/>
              <a:srcRect b="26111"/>
              <a:stretch>
                <a:fillRect/>
              </a:stretch>
            </p:blipFill>
          </mc:Fallback>
        </mc:AlternateContent>
        <p:spPr>
          <a:xfrm>
            <a:off x="2195736" y="1458042"/>
            <a:ext cx="4570749" cy="4779270"/>
          </a:xfrm>
          <a:prstGeom prst="rect">
            <a:avLst/>
          </a:prstGeom>
        </p:spPr>
      </p:pic>
    </p:spTree>
    <p:extLst>
      <p:ext uri="{BB962C8B-B14F-4D97-AF65-F5344CB8AC3E}">
        <p14:creationId xmlns:p14="http://schemas.microsoft.com/office/powerpoint/2010/main" val="378589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8538"/>
          </a:xfrm>
        </p:spPr>
        <p:txBody>
          <a:bodyPr>
            <a:normAutofit/>
          </a:bodyPr>
          <a:lstStyle/>
          <a:p>
            <a:r>
              <a:rPr lang="en-AU" dirty="0" smtClean="0"/>
              <a:t/>
            </a:r>
            <a:br>
              <a:rPr lang="en-AU" dirty="0" smtClean="0"/>
            </a:br>
            <a:r>
              <a:rPr lang="en-AU" dirty="0" smtClean="0"/>
              <a:t>The test will be the analysis,</a:t>
            </a:r>
            <a:br>
              <a:rPr lang="en-AU" dirty="0" smtClean="0"/>
            </a:br>
            <a:r>
              <a:rPr lang="en-AU" dirty="0" smtClean="0"/>
              <a:t>not the assay</a:t>
            </a:r>
            <a:endParaRPr lang="en-AU" dirty="0"/>
          </a:p>
        </p:txBody>
      </p:sp>
    </p:spTree>
    <p:extLst>
      <p:ext uri="{BB962C8B-B14F-4D97-AF65-F5344CB8AC3E}">
        <p14:creationId xmlns:p14="http://schemas.microsoft.com/office/powerpoint/2010/main" val="1655448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012A7A-CF7C-49FC-B05A-195A6CC8A238}" type="slidenum">
              <a:rPr lang="fr-CH" smtClean="0"/>
              <a:pPr/>
              <a:t>9</a:t>
            </a:fld>
            <a:endParaRPr lang="fr-CH"/>
          </a:p>
        </p:txBody>
      </p:sp>
      <p:sp>
        <p:nvSpPr>
          <p:cNvPr id="2" name="TextBox 1"/>
          <p:cNvSpPr txBox="1"/>
          <p:nvPr/>
        </p:nvSpPr>
        <p:spPr>
          <a:xfrm rot="10800000" flipH="1" flipV="1">
            <a:off x="1187624" y="1081772"/>
            <a:ext cx="6768752" cy="3477875"/>
          </a:xfrm>
          <a:prstGeom prst="rect">
            <a:avLst/>
          </a:prstGeom>
          <a:noFill/>
        </p:spPr>
        <p:txBody>
          <a:bodyPr wrap="square" rtlCol="0">
            <a:spAutoFit/>
          </a:bodyPr>
          <a:lstStyle/>
          <a:p>
            <a:pPr algn="ctr"/>
            <a:r>
              <a:rPr lang="en-AU" sz="4400" dirty="0" smtClean="0">
                <a:latin typeface="Verdana" panose="020B0604030504040204" pitchFamily="34" charset="0"/>
                <a:ea typeface="Verdana" panose="020B0604030504040204" pitchFamily="34" charset="0"/>
                <a:cs typeface="Verdana" panose="020B0604030504040204" pitchFamily="34" charset="0"/>
              </a:rPr>
              <a:t>Principles of good clinical practice will still apply</a:t>
            </a:r>
          </a:p>
          <a:p>
            <a:pPr algn="ctr"/>
            <a:endParaRPr lang="en-AU" sz="4400" dirty="0" smtClean="0">
              <a:latin typeface="Verdana" panose="020B0604030504040204" pitchFamily="34" charset="0"/>
              <a:ea typeface="Verdana" panose="020B0604030504040204" pitchFamily="34" charset="0"/>
              <a:cs typeface="Verdana" panose="020B0604030504040204" pitchFamily="34" charset="0"/>
            </a:endParaRPr>
          </a:p>
          <a:p>
            <a:pPr algn="ctr"/>
            <a:r>
              <a:rPr lang="en-AU" sz="4400" dirty="0" smtClean="0">
                <a:latin typeface="Verdana" panose="020B0604030504040204" pitchFamily="34" charset="0"/>
                <a:ea typeface="Verdana" panose="020B0604030504040204" pitchFamily="34" charset="0"/>
                <a:cs typeface="Verdana" panose="020B0604030504040204" pitchFamily="34" charset="0"/>
              </a:rPr>
              <a:t>(Selective analysis)</a:t>
            </a:r>
          </a:p>
        </p:txBody>
      </p:sp>
    </p:spTree>
    <p:extLst>
      <p:ext uri="{BB962C8B-B14F-4D97-AF65-F5344CB8AC3E}">
        <p14:creationId xmlns:p14="http://schemas.microsoft.com/office/powerpoint/2010/main" val="3764417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8584</TotalTime>
  <Words>828</Words>
  <Application>Microsoft Office PowerPoint</Application>
  <PresentationFormat>On-screen Show (4:3)</PresentationFormat>
  <Paragraphs>82</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Source Sans Pro</vt:lpstr>
      <vt:lpstr>Verdana</vt:lpstr>
      <vt:lpstr>Office Theme</vt:lpstr>
      <vt:lpstr>Clara Gaff Program Leader Melbourne Genomics Health Alliance</vt:lpstr>
      <vt:lpstr>PowerPoint Presentation</vt:lpstr>
      <vt:lpstr>PowerPoint Presentation</vt:lpstr>
      <vt:lpstr>The (distant) future of genomics</vt:lpstr>
      <vt:lpstr>Throughout life</vt:lpstr>
      <vt:lpstr>Prediction</vt:lpstr>
      <vt:lpstr>Computational pathology</vt:lpstr>
      <vt:lpstr> The test will be the analysis, not the assay</vt:lpstr>
      <vt:lpstr>PowerPoint Presentation</vt:lpstr>
      <vt:lpstr>Information not data</vt:lpstr>
      <vt:lpstr>Prototyping the near future</vt:lpstr>
      <vt:lpstr>PowerPoint Presentation</vt:lpstr>
      <vt:lpstr>PowerPoint Presentation</vt:lpstr>
      <vt:lpstr>Patient expectations &amp; choice</vt:lpstr>
      <vt:lpstr>Steady change</vt:lpstr>
      <vt:lpstr>PowerPoint Presentation</vt:lpstr>
      <vt:lpstr>Genomic era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 Gaff</dc:creator>
  <cp:lastModifiedBy>Dean Lepley</cp:lastModifiedBy>
  <cp:revision>130</cp:revision>
  <cp:lastPrinted>2014-09-24T06:52:57Z</cp:lastPrinted>
  <dcterms:created xsi:type="dcterms:W3CDTF">2014-09-19T04:24:46Z</dcterms:created>
  <dcterms:modified xsi:type="dcterms:W3CDTF">2015-06-24T08:03:02Z</dcterms:modified>
</cp:coreProperties>
</file>