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6" r:id="rId3"/>
    <p:sldMasterId id="2147483771" r:id="rId4"/>
    <p:sldMasterId id="2147483784" r:id="rId5"/>
  </p:sldMasterIdLst>
  <p:notesMasterIdLst>
    <p:notesMasterId r:id="rId22"/>
  </p:notesMasterIdLst>
  <p:handoutMasterIdLst>
    <p:handoutMasterId r:id="rId23"/>
  </p:handoutMasterIdLst>
  <p:sldIdLst>
    <p:sldId id="261" r:id="rId6"/>
    <p:sldId id="296" r:id="rId7"/>
    <p:sldId id="288" r:id="rId8"/>
    <p:sldId id="287" r:id="rId9"/>
    <p:sldId id="308" r:id="rId10"/>
    <p:sldId id="294" r:id="rId11"/>
    <p:sldId id="310" r:id="rId12"/>
    <p:sldId id="307" r:id="rId13"/>
    <p:sldId id="297" r:id="rId14"/>
    <p:sldId id="293" r:id="rId15"/>
    <p:sldId id="298" r:id="rId16"/>
    <p:sldId id="292" r:id="rId17"/>
    <p:sldId id="311" r:id="rId18"/>
    <p:sldId id="264" r:id="rId19"/>
    <p:sldId id="303" r:id="rId20"/>
    <p:sldId id="27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73" autoAdjust="0"/>
    <p:restoredTop sz="77485" autoAdjust="0"/>
  </p:normalViewPr>
  <p:slideViewPr>
    <p:cSldViewPr snapToGrid="0">
      <p:cViewPr varScale="1">
        <p:scale>
          <a:sx n="58" d="100"/>
          <a:sy n="58" d="100"/>
        </p:scale>
        <p:origin x="708" y="42"/>
      </p:cViewPr>
      <p:guideLst>
        <p:guide orient="horz" pos="2160"/>
        <p:guide pos="3840"/>
      </p:guideLst>
    </p:cSldViewPr>
  </p:slideViewPr>
  <p:notesTextViewPr>
    <p:cViewPr>
      <p:scale>
        <a:sx n="1" d="1"/>
        <a:sy n="1" d="1"/>
      </p:scale>
      <p:origin x="0" y="0"/>
    </p:cViewPr>
  </p:notesTextViewPr>
  <p:sorterViewPr>
    <p:cViewPr>
      <p:scale>
        <a:sx n="100" d="100"/>
        <a:sy n="100" d="100"/>
      </p:scale>
      <p:origin x="0" y="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7BBB261-9A22-4471-8433-FEA07835032D}" type="datetimeFigureOut">
              <a:rPr lang="en-GB" smtClean="0"/>
              <a:t>23/06/2015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2DDAD33-7F1E-4436-89FE-C158FBA7616F}" type="slidenum">
              <a:rPr lang="en-GB" smtClean="0"/>
              <a:t>‹#›</a:t>
            </a:fld>
            <a:endParaRPr lang="en-GB"/>
          </a:p>
        </p:txBody>
      </p:sp>
    </p:spTree>
    <p:extLst>
      <p:ext uri="{BB962C8B-B14F-4D97-AF65-F5344CB8AC3E}">
        <p14:creationId xmlns:p14="http://schemas.microsoft.com/office/powerpoint/2010/main" val="3457588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ED284C-2CCB-4674-B341-E9CF818048C3}" type="datetimeFigureOut">
              <a:rPr lang="en-GB" smtClean="0"/>
              <a:t>23/06/2015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3BBD46-123D-4FFD-B0AF-020E85ABE4F4}" type="slidenum">
              <a:rPr lang="en-GB" smtClean="0"/>
              <a:t>‹#›</a:t>
            </a:fld>
            <a:endParaRPr lang="en-GB"/>
          </a:p>
        </p:txBody>
      </p:sp>
    </p:spTree>
    <p:extLst>
      <p:ext uri="{BB962C8B-B14F-4D97-AF65-F5344CB8AC3E}">
        <p14:creationId xmlns:p14="http://schemas.microsoft.com/office/powerpoint/2010/main" val="195267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Slide Number Placeholder 3"/>
          <p:cNvSpPr>
            <a:spLocks noGrp="1"/>
          </p:cNvSpPr>
          <p:nvPr>
            <p:ph type="sldNum" sz="quarter" idx="10"/>
          </p:nvPr>
        </p:nvSpPr>
        <p:spPr/>
        <p:txBody>
          <a:bodyPr/>
          <a:lstStyle/>
          <a:p>
            <a:fld id="{6BEE6302-8B4F-450B-A377-1D23FD99130C}" type="slidenum">
              <a:rPr lang="en-GB" smtClean="0"/>
              <a:t>1</a:t>
            </a:fld>
            <a:endParaRPr lang="en-GB"/>
          </a:p>
        </p:txBody>
      </p:sp>
    </p:spTree>
    <p:extLst>
      <p:ext uri="{BB962C8B-B14F-4D97-AF65-F5344CB8AC3E}">
        <p14:creationId xmlns:p14="http://schemas.microsoft.com/office/powerpoint/2010/main" val="17845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Interviews I conducted – 28, various ages, men and women, different symptoms</a:t>
            </a:r>
          </a:p>
          <a:p>
            <a:endParaRPr lang="en-GB" dirty="0" smtClean="0"/>
          </a:p>
          <a:p>
            <a:r>
              <a:rPr lang="en-GB" sz="1600" dirty="0" smtClean="0"/>
              <a:t>This is a typical</a:t>
            </a:r>
            <a:r>
              <a:rPr lang="en-GB" sz="1600" baseline="0" dirty="0" smtClean="0"/>
              <a:t> account, this woman has severe symptoms herself, she won’t benefit but her family and future family will.</a:t>
            </a:r>
            <a:endParaRPr lang="en-GB" sz="1600" dirty="0" smtClean="0"/>
          </a:p>
          <a:p>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There is no doubt widespread support for these techniques.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Nuffield report response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Muscular Dystrophy campaign has financially supported the work at Newcastle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Newcastle appealed for egg donors to come forward…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Parents are investing in what Carlos </a:t>
            </a:r>
            <a:r>
              <a:rPr lang="en-GB" sz="1600" baseline="0" dirty="0" err="1" smtClean="0"/>
              <a:t>Novas</a:t>
            </a:r>
            <a:r>
              <a:rPr lang="en-GB" sz="1600" baseline="0" dirty="0" smtClean="0"/>
              <a:t> described as a ‘Political Economy of Hope’, becoming involved in the debates so that they can influence the scientific agenda.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However, my interviews with patients with mitochondrial disease suggest the hope of genetic technologies does not reflect the reality</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BEE6302-8B4F-450B-A377-1D23FD99130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3627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This woman was diagnosed with mitochondrial disease when she was around 20, along with other members of her family (they all went to clinic together)</a:t>
            </a:r>
          </a:p>
          <a:p>
            <a:endParaRPr lang="en-GB" sz="1600" baseline="0" dirty="0" smtClean="0"/>
          </a:p>
          <a:p>
            <a:r>
              <a:rPr lang="en-GB" sz="1600" baseline="0" dirty="0" smtClean="0"/>
              <a:t>This woman had a child when she was about 32. The child will have inherited faulty mitochondria from her, although he hasn’t yet had any testing. </a:t>
            </a:r>
          </a:p>
          <a:p>
            <a:r>
              <a:rPr lang="en-GB" sz="1600" baseline="0" dirty="0" smtClean="0"/>
              <a:t>It was only after her mother died, that for her second child, she started to think about assisted reproductive technologies.</a:t>
            </a:r>
          </a:p>
          <a:p>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When thinking about reproductive choice and responses to genetic risk, one of the key issues is that disease can become normalised. People just live with aches and pains, and they might get worse and simply adapt to a reduced life style. Older members of the family can be seriously ill, but that is often described as part of normal aging, for example, ‘oh its just my aunts moaning’. </a:t>
            </a:r>
            <a:r>
              <a:rPr lang="en-GB" sz="1600" dirty="0" smtClean="0"/>
              <a:t>It appears that a diagnosis of mitochondrial disease does not necessarily and not immediately produce the kind of ‘biographical disruption’ that Bury has talked about. </a:t>
            </a:r>
          </a:p>
          <a:p>
            <a:endParaRPr lang="en-GB" sz="1600" baseline="0" dirty="0" smtClean="0"/>
          </a:p>
          <a:p>
            <a:r>
              <a:rPr lang="en-GB" sz="1600" dirty="0" smtClean="0"/>
              <a:t>Why this is important is that genetic </a:t>
            </a:r>
            <a:r>
              <a:rPr lang="en-GB" sz="1600" dirty="0"/>
              <a:t>technology has changed the relationship between the diagnostic process and the experience of illness. It is now possible to be classified as a ‘patient without symptoms’ for example, a carrier of a genetic disease </a:t>
            </a:r>
            <a:r>
              <a:rPr lang="en-GB" sz="1600" dirty="0" smtClean="0"/>
              <a:t>(CF) or </a:t>
            </a:r>
            <a:r>
              <a:rPr lang="en-GB" sz="1600" dirty="0"/>
              <a:t>someone at risk of late </a:t>
            </a:r>
            <a:r>
              <a:rPr lang="en-GB" sz="1600" dirty="0" smtClean="0"/>
              <a:t>onset disease (HD). This can</a:t>
            </a:r>
            <a:r>
              <a:rPr lang="en-GB" sz="1600" baseline="0" dirty="0" smtClean="0"/>
              <a:t> be the case with mitochondrial disease.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One of the key findings of my project was that there was a generational gap. Those who are the target of reproductive technologies, for example, women between 20 and 40, might have received a diagnosis but might not feel ‘at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For me this means that assumptions of technological determinism – that if these technologies are available then they will be used – is seriously flawed.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Young women, who are the target of reproductive technologies, might have received a diagnosis yet might not feel ‘at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p:txBody>
      </p:sp>
      <p:sp>
        <p:nvSpPr>
          <p:cNvPr id="4" name="Slide Number Placeholder 3"/>
          <p:cNvSpPr>
            <a:spLocks noGrp="1"/>
          </p:cNvSpPr>
          <p:nvPr>
            <p:ph type="sldNum" sz="quarter" idx="10"/>
          </p:nvPr>
        </p:nvSpPr>
        <p:spPr/>
        <p:txBody>
          <a:bodyPr/>
          <a:lstStyle/>
          <a:p>
            <a:fld id="{6BEE6302-8B4F-450B-A377-1D23FD99130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969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Sociology of science</a:t>
            </a:r>
            <a:r>
              <a:rPr lang="en-GB" sz="1200" kern="1200" baseline="0" dirty="0" smtClean="0">
                <a:solidFill>
                  <a:schemeClr val="tx1"/>
                </a:solidFill>
                <a:effectLst/>
                <a:latin typeface="+mn-lt"/>
                <a:ea typeface="+mn-ea"/>
                <a:cs typeface="+mn-cs"/>
              </a:rPr>
              <a:t> and medicine have been concerned about public understanding – how can people make judgements when they don’t understand the complexity?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My position on the </a:t>
            </a:r>
            <a:r>
              <a:rPr lang="en-GB" sz="1200" kern="1200" dirty="0" err="1" smtClean="0">
                <a:solidFill>
                  <a:schemeClr val="tx1"/>
                </a:solidFill>
                <a:effectLst/>
                <a:latin typeface="+mn-lt"/>
                <a:ea typeface="+mn-ea"/>
                <a:cs typeface="+mn-cs"/>
              </a:rPr>
              <a:t>mito</a:t>
            </a:r>
            <a:r>
              <a:rPr lang="en-GB" sz="1200" kern="1200" dirty="0" smtClean="0">
                <a:solidFill>
                  <a:schemeClr val="tx1"/>
                </a:solidFill>
                <a:effectLst/>
                <a:latin typeface="+mn-lt"/>
                <a:ea typeface="+mn-ea"/>
                <a:cs typeface="+mn-cs"/>
              </a:rPr>
              <a:t> debate is a bit different –  people are knowledgeable, but the debate is so </a:t>
            </a:r>
            <a:r>
              <a:rPr lang="en-GB" sz="1200" kern="1200" dirty="0" err="1" smtClean="0">
                <a:solidFill>
                  <a:schemeClr val="tx1"/>
                </a:solidFill>
                <a:effectLst/>
                <a:latin typeface="+mn-lt"/>
                <a:ea typeface="+mn-ea"/>
                <a:cs typeface="+mn-cs"/>
              </a:rPr>
              <a:t>embued</a:t>
            </a:r>
            <a:r>
              <a:rPr lang="en-GB" sz="1200" kern="1200" dirty="0" smtClean="0">
                <a:solidFill>
                  <a:schemeClr val="tx1"/>
                </a:solidFill>
                <a:effectLst/>
                <a:latin typeface="+mn-lt"/>
                <a:ea typeface="+mn-ea"/>
                <a:cs typeface="+mn-cs"/>
              </a:rPr>
              <a:t> with emotion that the science can not be judged on its own merit.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But why should it?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Within the policy context we need to know what effect the </a:t>
            </a:r>
            <a:r>
              <a:rPr lang="en-GB" sz="1200" kern="1200" dirty="0" err="1" smtClean="0">
                <a:solidFill>
                  <a:schemeClr val="tx1"/>
                </a:solidFill>
                <a:effectLst/>
                <a:latin typeface="+mn-lt"/>
                <a:ea typeface="+mn-ea"/>
                <a:cs typeface="+mn-cs"/>
              </a:rPr>
              <a:t>technqieus</a:t>
            </a:r>
            <a:r>
              <a:rPr lang="en-GB" sz="1200" kern="1200" dirty="0" smtClean="0">
                <a:solidFill>
                  <a:schemeClr val="tx1"/>
                </a:solidFill>
                <a:effectLst/>
                <a:latin typeface="+mn-lt"/>
                <a:ea typeface="+mn-ea"/>
                <a:cs typeface="+mn-cs"/>
              </a:rPr>
              <a:t> would have on children, what risks there are, whether the risks </a:t>
            </a:r>
            <a:r>
              <a:rPr lang="en-GB" sz="1200" kern="1200" dirty="0" err="1" smtClean="0">
                <a:solidFill>
                  <a:schemeClr val="tx1"/>
                </a:solidFill>
                <a:effectLst/>
                <a:latin typeface="+mn-lt"/>
                <a:ea typeface="+mn-ea"/>
                <a:cs typeface="+mn-cs"/>
              </a:rPr>
              <a:t>outweight</a:t>
            </a:r>
            <a:r>
              <a:rPr lang="en-GB" sz="1200" kern="1200" dirty="0" smtClean="0">
                <a:solidFill>
                  <a:schemeClr val="tx1"/>
                </a:solidFill>
                <a:effectLst/>
                <a:latin typeface="+mn-lt"/>
                <a:ea typeface="+mn-ea"/>
                <a:cs typeface="+mn-cs"/>
              </a:rPr>
              <a:t> the benefits – all these are not facts but carefully constructed ideas that are designed to persuade.</a:t>
            </a:r>
          </a:p>
          <a:p>
            <a:endParaRPr lang="en-GB" dirty="0" smtClean="0"/>
          </a:p>
          <a:p>
            <a:r>
              <a:rPr lang="en-GB" dirty="0" smtClean="0"/>
              <a:t>Why is </a:t>
            </a:r>
            <a:r>
              <a:rPr lang="en-GB" dirty="0" err="1" smtClean="0"/>
              <a:t>mito</a:t>
            </a:r>
            <a:r>
              <a:rPr lang="en-GB" dirty="0" smtClean="0"/>
              <a:t> debate sociologically</a:t>
            </a:r>
            <a:r>
              <a:rPr lang="en-GB" baseline="0" dirty="0" smtClean="0"/>
              <a:t> interesting?</a:t>
            </a:r>
            <a:endParaRPr lang="en-GB" dirty="0" smtClean="0"/>
          </a:p>
          <a:p>
            <a:r>
              <a:rPr lang="en-GB" dirty="0" smtClean="0"/>
              <a:t>Challenges the iconic status of the ‘gene’ </a:t>
            </a:r>
          </a:p>
          <a:p>
            <a:r>
              <a:rPr lang="en-GB" dirty="0" smtClean="0"/>
              <a:t>Construction and representation of diagnostic classifications</a:t>
            </a:r>
          </a:p>
          <a:p>
            <a:r>
              <a:rPr lang="en-GB" dirty="0" smtClean="0"/>
              <a:t>How do women with mitochondrial disease make reproductive decisions</a:t>
            </a:r>
          </a:p>
          <a:p>
            <a:r>
              <a:rPr lang="en-GB" dirty="0" smtClean="0"/>
              <a:t>The grounded experience of health and illness</a:t>
            </a:r>
          </a:p>
          <a:p>
            <a:pPr lvl="1"/>
            <a:r>
              <a:rPr lang="en-GB" dirty="0" smtClean="0"/>
              <a:t>Lay understandings of genetic risk</a:t>
            </a:r>
          </a:p>
          <a:p>
            <a:pPr lvl="1"/>
            <a:r>
              <a:rPr lang="en-GB" dirty="0" smtClean="0"/>
              <a:t> Diagnosis as biographical disruption</a:t>
            </a:r>
          </a:p>
          <a:p>
            <a:pPr lvl="1"/>
            <a:r>
              <a:rPr lang="en-GB" dirty="0" smtClean="0"/>
              <a:t>Familial communication patterns, stigma and secrets</a:t>
            </a:r>
          </a:p>
          <a:p>
            <a:pPr lvl="1"/>
            <a:r>
              <a:rPr lang="en-GB" dirty="0" smtClean="0"/>
              <a:t>Normalisation </a:t>
            </a:r>
          </a:p>
          <a:p>
            <a:r>
              <a:rPr lang="en-GB" dirty="0" smtClean="0"/>
              <a:t>The role of the ‘expert patient’</a:t>
            </a:r>
          </a:p>
          <a:p>
            <a:r>
              <a:rPr lang="en-GB" dirty="0" smtClean="0"/>
              <a:t>‘Political economy of hope’ </a:t>
            </a:r>
          </a:p>
          <a:p>
            <a:r>
              <a:rPr lang="en-GB" dirty="0" smtClean="0"/>
              <a:t>Produces new opportunities for understanding ‘kinship’</a:t>
            </a:r>
          </a:p>
          <a:p>
            <a:r>
              <a:rPr lang="en-GB" dirty="0" smtClean="0"/>
              <a:t>A reminder that “technology does not speak for itself”</a:t>
            </a:r>
          </a:p>
          <a:p>
            <a:endParaRPr lang="en-GB" dirty="0" smtClean="0"/>
          </a:p>
          <a:p>
            <a:r>
              <a:rPr lang="en-GB" dirty="0" smtClean="0"/>
              <a:t>To alleviate</a:t>
            </a:r>
            <a:r>
              <a:rPr lang="en-GB" baseline="0" dirty="0" smtClean="0"/>
              <a:t> suffering is really powerful</a:t>
            </a:r>
            <a:endParaRPr lang="en-GB" dirty="0" smtClean="0"/>
          </a:p>
          <a:p>
            <a:endParaRPr lang="en-GB" dirty="0"/>
          </a:p>
        </p:txBody>
      </p:sp>
      <p:sp>
        <p:nvSpPr>
          <p:cNvPr id="4" name="Slide Number Placeholder 3"/>
          <p:cNvSpPr>
            <a:spLocks noGrp="1"/>
          </p:cNvSpPr>
          <p:nvPr>
            <p:ph type="sldNum" sz="quarter" idx="10"/>
          </p:nvPr>
        </p:nvSpPr>
        <p:spPr/>
        <p:txBody>
          <a:bodyPr/>
          <a:lstStyle/>
          <a:p>
            <a:fld id="{4B3BBD46-123D-4FFD-B0AF-020E85ABE4F4}" type="slidenum">
              <a:rPr lang="en-GB" smtClean="0"/>
              <a:t>16</a:t>
            </a:fld>
            <a:endParaRPr lang="en-GB"/>
          </a:p>
        </p:txBody>
      </p:sp>
    </p:spTree>
    <p:extLst>
      <p:ext uri="{BB962C8B-B14F-4D97-AF65-F5344CB8AC3E}">
        <p14:creationId xmlns:p14="http://schemas.microsoft.com/office/powerpoint/2010/main" val="249961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EE6302-8B4F-450B-A377-1D23FD99130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51569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377A7D-EDED-4C44-AF14-FD057ACC68BF}" type="slidenum">
              <a:rPr lang="en-GB" smtClean="0"/>
              <a:pPr fontAlgn="base">
                <a:spcBef>
                  <a:spcPct val="0"/>
                </a:spcBef>
                <a:spcAft>
                  <a:spcPct val="0"/>
                </a:spcAft>
                <a:defRPr/>
              </a:pPr>
              <a:t>3</a:t>
            </a:fld>
            <a:endParaRPr lang="en-GB" smtClean="0"/>
          </a:p>
        </p:txBody>
      </p:sp>
      <p:sp>
        <p:nvSpPr>
          <p:cNvPr id="25603"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solidFill>
                <a:srgbClr val="000000"/>
              </a:solidFill>
              <a:cs typeface="Times New Roman" pitchFamily="18" charset="0"/>
            </a:endParaRPr>
          </a:p>
        </p:txBody>
      </p:sp>
    </p:spTree>
    <p:extLst>
      <p:ext uri="{BB962C8B-B14F-4D97-AF65-F5344CB8AC3E}">
        <p14:creationId xmlns:p14="http://schemas.microsoft.com/office/powerpoint/2010/main" val="31731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 does safe mean in the context of IVF? Can new kinds of IVF ever be ‘safe’? And what evidence could be used to prove its safety? Is its not ‘unsafe’ adequate?</a:t>
            </a:r>
          </a:p>
          <a:p>
            <a:r>
              <a:rPr lang="en-GB" baseline="0" dirty="0" smtClean="0"/>
              <a:t>Historical amnesia</a:t>
            </a:r>
          </a:p>
          <a:p>
            <a:r>
              <a:rPr lang="en-GB" baseline="0" dirty="0" smtClean="0"/>
              <a:t>Redefining definitions (and changing laws)</a:t>
            </a:r>
          </a:p>
          <a:p>
            <a:r>
              <a:rPr lang="en-GB" baseline="0" dirty="0" smtClean="0"/>
              <a:t>Fixing meanings – reducing complexity, </a:t>
            </a:r>
          </a:p>
          <a:p>
            <a:r>
              <a:rPr lang="en-GB" baseline="0" dirty="0" smtClean="0"/>
              <a:t>Treatment/cure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Overall – a </a:t>
            </a:r>
            <a:r>
              <a:rPr lang="en-GB" dirty="0" smtClean="0"/>
              <a:t>PR exercise – multimedia</a:t>
            </a:r>
            <a:r>
              <a:rPr lang="en-GB" baseline="0" dirty="0" smtClean="0"/>
              <a:t>, </a:t>
            </a:r>
            <a:r>
              <a:rPr lang="en-GB" baseline="0" dirty="0" err="1" smtClean="0"/>
              <a:t>multiprobed</a:t>
            </a:r>
            <a:r>
              <a:rPr lang="en-GB" baseline="0" dirty="0" smtClean="0"/>
              <a:t> attack to win the hearts and minds of voters, p</a:t>
            </a:r>
            <a:r>
              <a:rPr lang="en-GB" dirty="0" smtClean="0"/>
              <a:t>atients</a:t>
            </a:r>
            <a:r>
              <a:rPr lang="en-GB" baseline="0" dirty="0" smtClean="0"/>
              <a:t> have key role baring their bodies – assumption of technological determinism.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B3BBD46-123D-4FFD-B0AF-020E85ABE4F4}" type="slidenum">
              <a:rPr lang="en-GB" smtClean="0"/>
              <a:t>5</a:t>
            </a:fld>
            <a:endParaRPr lang="en-GB"/>
          </a:p>
        </p:txBody>
      </p:sp>
    </p:spTree>
    <p:extLst>
      <p:ext uri="{BB962C8B-B14F-4D97-AF65-F5344CB8AC3E}">
        <p14:creationId xmlns:p14="http://schemas.microsoft.com/office/powerpoint/2010/main" val="408100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EE6302-8B4F-450B-A377-1D23FD99130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10094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3BBD46-123D-4FFD-B0AF-020E85ABE4F4}" type="slidenum">
              <a:rPr lang="en-GB" smtClean="0"/>
              <a:t>7</a:t>
            </a:fld>
            <a:endParaRPr lang="en-GB"/>
          </a:p>
        </p:txBody>
      </p:sp>
    </p:spTree>
    <p:extLst>
      <p:ext uri="{BB962C8B-B14F-4D97-AF65-F5344CB8AC3E}">
        <p14:creationId xmlns:p14="http://schemas.microsoft.com/office/powerpoint/2010/main" val="28427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EE6302-8B4F-450B-A377-1D23FD99130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10094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Many ways debate is old-fashioned, doesn’t recognise agency, </a:t>
            </a:r>
            <a:r>
              <a:rPr lang="en-GB" dirty="0" err="1" smtClean="0"/>
              <a:t>priviliges</a:t>
            </a:r>
            <a:r>
              <a:rPr lang="en-GB" dirty="0" smtClean="0"/>
              <a:t> technology,</a:t>
            </a:r>
            <a:r>
              <a:rPr lang="en-GB" baseline="0" dirty="0" smtClean="0"/>
              <a:t> assumes ‘technology can speak for itself’</a:t>
            </a:r>
            <a:endParaRPr lang="en-GB" dirty="0"/>
          </a:p>
        </p:txBody>
      </p:sp>
      <p:sp>
        <p:nvSpPr>
          <p:cNvPr id="4" name="Slide Number Placeholder 3"/>
          <p:cNvSpPr>
            <a:spLocks noGrp="1"/>
          </p:cNvSpPr>
          <p:nvPr>
            <p:ph type="sldNum" sz="quarter" idx="10"/>
          </p:nvPr>
        </p:nvSpPr>
        <p:spPr/>
        <p:txBody>
          <a:bodyPr/>
          <a:lstStyle/>
          <a:p>
            <a:fld id="{4B3BBD46-123D-4FFD-B0AF-020E85ABE4F4}" type="slidenum">
              <a:rPr lang="en-GB" smtClean="0"/>
              <a:t>9</a:t>
            </a:fld>
            <a:endParaRPr lang="en-GB"/>
          </a:p>
        </p:txBody>
      </p:sp>
    </p:spTree>
    <p:extLst>
      <p:ext uri="{BB962C8B-B14F-4D97-AF65-F5344CB8AC3E}">
        <p14:creationId xmlns:p14="http://schemas.microsoft.com/office/powerpoint/2010/main" val="325461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8F8504C8-AEEB-4876-BE8C-4876568540D7}" type="slidenum">
              <a:rPr lang="en-GB" smtClean="0"/>
              <a:pPr>
                <a:defRPr/>
              </a:pPr>
              <a:t>12</a:t>
            </a:fld>
            <a:endParaRPr lang="en-GB"/>
          </a:p>
        </p:txBody>
      </p:sp>
    </p:spTree>
    <p:extLst>
      <p:ext uri="{BB962C8B-B14F-4D97-AF65-F5344CB8AC3E}">
        <p14:creationId xmlns:p14="http://schemas.microsoft.com/office/powerpoint/2010/main" val="237345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F95858-4B6D-47E3-8800-FA1EEDC67917}"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1CE86-B3D4-4D11-AF17-0D7E4D30AA2B}"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50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F95858-4B6D-47E3-8800-FA1EEDC67917}"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390825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9"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F95858-4B6D-47E3-8800-FA1EEDC67917}"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325524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74592DB8-40B2-4FF9-BA11-EA5CC34774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849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7C963A6-5ADE-4C5D-AB02-B675FF37C20B}"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7A517-D8D1-4E80-B0AD-1ECA7A7D5F5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5460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97492E-0729-4752-A783-4C6EE267C4FC}"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D80BC-2ABC-48E9-A841-3AB3817655E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498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DDCFAF-D5E7-4752-B570-78E70BF494C5}"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2A44C-8AD5-42AC-8839-B77EBDCFEC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0445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C66F488-F81C-4C31-BA4A-D6A37294A5E4}" type="datetimeFigureOut">
              <a:rPr lang="en-GB">
                <a:solidFill>
                  <a:prstClr val="black">
                    <a:tint val="75000"/>
                  </a:prstClr>
                </a:solidFill>
              </a:rPr>
              <a:pPr>
                <a:defRPr/>
              </a:pPr>
              <a:t>23/06/2015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3C257F-FD4E-4241-B8F0-A614AF078A5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0718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E446659-4134-4756-8F0F-5B048654FC10}" type="datetimeFigureOut">
              <a:rPr lang="en-GB">
                <a:solidFill>
                  <a:prstClr val="black">
                    <a:tint val="75000"/>
                  </a:prstClr>
                </a:solidFill>
              </a:rPr>
              <a:pPr>
                <a:defRPr/>
              </a:pPr>
              <a:t>23/06/2015</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698FA2-16F6-4098-9A0C-562E555BEB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5862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1AAC48A-FE72-4132-85A6-77E647F4FE3A}" type="datetimeFigureOut">
              <a:rPr lang="en-GB">
                <a:solidFill>
                  <a:prstClr val="black">
                    <a:tint val="75000"/>
                  </a:prstClr>
                </a:solidFill>
              </a:rPr>
              <a:pPr>
                <a:defRPr/>
              </a:pPr>
              <a:t>23/06/2015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0FACA02-639E-470C-A35F-EDAB58C39FA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7309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2DBF3D-702A-4FD7-95C9-4E099105FB6A}" type="datetimeFigureOut">
              <a:rPr lang="en-GB">
                <a:solidFill>
                  <a:prstClr val="black">
                    <a:tint val="75000"/>
                  </a:prstClr>
                </a:solidFill>
              </a:rPr>
              <a:pPr>
                <a:defRPr/>
              </a:pPr>
              <a:t>23/06/2015</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28347FB-C0F4-42C7-8F8A-2EA668FA229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5775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F95858-4B6D-47E3-8800-FA1EEDC67917}"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88766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93E373-85C4-4AED-951B-7D90CC1D4180}" type="datetimeFigureOut">
              <a:rPr lang="en-GB">
                <a:solidFill>
                  <a:prstClr val="black">
                    <a:tint val="75000"/>
                  </a:prstClr>
                </a:solidFill>
              </a:rPr>
              <a:pPr>
                <a:defRPr/>
              </a:pPr>
              <a:t>23/06/2015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814D07-08B5-450B-8902-A3C629D343A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8130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43F801-1FDD-40C5-B90B-290010D7B5E1}" type="datetimeFigureOut">
              <a:rPr lang="en-GB">
                <a:solidFill>
                  <a:prstClr val="black">
                    <a:tint val="75000"/>
                  </a:prstClr>
                </a:solidFill>
              </a:rPr>
              <a:pPr>
                <a:defRPr/>
              </a:pPr>
              <a:t>23/06/2015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BEEF94-0D46-4228-AD05-E10E743CFAE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1041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753915-37B4-40FF-81A6-F4C38133E8BC}"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882EF2-9D18-4C33-BBB8-89F041924F8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114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189560-A6C8-4F1E-8D76-623F2C78369B}"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E54D4-EBB4-4457-B6AF-55F301086D4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739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74592DB8-40B2-4FF9-BA11-EA5CC34774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235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3831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4488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7203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9784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73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9"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95858-4B6D-47E3-8800-FA1EEDC67917}"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1CE86-B3D4-4D11-AF17-0D7E4D30AA2B}" type="slidenum">
              <a:rPr lang="en-GB" smtClean="0"/>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4332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2808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9158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1634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824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528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B703D54D-D57C-4DC1-A316-F1F3084DCF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477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7C963A6-5ADE-4C5D-AB02-B675FF37C20B}"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7A517-D8D1-4E80-B0AD-1ECA7A7D5F5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300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97492E-0729-4752-A783-4C6EE267C4FC}"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D80BC-2ABC-48E9-A841-3AB3817655E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23767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DDCFAF-D5E7-4752-B570-78E70BF494C5}"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2A44C-8AD5-42AC-8839-B77EBDCFEC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227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40"/>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F95858-4B6D-47E3-8800-FA1EEDC67917}" type="datetimeFigureOut">
              <a:rPr lang="en-GB" smtClean="0"/>
              <a:t>23/06/2015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783255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C66F488-F81C-4C31-BA4A-D6A37294A5E4}" type="datetimeFigureOut">
              <a:rPr lang="en-GB">
                <a:solidFill>
                  <a:prstClr val="black">
                    <a:tint val="75000"/>
                  </a:prstClr>
                </a:solidFill>
              </a:rPr>
              <a:pPr>
                <a:defRPr/>
              </a:pPr>
              <a:t>23/06/2015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3C257F-FD4E-4241-B8F0-A614AF078A5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072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E446659-4134-4756-8F0F-5B048654FC10}" type="datetimeFigureOut">
              <a:rPr lang="en-GB">
                <a:solidFill>
                  <a:prstClr val="black">
                    <a:tint val="75000"/>
                  </a:prstClr>
                </a:solidFill>
              </a:rPr>
              <a:pPr>
                <a:defRPr/>
              </a:pPr>
              <a:t>23/06/2015</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698FA2-16F6-4098-9A0C-562E555BEB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70623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1AAC48A-FE72-4132-85A6-77E647F4FE3A}" type="datetimeFigureOut">
              <a:rPr lang="en-GB">
                <a:solidFill>
                  <a:prstClr val="black">
                    <a:tint val="75000"/>
                  </a:prstClr>
                </a:solidFill>
              </a:rPr>
              <a:pPr>
                <a:defRPr/>
              </a:pPr>
              <a:t>23/06/2015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0FACA02-639E-470C-A35F-EDAB58C39FA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58423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2DBF3D-702A-4FD7-95C9-4E099105FB6A}" type="datetimeFigureOut">
              <a:rPr lang="en-GB">
                <a:solidFill>
                  <a:prstClr val="black">
                    <a:tint val="75000"/>
                  </a:prstClr>
                </a:solidFill>
              </a:rPr>
              <a:pPr>
                <a:defRPr/>
              </a:pPr>
              <a:t>23/06/2015</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28347FB-C0F4-42C7-8F8A-2EA668FA229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70601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93E373-85C4-4AED-951B-7D90CC1D4180}" type="datetimeFigureOut">
              <a:rPr lang="en-GB">
                <a:solidFill>
                  <a:prstClr val="black">
                    <a:tint val="75000"/>
                  </a:prstClr>
                </a:solidFill>
              </a:rPr>
              <a:pPr>
                <a:defRPr/>
              </a:pPr>
              <a:t>23/06/2015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814D07-08B5-450B-8902-A3C629D343A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39653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43F801-1FDD-40C5-B90B-290010D7B5E1}" type="datetimeFigureOut">
              <a:rPr lang="en-GB">
                <a:solidFill>
                  <a:prstClr val="black">
                    <a:tint val="75000"/>
                  </a:prstClr>
                </a:solidFill>
              </a:rPr>
              <a:pPr>
                <a:defRPr/>
              </a:pPr>
              <a:t>23/06/2015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BEEF94-0D46-4228-AD05-E10E743CFAE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90127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753915-37B4-40FF-81A6-F4C38133E8BC}"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882EF2-9D18-4C33-BBB8-89F041924F8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4547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189560-A6C8-4F1E-8D76-623F2C78369B}"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4E54D4-EBB4-4457-B6AF-55F301086D4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5891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74592DB8-40B2-4FF9-BA11-EA5CC34774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569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48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F95858-4B6D-47E3-8800-FA1EEDC67917}" type="datetimeFigureOut">
              <a:rPr lang="en-GB" smtClean="0"/>
              <a:t>23/06/2015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214214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622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53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7375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49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61741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9007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5024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35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9747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24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F95858-4B6D-47E3-8800-FA1EEDC67917}" type="datetimeFigureOut">
              <a:rPr lang="en-GB" smtClean="0"/>
              <a:t>23/06/2015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1236243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B703D54D-D57C-4DC1-A316-F1F3084DCF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43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9"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F95858-4B6D-47E3-8800-FA1EEDC67917}" type="datetimeFigureOut">
              <a:rPr lang="en-GB" smtClean="0"/>
              <a:t>23/06/2015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317755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3"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8" y="6459795"/>
            <a:ext cx="2618511" cy="365125"/>
          </a:xfrm>
        </p:spPr>
        <p:txBody>
          <a:bodyPr/>
          <a:lstStyle>
            <a:lvl1pPr algn="l">
              <a:defRPr/>
            </a:lvl1pPr>
          </a:lstStyle>
          <a:p>
            <a:fld id="{55F95858-4B6D-47E3-8800-FA1EEDC67917}" type="datetimeFigureOut">
              <a:rPr lang="en-GB" smtClean="0"/>
              <a:t>23/06/2015</a:t>
            </a:fld>
            <a:endParaRPr lang="en-GB"/>
          </a:p>
        </p:txBody>
      </p:sp>
      <p:sp>
        <p:nvSpPr>
          <p:cNvPr id="6" name="Footer Placeholder 5"/>
          <p:cNvSpPr>
            <a:spLocks noGrp="1"/>
          </p:cNvSpPr>
          <p:nvPr>
            <p:ph type="ftr" sz="quarter" idx="11"/>
          </p:nvPr>
        </p:nvSpPr>
        <p:spPr>
          <a:xfrm>
            <a:off x="4800600" y="645979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51CE86-B3D4-4D11-AF17-0D7E4D30AA2B}" type="slidenum">
              <a:rPr lang="en-GB" smtClean="0"/>
              <a:t>‹#›</a:t>
            </a:fld>
            <a:endParaRPr lang="en-GB"/>
          </a:p>
        </p:txBody>
      </p:sp>
    </p:spTree>
    <p:extLst>
      <p:ext uri="{BB962C8B-B14F-4D97-AF65-F5344CB8AC3E}">
        <p14:creationId xmlns:p14="http://schemas.microsoft.com/office/powerpoint/2010/main" val="21108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6"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95858-4B6D-47E3-8800-FA1EEDC67917}" type="datetimeFigureOut">
              <a:rPr lang="en-GB" smtClean="0"/>
              <a:t>23/06/2015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1CE86-B3D4-4D11-AF17-0D7E4D30AA2B}" type="slidenum">
              <a:rPr lang="en-GB" smtClean="0"/>
              <a:t>‹#›</a:t>
            </a:fld>
            <a:endParaRPr lang="en-GB"/>
          </a:p>
        </p:txBody>
      </p:sp>
    </p:spTree>
    <p:extLst>
      <p:ext uri="{BB962C8B-B14F-4D97-AF65-F5344CB8AC3E}">
        <p14:creationId xmlns:p14="http://schemas.microsoft.com/office/powerpoint/2010/main" val="39304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9"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7" y="6459795"/>
            <a:ext cx="2472271" cy="365125"/>
          </a:xfrm>
          <a:prstGeom prst="rect">
            <a:avLst/>
          </a:prstGeom>
        </p:spPr>
        <p:txBody>
          <a:bodyPr vert="horz" lIns="91440" tIns="45720" rIns="91440" bIns="45720" rtlCol="0" anchor="ctr"/>
          <a:lstStyle>
            <a:lvl1pPr algn="l">
              <a:defRPr sz="900">
                <a:solidFill>
                  <a:srgbClr val="FFFFFF"/>
                </a:solidFill>
              </a:defRPr>
            </a:lvl1pPr>
          </a:lstStyle>
          <a:p>
            <a:fld id="{55F95858-4B6D-47E3-8800-FA1EEDC67917}" type="datetimeFigureOut">
              <a:rPr lang="en-GB" smtClean="0"/>
              <a:t>23/06/2015</a:t>
            </a:fld>
            <a:endParaRPr lang="en-GB"/>
          </a:p>
        </p:txBody>
      </p:sp>
      <p:sp>
        <p:nvSpPr>
          <p:cNvPr id="5" name="Footer Placeholder 4"/>
          <p:cNvSpPr>
            <a:spLocks noGrp="1"/>
          </p:cNvSpPr>
          <p:nvPr>
            <p:ph type="ftr" sz="quarter" idx="3"/>
          </p:nvPr>
        </p:nvSpPr>
        <p:spPr>
          <a:xfrm>
            <a:off x="3686186" y="645979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65" y="6459795"/>
            <a:ext cx="1312025" cy="365125"/>
          </a:xfrm>
          <a:prstGeom prst="rect">
            <a:avLst/>
          </a:prstGeom>
        </p:spPr>
        <p:txBody>
          <a:bodyPr vert="horz" lIns="91440" tIns="45720" rIns="91440" bIns="45720" rtlCol="0" anchor="ctr"/>
          <a:lstStyle>
            <a:lvl1pPr algn="r">
              <a:defRPr sz="1050">
                <a:solidFill>
                  <a:srgbClr val="FFFFFF"/>
                </a:solidFill>
              </a:defRPr>
            </a:lvl1pPr>
          </a:lstStyle>
          <a:p>
            <a:fld id="{4E51CE86-B3D4-4D11-AF17-0D7E4D30AA2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268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C6D544-07E9-42C7-BC96-906206171107}"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5DDF40-2ED0-49DD-9051-2224A1AFD71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011724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39460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C6D544-07E9-42C7-BC96-906206171107}" type="datetimeFigureOut">
              <a:rPr lang="en-GB">
                <a:solidFill>
                  <a:prstClr val="black">
                    <a:tint val="75000"/>
                  </a:prstClr>
                </a:solidFill>
              </a:rPr>
              <a:pPr>
                <a:defRPr/>
              </a:pPr>
              <a:t>23/06/2015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5DDF40-2ED0-49DD-9051-2224A1AFD71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67123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65B92-A739-4107-BF72-C1AF28C4D446}" type="datetimeFigureOut">
              <a:rPr lang="en-GB" smtClean="0">
                <a:solidFill>
                  <a:prstClr val="black">
                    <a:tint val="75000"/>
                  </a:prstClr>
                </a:solidFill>
              </a:rPr>
              <a:pPr/>
              <a:t>23/06/2015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7A3A0-6405-43D9-9BFD-7B8CBCF6F5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440663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uk/url?q=http://www.dailymail.co.uk/sciencetech/article-2569438/Are-triple-parent-embryos-set-ahead-UK-Department-Health-debate-controversial-technique.html&amp;sa=U&amp;ei=CjxNU9aGB8qz0QXenIGQCw&amp;ved=0CDgQ9QEwBQ&amp;sig2=UQx8Ph_76eBofkQDVt8Msw&amp;usg=AFQjCNFj4--DeHB635Lwkb0l68nzkRMP4w"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ogle.co.uk/url?q=http://www.telegraph.co.uk/science/9548387/Three-parent-IVF-is-a-chance-to-create-a-generation-free-from-mitochondrial-diseases.html&amp;sa=U&amp;ei=uztNU_24Hsj00gXh8IH4BA&amp;ved=0CDIQ9QEwAg&amp;sig2=RoettCjjtLCt8firSsQgug&amp;usg=AFQjCNGsBmhPCXV1ZbzWO1DJr__psnG3Ww" TargetMode="External"/><Relationship Id="rId5" Type="http://schemas.openxmlformats.org/officeDocument/2006/relationships/image" Target="../media/image2.jpeg"/><Relationship Id="rId4" Type="http://schemas.openxmlformats.org/officeDocument/2006/relationships/hyperlink" Target="https://www.google.co.uk/url?q=http://www.technologyreview.com/news/408709/a-fountain-of-youth-in-mitochondria/&amp;sa=U&amp;ei=jDpNU-GoJ7GZ0AWmi4FQ&amp;ved=0CEQQ9QEwCw&amp;sig2=_XMKNA3QMv3kkoV4HDusug&amp;usg=AFQjCNEq2PCO_P2HWxj61VfBoigyDGQRMg"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59" y="6309210"/>
            <a:ext cx="12457355" cy="85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4294967295"/>
          </p:nvPr>
        </p:nvSpPr>
        <p:spPr>
          <a:xfrm>
            <a:off x="1295688" y="1426229"/>
            <a:ext cx="7116796" cy="4036108"/>
          </a:xfrm>
        </p:spPr>
        <p:txBody>
          <a:bodyPr>
            <a:normAutofit/>
          </a:bodyPr>
          <a:lstStyle/>
          <a:p>
            <a:pPr algn="ctr">
              <a:spcBef>
                <a:spcPct val="50000"/>
              </a:spcBef>
              <a:buNone/>
            </a:pPr>
            <a:endParaRPr lang="en-GB" b="1" dirty="0" smtClean="0">
              <a:solidFill>
                <a:schemeClr val="accent4">
                  <a:lumMod val="50000"/>
                </a:schemeClr>
              </a:solidFill>
            </a:endParaRPr>
          </a:p>
          <a:p>
            <a:pPr algn="ctr">
              <a:spcBef>
                <a:spcPct val="50000"/>
              </a:spcBef>
              <a:buNone/>
            </a:pPr>
            <a:r>
              <a:rPr lang="en-US" sz="3200" b="1" dirty="0">
                <a:solidFill>
                  <a:srgbClr val="002060"/>
                </a:solidFill>
              </a:rPr>
              <a:t>Living with mitochondrial disease and responses to novel (and controversial) reproductive technologies</a:t>
            </a:r>
            <a:endParaRPr lang="en-GB" altLang="en-US" sz="3200" b="1" dirty="0">
              <a:solidFill>
                <a:srgbClr val="002060"/>
              </a:solidFill>
            </a:endParaRPr>
          </a:p>
          <a:p>
            <a:pPr algn="ctr">
              <a:spcBef>
                <a:spcPct val="50000"/>
              </a:spcBef>
              <a:buNone/>
            </a:pPr>
            <a:r>
              <a:rPr lang="en-GB" altLang="en-US" sz="2600" b="1" dirty="0" smtClean="0">
                <a:solidFill>
                  <a:srgbClr val="002060"/>
                </a:solidFill>
              </a:rPr>
              <a:t>Dr </a:t>
            </a:r>
            <a:r>
              <a:rPr lang="en-GB" altLang="en-US" sz="2600" b="1" dirty="0">
                <a:solidFill>
                  <a:srgbClr val="002060"/>
                </a:solidFill>
              </a:rPr>
              <a:t>Rebecca Dimond</a:t>
            </a:r>
          </a:p>
          <a:p>
            <a:pPr algn="ctr">
              <a:spcBef>
                <a:spcPct val="50000"/>
              </a:spcBef>
              <a:buNone/>
            </a:pPr>
            <a:r>
              <a:rPr lang="en-GB" altLang="en-US" sz="2600" b="1" dirty="0">
                <a:solidFill>
                  <a:srgbClr val="002060"/>
                </a:solidFill>
              </a:rPr>
              <a:t>DimondR1@Cardiff.ac.uk  </a:t>
            </a:r>
            <a:endParaRPr lang="en-GB" altLang="en-US" sz="2600" b="1" dirty="0" smtClean="0">
              <a:solidFill>
                <a:srgbClr val="002060"/>
              </a:solidFill>
            </a:endParaRPr>
          </a:p>
          <a:p>
            <a:pPr algn="ctr">
              <a:spcBef>
                <a:spcPct val="50000"/>
              </a:spcBef>
              <a:buNone/>
            </a:pPr>
            <a:r>
              <a:rPr lang="en-GB" altLang="en-US" sz="2600" b="1" dirty="0" smtClean="0">
                <a:solidFill>
                  <a:srgbClr val="002060"/>
                </a:solidFill>
              </a:rPr>
              <a:t>@</a:t>
            </a:r>
            <a:r>
              <a:rPr lang="en-GB" altLang="en-US" sz="2600" b="1" smtClean="0">
                <a:solidFill>
                  <a:srgbClr val="002060"/>
                </a:solidFill>
              </a:rPr>
              <a:t>BecDimDiff  </a:t>
            </a:r>
            <a:endParaRPr lang="en-GB" altLang="en-US" sz="2600" b="1" dirty="0">
              <a:solidFill>
                <a:srgbClr val="002060"/>
              </a:solidFill>
            </a:endParaRPr>
          </a:p>
          <a:p>
            <a:pPr algn="ctr">
              <a:spcBef>
                <a:spcPct val="50000"/>
              </a:spcBef>
              <a:buNone/>
            </a:pPr>
            <a:endParaRPr lang="en-GB" altLang="en-US" sz="1900" b="1" dirty="0">
              <a:solidFill>
                <a:srgbClr val="002060"/>
              </a:solidFill>
            </a:endParaRPr>
          </a:p>
          <a:p>
            <a:pPr algn="ctr">
              <a:spcBef>
                <a:spcPct val="50000"/>
              </a:spcBef>
              <a:buNone/>
            </a:pPr>
            <a:endParaRPr lang="en-GB" altLang="en-US" b="1" dirty="0" smtClean="0">
              <a:solidFill>
                <a:srgbClr val="002060"/>
              </a:solidFill>
            </a:endParaRPr>
          </a:p>
        </p:txBody>
      </p:sp>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5387" y="437373"/>
            <a:ext cx="1000600" cy="962699"/>
          </a:xfrm>
          <a:prstGeom prst="rect">
            <a:avLst/>
          </a:prstGeom>
        </p:spPr>
      </p:pic>
      <p:pic>
        <p:nvPicPr>
          <p:cNvPr id="1026" name="Picture 2" descr="https://encrypted-tbn0.gstatic.com/images?q=tbn:ANd9GcTde8w3bOxN_AM9f_GeLw94DMBD-vrOugscXTRo5IeNQL6uZ6w3_OeKOR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0821" y="209265"/>
            <a:ext cx="1556091" cy="2015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Ror0Kcp-C5XPdIDOSJ_sQyfWYCPMNdc8HzqWKdx7FsOd6qeGEDQHF0NWk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389" y="5188791"/>
            <a:ext cx="2442523" cy="15265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VJuolcRro0R5PygmkzskUPMeRnT392ZXGJ9RX9DAHasl7aUcf2PyDb9bh5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8215" y="2626825"/>
            <a:ext cx="2128703"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390" y="5796821"/>
            <a:ext cx="7883094" cy="707886"/>
          </a:xfrm>
          <a:prstGeom prst="rect">
            <a:avLst/>
          </a:prstGeom>
          <a:noFill/>
        </p:spPr>
        <p:txBody>
          <a:bodyPr wrap="square" rtlCol="0">
            <a:spAutoFit/>
          </a:bodyPr>
          <a:lstStyle/>
          <a:p>
            <a:r>
              <a:rPr lang="en-GB" sz="2000" dirty="0">
                <a:solidFill>
                  <a:schemeClr val="accent1">
                    <a:lumMod val="50000"/>
                  </a:schemeClr>
                </a:solidFill>
              </a:rPr>
              <a:t>Translation in Healthcare - Exploring the Impact of Emerging </a:t>
            </a:r>
            <a:r>
              <a:rPr lang="en-GB" sz="2000" dirty="0" smtClean="0">
                <a:solidFill>
                  <a:schemeClr val="accent1">
                    <a:lumMod val="50000"/>
                  </a:schemeClr>
                </a:solidFill>
              </a:rPr>
              <a:t>Technologies   25</a:t>
            </a:r>
            <a:r>
              <a:rPr lang="en-GB" sz="2000" baseline="30000" dirty="0" smtClean="0">
                <a:solidFill>
                  <a:schemeClr val="accent1">
                    <a:lumMod val="50000"/>
                  </a:schemeClr>
                </a:solidFill>
              </a:rPr>
              <a:t>th</a:t>
            </a:r>
            <a:r>
              <a:rPr lang="en-GB" sz="2000" dirty="0" smtClean="0">
                <a:solidFill>
                  <a:schemeClr val="accent1">
                    <a:lumMod val="50000"/>
                  </a:schemeClr>
                </a:solidFill>
              </a:rPr>
              <a:t> June  2015 </a:t>
            </a:r>
            <a:endParaRPr lang="en-GB" sz="2000" dirty="0">
              <a:solidFill>
                <a:schemeClr val="accent1">
                  <a:lumMod val="50000"/>
                </a:schemeClr>
              </a:solidFill>
            </a:endParaRPr>
          </a:p>
        </p:txBody>
      </p:sp>
    </p:spTree>
    <p:extLst>
      <p:ext uri="{BB962C8B-B14F-4D97-AF65-F5344CB8AC3E}">
        <p14:creationId xmlns:p14="http://schemas.microsoft.com/office/powerpoint/2010/main" val="14277855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9275" y="740979"/>
            <a:ext cx="8078703" cy="5108028"/>
            <a:chOff x="877570" y="961203"/>
            <a:chExt cx="7730402" cy="4887804"/>
          </a:xfrm>
        </p:grpSpPr>
        <p:pic>
          <p:nvPicPr>
            <p:cNvPr id="2" name="Picture 1"/>
            <p:cNvPicPr/>
            <p:nvPr/>
          </p:nvPicPr>
          <p:blipFill rotWithShape="1">
            <a:blip r:embed="rId2"/>
            <a:srcRect l="8820" t="5621" r="8894" b="4734"/>
            <a:stretch/>
          </p:blipFill>
          <p:spPr bwMode="auto">
            <a:xfrm>
              <a:off x="877570" y="961203"/>
              <a:ext cx="7730402" cy="4737449"/>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526924" y="3499945"/>
              <a:ext cx="1923393" cy="234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7196959" y="2667750"/>
            <a:ext cx="4493172" cy="3170099"/>
          </a:xfrm>
          <a:prstGeom prst="rect">
            <a:avLst/>
          </a:prstGeom>
          <a:solidFill>
            <a:schemeClr val="bg1"/>
          </a:solidFill>
        </p:spPr>
        <p:txBody>
          <a:bodyPr wrap="square" rtlCol="0">
            <a:spAutoFit/>
          </a:bodyPr>
          <a:lstStyle/>
          <a:p>
            <a:endParaRPr lang="en-GB" sz="2000" dirty="0" smtClean="0"/>
          </a:p>
          <a:p>
            <a:r>
              <a:rPr lang="en-GB" sz="2000" dirty="0" smtClean="0"/>
              <a:t>  Imagine </a:t>
            </a:r>
            <a:r>
              <a:rPr lang="en-GB" sz="2000" dirty="0"/>
              <a:t>that there was a law which </a:t>
            </a:r>
            <a:r>
              <a:rPr lang="en-GB" sz="2000" dirty="0" smtClean="0"/>
              <a:t> prevented </a:t>
            </a:r>
            <a:r>
              <a:rPr lang="en-GB" sz="2000" dirty="0"/>
              <a:t>150 children a year suffering from a life threatening liver or kidney failure from receiving a transplant. This would be unethical. But this is precisely the current state of affairs for around 150 children every year in the UK suffering from mitochondrial disease, or mitochondrial failure.</a:t>
            </a:r>
          </a:p>
        </p:txBody>
      </p:sp>
    </p:spTree>
    <p:extLst>
      <p:ext uri="{BB962C8B-B14F-4D97-AF65-F5344CB8AC3E}">
        <p14:creationId xmlns:p14="http://schemas.microsoft.com/office/powerpoint/2010/main" val="2646693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68" y="6022436"/>
            <a:ext cx="13211503" cy="1513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79" t="11351" r="40811" b="9152"/>
          <a:stretch/>
        </p:blipFill>
        <p:spPr bwMode="auto">
          <a:xfrm>
            <a:off x="2889031" y="110359"/>
            <a:ext cx="6219496" cy="649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47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392" y="1497724"/>
            <a:ext cx="10945216" cy="662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23392" y="2366408"/>
            <a:ext cx="2937640" cy="3139321"/>
          </a:xfrm>
          <a:prstGeom prst="rect">
            <a:avLst/>
          </a:prstGeom>
        </p:spPr>
        <p:txBody>
          <a:bodyPr wrap="square">
            <a:spAutoFit/>
          </a:bodyPr>
          <a:lstStyle/>
          <a:p>
            <a:pPr algn="ctr"/>
            <a:r>
              <a:rPr lang="en-GB" sz="2200" dirty="0" err="1" smtClean="0">
                <a:solidFill>
                  <a:srgbClr val="0070C0"/>
                </a:solidFill>
              </a:rPr>
              <a:t>Fieldnotes</a:t>
            </a:r>
            <a:r>
              <a:rPr lang="en-GB" sz="2200" dirty="0" smtClean="0">
                <a:solidFill>
                  <a:srgbClr val="0070C0"/>
                </a:solidFill>
              </a:rPr>
              <a:t> from a  </a:t>
            </a:r>
            <a:r>
              <a:rPr lang="en-GB" sz="2200" dirty="0">
                <a:solidFill>
                  <a:srgbClr val="0070C0"/>
                </a:solidFill>
              </a:rPr>
              <a:t>public Progress Educational Trust meeting </a:t>
            </a:r>
            <a:endParaRPr lang="en-GB" sz="2200" dirty="0" smtClean="0">
              <a:solidFill>
                <a:srgbClr val="0070C0"/>
              </a:solidFill>
            </a:endParaRPr>
          </a:p>
          <a:p>
            <a:pPr algn="ctr"/>
            <a:r>
              <a:rPr lang="en-GB" sz="2200" dirty="0" smtClean="0">
                <a:solidFill>
                  <a:srgbClr val="0070C0"/>
                </a:solidFill>
              </a:rPr>
              <a:t>‘</a:t>
            </a:r>
            <a:r>
              <a:rPr lang="en-GB" sz="2200" dirty="0">
                <a:solidFill>
                  <a:srgbClr val="0070C0"/>
                </a:solidFill>
              </a:rPr>
              <a:t>Freeing us from our Cells – Avoiding inherited mitochondrial disease’ </a:t>
            </a:r>
            <a:endParaRPr lang="en-GB" sz="2200" dirty="0" smtClean="0">
              <a:solidFill>
                <a:srgbClr val="0070C0"/>
              </a:solidFill>
            </a:endParaRPr>
          </a:p>
          <a:p>
            <a:pPr algn="ctr"/>
            <a:r>
              <a:rPr lang="en-GB" sz="2200" dirty="0" smtClean="0">
                <a:solidFill>
                  <a:srgbClr val="0070C0"/>
                </a:solidFill>
              </a:rPr>
              <a:t>London </a:t>
            </a:r>
            <a:r>
              <a:rPr lang="en-GB" sz="2200" dirty="0">
                <a:solidFill>
                  <a:srgbClr val="0070C0"/>
                </a:solidFill>
              </a:rPr>
              <a:t>2012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9" t="10115" r="47138" b="70022"/>
          <a:stretch/>
        </p:blipFill>
        <p:spPr bwMode="auto">
          <a:xfrm>
            <a:off x="220717" y="283778"/>
            <a:ext cx="5875283" cy="127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6839" y="6053969"/>
            <a:ext cx="12785835" cy="1008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9" name="Text Placeholder 4"/>
          <p:cNvSpPr>
            <a:spLocks noGrp="1"/>
          </p:cNvSpPr>
          <p:nvPr>
            <p:ph type="body" sz="half" idx="3"/>
          </p:nvPr>
        </p:nvSpPr>
        <p:spPr>
          <a:xfrm>
            <a:off x="4650831" y="1778831"/>
            <a:ext cx="7357241" cy="4472141"/>
          </a:xfrm>
        </p:spPr>
        <p:txBody>
          <a:bodyPr>
            <a:noAutofit/>
          </a:bodyPr>
          <a:lstStyle/>
          <a:p>
            <a:pPr>
              <a:spcAft>
                <a:spcPts val="0"/>
              </a:spcAft>
              <a:buFont typeface="Arial" charset="0"/>
              <a:buNone/>
            </a:pPr>
            <a:r>
              <a:rPr lang="en-GB" altLang="en-US" sz="2400" dirty="0" smtClean="0">
                <a:solidFill>
                  <a:schemeClr val="accent5">
                    <a:lumMod val="50000"/>
                  </a:schemeClr>
                </a:solidFill>
              </a:rPr>
              <a:t>	</a:t>
            </a:r>
            <a:r>
              <a:rPr lang="en-GB" altLang="en-US" sz="2400" dirty="0" smtClean="0"/>
              <a:t>The chair asked the speakers for final thoughts. The women who had spoken about their experiences of having children with mitochondrial disease spoke last. One stood up and said “mitochondrial disease is devastating, if we have the technology, then the outcome can be positive, it is a huge cost for families living with the disease”. The other woman added “please don’t take away this opportunity”</a:t>
            </a:r>
            <a:endParaRPr lang="en-GB" altLang="en-US" sz="1000" dirty="0" smtClean="0"/>
          </a:p>
          <a:p>
            <a:pPr>
              <a:buFont typeface="Arial" charset="0"/>
              <a:buNone/>
            </a:pPr>
            <a:endParaRPr lang="en-GB" altLang="en-US" sz="1000" dirty="0"/>
          </a:p>
          <a:p>
            <a:pPr>
              <a:spcBef>
                <a:spcPts val="0"/>
              </a:spcBef>
              <a:buFont typeface="Arial" charset="0"/>
              <a:buNone/>
            </a:pPr>
            <a:r>
              <a:rPr lang="en-GB" altLang="en-US" sz="1000" dirty="0" smtClean="0"/>
              <a:t>	</a:t>
            </a:r>
            <a:r>
              <a:rPr lang="en-GB" altLang="en-US" sz="2400" dirty="0" smtClean="0"/>
              <a:t>The chair then addressed the audience, “If you were a politician who was asked to make a decision then and there to allow the techniques, would you agree…?” </a:t>
            </a:r>
            <a:r>
              <a:rPr lang="en-GB" altLang="en-US" sz="2000" dirty="0" smtClean="0"/>
              <a:t>[the majority of the audience raise their hands]  </a:t>
            </a:r>
            <a:r>
              <a:rPr lang="en-GB" altLang="en-US" sz="2400" dirty="0" smtClean="0"/>
              <a:t>“Or disagree…?”    </a:t>
            </a:r>
            <a:r>
              <a:rPr lang="en-GB" altLang="en-US" sz="2000" dirty="0" smtClean="0"/>
              <a:t>[</a:t>
            </a:r>
            <a:r>
              <a:rPr lang="en-GB" altLang="en-US" sz="2000" dirty="0"/>
              <a:t>just a few people raise their hands] </a:t>
            </a:r>
            <a:endParaRPr lang="en-GB" altLang="en-US" sz="2000" dirty="0" smtClean="0"/>
          </a:p>
          <a:p>
            <a:pPr>
              <a:buFont typeface="Arial" charset="0"/>
              <a:buNone/>
            </a:pPr>
            <a:endParaRPr lang="en-GB" altLang="en-US" sz="2400" dirty="0">
              <a:solidFill>
                <a:schemeClr val="accent5">
                  <a:lumMod val="50000"/>
                </a:schemeClr>
              </a:solidFill>
            </a:endParaRPr>
          </a:p>
        </p:txBody>
      </p:sp>
    </p:spTree>
    <p:extLst>
      <p:ext uri="{BB962C8B-B14F-4D97-AF65-F5344CB8AC3E}">
        <p14:creationId xmlns:p14="http://schemas.microsoft.com/office/powerpoint/2010/main" val="1000496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000374" y="571500"/>
            <a:ext cx="6429376" cy="5791200"/>
          </a:xfrm>
          <a:prstGeom prst="wedgeRoundRectCallout">
            <a:avLst>
              <a:gd name="adj1" fmla="val -70541"/>
              <a:gd name="adj2" fmla="val 38831"/>
              <a:gd name="adj3" fmla="val 16667"/>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GB" sz="2400" b="1" dirty="0">
              <a:solidFill>
                <a:prstClr val="black"/>
              </a:solidFill>
            </a:endParaRPr>
          </a:p>
          <a:p>
            <a:r>
              <a:rPr lang="en-GB" sz="2800" dirty="0">
                <a:solidFill>
                  <a:prstClr val="black"/>
                </a:solidFill>
              </a:rPr>
              <a:t>We can eradicate this from our </a:t>
            </a:r>
            <a:r>
              <a:rPr lang="en-GB" sz="2800" dirty="0" smtClean="0">
                <a:solidFill>
                  <a:prstClr val="black"/>
                </a:solidFill>
              </a:rPr>
              <a:t>family … It’s </a:t>
            </a:r>
            <a:r>
              <a:rPr lang="en-GB" sz="2800" dirty="0">
                <a:solidFill>
                  <a:prstClr val="black"/>
                </a:solidFill>
              </a:rPr>
              <a:t>being pushed through Parliament or ethics or whatever, </a:t>
            </a:r>
            <a:r>
              <a:rPr lang="en-GB" sz="2800" dirty="0" smtClean="0">
                <a:solidFill>
                  <a:prstClr val="black"/>
                </a:solidFill>
              </a:rPr>
              <a:t>it’s </a:t>
            </a:r>
            <a:r>
              <a:rPr lang="en-GB" sz="2800" dirty="0">
                <a:solidFill>
                  <a:prstClr val="black"/>
                </a:solidFill>
              </a:rPr>
              <a:t>just not going to be in our life time. But hopefully we can eradicate. That is the one thing that carries me through. I</a:t>
            </a:r>
            <a:r>
              <a:rPr lang="en-GB" sz="2800" dirty="0" smtClean="0">
                <a:solidFill>
                  <a:prstClr val="black"/>
                </a:solidFill>
              </a:rPr>
              <a:t>f </a:t>
            </a:r>
            <a:r>
              <a:rPr lang="en-GB" sz="2800" dirty="0">
                <a:solidFill>
                  <a:prstClr val="black"/>
                </a:solidFill>
              </a:rPr>
              <a:t>I had known that I was </a:t>
            </a:r>
            <a:r>
              <a:rPr lang="en-GB" sz="2800" dirty="0" err="1">
                <a:solidFill>
                  <a:prstClr val="black"/>
                </a:solidFill>
              </a:rPr>
              <a:t>gonna</a:t>
            </a:r>
            <a:r>
              <a:rPr lang="en-GB" sz="2800" dirty="0">
                <a:solidFill>
                  <a:prstClr val="black"/>
                </a:solidFill>
              </a:rPr>
              <a:t> </a:t>
            </a:r>
            <a:r>
              <a:rPr lang="en-GB" sz="2800" dirty="0" smtClean="0">
                <a:solidFill>
                  <a:prstClr val="black"/>
                </a:solidFill>
              </a:rPr>
              <a:t>pass [it on to son] </a:t>
            </a:r>
            <a:r>
              <a:rPr lang="en-GB" sz="2800" dirty="0">
                <a:solidFill>
                  <a:prstClr val="black"/>
                </a:solidFill>
              </a:rPr>
              <a:t>which we didn’t even know about at the time, I was thirty…. [woman age 62</a:t>
            </a:r>
            <a:r>
              <a:rPr lang="en-GB" sz="2800" dirty="0" smtClean="0">
                <a:solidFill>
                  <a:prstClr val="black"/>
                </a:solidFill>
              </a:rPr>
              <a:t>]</a:t>
            </a:r>
            <a:endParaRPr lang="en-GB" sz="2400" dirty="0">
              <a:solidFill>
                <a:prstClr val="white"/>
              </a:solidFill>
            </a:endParaRPr>
          </a:p>
        </p:txBody>
      </p:sp>
    </p:spTree>
    <p:extLst>
      <p:ext uri="{BB962C8B-B14F-4D97-AF65-F5344CB8AC3E}">
        <p14:creationId xmlns:p14="http://schemas.microsoft.com/office/powerpoint/2010/main" val="142459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ea typeface="Times New Roman" panose="02020603050405020304" pitchFamily="18" charset="0"/>
                <a:cs typeface="Times New Roman" panose="02020603050405020304" pitchFamily="18" charset="0"/>
              </a:rPr>
              <a:t>Negotiating risk and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responsibility</a:t>
            </a:r>
            <a:endParaRPr lang="en-GB" dirty="0"/>
          </a:p>
        </p:txBody>
      </p:sp>
      <p:sp>
        <p:nvSpPr>
          <p:cNvPr id="3" name="Content Placeholder 2"/>
          <p:cNvSpPr>
            <a:spLocks noGrp="1"/>
          </p:cNvSpPr>
          <p:nvPr>
            <p:ph sz="half" idx="1"/>
          </p:nvPr>
        </p:nvSpPr>
        <p:spPr>
          <a:xfrm>
            <a:off x="1097286" y="1845740"/>
            <a:ext cx="6250193" cy="4023359"/>
          </a:xfrm>
        </p:spPr>
        <p:txBody>
          <a:bodyPr>
            <a:noAutofit/>
          </a:bodyPr>
          <a:lstStyle/>
          <a:p>
            <a:pPr marL="434340" indent="-342900">
              <a:lnSpc>
                <a:spcPct val="107000"/>
              </a:lnSpc>
              <a:spcAft>
                <a:spcPts val="400"/>
              </a:spcAft>
              <a:buFont typeface="Arial" panose="020B0604020202020204" pitchFamily="34" charset="0"/>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a:t>
            </a:r>
            <a:r>
              <a:rPr lang="en-GB" sz="2100" dirty="0">
                <a:latin typeface="Calibri" panose="020F0502020204030204" pitchFamily="34" charset="0"/>
                <a:ea typeface="Calibri" panose="020F0502020204030204" pitchFamily="34" charset="0"/>
                <a:cs typeface="Times New Roman" panose="02020603050405020304" pitchFamily="18" charset="0"/>
              </a:rPr>
              <a:t>Genetic responsibility’  </a:t>
            </a:r>
            <a:endParaRPr lang="en-GB" sz="2100" dirty="0" smtClean="0">
              <a:latin typeface="Calibri" panose="020F0502020204030204" pitchFamily="34" charset="0"/>
              <a:ea typeface="Calibri" panose="020F0502020204030204" pitchFamily="34" charset="0"/>
              <a:cs typeface="Times New Roman" panose="02020603050405020304" pitchFamily="18" charset="0"/>
            </a:endParaRPr>
          </a:p>
          <a:p>
            <a:pPr marL="726948" lvl="1" indent="-342900">
              <a:lnSpc>
                <a:spcPct val="107000"/>
              </a:lnSpc>
              <a:buFont typeface="Arial" panose="020B0604020202020204" pitchFamily="34" charset="0"/>
              <a:buChar char="•"/>
            </a:pPr>
            <a:r>
              <a:rPr lang="en-GB" sz="1700" dirty="0" smtClean="0">
                <a:latin typeface="Calibri" panose="020F0502020204030204" pitchFamily="34" charset="0"/>
                <a:ea typeface="Calibri" panose="020F0502020204030204" pitchFamily="34" charset="0"/>
                <a:cs typeface="Times New Roman" panose="02020603050405020304" pitchFamily="18" charset="0"/>
              </a:rPr>
              <a:t>Weiner</a:t>
            </a:r>
            <a:r>
              <a:rPr lang="en-GB" sz="1700" dirty="0">
                <a:latin typeface="Calibri" panose="020F0502020204030204" pitchFamily="34" charset="0"/>
                <a:ea typeface="Calibri" panose="020F0502020204030204" pitchFamily="34" charset="0"/>
                <a:cs typeface="Times New Roman" panose="02020603050405020304" pitchFamily="18" charset="0"/>
              </a:rPr>
              <a:t>, 2011; Raspberry and Skinner, </a:t>
            </a:r>
            <a:r>
              <a:rPr lang="en-GB" sz="1700" dirty="0" smtClean="0">
                <a:latin typeface="Calibri" panose="020F0502020204030204" pitchFamily="34" charset="0"/>
                <a:ea typeface="Calibri" panose="020F0502020204030204" pitchFamily="34" charset="0"/>
                <a:cs typeface="Times New Roman" panose="02020603050405020304" pitchFamily="18" charset="0"/>
              </a:rPr>
              <a:t>2011</a:t>
            </a:r>
          </a:p>
          <a:p>
            <a:pPr marL="434340" indent="-342900">
              <a:lnSpc>
                <a:spcPct val="107000"/>
              </a:lnSpc>
              <a:spcAft>
                <a:spcPts val="400"/>
              </a:spcAft>
              <a:buFont typeface="Arial" panose="020B0604020202020204" pitchFamily="34" charset="0"/>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‘Webs </a:t>
            </a:r>
            <a:r>
              <a:rPr lang="en-GB" sz="2100" dirty="0">
                <a:latin typeface="Calibri" panose="020F0502020204030204" pitchFamily="34" charset="0"/>
                <a:ea typeface="Calibri" panose="020F0502020204030204" pitchFamily="34" charset="0"/>
                <a:cs typeface="Times New Roman" panose="02020603050405020304" pitchFamily="18" charset="0"/>
              </a:rPr>
              <a:t>of genetic connectedness’ </a:t>
            </a:r>
            <a:endParaRPr lang="en-GB" sz="2100" dirty="0" smtClean="0">
              <a:latin typeface="Calibri" panose="020F0502020204030204" pitchFamily="34" charset="0"/>
              <a:ea typeface="Calibri" panose="020F0502020204030204" pitchFamily="34" charset="0"/>
              <a:cs typeface="Times New Roman" panose="02020603050405020304" pitchFamily="18" charset="0"/>
            </a:endParaRPr>
          </a:p>
          <a:p>
            <a:pPr marL="726948" lvl="1" indent="-342900">
              <a:lnSpc>
                <a:spcPct val="107000"/>
              </a:lnSpc>
              <a:buFont typeface="Arial" panose="020B0604020202020204" pitchFamily="34" charset="0"/>
              <a:buChar char="•"/>
            </a:pPr>
            <a:r>
              <a:rPr lang="en-GB" sz="1700" dirty="0" err="1" smtClean="0">
                <a:latin typeface="Calibri" panose="020F0502020204030204" pitchFamily="34" charset="0"/>
                <a:ea typeface="Calibri" panose="020F0502020204030204" pitchFamily="34" charset="0"/>
                <a:cs typeface="Times New Roman" panose="02020603050405020304" pitchFamily="18" charset="0"/>
              </a:rPr>
              <a:t>Novas</a:t>
            </a:r>
            <a:r>
              <a:rPr lang="en-GB" sz="1700" dirty="0" smtClean="0">
                <a:latin typeface="Calibri" panose="020F0502020204030204" pitchFamily="34" charset="0"/>
                <a:ea typeface="Calibri" panose="020F0502020204030204" pitchFamily="34" charset="0"/>
                <a:cs typeface="Times New Roman" panose="02020603050405020304" pitchFamily="18" charset="0"/>
              </a:rPr>
              <a:t> </a:t>
            </a:r>
            <a:r>
              <a:rPr lang="en-GB" sz="1700" dirty="0">
                <a:latin typeface="Calibri" panose="020F0502020204030204" pitchFamily="34" charset="0"/>
                <a:ea typeface="Calibri" panose="020F0502020204030204" pitchFamily="34" charset="0"/>
                <a:cs typeface="Times New Roman" panose="02020603050405020304" pitchFamily="18" charset="0"/>
              </a:rPr>
              <a:t>and Rose 2000; Featherstone et al. </a:t>
            </a:r>
            <a:r>
              <a:rPr lang="en-GB" sz="1700" dirty="0" smtClean="0">
                <a:latin typeface="Calibri" panose="020F0502020204030204" pitchFamily="34" charset="0"/>
                <a:ea typeface="Calibri" panose="020F0502020204030204" pitchFamily="34" charset="0"/>
                <a:cs typeface="Times New Roman" panose="02020603050405020304" pitchFamily="18" charset="0"/>
              </a:rPr>
              <a:t>2006 </a:t>
            </a:r>
          </a:p>
          <a:p>
            <a:pPr marL="434340" indent="-342900">
              <a:lnSpc>
                <a:spcPct val="107000"/>
              </a:lnSpc>
              <a:spcAft>
                <a:spcPts val="400"/>
              </a:spcAft>
              <a:buFont typeface="Arial" panose="020B0604020202020204" pitchFamily="34" charset="0"/>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Lay </a:t>
            </a:r>
            <a:r>
              <a:rPr lang="en-GB" sz="2100" dirty="0">
                <a:latin typeface="Calibri" panose="020F0502020204030204" pitchFamily="34" charset="0"/>
                <a:ea typeface="Calibri" panose="020F0502020204030204" pitchFamily="34" charset="0"/>
                <a:cs typeface="Times New Roman" panose="02020603050405020304" pitchFamily="18" charset="0"/>
              </a:rPr>
              <a:t>understandings of risk</a:t>
            </a:r>
          </a:p>
          <a:p>
            <a:pPr marL="726948" lvl="1" indent="-342900">
              <a:lnSpc>
                <a:spcPct val="107000"/>
              </a:lnSpc>
              <a:buFont typeface="Arial" panose="020B0604020202020204" pitchFamily="34" charset="0"/>
              <a:buChar char="•"/>
            </a:pPr>
            <a:r>
              <a:rPr lang="en-GB" sz="1700" dirty="0">
                <a:latin typeface="Calibri" panose="020F0502020204030204" pitchFamily="34" charset="0"/>
                <a:ea typeface="Calibri" panose="020F0502020204030204" pitchFamily="34" charset="0"/>
                <a:cs typeface="Times New Roman" panose="02020603050405020304" pitchFamily="18" charset="0"/>
              </a:rPr>
              <a:t>Parsons and Atkinson 1992; Prior 2003</a:t>
            </a:r>
            <a:endParaRPr lang="en-GB" sz="2100" dirty="0" smtClean="0">
              <a:latin typeface="Calibri" panose="020F0502020204030204" pitchFamily="34" charset="0"/>
              <a:ea typeface="Calibri" panose="020F0502020204030204" pitchFamily="34" charset="0"/>
              <a:cs typeface="Times New Roman" panose="02020603050405020304" pitchFamily="18" charset="0"/>
            </a:endParaRPr>
          </a:p>
          <a:p>
            <a:pPr marL="434340" indent="-342900">
              <a:lnSpc>
                <a:spcPct val="107000"/>
              </a:lnSpc>
              <a:spcAft>
                <a:spcPts val="400"/>
              </a:spcAft>
              <a:buFont typeface="Arial" panose="020B0604020202020204" pitchFamily="34" charset="0"/>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Adaptation </a:t>
            </a:r>
            <a:r>
              <a:rPr lang="en-GB" sz="2100" dirty="0">
                <a:latin typeface="Calibri" panose="020F0502020204030204" pitchFamily="34" charset="0"/>
                <a:ea typeface="Calibri" panose="020F0502020204030204" pitchFamily="34" charset="0"/>
                <a:cs typeface="Times New Roman" panose="02020603050405020304" pitchFamily="18" charset="0"/>
              </a:rPr>
              <a:t>to genetic risk </a:t>
            </a:r>
          </a:p>
          <a:p>
            <a:pPr marL="726948" lvl="1" indent="-342900">
              <a:lnSpc>
                <a:spcPct val="107000"/>
              </a:lnSpc>
              <a:buFont typeface="Arial" panose="020B0604020202020204" pitchFamily="34" charset="0"/>
              <a:buChar char="•"/>
            </a:pPr>
            <a:r>
              <a:rPr lang="en-GB" sz="1700" dirty="0">
                <a:latin typeface="Calibri" panose="020F0502020204030204" pitchFamily="34" charset="0"/>
                <a:ea typeface="Calibri" panose="020F0502020204030204" pitchFamily="34" charset="0"/>
                <a:cs typeface="Times New Roman" panose="02020603050405020304" pitchFamily="18" charset="0"/>
              </a:rPr>
              <a:t>Cox &amp; </a:t>
            </a:r>
            <a:r>
              <a:rPr lang="en-GB" sz="1700" dirty="0" err="1">
                <a:latin typeface="Calibri" panose="020F0502020204030204" pitchFamily="34" charset="0"/>
                <a:ea typeface="Calibri" panose="020F0502020204030204" pitchFamily="34" charset="0"/>
                <a:cs typeface="Times New Roman" panose="02020603050405020304" pitchFamily="18" charset="0"/>
              </a:rPr>
              <a:t>McKellin</a:t>
            </a:r>
            <a:r>
              <a:rPr lang="en-GB" sz="1700" dirty="0">
                <a:latin typeface="Calibri" panose="020F0502020204030204" pitchFamily="34" charset="0"/>
                <a:ea typeface="Calibri" panose="020F0502020204030204" pitchFamily="34" charset="0"/>
                <a:cs typeface="Times New Roman" panose="02020603050405020304" pitchFamily="18" charset="0"/>
              </a:rPr>
              <a:t>, 1999; Gaff et al., 2007</a:t>
            </a:r>
          </a:p>
          <a:p>
            <a:pPr marL="434340" indent="-342900">
              <a:lnSpc>
                <a:spcPct val="107000"/>
              </a:lnSpc>
              <a:spcAft>
                <a:spcPts val="400"/>
              </a:spcAft>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Familial communication strategies </a:t>
            </a:r>
          </a:p>
          <a:p>
            <a:pPr marL="726948" lvl="1" indent="-342900">
              <a:lnSpc>
                <a:spcPct val="107000"/>
              </a:lnSpc>
              <a:buFont typeface="Arial" panose="020B0604020202020204" pitchFamily="34" charset="0"/>
              <a:buChar char="•"/>
            </a:pPr>
            <a:r>
              <a:rPr lang="en-GB" sz="1700" dirty="0">
                <a:latin typeface="Calibri" panose="020F0502020204030204" pitchFamily="34" charset="0"/>
                <a:ea typeface="Calibri" panose="020F0502020204030204" pitchFamily="34" charset="0"/>
                <a:cs typeface="Times New Roman" panose="02020603050405020304" pitchFamily="18" charset="0"/>
              </a:rPr>
              <a:t>Forrest et al., 2003; Keenan et al., 2005, Gregory et al., 2007 </a:t>
            </a:r>
            <a:r>
              <a:rPr lang="en-GB" sz="1700" dirty="0" smtClean="0">
                <a:latin typeface="Calibri" panose="020F0502020204030204" pitchFamily="34" charset="0"/>
                <a:ea typeface="Calibri" panose="020F0502020204030204" pitchFamily="34" charset="0"/>
                <a:cs typeface="Times New Roman" panose="02020603050405020304" pitchFamily="18" charset="0"/>
              </a:rPr>
              <a:t> </a:t>
            </a:r>
            <a:endParaRPr lang="en-GB" sz="1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2"/>
          <a:srcRect l="1534" t="21005" r="80582" b="37344"/>
          <a:stretch/>
        </p:blipFill>
        <p:spPr>
          <a:xfrm>
            <a:off x="7881256" y="2072155"/>
            <a:ext cx="2670629" cy="3887426"/>
          </a:xfrm>
          <a:prstGeom prst="rect">
            <a:avLst/>
          </a:prstGeom>
        </p:spPr>
      </p:pic>
      <p:sp>
        <p:nvSpPr>
          <p:cNvPr id="4" name="Rectangle 3"/>
          <p:cNvSpPr/>
          <p:nvPr/>
        </p:nvSpPr>
        <p:spPr>
          <a:xfrm>
            <a:off x="-189183" y="6243145"/>
            <a:ext cx="12502055" cy="788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3096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p:cNvSpPr>
            <a:spLocks noChangeArrowheads="1"/>
          </p:cNvSpPr>
          <p:nvPr/>
        </p:nvSpPr>
        <p:spPr bwMode="auto">
          <a:xfrm>
            <a:off x="2735629" y="836721"/>
            <a:ext cx="7296811" cy="4824535"/>
          </a:xfrm>
          <a:prstGeom prst="wedgeRoundRectCallout">
            <a:avLst>
              <a:gd name="adj1" fmla="val 43574"/>
              <a:gd name="adj2" fmla="val 61301"/>
              <a:gd name="adj3" fmla="val 16667"/>
            </a:avLst>
          </a:prstGeom>
          <a:solidFill>
            <a:schemeClr val="bg1"/>
          </a:solidFill>
          <a:ln w="76200" algn="ctr">
            <a:solidFill>
              <a:srgbClr val="7030A0"/>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GB" altLang="en-US" sz="2400" dirty="0">
                <a:solidFill>
                  <a:srgbClr val="4F81BD">
                    <a:lumMod val="75000"/>
                  </a:srgbClr>
                </a:solidFill>
                <a:latin typeface="Calibri"/>
              </a:rPr>
              <a:t>I knew there was this thing within the family and it was making the people poorly, and it was genetic, but that was it. </a:t>
            </a:r>
            <a:r>
              <a:rPr lang="en-GB" altLang="en-US" sz="2400" dirty="0" smtClean="0">
                <a:solidFill>
                  <a:srgbClr val="4F81BD">
                    <a:lumMod val="75000"/>
                  </a:srgbClr>
                </a:solidFill>
                <a:latin typeface="Calibri"/>
              </a:rPr>
              <a:t>I </a:t>
            </a:r>
            <a:r>
              <a:rPr lang="en-GB" altLang="en-US" sz="2400" dirty="0">
                <a:solidFill>
                  <a:srgbClr val="4F81BD">
                    <a:lumMod val="75000"/>
                  </a:srgbClr>
                </a:solidFill>
                <a:latin typeface="Calibri"/>
              </a:rPr>
              <a:t>didn't really take much interest in it.  I didn't know a lot about it to be fair. </a:t>
            </a:r>
            <a:r>
              <a:rPr lang="en-GB" altLang="en-US" sz="2400" dirty="0" smtClean="0">
                <a:solidFill>
                  <a:srgbClr val="4F81BD">
                    <a:lumMod val="75000"/>
                  </a:srgbClr>
                </a:solidFill>
                <a:latin typeface="Calibri"/>
              </a:rPr>
              <a:t>Then </a:t>
            </a:r>
            <a:r>
              <a:rPr lang="en-GB" altLang="en-US" sz="2400" dirty="0">
                <a:solidFill>
                  <a:srgbClr val="4F81BD">
                    <a:lumMod val="75000"/>
                  </a:srgbClr>
                </a:solidFill>
                <a:latin typeface="Calibri"/>
              </a:rPr>
              <a:t>when my mum started to have the fits, really that was kind of, hold on a second, I didn't realise this was going to be so serious...  </a:t>
            </a:r>
            <a:r>
              <a:rPr lang="en-GB" altLang="en-US" sz="2400" dirty="0" smtClean="0">
                <a:solidFill>
                  <a:srgbClr val="4F81BD">
                    <a:lumMod val="75000"/>
                  </a:srgbClr>
                </a:solidFill>
                <a:latin typeface="Calibri"/>
              </a:rPr>
              <a:t>[woman age 35]</a:t>
            </a:r>
            <a:endParaRPr lang="en-GB" altLang="en-US" sz="2400" dirty="0">
              <a:solidFill>
                <a:srgbClr val="4F81BD">
                  <a:lumMod val="75000"/>
                </a:srgbClr>
              </a:solidFill>
              <a:latin typeface="Calibri"/>
            </a:endParaRPr>
          </a:p>
        </p:txBody>
      </p:sp>
    </p:spTree>
    <p:extLst>
      <p:ext uri="{BB962C8B-B14F-4D97-AF65-F5344CB8AC3E}">
        <p14:creationId xmlns:p14="http://schemas.microsoft.com/office/powerpoint/2010/main" val="991210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791645" y="2267712"/>
            <a:ext cx="9729795" cy="4194048"/>
          </a:xfrm>
        </p:spPr>
        <p:txBody>
          <a:bodyPr>
            <a:normAutofit/>
          </a:bodyPr>
          <a:lstStyle/>
          <a:p>
            <a:endParaRPr lang="en-GB" sz="800" dirty="0" smtClean="0"/>
          </a:p>
          <a:p>
            <a:pPr>
              <a:buFont typeface="Wingdings" panose="05000000000000000000" pitchFamily="2" charset="2"/>
              <a:buChar char="q"/>
            </a:pPr>
            <a:r>
              <a:rPr lang="en-GB" sz="2800" dirty="0"/>
              <a:t> </a:t>
            </a:r>
            <a:r>
              <a:rPr lang="en-GB" sz="2800" dirty="0" smtClean="0"/>
              <a:t>Who </a:t>
            </a:r>
            <a:r>
              <a:rPr lang="en-GB" sz="2800" dirty="0"/>
              <a:t>has the power to </a:t>
            </a:r>
            <a:r>
              <a:rPr lang="en-GB" sz="2800" dirty="0" smtClean="0"/>
              <a:t>define the terms of debate ? </a:t>
            </a:r>
            <a:endParaRPr lang="en-GB" sz="2800" dirty="0"/>
          </a:p>
          <a:p>
            <a:pPr>
              <a:buFont typeface="Wingdings" panose="05000000000000000000" pitchFamily="2" charset="2"/>
              <a:buChar char="q"/>
            </a:pPr>
            <a:r>
              <a:rPr lang="en-GB" sz="2800" dirty="0"/>
              <a:t> </a:t>
            </a:r>
            <a:r>
              <a:rPr lang="en-GB" sz="2800" dirty="0" smtClean="0"/>
              <a:t> How </a:t>
            </a:r>
            <a:r>
              <a:rPr lang="en-GB" sz="2800" dirty="0"/>
              <a:t>are patients enrolled into the </a:t>
            </a:r>
            <a:r>
              <a:rPr lang="en-GB" sz="2800" dirty="0" smtClean="0"/>
              <a:t>debate?  </a:t>
            </a:r>
            <a:endParaRPr lang="en-GB" sz="2800" dirty="0"/>
          </a:p>
          <a:p>
            <a:pPr>
              <a:buFont typeface="Wingdings" panose="05000000000000000000" pitchFamily="2" charset="2"/>
              <a:buChar char="q"/>
            </a:pPr>
            <a:r>
              <a:rPr lang="en-GB" sz="2800" dirty="0" smtClean="0"/>
              <a:t>  What </a:t>
            </a:r>
            <a:r>
              <a:rPr lang="en-GB" sz="2800" dirty="0"/>
              <a:t>versions of health and illness are </a:t>
            </a:r>
            <a:r>
              <a:rPr lang="en-GB" sz="2800" dirty="0" smtClean="0"/>
              <a:t>represented</a:t>
            </a:r>
          </a:p>
          <a:p>
            <a:pPr marL="201168" lvl="1" indent="0">
              <a:buNone/>
            </a:pPr>
            <a:r>
              <a:rPr lang="en-GB" sz="2600" dirty="0" smtClean="0"/>
              <a:t>    </a:t>
            </a:r>
            <a:r>
              <a:rPr lang="en-GB" sz="2800" dirty="0" smtClean="0"/>
              <a:t>and </a:t>
            </a:r>
            <a:r>
              <a:rPr lang="en-GB" sz="2800" dirty="0"/>
              <a:t>what </a:t>
            </a:r>
            <a:r>
              <a:rPr lang="en-GB" sz="2800" dirty="0" smtClean="0"/>
              <a:t> are </a:t>
            </a:r>
            <a:r>
              <a:rPr lang="en-GB" sz="2800" dirty="0"/>
              <a:t>omitted? </a:t>
            </a:r>
            <a:endParaRPr lang="en-GB" sz="2600" dirty="0" smtClean="0"/>
          </a:p>
          <a:p>
            <a:pPr>
              <a:buFont typeface="Wingdings" panose="05000000000000000000" pitchFamily="2" charset="2"/>
              <a:buChar char="q"/>
            </a:pPr>
            <a:r>
              <a:rPr lang="en-GB" sz="2800" dirty="0"/>
              <a:t> </a:t>
            </a:r>
            <a:r>
              <a:rPr lang="en-GB" sz="2800" dirty="0" smtClean="0"/>
              <a:t> At </a:t>
            </a:r>
            <a:r>
              <a:rPr lang="en-GB" sz="2800" dirty="0"/>
              <a:t>what stage </a:t>
            </a:r>
            <a:r>
              <a:rPr lang="en-GB" sz="2800" dirty="0" smtClean="0"/>
              <a:t>do controversial scientific or </a:t>
            </a:r>
            <a:r>
              <a:rPr lang="en-GB" sz="2800" dirty="0"/>
              <a:t>medical </a:t>
            </a:r>
            <a:r>
              <a:rPr lang="en-GB" sz="2800" dirty="0" smtClean="0"/>
              <a:t>advances  </a:t>
            </a:r>
          </a:p>
          <a:p>
            <a:pPr marL="201168" lvl="1" indent="0">
              <a:buNone/>
            </a:pPr>
            <a:r>
              <a:rPr lang="en-GB" sz="2600" dirty="0"/>
              <a:t> </a:t>
            </a:r>
            <a:r>
              <a:rPr lang="en-GB" sz="2600" dirty="0" smtClean="0"/>
              <a:t>   </a:t>
            </a:r>
            <a:r>
              <a:rPr lang="en-GB" sz="2800" dirty="0" smtClean="0"/>
              <a:t>come </a:t>
            </a:r>
            <a:r>
              <a:rPr lang="en-GB" sz="2800" dirty="0"/>
              <a:t>to </a:t>
            </a:r>
            <a:r>
              <a:rPr lang="en-GB" sz="2800" dirty="0" smtClean="0"/>
              <a:t>public </a:t>
            </a:r>
            <a:r>
              <a:rPr lang="en-GB" sz="2800" dirty="0"/>
              <a:t>attention? </a:t>
            </a:r>
          </a:p>
          <a:p>
            <a:endParaRPr lang="en-GB" sz="2800" dirty="0" smtClean="0"/>
          </a:p>
          <a:p>
            <a:endParaRPr lang="en-GB" sz="2800" dirty="0"/>
          </a:p>
        </p:txBody>
      </p:sp>
      <p:sp>
        <p:nvSpPr>
          <p:cNvPr id="4" name="Title 1"/>
          <p:cNvSpPr>
            <a:spLocks noGrp="1"/>
          </p:cNvSpPr>
          <p:nvPr>
            <p:ph type="title"/>
          </p:nvPr>
        </p:nvSpPr>
        <p:spPr/>
        <p:txBody>
          <a:bodyPr>
            <a:normAutofit/>
          </a:bodyPr>
          <a:lstStyle/>
          <a:p>
            <a:r>
              <a:rPr lang="en-GB" dirty="0" smtClean="0"/>
              <a:t>Can </a:t>
            </a:r>
            <a:r>
              <a:rPr lang="en-GB" dirty="0"/>
              <a:t>technology, science policy and regulation ever be value free</a:t>
            </a:r>
            <a:r>
              <a:rPr lang="en-GB" dirty="0" smtClean="0"/>
              <a:t>?</a:t>
            </a:r>
            <a:endParaRPr lang="en-GB" dirty="0"/>
          </a:p>
        </p:txBody>
      </p:sp>
    </p:spTree>
    <p:extLst>
      <p:ext uri="{BB962C8B-B14F-4D97-AF65-F5344CB8AC3E}">
        <p14:creationId xmlns:p14="http://schemas.microsoft.com/office/powerpoint/2010/main" val="2245167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43" t="9640" r="28970" b="7673"/>
          <a:stretch/>
        </p:blipFill>
        <p:spPr>
          <a:xfrm>
            <a:off x="335363" y="274640"/>
            <a:ext cx="9707273" cy="5716259"/>
          </a:xfrm>
          <a:prstGeom prst="rect">
            <a:avLst/>
          </a:prstGeom>
        </p:spPr>
      </p:pic>
    </p:spTree>
    <p:extLst>
      <p:ext uri="{BB962C8B-B14F-4D97-AF65-F5344CB8AC3E}">
        <p14:creationId xmlns:p14="http://schemas.microsoft.com/office/powerpoint/2010/main" val="223176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672" y="1609344"/>
            <a:ext cx="10521696" cy="25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Rectangle 2"/>
          <p:cNvSpPr>
            <a:spLocks noChangeArrowheads="1"/>
          </p:cNvSpPr>
          <p:nvPr/>
        </p:nvSpPr>
        <p:spPr bwMode="auto">
          <a:xfrm>
            <a:off x="609600" y="5334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endParaRPr lang="en-US" altLang="en-US" sz="1800">
              <a:latin typeface="Helvetica" pitchFamily="34" charset="0"/>
            </a:endParaRPr>
          </a:p>
          <a:p>
            <a:pPr eaLnBrk="1" hangingPunct="1">
              <a:buFontTx/>
              <a:buNone/>
            </a:pPr>
            <a:endParaRPr lang="en-US" altLang="en-US" sz="1800">
              <a:latin typeface="Helvetica" pitchFamily="34" charset="0"/>
            </a:endParaRPr>
          </a:p>
        </p:txBody>
      </p:sp>
      <p:sp>
        <p:nvSpPr>
          <p:cNvPr id="3077" name="Text Box 5"/>
          <p:cNvSpPr txBox="1">
            <a:spLocks noChangeArrowheads="1"/>
          </p:cNvSpPr>
          <p:nvPr/>
        </p:nvSpPr>
        <p:spPr bwMode="auto">
          <a:xfrm>
            <a:off x="234277" y="505460"/>
            <a:ext cx="7385723" cy="5693866"/>
          </a:xfrm>
          <a:prstGeom prst="rect">
            <a:avLst/>
          </a:prstGeom>
          <a:noFill/>
          <a:ln w="9525">
            <a:noFill/>
            <a:miter lim="800000"/>
            <a:headEnd/>
            <a:tailEnd/>
          </a:ln>
        </p:spPr>
        <p:txBody>
          <a:bodyPr wrap="square">
            <a:spAutoFit/>
          </a:bodyPr>
          <a:lstStyle/>
          <a:p>
            <a:pPr marL="457200" indent="-457200" algn="ctr" fontAlgn="auto">
              <a:spcBef>
                <a:spcPct val="50000"/>
              </a:spcBef>
              <a:spcAft>
                <a:spcPts val="0"/>
              </a:spcAft>
              <a:defRPr/>
            </a:pPr>
            <a:r>
              <a:rPr lang="en-GB" b="1" dirty="0">
                <a:latin typeface="+mn-lt"/>
                <a:cs typeface="+mn-cs"/>
              </a:rPr>
              <a:t>   </a:t>
            </a:r>
            <a:r>
              <a:rPr lang="en-GB" sz="2800" b="1" dirty="0">
                <a:solidFill>
                  <a:srgbClr val="7030A0"/>
                </a:solidFill>
                <a:latin typeface="Helvetica" pitchFamily="96" charset="0"/>
                <a:cs typeface="+mn-cs"/>
              </a:rPr>
              <a:t>What is Mitochondrial disease?</a:t>
            </a:r>
          </a:p>
          <a:p>
            <a:pPr marL="457200" indent="-457200" algn="ctr" fontAlgn="auto">
              <a:spcBef>
                <a:spcPct val="50000"/>
              </a:spcBef>
              <a:spcAft>
                <a:spcPts val="0"/>
              </a:spcAft>
              <a:defRPr/>
            </a:pPr>
            <a:endParaRPr lang="en-GB" sz="800" b="1" dirty="0">
              <a:solidFill>
                <a:srgbClr val="336600"/>
              </a:solidFill>
              <a:latin typeface="+mn-lt"/>
              <a:cs typeface="+mn-cs"/>
            </a:endParaRPr>
          </a:p>
          <a:p>
            <a:pPr marL="914400" lvl="1" indent="-457200" fontAlgn="auto">
              <a:spcBef>
                <a:spcPct val="50000"/>
              </a:spcBef>
              <a:spcAft>
                <a:spcPts val="0"/>
              </a:spcAft>
              <a:buFontTx/>
              <a:buChar char="•"/>
              <a:defRPr/>
            </a:pPr>
            <a:r>
              <a:rPr lang="en-GB" sz="2400" dirty="0">
                <a:solidFill>
                  <a:schemeClr val="accent1">
                    <a:lumMod val="90000"/>
                  </a:schemeClr>
                </a:solidFill>
                <a:latin typeface="+mn-lt"/>
                <a:cs typeface="+mn-cs"/>
              </a:rPr>
              <a:t>Range of symptoms  (can be late onset) –  extreme tiredness, heart problems, diabetes, difficulties with mobility/ balance, deafness, epilepsy</a:t>
            </a:r>
          </a:p>
          <a:p>
            <a:pPr marL="914400" lvl="1" indent="-457200" fontAlgn="auto">
              <a:spcBef>
                <a:spcPct val="50000"/>
              </a:spcBef>
              <a:spcAft>
                <a:spcPts val="0"/>
              </a:spcAft>
              <a:buFontTx/>
              <a:buChar char="•"/>
              <a:defRPr/>
            </a:pPr>
            <a:r>
              <a:rPr lang="en-GB" sz="2400" dirty="0">
                <a:solidFill>
                  <a:schemeClr val="accent1">
                    <a:lumMod val="75000"/>
                  </a:schemeClr>
                </a:solidFill>
                <a:latin typeface="+mn-lt"/>
                <a:cs typeface="+mn-cs"/>
              </a:rPr>
              <a:t>Symptoms can depend on the ratio between faulty mitochondria to healthy mitochondria</a:t>
            </a:r>
          </a:p>
          <a:p>
            <a:pPr marL="914400" lvl="1" indent="-457200" fontAlgn="auto">
              <a:spcBef>
                <a:spcPct val="50000"/>
              </a:spcBef>
              <a:spcAft>
                <a:spcPts val="0"/>
              </a:spcAft>
              <a:buFontTx/>
              <a:buChar char="•"/>
              <a:defRPr/>
            </a:pPr>
            <a:r>
              <a:rPr lang="en-GB" sz="2400" dirty="0">
                <a:solidFill>
                  <a:srgbClr val="3C7794"/>
                </a:solidFill>
                <a:latin typeface="+mn-lt"/>
                <a:cs typeface="+mn-cs"/>
              </a:rPr>
              <a:t>Mitochondrial disease is </a:t>
            </a:r>
            <a:r>
              <a:rPr lang="en-GB" sz="2400" dirty="0" smtClean="0">
                <a:solidFill>
                  <a:srgbClr val="3C7794"/>
                </a:solidFill>
                <a:latin typeface="+mn-lt"/>
                <a:cs typeface="+mn-cs"/>
              </a:rPr>
              <a:t>rare - mitochondria </a:t>
            </a:r>
            <a:r>
              <a:rPr lang="en-GB" sz="2400" dirty="0">
                <a:solidFill>
                  <a:srgbClr val="3C7794"/>
                </a:solidFill>
                <a:latin typeface="+mn-lt"/>
                <a:cs typeface="+mn-cs"/>
              </a:rPr>
              <a:t>research centres </a:t>
            </a:r>
            <a:r>
              <a:rPr lang="en-GB" sz="2400" dirty="0" smtClean="0">
                <a:solidFill>
                  <a:srgbClr val="3C7794"/>
                </a:solidFill>
                <a:latin typeface="+mn-lt"/>
                <a:cs typeface="+mn-cs"/>
              </a:rPr>
              <a:t>at Newcastle</a:t>
            </a:r>
            <a:r>
              <a:rPr lang="en-GB" sz="2400" dirty="0">
                <a:solidFill>
                  <a:srgbClr val="3C7794"/>
                </a:solidFill>
                <a:latin typeface="+mn-lt"/>
                <a:cs typeface="+mn-cs"/>
              </a:rPr>
              <a:t>, Oxford and London </a:t>
            </a:r>
          </a:p>
          <a:p>
            <a:pPr marL="914400" lvl="1" indent="-457200" fontAlgn="auto">
              <a:spcBef>
                <a:spcPct val="50000"/>
              </a:spcBef>
              <a:spcAft>
                <a:spcPts val="0"/>
              </a:spcAft>
              <a:buFontTx/>
              <a:buChar char="•"/>
              <a:defRPr/>
            </a:pPr>
            <a:r>
              <a:rPr lang="en-GB" sz="2400" dirty="0">
                <a:solidFill>
                  <a:schemeClr val="accent3">
                    <a:lumMod val="75000"/>
                  </a:schemeClr>
                </a:solidFill>
                <a:latin typeface="+mn-lt"/>
                <a:cs typeface="+mn-cs"/>
              </a:rPr>
              <a:t>Mitochondrial disease can be due to mutations in nuclear DNA or mitochondrial </a:t>
            </a:r>
            <a:r>
              <a:rPr lang="en-GB" sz="2400" dirty="0" smtClean="0">
                <a:solidFill>
                  <a:schemeClr val="accent3">
                    <a:lumMod val="75000"/>
                  </a:schemeClr>
                </a:solidFill>
                <a:latin typeface="+mn-lt"/>
                <a:cs typeface="+mn-cs"/>
              </a:rPr>
              <a:t>DNA</a:t>
            </a:r>
          </a:p>
          <a:p>
            <a:pPr marL="914400" lvl="1" indent="-457200" fontAlgn="auto">
              <a:spcBef>
                <a:spcPct val="50000"/>
              </a:spcBef>
              <a:spcAft>
                <a:spcPts val="0"/>
              </a:spcAft>
              <a:buFontTx/>
              <a:buChar char="•"/>
              <a:defRPr/>
            </a:pPr>
            <a:r>
              <a:rPr lang="en-GB" sz="2400" dirty="0" smtClean="0">
                <a:solidFill>
                  <a:schemeClr val="accent3">
                    <a:lumMod val="75000"/>
                  </a:schemeClr>
                </a:solidFill>
                <a:latin typeface="+mn-lt"/>
                <a:cs typeface="+mn-cs"/>
              </a:rPr>
              <a:t>Diseases </a:t>
            </a:r>
            <a:r>
              <a:rPr lang="en-GB" sz="2400" dirty="0">
                <a:solidFill>
                  <a:schemeClr val="accent3">
                    <a:lumMod val="75000"/>
                  </a:schemeClr>
                </a:solidFill>
                <a:latin typeface="+mn-lt"/>
                <a:cs typeface="+mn-cs"/>
              </a:rPr>
              <a:t>caused by mutations in mitochondrial DNA are inherited through the maternal line. </a:t>
            </a:r>
            <a:endParaRPr lang="en-GB" sz="2400" dirty="0" smtClean="0">
              <a:solidFill>
                <a:schemeClr val="accent3">
                  <a:lumMod val="75000"/>
                </a:schemeClr>
              </a:solidFill>
              <a:latin typeface="+mn-lt"/>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970" y="752347"/>
            <a:ext cx="4042133"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38288" y="4352544"/>
            <a:ext cx="3944112" cy="1569660"/>
          </a:xfrm>
          <a:prstGeom prst="rect">
            <a:avLst/>
          </a:prstGeom>
          <a:noFill/>
        </p:spPr>
        <p:txBody>
          <a:bodyPr wrap="square" rtlCol="0">
            <a:spAutoFit/>
          </a:bodyPr>
          <a:lstStyle/>
          <a:p>
            <a:pPr marL="914400" lvl="1" indent="-457200" fontAlgn="auto">
              <a:spcBef>
                <a:spcPct val="50000"/>
              </a:spcBef>
              <a:spcAft>
                <a:spcPts val="0"/>
              </a:spcAft>
              <a:buFontTx/>
              <a:buChar char="•"/>
              <a:defRPr/>
            </a:pPr>
            <a:r>
              <a:rPr lang="en-GB" sz="2400" dirty="0">
                <a:solidFill>
                  <a:schemeClr val="accent4">
                    <a:lumMod val="50000"/>
                  </a:schemeClr>
                </a:solidFill>
              </a:rPr>
              <a:t>Current reproductive options include prenatal diagnosis, PGD and egg donation  </a:t>
            </a:r>
          </a:p>
        </p:txBody>
      </p:sp>
    </p:spTree>
    <p:extLst>
      <p:ext uri="{BB962C8B-B14F-4D97-AF65-F5344CB8AC3E}">
        <p14:creationId xmlns:p14="http://schemas.microsoft.com/office/powerpoint/2010/main" val="632773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6176" y="1463040"/>
            <a:ext cx="11362944" cy="1170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i.dailymail.co.uk/i/pix/2010/04/14/article-0-09231865000005DC-362_468x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003" y="781482"/>
            <a:ext cx="7507322" cy="45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05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2">
                    <a:lumMod val="75000"/>
                  </a:schemeClr>
                </a:solidFill>
              </a:rPr>
              <a:t>Mitochondrial donation…</a:t>
            </a:r>
            <a:endParaRPr lang="en-GB" dirty="0"/>
          </a:p>
        </p:txBody>
      </p:sp>
      <p:sp>
        <p:nvSpPr>
          <p:cNvPr id="3" name="Content Placeholder 2"/>
          <p:cNvSpPr>
            <a:spLocks noGrp="1"/>
          </p:cNvSpPr>
          <p:nvPr>
            <p:ph idx="1"/>
          </p:nvPr>
        </p:nvSpPr>
        <p:spPr>
          <a:xfrm>
            <a:off x="1900989" y="2175636"/>
            <a:ext cx="8929921" cy="4056722"/>
          </a:xfrm>
        </p:spPr>
        <p:txBody>
          <a:bodyPr>
            <a:normAutofit lnSpcReduction="10000"/>
          </a:bodyPr>
          <a:lstStyle/>
          <a:p>
            <a:pPr lvl="0">
              <a:buFont typeface="Wingdings" panose="05000000000000000000" pitchFamily="2" charset="2"/>
              <a:buChar char="q"/>
            </a:pPr>
            <a:r>
              <a:rPr lang="en-GB" sz="2800" dirty="0" smtClean="0"/>
              <a:t>    Similar </a:t>
            </a:r>
            <a:r>
              <a:rPr lang="en-GB" sz="2800" dirty="0"/>
              <a:t>to egg/sperm donation or organ/tissue </a:t>
            </a:r>
            <a:endParaRPr lang="en-GB" sz="2800" dirty="0" smtClean="0"/>
          </a:p>
          <a:p>
            <a:pPr marL="201168" lvl="1" indent="0">
              <a:buNone/>
            </a:pPr>
            <a:r>
              <a:rPr lang="en-GB" sz="2600" dirty="0"/>
              <a:t> </a:t>
            </a:r>
            <a:r>
              <a:rPr lang="en-GB" sz="2600" dirty="0" smtClean="0"/>
              <a:t>     </a:t>
            </a:r>
            <a:r>
              <a:rPr lang="en-GB" sz="2800" dirty="0" smtClean="0"/>
              <a:t>transplantation</a:t>
            </a:r>
            <a:r>
              <a:rPr lang="en-GB" sz="2800" dirty="0"/>
              <a:t>?</a:t>
            </a:r>
          </a:p>
          <a:p>
            <a:pPr lvl="0">
              <a:buFont typeface="Wingdings" panose="05000000000000000000" pitchFamily="2" charset="2"/>
              <a:buChar char="q"/>
            </a:pPr>
            <a:r>
              <a:rPr lang="en-GB" sz="2800" dirty="0" smtClean="0"/>
              <a:t>    Is </a:t>
            </a:r>
            <a:r>
              <a:rPr lang="en-GB" sz="2800" dirty="0"/>
              <a:t>the mitochondria donor a ‘third parent’?</a:t>
            </a:r>
          </a:p>
          <a:p>
            <a:pPr lvl="0">
              <a:buFont typeface="Wingdings" panose="05000000000000000000" pitchFamily="2" charset="2"/>
              <a:buChar char="q"/>
            </a:pPr>
            <a:r>
              <a:rPr lang="en-GB" sz="2800" dirty="0" smtClean="0"/>
              <a:t>    What information about the donor should the child be</a:t>
            </a:r>
          </a:p>
          <a:p>
            <a:pPr marL="201168" lvl="1" indent="0">
              <a:buNone/>
            </a:pPr>
            <a:r>
              <a:rPr lang="en-GB" sz="2600" dirty="0"/>
              <a:t> </a:t>
            </a:r>
            <a:r>
              <a:rPr lang="en-GB" sz="2600" dirty="0" smtClean="0"/>
              <a:t>     </a:t>
            </a:r>
            <a:r>
              <a:rPr lang="en-GB" sz="2800" dirty="0" smtClean="0"/>
              <a:t>able to access? </a:t>
            </a:r>
            <a:endParaRPr lang="en-GB" sz="2600" dirty="0" smtClean="0"/>
          </a:p>
          <a:p>
            <a:pPr lvl="0">
              <a:buFont typeface="Wingdings" panose="05000000000000000000" pitchFamily="2" charset="2"/>
              <a:buChar char="q"/>
            </a:pPr>
            <a:r>
              <a:rPr lang="en-GB" sz="2800" dirty="0"/>
              <a:t> </a:t>
            </a:r>
            <a:r>
              <a:rPr lang="en-GB" sz="2800" dirty="0" smtClean="0"/>
              <a:t>   Is this a slippery </a:t>
            </a:r>
            <a:r>
              <a:rPr lang="en-GB" sz="2800" dirty="0"/>
              <a:t>slope towards human cloning </a:t>
            </a:r>
            <a:r>
              <a:rPr lang="en-GB" sz="2800" dirty="0" smtClean="0"/>
              <a:t>and</a:t>
            </a:r>
          </a:p>
          <a:p>
            <a:pPr marL="201168" lvl="1" indent="0">
              <a:buNone/>
            </a:pPr>
            <a:r>
              <a:rPr lang="en-GB" sz="2600" dirty="0"/>
              <a:t> </a:t>
            </a:r>
            <a:r>
              <a:rPr lang="en-GB" sz="2600" dirty="0" smtClean="0"/>
              <a:t>     </a:t>
            </a:r>
            <a:r>
              <a:rPr lang="en-GB" sz="2800" dirty="0"/>
              <a:t>designer babies?</a:t>
            </a:r>
          </a:p>
          <a:p>
            <a:pPr lvl="0">
              <a:buFont typeface="Wingdings" panose="05000000000000000000" pitchFamily="2" charset="2"/>
              <a:buChar char="q"/>
            </a:pPr>
            <a:r>
              <a:rPr lang="en-GB" sz="2800" dirty="0" smtClean="0"/>
              <a:t>     Are </a:t>
            </a:r>
            <a:r>
              <a:rPr lang="en-GB" sz="2800" dirty="0"/>
              <a:t>the techniques safe? </a:t>
            </a:r>
          </a:p>
        </p:txBody>
      </p:sp>
    </p:spTree>
    <p:extLst>
      <p:ext uri="{BB962C8B-B14F-4D97-AF65-F5344CB8AC3E}">
        <p14:creationId xmlns:p14="http://schemas.microsoft.com/office/powerpoint/2010/main" val="2331216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3" y="404675"/>
            <a:ext cx="8160907" cy="461665"/>
          </a:xfrm>
          <a:prstGeom prst="rect">
            <a:avLst/>
          </a:prstGeom>
        </p:spPr>
        <p:txBody>
          <a:bodyPr wrap="square">
            <a:spAutoFit/>
          </a:bodyPr>
          <a:lstStyle/>
          <a:p>
            <a:r>
              <a:rPr lang="en-GB" sz="2400" dirty="0" smtClean="0">
                <a:solidFill>
                  <a:srgbClr val="C0504D">
                    <a:lumMod val="50000"/>
                  </a:srgbClr>
                </a:solidFill>
              </a:rPr>
              <a:t>Department </a:t>
            </a:r>
            <a:r>
              <a:rPr lang="en-GB" sz="2400" dirty="0">
                <a:solidFill>
                  <a:srgbClr val="C0504D">
                    <a:lumMod val="50000"/>
                  </a:srgbClr>
                </a:solidFill>
              </a:rPr>
              <a:t>of Health consultation</a:t>
            </a:r>
          </a:p>
        </p:txBody>
      </p:sp>
      <p:sp>
        <p:nvSpPr>
          <p:cNvPr id="6" name="Rectangle 5"/>
          <p:cNvSpPr/>
          <p:nvPr/>
        </p:nvSpPr>
        <p:spPr>
          <a:xfrm>
            <a:off x="6132786" y="425327"/>
            <a:ext cx="5502165" cy="6247864"/>
          </a:xfrm>
          <a:prstGeom prst="rect">
            <a:avLst/>
          </a:prstGeom>
        </p:spPr>
        <p:txBody>
          <a:bodyPr wrap="square">
            <a:spAutoFit/>
          </a:bodyPr>
          <a:lstStyle/>
          <a:p>
            <a:r>
              <a:rPr lang="en-GB" sz="2000" dirty="0" smtClean="0"/>
              <a:t>The </a:t>
            </a:r>
            <a:r>
              <a:rPr lang="en-GB" sz="2000" dirty="0"/>
              <a:t>key consideration is that these techniques only replace, rather than alter, a small number of unhealthy genes in the “battery pack” of the cells with healthy ones. Most importantly, mitochondrial donation techniques do not alter personal characteristics and traits of the </a:t>
            </a:r>
            <a:r>
              <a:rPr lang="en-GB" sz="2000" dirty="0" smtClean="0"/>
              <a:t>person [...]  </a:t>
            </a:r>
            <a:endParaRPr lang="en-GB" sz="2000" dirty="0"/>
          </a:p>
          <a:p>
            <a:endParaRPr lang="en-GB" sz="2000" b="1" dirty="0"/>
          </a:p>
          <a:p>
            <a:r>
              <a:rPr lang="en-GB" sz="2000" dirty="0" smtClean="0"/>
              <a:t>While </a:t>
            </a:r>
            <a:r>
              <a:rPr lang="en-GB" sz="2000" dirty="0"/>
              <a:t>there is no universally agreed definition, the Government has decided to adopt a </a:t>
            </a:r>
            <a:r>
              <a:rPr lang="en-GB" sz="2000" i="1" dirty="0"/>
              <a:t>working </a:t>
            </a:r>
            <a:r>
              <a:rPr lang="en-GB" sz="2000" dirty="0"/>
              <a:t>definition for the purpose of taking forward these regulations. </a:t>
            </a:r>
            <a:r>
              <a:rPr lang="en-GB" sz="2000" u="sng" dirty="0"/>
              <a:t>The working definition that we have adopted is that genetic modification involves the germ-line modification of nuclear DNA (in the chromosomes) that can be passed on to future generations.</a:t>
            </a:r>
            <a:r>
              <a:rPr lang="en-GB" sz="2000" dirty="0"/>
              <a:t> </a:t>
            </a:r>
            <a:r>
              <a:rPr lang="en-GB" sz="2000" dirty="0" smtClean="0"/>
              <a:t>This </a:t>
            </a:r>
            <a:r>
              <a:rPr lang="en-GB" sz="2000" dirty="0"/>
              <a:t>will be kept under review. </a:t>
            </a:r>
          </a:p>
          <a:p>
            <a:endParaRPr lang="en-GB" sz="2000" dirty="0" smtClean="0"/>
          </a:p>
          <a:p>
            <a:r>
              <a:rPr lang="en-GB" sz="2000" dirty="0" smtClean="0"/>
              <a:t>On </a:t>
            </a:r>
            <a:r>
              <a:rPr lang="en-GB" sz="2000" dirty="0"/>
              <a:t>the basis of that working definition, the Government’s view is that the proposed mitochondrial donation techniques do not constitute genetic modification. </a:t>
            </a:r>
            <a:r>
              <a:rPr lang="en-GB" sz="2000" dirty="0" smtClean="0"/>
              <a:t>[p15]</a:t>
            </a:r>
            <a:endParaRPr lang="en-GB" sz="2000" dirty="0" smtClean="0">
              <a:solidFill>
                <a:prstClr val="black"/>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41" t="10106" r="32862" b="5471"/>
          <a:stretch/>
        </p:blipFill>
        <p:spPr bwMode="auto">
          <a:xfrm>
            <a:off x="1164229" y="930250"/>
            <a:ext cx="3885000" cy="5608186"/>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96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Representing an extreme vision…</a:t>
            </a:r>
            <a:endParaRPr lang="en-GB" dirty="0"/>
          </a:p>
        </p:txBody>
      </p:sp>
      <p:sp>
        <p:nvSpPr>
          <p:cNvPr id="5" name="Content Placeholder 4"/>
          <p:cNvSpPr>
            <a:spLocks noGrp="1"/>
          </p:cNvSpPr>
          <p:nvPr>
            <p:ph sz="half" idx="1"/>
          </p:nvPr>
        </p:nvSpPr>
        <p:spPr>
          <a:xfrm>
            <a:off x="398217" y="2219472"/>
            <a:ext cx="5907989" cy="4023359"/>
          </a:xfrm>
        </p:spPr>
        <p:txBody>
          <a:bodyPr>
            <a:normAutofit/>
          </a:bodyPr>
          <a:lstStyle/>
          <a:p>
            <a:pPr marL="434340" indent="-342900">
              <a:lnSpc>
                <a:spcPct val="107000"/>
              </a:lnSpc>
              <a:spcAft>
                <a:spcPts val="800"/>
              </a:spcAft>
              <a:buFont typeface="Wingdings" panose="05000000000000000000" pitchFamily="2" charset="2"/>
              <a:buChar char="q"/>
            </a:pPr>
            <a:r>
              <a:rPr lang="en-GB" b="1" dirty="0" smtClean="0"/>
              <a:t>Having healthy children</a:t>
            </a:r>
          </a:p>
          <a:p>
            <a:pPr indent="0">
              <a:lnSpc>
                <a:spcPct val="107000"/>
              </a:lnSpc>
              <a:spcAft>
                <a:spcPts val="800"/>
              </a:spcAft>
              <a:buNone/>
            </a:pPr>
            <a:r>
              <a:rPr lang="en-GB" dirty="0" smtClean="0"/>
              <a:t>	“There </a:t>
            </a:r>
            <a:r>
              <a:rPr lang="en-GB" dirty="0"/>
              <a:t>are currently no alternative techniques </a:t>
            </a:r>
            <a:r>
              <a:rPr lang="en-GB" dirty="0" smtClean="0"/>
              <a:t>	to </a:t>
            </a:r>
            <a:r>
              <a:rPr lang="en-GB" dirty="0"/>
              <a:t>prevent transmission of disease other than </a:t>
            </a:r>
            <a:r>
              <a:rPr lang="en-GB" dirty="0" smtClean="0"/>
              <a:t>	abstaining </a:t>
            </a:r>
            <a:r>
              <a:rPr lang="en-GB" dirty="0"/>
              <a:t>from having genetically related </a:t>
            </a:r>
            <a:r>
              <a:rPr lang="en-GB" dirty="0" smtClean="0"/>
              <a:t>	children </a:t>
            </a:r>
            <a:r>
              <a:rPr lang="en-GB" dirty="0"/>
              <a:t>… If the affected family do not wish to </a:t>
            </a:r>
            <a:r>
              <a:rPr lang="en-GB" dirty="0" smtClean="0"/>
              <a:t>	have </a:t>
            </a:r>
            <a:r>
              <a:rPr lang="en-GB" dirty="0"/>
              <a:t>a genetically related child, they could opt </a:t>
            </a:r>
            <a:r>
              <a:rPr lang="en-GB" dirty="0" smtClean="0"/>
              <a:t>	for </a:t>
            </a:r>
            <a:r>
              <a:rPr lang="en-GB" dirty="0"/>
              <a:t>egg donation or adoption but we feel that </a:t>
            </a:r>
            <a:r>
              <a:rPr lang="en-GB" dirty="0" smtClean="0"/>
              <a:t>	affected </a:t>
            </a:r>
            <a:r>
              <a:rPr lang="en-GB" dirty="0"/>
              <a:t>families should be given the </a:t>
            </a:r>
            <a:r>
              <a:rPr lang="en-GB" dirty="0" smtClean="0"/>
              <a:t>choice” 	[Lilly Foundation website]</a:t>
            </a:r>
            <a:endParaRPr lang="en-GB" dirty="0"/>
          </a:p>
        </p:txBody>
      </p:sp>
      <p:sp>
        <p:nvSpPr>
          <p:cNvPr id="3" name="Rectangle 2"/>
          <p:cNvSpPr/>
          <p:nvPr/>
        </p:nvSpPr>
        <p:spPr>
          <a:xfrm>
            <a:off x="441434" y="2094201"/>
            <a:ext cx="5675587" cy="3806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79227" y="1950564"/>
            <a:ext cx="6121015" cy="4093428"/>
          </a:xfrm>
          <a:prstGeom prst="rect">
            <a:avLst/>
          </a:prstGeom>
          <a:solidFill>
            <a:schemeClr val="bg1"/>
          </a:solidFill>
        </p:spPr>
        <p:txBody>
          <a:bodyPr wrap="square" rtlCol="0">
            <a:spAutoFit/>
          </a:bodyPr>
          <a:lstStyle/>
          <a:p>
            <a:r>
              <a:rPr lang="en-GB" sz="2000" b="1" dirty="0">
                <a:solidFill>
                  <a:schemeClr val="accent5">
                    <a:lumMod val="75000"/>
                  </a:schemeClr>
                </a:solidFill>
              </a:rPr>
              <a:t>Dr Julian Huppert (Cambridge) (LD):</a:t>
            </a:r>
            <a:r>
              <a:rPr lang="en-GB" sz="2000" dirty="0">
                <a:solidFill>
                  <a:schemeClr val="accent5">
                    <a:lumMod val="75000"/>
                  </a:schemeClr>
                </a:solidFill>
              </a:rPr>
              <a:t> </a:t>
            </a:r>
            <a:endParaRPr lang="en-GB" sz="2000" dirty="0" smtClean="0">
              <a:solidFill>
                <a:schemeClr val="accent5">
                  <a:lumMod val="75000"/>
                </a:schemeClr>
              </a:solidFill>
            </a:endParaRPr>
          </a:p>
          <a:p>
            <a:endParaRPr lang="en-GB" sz="2000" dirty="0">
              <a:solidFill>
                <a:schemeClr val="accent5">
                  <a:lumMod val="75000"/>
                </a:schemeClr>
              </a:solidFill>
            </a:endParaRPr>
          </a:p>
          <a:p>
            <a:r>
              <a:rPr lang="en-GB" sz="2000" dirty="0" smtClean="0">
                <a:solidFill>
                  <a:schemeClr val="accent5">
                    <a:lumMod val="75000"/>
                  </a:schemeClr>
                </a:solidFill>
              </a:rPr>
              <a:t>…Cells </a:t>
            </a:r>
            <a:r>
              <a:rPr lang="en-GB" sz="2000" dirty="0">
                <a:solidFill>
                  <a:schemeClr val="accent5">
                    <a:lumMod val="75000"/>
                  </a:schemeClr>
                </a:solidFill>
              </a:rPr>
              <a:t>fail to function, and people can get seizures, strokes, blindness, deafness, heart failure, lung failure and liver failure. Most of the people afflicted will not survive to adulthood. There is no treatment and no cure, and about 1 in 6,500 babies born will suffer from something like this. That is something I would hope everybody in this House would want to stop, and I simply do not understand how opponents of this can argue that they want to continue to inflict that sort of suffering on so many children, because that is the consequence of not finding a way to treat these disorders.</a:t>
            </a:r>
          </a:p>
        </p:txBody>
      </p:sp>
    </p:spTree>
    <p:extLst>
      <p:ext uri="{BB962C8B-B14F-4D97-AF65-F5344CB8AC3E}">
        <p14:creationId xmlns:p14="http://schemas.microsoft.com/office/powerpoint/2010/main" val="326461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44" t="10146" r="32244" b="5301"/>
          <a:stretch/>
        </p:blipFill>
        <p:spPr bwMode="auto">
          <a:xfrm>
            <a:off x="592291" y="1031853"/>
            <a:ext cx="4673392" cy="56886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23393" y="404675"/>
            <a:ext cx="8160907" cy="461665"/>
          </a:xfrm>
          <a:prstGeom prst="rect">
            <a:avLst/>
          </a:prstGeom>
        </p:spPr>
        <p:txBody>
          <a:bodyPr wrap="square">
            <a:spAutoFit/>
          </a:bodyPr>
          <a:lstStyle/>
          <a:p>
            <a:r>
              <a:rPr lang="en-GB" sz="2400" dirty="0" smtClean="0">
                <a:solidFill>
                  <a:srgbClr val="C0504D">
                    <a:lumMod val="50000"/>
                  </a:srgbClr>
                </a:solidFill>
              </a:rPr>
              <a:t>Department </a:t>
            </a:r>
            <a:r>
              <a:rPr lang="en-GB" sz="2400" dirty="0">
                <a:solidFill>
                  <a:srgbClr val="C0504D">
                    <a:lumMod val="50000"/>
                  </a:srgbClr>
                </a:solidFill>
              </a:rPr>
              <a:t>of Health consultation</a:t>
            </a:r>
          </a:p>
        </p:txBody>
      </p:sp>
      <p:sp>
        <p:nvSpPr>
          <p:cNvPr id="6" name="Rectangle 5"/>
          <p:cNvSpPr/>
          <p:nvPr/>
        </p:nvSpPr>
        <p:spPr>
          <a:xfrm>
            <a:off x="6288021" y="2492903"/>
            <a:ext cx="5184576" cy="1938992"/>
          </a:xfrm>
          <a:prstGeom prst="rect">
            <a:avLst/>
          </a:prstGeom>
        </p:spPr>
        <p:txBody>
          <a:bodyPr wrap="square">
            <a:spAutoFit/>
          </a:bodyPr>
          <a:lstStyle/>
          <a:p>
            <a:r>
              <a:rPr lang="en-GB" sz="2000" dirty="0" smtClean="0">
                <a:solidFill>
                  <a:prstClr val="black"/>
                </a:solidFill>
              </a:rPr>
              <a:t>1.11 The </a:t>
            </a:r>
            <a:r>
              <a:rPr lang="en-GB" sz="2000" dirty="0">
                <a:solidFill>
                  <a:prstClr val="black"/>
                </a:solidFill>
              </a:rPr>
              <a:t>initial estimate by researchers at Newcastle Centre for Life is that the proposed mitochondrial donation techniques would prevent around 10 children a year suffering from serious mitochondrial disease. This is being kept under review. [p10]</a:t>
            </a:r>
            <a:endParaRPr lang="en-GB" sz="2000" dirty="0" smtClean="0">
              <a:solidFill>
                <a:prstClr val="black"/>
              </a:solidFill>
            </a:endParaRPr>
          </a:p>
        </p:txBody>
      </p:sp>
    </p:spTree>
    <p:extLst>
      <p:ext uri="{BB962C8B-B14F-4D97-AF65-F5344CB8AC3E}">
        <p14:creationId xmlns:p14="http://schemas.microsoft.com/office/powerpoint/2010/main" val="2314987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65" y="6195856"/>
            <a:ext cx="13069615" cy="835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90" t="10115" r="38448" b="7126"/>
          <a:stretch/>
        </p:blipFill>
        <p:spPr bwMode="auto">
          <a:xfrm>
            <a:off x="520260" y="0"/>
            <a:ext cx="7598981" cy="70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8355727" y="1024759"/>
            <a:ext cx="3484180" cy="4840013"/>
          </a:xfrm>
          <a:prstGeom prst="wedgeRectCallout">
            <a:avLst>
              <a:gd name="adj1" fmla="val -43599"/>
              <a:gd name="adj2" fmla="val 558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In the United Kingdom, the </a:t>
            </a:r>
            <a:r>
              <a:rPr lang="en-GB" sz="2000" dirty="0" smtClean="0">
                <a:solidFill>
                  <a:schemeClr val="tx1"/>
                </a:solidFill>
                <a:latin typeface="Arial" panose="020B0604020202020204" pitchFamily="34" charset="0"/>
                <a:cs typeface="Arial" panose="020B0604020202020204" pitchFamily="34" charset="0"/>
              </a:rPr>
              <a:t>Human Fertilisation </a:t>
            </a:r>
            <a:r>
              <a:rPr lang="en-GB" sz="2000" dirty="0">
                <a:solidFill>
                  <a:schemeClr val="tx1"/>
                </a:solidFill>
                <a:latin typeface="Arial" panose="020B0604020202020204" pitchFamily="34" charset="0"/>
                <a:cs typeface="Arial" panose="020B0604020202020204" pitchFamily="34" charset="0"/>
              </a:rPr>
              <a:t>and Embryology (Mitochondrial</a:t>
            </a:r>
          </a:p>
          <a:p>
            <a:r>
              <a:rPr lang="en-GB" sz="2000" dirty="0">
                <a:solidFill>
                  <a:schemeClr val="tx1"/>
                </a:solidFill>
                <a:latin typeface="Arial" panose="020B0604020202020204" pitchFamily="34" charset="0"/>
                <a:cs typeface="Arial" panose="020B0604020202020204" pitchFamily="34" charset="0"/>
              </a:rPr>
              <a:t>Donation) Regulations 2015, if passed by </a:t>
            </a:r>
            <a:r>
              <a:rPr lang="en-GB" sz="2000" dirty="0" smtClean="0">
                <a:solidFill>
                  <a:schemeClr val="tx1"/>
                </a:solidFill>
                <a:latin typeface="Arial" panose="020B0604020202020204" pitchFamily="34" charset="0"/>
                <a:cs typeface="Arial" panose="020B0604020202020204" pitchFamily="34" charset="0"/>
              </a:rPr>
              <a:t>Parliament, would </a:t>
            </a:r>
            <a:r>
              <a:rPr lang="en-GB" sz="2000" dirty="0">
                <a:solidFill>
                  <a:schemeClr val="tx1"/>
                </a:solidFill>
                <a:latin typeface="Arial" panose="020B0604020202020204" pitchFamily="34" charset="0"/>
                <a:cs typeface="Arial" panose="020B0604020202020204" pitchFamily="34" charset="0"/>
              </a:rPr>
              <a:t>enable the licensing of clinics </a:t>
            </a:r>
            <a:r>
              <a:rPr lang="en-GB" sz="2000" dirty="0" smtClean="0">
                <a:solidFill>
                  <a:schemeClr val="tx1"/>
                </a:solidFill>
                <a:latin typeface="Arial" panose="020B0604020202020204" pitchFamily="34" charset="0"/>
                <a:cs typeface="Arial" panose="020B0604020202020204" pitchFamily="34" charset="0"/>
              </a:rPr>
              <a:t>to perform </a:t>
            </a:r>
            <a:r>
              <a:rPr lang="en-GB" sz="2000" dirty="0">
                <a:solidFill>
                  <a:schemeClr val="tx1"/>
                </a:solidFill>
                <a:latin typeface="Arial" panose="020B0604020202020204" pitchFamily="34" charset="0"/>
                <a:cs typeface="Arial" panose="020B0604020202020204" pitchFamily="34" charset="0"/>
              </a:rPr>
              <a:t>these IVF procedures </a:t>
            </a:r>
            <a:r>
              <a:rPr lang="en-GB" sz="2000" u="sng" dirty="0">
                <a:solidFill>
                  <a:schemeClr val="tx1"/>
                </a:solidFill>
                <a:latin typeface="Arial" panose="020B0604020202020204" pitchFamily="34" charset="0"/>
                <a:cs typeface="Arial" panose="020B0604020202020204" pitchFamily="34" charset="0"/>
              </a:rPr>
              <a:t>to the </a:t>
            </a:r>
            <a:r>
              <a:rPr lang="en-GB" sz="2000" u="sng" dirty="0" smtClean="0">
                <a:solidFill>
                  <a:schemeClr val="tx1"/>
                </a:solidFill>
                <a:latin typeface="Arial" panose="020B0604020202020204" pitchFamily="34" charset="0"/>
                <a:cs typeface="Arial" panose="020B0604020202020204" pitchFamily="34" charset="0"/>
              </a:rPr>
              <a:t>potential benefit </a:t>
            </a:r>
            <a:r>
              <a:rPr lang="en-GB" sz="2000" u="sng" dirty="0">
                <a:solidFill>
                  <a:schemeClr val="tx1"/>
                </a:solidFill>
                <a:latin typeface="Arial" panose="020B0604020202020204" pitchFamily="34" charset="0"/>
                <a:cs typeface="Arial" panose="020B0604020202020204" pitchFamily="34" charset="0"/>
              </a:rPr>
              <a:t>of about 150 births per year if all </a:t>
            </a:r>
            <a:r>
              <a:rPr lang="en-GB" sz="2000" u="sng" dirty="0" smtClean="0">
                <a:solidFill>
                  <a:schemeClr val="tx1"/>
                </a:solidFill>
                <a:latin typeface="Arial" panose="020B0604020202020204" pitchFamily="34" charset="0"/>
                <a:cs typeface="Arial" panose="020B0604020202020204" pitchFamily="34" charset="0"/>
              </a:rPr>
              <a:t>women opted </a:t>
            </a:r>
            <a:r>
              <a:rPr lang="en-GB" sz="2000" u="sng" dirty="0">
                <a:solidFill>
                  <a:schemeClr val="tx1"/>
                </a:solidFill>
                <a:latin typeface="Arial" panose="020B0604020202020204" pitchFamily="34" charset="0"/>
                <a:cs typeface="Arial" panose="020B0604020202020204" pitchFamily="34" charset="0"/>
              </a:rPr>
              <a:t>for the procedure.</a:t>
            </a:r>
          </a:p>
        </p:txBody>
      </p:sp>
    </p:spTree>
    <p:extLst>
      <p:ext uri="{BB962C8B-B14F-4D97-AF65-F5344CB8AC3E}">
        <p14:creationId xmlns:p14="http://schemas.microsoft.com/office/powerpoint/2010/main" val="2009191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1696</Words>
  <Application>Microsoft Office PowerPoint</Application>
  <PresentationFormat>Widescreen</PresentationFormat>
  <Paragraphs>136</Paragraphs>
  <Slides>16</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16</vt:i4>
      </vt:variant>
    </vt:vector>
  </HeadingPairs>
  <TitlesOfParts>
    <vt:vector size="27" baseType="lpstr">
      <vt:lpstr>Arial</vt:lpstr>
      <vt:lpstr>Calibri</vt:lpstr>
      <vt:lpstr>Calibri Light</vt:lpstr>
      <vt:lpstr>Helvetica</vt:lpstr>
      <vt:lpstr>Times New Roman</vt:lpstr>
      <vt:lpstr>Wingdings</vt:lpstr>
      <vt:lpstr>Retrospect</vt:lpstr>
      <vt:lpstr>1_Office Theme</vt:lpstr>
      <vt:lpstr>Office Theme</vt:lpstr>
      <vt:lpstr>3_Office Theme</vt:lpstr>
      <vt:lpstr>2_Office Theme</vt:lpstr>
      <vt:lpstr>PowerPoint Presentation</vt:lpstr>
      <vt:lpstr>PowerPoint Presentation</vt:lpstr>
      <vt:lpstr>PowerPoint Presentation</vt:lpstr>
      <vt:lpstr>PowerPoint Presentation</vt:lpstr>
      <vt:lpstr>Mitochondrial donation…</vt:lpstr>
      <vt:lpstr>PowerPoint Presentation</vt:lpstr>
      <vt:lpstr>Representing an extreme vision…</vt:lpstr>
      <vt:lpstr>PowerPoint Presentation</vt:lpstr>
      <vt:lpstr>PowerPoint Presentation</vt:lpstr>
      <vt:lpstr>PowerPoint Presentation</vt:lpstr>
      <vt:lpstr>PowerPoint Presentation</vt:lpstr>
      <vt:lpstr>PowerPoint Presentation</vt:lpstr>
      <vt:lpstr>PowerPoint Presentation</vt:lpstr>
      <vt:lpstr>Negotiating risk and responsibility</vt:lpstr>
      <vt:lpstr>PowerPoint Presentation</vt:lpstr>
      <vt:lpstr>Can technology, science policy and regulation ever be value free?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Dimond</dc:creator>
  <cp:lastModifiedBy>Hazel Halton</cp:lastModifiedBy>
  <cp:revision>71</cp:revision>
  <cp:lastPrinted>2015-06-22T13:34:51Z</cp:lastPrinted>
  <dcterms:created xsi:type="dcterms:W3CDTF">2015-01-25T11:43:07Z</dcterms:created>
  <dcterms:modified xsi:type="dcterms:W3CDTF">2015-06-23T12:47:35Z</dcterms:modified>
</cp:coreProperties>
</file>