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8" r:id="rId22"/>
    <p:sldId id="277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DA9B56B-B7CF-8643-9495-4B3185992034}" type="datetimeFigureOut">
              <a:rPr lang="en-US" smtClean="0"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DCE42EB-FD87-4C41-937F-574E8AA0C2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ulian.cockbane@btopenworld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706" y="1052285"/>
            <a:ext cx="7583488" cy="3701143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US" b="1" dirty="0"/>
              <a:t> </a:t>
            </a:r>
            <a:r>
              <a:rPr lang="en-GB" dirty="0" smtClean="0"/>
              <a:t>Patenting of human genes and their uses in diagnostic tests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Prof Sigrid </a:t>
            </a:r>
            <a:r>
              <a:rPr lang="en-US" b="1" dirty="0" err="1" smtClean="0"/>
              <a:t>Sterckx</a:t>
            </a:r>
            <a:r>
              <a:rPr lang="en-US" b="1" dirty="0" smtClean="0"/>
              <a:t>, Ghent University</a:t>
            </a:r>
          </a:p>
          <a:p>
            <a:r>
              <a:rPr lang="en-US" b="1" dirty="0" err="1" smtClean="0"/>
              <a:t>Dr</a:t>
            </a:r>
            <a:r>
              <a:rPr lang="en-US" b="1" dirty="0" smtClean="0"/>
              <a:t> Julian Cockbain, European Patent Attorney, Gent and Oxford</a:t>
            </a:r>
          </a:p>
          <a:p>
            <a:r>
              <a:rPr lang="en-US" b="1" dirty="0" smtClean="0"/>
              <a:t>Oxford, 24 June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46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Patent-eligibility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EPC and 35 USC contain further ‘patent-eligibility’ barriers.</a:t>
            </a:r>
          </a:p>
          <a:p>
            <a:r>
              <a:rPr lang="en-US" dirty="0" smtClean="0"/>
              <a:t>Art 52(2) EPC – certain things, like ‘discoveries’ and ‘computer programs’ are simply not inventions</a:t>
            </a:r>
          </a:p>
          <a:p>
            <a:r>
              <a:rPr lang="en-US" dirty="0" smtClean="0"/>
              <a:t>35 USC 101 requires inventions to fall into particular categories, e.g. compositions of matter or processes, to be patent-eligible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44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gene, a DNA molecule, is a ‘composition of matter’ surely? There can be no doubt that the 35 USC 101 patent-eligibility hurdle is overcome surely?</a:t>
            </a:r>
          </a:p>
          <a:p>
            <a:endParaRPr lang="en-US" dirty="0"/>
          </a:p>
          <a:p>
            <a:r>
              <a:rPr lang="en-US" dirty="0" smtClean="0"/>
              <a:t>Not so – US Supreme Court considers that natural products, laws and phenomena are open to all, the property of none. However…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34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Parke-Davis v </a:t>
            </a:r>
            <a:r>
              <a:rPr lang="en-US" dirty="0" err="1" smtClean="0"/>
              <a:t>Mulford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patent for ‘purified’ adrenalin (as compared to ground up adrenal glands)</a:t>
            </a:r>
          </a:p>
          <a:p>
            <a:endParaRPr lang="en-US" dirty="0"/>
          </a:p>
          <a:p>
            <a:r>
              <a:rPr lang="en-US" dirty="0" smtClean="0"/>
              <a:t>In 1911, SDNY Judge Learned Hand found this ‘</a:t>
            </a:r>
            <a:r>
              <a:rPr lang="en-GB" dirty="0" smtClean="0"/>
              <a:t>for </a:t>
            </a:r>
            <a:r>
              <a:rPr lang="en-GB" dirty="0"/>
              <a:t>every practical purpose a new thing commercially and therapeutically. </a:t>
            </a:r>
            <a:r>
              <a:rPr lang="en-GB" i="1" dirty="0"/>
              <a:t>That was a good ground for a </a:t>
            </a:r>
            <a:r>
              <a:rPr lang="en-GB" i="1" dirty="0" smtClean="0"/>
              <a:t>patent.’</a:t>
            </a: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48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‘Isolated’, ‘purified’, ‘tweaked’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Thus for a century the practice of many patent offices was generally (not always) that a natural product was patent-eligible if claimed in a way it did not exist in in nature, e.g. ‘an isolated DNA molecule comprising the sequence TTCCAA…’</a:t>
            </a:r>
          </a:p>
          <a:p>
            <a:r>
              <a:rPr lang="en-US" dirty="0" err="1" smtClean="0"/>
              <a:t>Novobiotic</a:t>
            </a:r>
            <a:r>
              <a:rPr lang="en-US" dirty="0" smtClean="0"/>
              <a:t> do this with </a:t>
            </a:r>
            <a:r>
              <a:rPr lang="en-US" dirty="0" err="1" smtClean="0"/>
              <a:t>teixobactin</a:t>
            </a:r>
            <a:r>
              <a:rPr lang="en-US" dirty="0" smtClean="0"/>
              <a:t>: ‘An </a:t>
            </a:r>
            <a:r>
              <a:rPr lang="en-US" dirty="0"/>
              <a:t>isolate</a:t>
            </a:r>
            <a:r>
              <a:rPr lang="en-US" dirty="0" smtClean="0"/>
              <a:t>  X, </a:t>
            </a:r>
            <a:r>
              <a:rPr lang="en-US" dirty="0"/>
              <a:t>or an enantiomer, </a:t>
            </a:r>
            <a:r>
              <a:rPr lang="en-US" dirty="0" err="1"/>
              <a:t>diastereomer</a:t>
            </a:r>
            <a:r>
              <a:rPr lang="en-US" dirty="0"/>
              <a:t>, tautomer, or pharmaceutically-acceptable salt </a:t>
            </a:r>
            <a:r>
              <a:rPr lang="en-US" dirty="0" smtClean="0"/>
              <a:t>thereof...’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9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v. </a:t>
            </a:r>
            <a:r>
              <a:rPr lang="en-US" dirty="0" err="1" smtClean="0"/>
              <a:t>Chakrabarty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its famous 1980 decision which opened the floodgates to the patenting of </a:t>
            </a:r>
            <a:r>
              <a:rPr lang="en-US" dirty="0" err="1" smtClean="0"/>
              <a:t>lifeforms</a:t>
            </a:r>
            <a:r>
              <a:rPr lang="en-US" dirty="0" smtClean="0"/>
              <a:t> in the US, the 1950s comment that anything under the sun made by man should be patent-eligible was repeated. From then interpretation of 35 USC 101 changed little (and genetics based medicine developed hugely) until three Supreme Court decisions from 2012, 2013 and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Mayo v. Prometheus – dose-</a:t>
            </a:r>
            <a:r>
              <a:rPr lang="en-US" dirty="0" err="1" smtClean="0"/>
              <a:t>optimising</a:t>
            </a:r>
            <a:r>
              <a:rPr lang="en-US" dirty="0" smtClean="0"/>
              <a:t> diagnostic tests (2012)</a:t>
            </a:r>
          </a:p>
          <a:p>
            <a:endParaRPr lang="en-US" dirty="0"/>
          </a:p>
          <a:p>
            <a:r>
              <a:rPr lang="en-US" dirty="0" smtClean="0"/>
              <a:t>AMP v. Myriad – isolated human DNA (2013)</a:t>
            </a:r>
          </a:p>
          <a:p>
            <a:endParaRPr lang="en-US" dirty="0"/>
          </a:p>
          <a:p>
            <a:r>
              <a:rPr lang="en-US" dirty="0" smtClean="0"/>
              <a:t>Alice v. CLS – financial transaction risk mitigation (2014)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(OK, and In re </a:t>
            </a:r>
            <a:r>
              <a:rPr lang="en-US" dirty="0" err="1" smtClean="0"/>
              <a:t>Bilski</a:t>
            </a:r>
            <a:r>
              <a:rPr lang="en-US" dirty="0" smtClean="0"/>
              <a:t> (2010) – business methods)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595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development?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Diamond v. </a:t>
            </a:r>
            <a:r>
              <a:rPr lang="en-US" dirty="0" err="1" smtClean="0"/>
              <a:t>Chakrabarty</a:t>
            </a:r>
            <a:r>
              <a:rPr lang="en-US" dirty="0" smtClean="0"/>
              <a:t> – arguably novelty, i.e. a difference, over the natural is enough. A ‘marked’ difference was clearly enough.</a:t>
            </a:r>
          </a:p>
          <a:p>
            <a:r>
              <a:rPr lang="en-US" dirty="0" smtClean="0"/>
              <a:t>Mayo v. Prometheus – combining the natural with the conventional was </a:t>
            </a:r>
            <a:r>
              <a:rPr lang="en-US" i="1" dirty="0" smtClean="0"/>
              <a:t>not</a:t>
            </a:r>
            <a:r>
              <a:rPr lang="en-US" dirty="0" smtClean="0"/>
              <a:t> enough, there needs to be an inventive concept.</a:t>
            </a:r>
          </a:p>
          <a:p>
            <a:r>
              <a:rPr lang="en-US" dirty="0" smtClean="0"/>
              <a:t>AMP </a:t>
            </a:r>
            <a:r>
              <a:rPr lang="en-US" dirty="0" err="1" smtClean="0"/>
              <a:t>v.Myriad</a:t>
            </a:r>
            <a:r>
              <a:rPr lang="en-US" dirty="0" smtClean="0"/>
              <a:t> – Novelty was </a:t>
            </a:r>
            <a:r>
              <a:rPr lang="en-US" i="1" dirty="0" smtClean="0"/>
              <a:t>not </a:t>
            </a:r>
            <a:r>
              <a:rPr lang="en-US" dirty="0" smtClean="0"/>
              <a:t>enough, there had to be an inventive act</a:t>
            </a:r>
          </a:p>
          <a:p>
            <a:r>
              <a:rPr lang="en-US" dirty="0" smtClean="0"/>
              <a:t>Alice v. CLS – Simply combining the excluded natural with a conventional component would eviscerate the </a:t>
            </a:r>
            <a:r>
              <a:rPr lang="en-US" dirty="0" err="1" smtClean="0"/>
              <a:t>excusion</a:t>
            </a:r>
            <a:r>
              <a:rPr lang="en-US" dirty="0" smtClean="0"/>
              <a:t> of the natural making patent-eligibility dependent on the patent attorney’s drafting skill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967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Isolated, extracted, </a:t>
            </a:r>
            <a:r>
              <a:rPr lang="en-US" dirty="0" err="1" smtClean="0"/>
              <a:t>etc</a:t>
            </a:r>
            <a:r>
              <a:rPr lang="en-US" dirty="0" smtClean="0"/>
              <a:t> naturally </a:t>
            </a:r>
            <a:r>
              <a:rPr lang="en-US" dirty="0" err="1" smtClean="0"/>
              <a:t>occuring</a:t>
            </a:r>
            <a:r>
              <a:rPr lang="en-US" dirty="0" smtClean="0"/>
              <a:t> genetic fragments and other materials (e.g. </a:t>
            </a:r>
            <a:r>
              <a:rPr lang="en-US" dirty="0" err="1" smtClean="0"/>
              <a:t>teixobactin</a:t>
            </a:r>
            <a:r>
              <a:rPr lang="en-US" dirty="0" smtClean="0"/>
              <a:t>) are not patent-eligible in the US. </a:t>
            </a:r>
            <a:r>
              <a:rPr lang="en-US" dirty="0" err="1" smtClean="0"/>
              <a:t>cDNA</a:t>
            </a:r>
            <a:r>
              <a:rPr lang="en-US" dirty="0" smtClean="0"/>
              <a:t> is, but it isn’t clear why given the references to acts of invention and inventive concepts</a:t>
            </a:r>
          </a:p>
          <a:p>
            <a:endParaRPr lang="en-US" dirty="0"/>
          </a:p>
          <a:p>
            <a:r>
              <a:rPr lang="en-US" dirty="0" smtClean="0"/>
              <a:t>Most recently, the US Patent Office and courts have been vigorously applying the position laid out in Mayo, AMP and Alice, e.g. the rejection by the CAFC of a patent to a </a:t>
            </a:r>
            <a:r>
              <a:rPr lang="en-US" dirty="0" err="1" smtClean="0"/>
              <a:t>dianostic</a:t>
            </a:r>
            <a:r>
              <a:rPr lang="en-US" dirty="0" smtClean="0"/>
              <a:t> test for paternal DNA in maternal blood on 12 June 2015 in </a:t>
            </a:r>
            <a:r>
              <a:rPr lang="en-US" dirty="0" err="1" smtClean="0"/>
              <a:t>Ariosa</a:t>
            </a:r>
            <a:r>
              <a:rPr lang="en-US" dirty="0" smtClean="0"/>
              <a:t> v </a:t>
            </a:r>
            <a:r>
              <a:rPr lang="en-US" dirty="0" err="1" smtClean="0"/>
              <a:t>Sequenom</a:t>
            </a:r>
            <a:r>
              <a:rPr lang="en-US" dirty="0" smtClean="0"/>
              <a:t> (plus Ox </a:t>
            </a:r>
            <a:r>
              <a:rPr lang="en-US" dirty="0" err="1" smtClean="0"/>
              <a:t>Uni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36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 went the other way.</a:t>
            </a:r>
          </a:p>
          <a:p>
            <a:endParaRPr lang="en-US" dirty="0"/>
          </a:p>
          <a:p>
            <a:r>
              <a:rPr lang="en-US" dirty="0" smtClean="0"/>
              <a:t>The exclusion of ‘discoveries’ is rendered at least partly toothless since Art 52(3) EPC restricts the exclusion to the specified thing (discovery, computer program, </a:t>
            </a:r>
            <a:r>
              <a:rPr lang="en-US" dirty="0" err="1" smtClean="0"/>
              <a:t>etc</a:t>
            </a:r>
            <a:r>
              <a:rPr lang="en-US" dirty="0" smtClean="0"/>
              <a:t>) ‘as such’ and since the ‘Computers’ Technical Board of Appeal of the EPO (3.5.01) has had its way…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312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52(2)/(3) per 3.5.01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(a) a discovery is not a discovery as such if it has a </a:t>
            </a:r>
            <a:r>
              <a:rPr lang="en-US" dirty="0" err="1" smtClean="0"/>
              <a:t>technologial</a:t>
            </a:r>
            <a:r>
              <a:rPr lang="en-US" dirty="0" smtClean="0"/>
              <a:t> effect when in use, e.g. a gene when it is operating as part of a protein producing exercise.</a:t>
            </a:r>
          </a:p>
          <a:p>
            <a:endParaRPr lang="en-US" dirty="0"/>
          </a:p>
          <a:p>
            <a:r>
              <a:rPr lang="en-US" dirty="0" smtClean="0"/>
              <a:t>(b) a discovery is not a discovery as such if it is claimed in combination with anything else (or uncombined </a:t>
            </a:r>
            <a:r>
              <a:rPr lang="en-US" dirty="0" err="1" smtClean="0"/>
              <a:t>etc</a:t>
            </a:r>
            <a:r>
              <a:rPr lang="en-US" dirty="0" smtClean="0"/>
              <a:t>), e.g. as a plant, it is uprooted.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039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Patents can assist translation (getting science into practice) or it can hinder it.</a:t>
            </a:r>
          </a:p>
          <a:p>
            <a:endParaRPr lang="en-US" dirty="0"/>
          </a:p>
          <a:p>
            <a:r>
              <a:rPr lang="en-US" dirty="0" smtClean="0"/>
              <a:t>Diagnostic tests are a perfect example of both.</a:t>
            </a:r>
          </a:p>
          <a:p>
            <a:endParaRPr lang="en-US" dirty="0"/>
          </a:p>
          <a:p>
            <a:r>
              <a:rPr lang="en-US" dirty="0" err="1" smtClean="0"/>
              <a:t>Analyte</a:t>
            </a:r>
            <a:r>
              <a:rPr lang="en-US" dirty="0" smtClean="0"/>
              <a:t> patents (</a:t>
            </a:r>
            <a:r>
              <a:rPr lang="en-US" dirty="0" err="1" smtClean="0"/>
              <a:t>eg</a:t>
            </a:r>
            <a:r>
              <a:rPr lang="en-US" dirty="0" smtClean="0"/>
              <a:t> BRCA/Myriad) can hinder</a:t>
            </a:r>
          </a:p>
          <a:p>
            <a:r>
              <a:rPr lang="en-US" dirty="0" smtClean="0"/>
              <a:t>Platform patents (</a:t>
            </a:r>
            <a:r>
              <a:rPr lang="en-US" dirty="0" err="1" smtClean="0"/>
              <a:t>ie</a:t>
            </a:r>
            <a:r>
              <a:rPr lang="en-US" dirty="0" smtClean="0"/>
              <a:t> new equipment or way of finding the </a:t>
            </a:r>
            <a:r>
              <a:rPr lang="en-US" dirty="0" err="1" smtClean="0"/>
              <a:t>analyte</a:t>
            </a:r>
            <a:r>
              <a:rPr lang="en-US" dirty="0" smtClean="0"/>
              <a:t>) can help. I’m tempted to say PCR, but </a:t>
            </a:r>
            <a:r>
              <a:rPr lang="en-US" dirty="0" err="1" smtClean="0"/>
              <a:t>HCy</a:t>
            </a:r>
            <a:r>
              <a:rPr lang="en-US" dirty="0" smtClean="0"/>
              <a:t> is a better example.</a:t>
            </a:r>
          </a:p>
          <a:p>
            <a:endParaRPr lang="en-US" dirty="0"/>
          </a:p>
          <a:p>
            <a:r>
              <a:rPr lang="en-US" dirty="0" smtClean="0"/>
              <a:t>So don’t accept a gung-ho argument on either side to readily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657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European Biotech Directive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‘anything added or removed’ approach of 3.5.01 was also set in stone, to the delight of industry, in Art 5 of the Biotech Directive which effectively adopted the position of the EPO Examination Guidelines. Elements isolated from the human body are patent-eligible even if they are identical to the elements as they existed in the body – human genes are patent-eligible as long as the patent attorney drafts the claim properly – the </a:t>
            </a:r>
            <a:r>
              <a:rPr lang="en-US" dirty="0" err="1" smtClean="0"/>
              <a:t>teixobactin</a:t>
            </a:r>
            <a:r>
              <a:rPr lang="en-US" dirty="0" smtClean="0"/>
              <a:t> claims mentioned earlier are OK. Europe is following the now-discredited Judge Learned Hand.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604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Relaxin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the Directive came into force, the EPO Opposition Division in </a:t>
            </a:r>
            <a:r>
              <a:rPr lang="en-US" dirty="0" err="1" smtClean="0"/>
              <a:t>Relaxin</a:t>
            </a:r>
            <a:r>
              <a:rPr lang="en-US" dirty="0" smtClean="0"/>
              <a:t>/HOWARD FLOREY had applied the EPO Guidelines to uphold the patent (to DNA encoding a human protein, and to synthetic versions of that protein). On appeal, the Appeal Board simply followed the Directive which followed the Guidelines… See T-272/95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98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Australia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passing, essentially the same claims as in AMP v Myriad were found valid by the Australian appeal court last year – the isolated DNA was a manner of manufacture in line with long established Australian case law. The supreme court (Federal Court of Australia Full Court) agreed to hear the appeal and did so on 16-17 June 2015. Result </a:t>
            </a:r>
            <a:r>
              <a:rPr lang="en-US" dirty="0" smtClean="0"/>
              <a:t>awaited </a:t>
            </a:r>
            <a:r>
              <a:rPr lang="en-US" smtClean="0"/>
              <a:t>late this year, </a:t>
            </a:r>
            <a:r>
              <a:rPr lang="en-US" dirty="0" smtClean="0"/>
              <a:t>but to my mind likely to go Myriad’s way</a:t>
            </a:r>
            <a:r>
              <a:rPr lang="en-US" dirty="0" smtClean="0"/>
              <a:t>. DN suspects the full length gene claims might fail for lack of material benefit.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46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way 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a computer program is not an invention, can the same program become an invention simply by being put on a standard disc?</a:t>
            </a:r>
          </a:p>
          <a:p>
            <a:r>
              <a:rPr lang="en-US" dirty="0" smtClean="0"/>
              <a:t>If a gene sequence or a plant or mineral as it occurs in nature is a discovery, does it cease to be a discovery when it is put into a standard environment under which it can be studied?</a:t>
            </a:r>
          </a:p>
          <a:p>
            <a:r>
              <a:rPr lang="en-US" dirty="0" smtClean="0"/>
              <a:t>Art 52(1) EPC reserves patents for ‘inventions’ and the EPC does </a:t>
            </a:r>
            <a:r>
              <a:rPr lang="en-US" i="1" dirty="0" smtClean="0"/>
              <a:t>not </a:t>
            </a:r>
            <a:r>
              <a:rPr lang="en-US" dirty="0" smtClean="0"/>
              <a:t>state that anything that passes the prior art based ‘inventive step’ test of Art 56 </a:t>
            </a:r>
            <a:r>
              <a:rPr lang="en-US" i="1" dirty="0" smtClean="0"/>
              <a:t>is </a:t>
            </a:r>
            <a:r>
              <a:rPr lang="en-US" dirty="0" smtClean="0"/>
              <a:t>an </a:t>
            </a:r>
            <a:r>
              <a:rPr lang="en-US" i="1" dirty="0" smtClean="0"/>
              <a:t>invention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need to learn from the Supreme Court with its ‘preemption concern that undergirds [its 35 USC] 101 jurisprudence’ (Justice Thomas, Alice v CLS)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69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sz="4800" dirty="0" smtClean="0"/>
              <a:t>Thanks for listening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Julian.cockbane@btopenworld.com</a:t>
            </a:r>
            <a:endParaRPr lang="en-US" dirty="0" smtClean="0"/>
          </a:p>
          <a:p>
            <a:r>
              <a:rPr lang="en-US" dirty="0" err="1" smtClean="0"/>
              <a:t>Sigrid.sterckx@ugent.be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9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Patents (that is monopolies) are a </a:t>
            </a:r>
            <a:r>
              <a:rPr lang="en-US" b="1" i="1" dirty="0" smtClean="0"/>
              <a:t>bad</a:t>
            </a:r>
            <a:r>
              <a:rPr lang="en-US" dirty="0" smtClean="0"/>
              <a:t> thing, a restraint on free trade </a:t>
            </a:r>
          </a:p>
          <a:p>
            <a:endParaRPr lang="en-US" dirty="0"/>
          </a:p>
          <a:p>
            <a:r>
              <a:rPr lang="en-US" dirty="0" smtClean="0"/>
              <a:t>They are NOT a right</a:t>
            </a:r>
            <a:endParaRPr lang="en-US" dirty="0"/>
          </a:p>
          <a:p>
            <a:r>
              <a:rPr lang="en-US" dirty="0" smtClean="0"/>
              <a:t>They need to be justified</a:t>
            </a:r>
            <a:endParaRPr lang="en-US" dirty="0"/>
          </a:p>
          <a:p>
            <a:r>
              <a:rPr lang="en-US" dirty="0" smtClean="0"/>
              <a:t>They need to be in the interests of the society</a:t>
            </a:r>
          </a:p>
          <a:p>
            <a:r>
              <a:rPr lang="en-US" dirty="0" smtClean="0"/>
              <a:t>They must not damage the interests of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1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‘natural’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out there in nature, is ours freely to use</a:t>
            </a:r>
          </a:p>
          <a:p>
            <a:r>
              <a:rPr lang="en-US" dirty="0" smtClean="0"/>
              <a:t>Products, phenomena, and laws of nature should be free to all men, the exclusive property of no-one</a:t>
            </a:r>
          </a:p>
          <a:p>
            <a:r>
              <a:rPr lang="en-US" dirty="0" smtClean="0"/>
              <a:t>Water, elements, minerals, trees, gravity, relativity, microbes, and genes</a:t>
            </a:r>
          </a:p>
          <a:p>
            <a:r>
              <a:rPr lang="en-US" dirty="0" smtClean="0"/>
              <a:t>OTHERWISE further research and development is stifled – risking lives or even the climate of our planet</a:t>
            </a:r>
          </a:p>
          <a:p>
            <a:r>
              <a:rPr lang="en-US" dirty="0" smtClean="0"/>
              <a:t>This has been a consistent feature of US Supreme Court law – the need to avoid patents which inhibit further discovery or preempt any use of the building blocks </a:t>
            </a:r>
            <a:r>
              <a:rPr lang="en-US" smtClean="0"/>
              <a:t>of nature.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0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purpose of patents (now) is to encourage </a:t>
            </a:r>
            <a:r>
              <a:rPr lang="en-US" i="1" dirty="0" smtClean="0"/>
              <a:t>investment</a:t>
            </a:r>
            <a:r>
              <a:rPr lang="en-US" dirty="0" smtClean="0"/>
              <a:t> in the development of new technologies</a:t>
            </a:r>
          </a:p>
          <a:p>
            <a:r>
              <a:rPr lang="en-US" dirty="0" smtClean="0"/>
              <a:t>It was not always so:</a:t>
            </a:r>
          </a:p>
          <a:p>
            <a:r>
              <a:rPr lang="en-US" dirty="0" smtClean="0"/>
              <a:t>- to avoid loss of technology (Venice)</a:t>
            </a:r>
          </a:p>
          <a:p>
            <a:r>
              <a:rPr lang="en-US" dirty="0" smtClean="0"/>
              <a:t>- to repay the sovereign’s favorites (UK)</a:t>
            </a:r>
          </a:p>
          <a:p>
            <a:r>
              <a:rPr lang="en-US" dirty="0" smtClean="0"/>
              <a:t>- to introduce new industry, and taxes and jobs (UK)</a:t>
            </a:r>
          </a:p>
          <a:p>
            <a:r>
              <a:rPr lang="en-US" dirty="0" smtClean="0"/>
              <a:t>- to keep Ben Franklin happy (US)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15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Despite screams to the contrary, the purpose was NEVER to confirm a ‘natural right’ or a ‘human right’ or to ‘reward’ or ‘encourage’ </a:t>
            </a:r>
            <a:r>
              <a:rPr lang="en-US" i="1" dirty="0" smtClean="0"/>
              <a:t>invention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33230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Many, if not most, of our drugs and our diagnostic tests are, or are founded on, natural products – peptides, oligonucleotides, lipids, other </a:t>
            </a:r>
            <a:r>
              <a:rPr lang="en-US" dirty="0" err="1" smtClean="0"/>
              <a:t>biochemicals</a:t>
            </a:r>
            <a:r>
              <a:rPr lang="en-US" dirty="0" smtClean="0"/>
              <a:t>, and the like</a:t>
            </a:r>
          </a:p>
          <a:p>
            <a:endParaRPr lang="en-US" dirty="0"/>
          </a:p>
          <a:p>
            <a:r>
              <a:rPr lang="en-US" dirty="0" smtClean="0"/>
              <a:t>A very recent example – </a:t>
            </a:r>
            <a:r>
              <a:rPr lang="en-US" dirty="0" err="1" smtClean="0"/>
              <a:t>teixobactin</a:t>
            </a:r>
            <a:r>
              <a:rPr lang="en-US" dirty="0" smtClean="0"/>
              <a:t>, an antibiotic from a soil-dwelling bacterium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63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 short term (20y) monopoly</a:t>
            </a:r>
          </a:p>
          <a:p>
            <a:endParaRPr lang="en-US" dirty="0"/>
          </a:p>
          <a:p>
            <a:r>
              <a:rPr lang="en-US" dirty="0" smtClean="0"/>
              <a:t>But for ‘inventions’ which meet the requirements, the standard gatekeepers of novelty, non-obviousness, utility, and sufficiency of 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67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gatekeepers aren’t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newly found natural materials, e.g. genes or biochemical markers, the normal gatekeepers are ineffective – being newly found they meet the novelty (and usually non-obviousness) hurdles since those involve comparison with the known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622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197</TotalTime>
  <Words>1636</Words>
  <Application>Microsoft Macintosh PowerPoint</Application>
  <PresentationFormat>On-screen Show (4:3)</PresentationFormat>
  <Paragraphs>107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Executive</vt:lpstr>
      <vt:lpstr>  Patenting of human genes and their uses in diagnostic tests</vt:lpstr>
      <vt:lpstr>Translation</vt:lpstr>
      <vt:lpstr>Monopoly</vt:lpstr>
      <vt:lpstr>The ‘natural’</vt:lpstr>
      <vt:lpstr>Purpose</vt:lpstr>
      <vt:lpstr>Purpose</vt:lpstr>
      <vt:lpstr>Natural products</vt:lpstr>
      <vt:lpstr>The balance</vt:lpstr>
      <vt:lpstr>The gatekeepers aren’t enough</vt:lpstr>
      <vt:lpstr>Patent-eligibility</vt:lpstr>
      <vt:lpstr>USA</vt:lpstr>
      <vt:lpstr>Parke-Davis v Mulford</vt:lpstr>
      <vt:lpstr>‘Isolated’, ‘purified’, ‘tweaked’</vt:lpstr>
      <vt:lpstr>Diamond v. Chakrabarty</vt:lpstr>
      <vt:lpstr>The trio</vt:lpstr>
      <vt:lpstr>The development?</vt:lpstr>
      <vt:lpstr>The result</vt:lpstr>
      <vt:lpstr>Europe</vt:lpstr>
      <vt:lpstr>Art 52(2)/(3) per 3.5.01</vt:lpstr>
      <vt:lpstr>European Biotech Directive</vt:lpstr>
      <vt:lpstr>Relaxin</vt:lpstr>
      <vt:lpstr>Australia</vt:lpstr>
      <vt:lpstr>A way out?</vt:lpstr>
      <vt:lpstr>THE END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patenting of natural products – a view over the North Atlantic    </dc:title>
  <dc:creator>Julian Cockbain</dc:creator>
  <cp:lastModifiedBy>Julian Cockbain</cp:lastModifiedBy>
  <cp:revision>19</cp:revision>
  <dcterms:created xsi:type="dcterms:W3CDTF">2015-01-19T05:03:43Z</dcterms:created>
  <dcterms:modified xsi:type="dcterms:W3CDTF">2015-06-23T21:39:50Z</dcterms:modified>
</cp:coreProperties>
</file>