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311" r:id="rId3"/>
    <p:sldId id="359" r:id="rId4"/>
    <p:sldId id="377" r:id="rId5"/>
    <p:sldId id="373" r:id="rId6"/>
    <p:sldId id="360" r:id="rId7"/>
    <p:sldId id="370" r:id="rId8"/>
    <p:sldId id="368" r:id="rId9"/>
    <p:sldId id="364" r:id="rId10"/>
    <p:sldId id="372" r:id="rId11"/>
    <p:sldId id="375" r:id="rId12"/>
    <p:sldId id="362" r:id="rId13"/>
    <p:sldId id="340" r:id="rId14"/>
    <p:sldId id="3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153" autoAdjust="0"/>
  </p:normalViewPr>
  <p:slideViewPr>
    <p:cSldViewPr snapToGrid="0" snapToObjects="1">
      <p:cViewPr>
        <p:scale>
          <a:sx n="100" d="100"/>
          <a:sy n="100" d="100"/>
        </p:scale>
        <p:origin x="-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7EE8-2F62-3E48-87B1-4CD452602661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309A-190F-034E-930B-7C2E3363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E9583-B89A-494C-A524-ECA58036BF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E7583F1-AC1F-A745-A4C5-842960A4D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D235A-C38D-0140-B2F6-6BF7754B1DEB}" type="datetimeFigureOut">
              <a:rPr lang="en-US" smtClean="0"/>
              <a:pPr/>
              <a:t>15-06-23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50D88-A49D-E540-A459-E562F4A1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jpeg"/><Relationship Id="rId12" Type="http://schemas.microsoft.com/office/2007/relationships/hdphoto" Target="../media/hdphoto25.wdp"/><Relationship Id="rId13" Type="http://schemas.openxmlformats.org/officeDocument/2006/relationships/image" Target="../media/image75.jpeg"/><Relationship Id="rId14" Type="http://schemas.microsoft.com/office/2007/relationships/hdphoto" Target="../media/hdphoto26.wdp"/><Relationship Id="rId15" Type="http://schemas.openxmlformats.org/officeDocument/2006/relationships/image" Target="../media/image76.jpeg"/><Relationship Id="rId16" Type="http://schemas.microsoft.com/office/2007/relationships/hdphoto" Target="../media/hdphoto27.wdp"/><Relationship Id="rId17" Type="http://schemas.openxmlformats.org/officeDocument/2006/relationships/image" Target="../media/image77.jpeg"/><Relationship Id="rId18" Type="http://schemas.microsoft.com/office/2007/relationships/hdphoto" Target="../media/hdphoto28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jpeg"/><Relationship Id="rId6" Type="http://schemas.microsoft.com/office/2007/relationships/hdphoto" Target="../media/hdphoto23.wdp"/><Relationship Id="rId7" Type="http://schemas.openxmlformats.org/officeDocument/2006/relationships/image" Target="../media/image71.png"/><Relationship Id="rId8" Type="http://schemas.openxmlformats.org/officeDocument/2006/relationships/image" Target="../media/image72.jpeg"/><Relationship Id="rId9" Type="http://schemas.microsoft.com/office/2007/relationships/hdphoto" Target="../media/hdphoto24.wdp"/><Relationship Id="rId10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jpe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11.jpeg"/><Relationship Id="rId13" Type="http://schemas.microsoft.com/office/2007/relationships/hdphoto" Target="../media/hdphoto3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microsoft.com/office/2007/relationships/hdphoto" Target="../media/hdphoto1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eg"/><Relationship Id="rId12" Type="http://schemas.microsoft.com/office/2007/relationships/hdphoto" Target="../media/hdphoto7.wdp"/><Relationship Id="rId13" Type="http://schemas.openxmlformats.org/officeDocument/2006/relationships/image" Target="../media/image25.jpeg"/><Relationship Id="rId14" Type="http://schemas.microsoft.com/office/2007/relationships/hdphoto" Target="../media/hdphoto8.wdp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microsoft.com/office/2007/relationships/hdphoto" Target="../media/hdphoto5.wdp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jpeg"/><Relationship Id="rId10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20" Type="http://schemas.microsoft.com/office/2007/relationships/hdphoto" Target="../media/hdphoto12.wdp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microsoft.com/office/2007/relationships/hdphoto" Target="../media/hdphoto10.wdp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microsoft.com/office/2007/relationships/hdphoto" Target="../media/hdphoto11.wdp"/><Relationship Id="rId18" Type="http://schemas.openxmlformats.org/officeDocument/2006/relationships/image" Target="../media/image50.png"/><Relationship Id="rId19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microsoft.com/office/2007/relationships/hdphoto" Target="../media/hdphoto9.wdp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jpeg"/><Relationship Id="rId12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microsoft.com/office/2007/relationships/hdphoto" Target="../media/hdphoto13.wdp"/><Relationship Id="rId4" Type="http://schemas.openxmlformats.org/officeDocument/2006/relationships/image" Target="../media/image53.png"/><Relationship Id="rId5" Type="http://schemas.openxmlformats.org/officeDocument/2006/relationships/image" Target="../media/image54.jpeg"/><Relationship Id="rId6" Type="http://schemas.microsoft.com/office/2007/relationships/hdphoto" Target="../media/hdphoto14.wdp"/><Relationship Id="rId7" Type="http://schemas.openxmlformats.org/officeDocument/2006/relationships/image" Target="../media/image55.png"/><Relationship Id="rId8" Type="http://schemas.microsoft.com/office/2007/relationships/hdphoto" Target="../media/hdphoto15.wdp"/><Relationship Id="rId9" Type="http://schemas.openxmlformats.org/officeDocument/2006/relationships/image" Target="../media/image56.jpeg"/><Relationship Id="rId10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58.jpeg"/><Relationship Id="rId5" Type="http://schemas.microsoft.com/office/2007/relationships/hdphoto" Target="../media/hdphoto18.wdp"/><Relationship Id="rId6" Type="http://schemas.openxmlformats.org/officeDocument/2006/relationships/image" Target="../media/image59.jpeg"/><Relationship Id="rId7" Type="http://schemas.microsoft.com/office/2007/relationships/hdphoto" Target="../media/hdphoto19.wdp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jpeg"/><Relationship Id="rId11" Type="http://schemas.microsoft.com/office/2007/relationships/hdphoto" Target="../media/hdphoto20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65.jpeg"/><Relationship Id="rId5" Type="http://schemas.microsoft.com/office/2007/relationships/hdphoto" Target="../media/hdphoto21.wdp"/><Relationship Id="rId6" Type="http://schemas.openxmlformats.org/officeDocument/2006/relationships/image" Target="../media/image66.png"/><Relationship Id="rId7" Type="http://schemas.microsoft.com/office/2007/relationships/hdphoto" Target="../media/hdphoto2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d2"/>
          <p:cNvPicPr>
            <a:picLocks noChangeAspect="1" noChangeArrowheads="1"/>
          </p:cNvPicPr>
          <p:nvPr/>
        </p:nvPicPr>
        <p:blipFill>
          <a:blip r:embed="rId3" cstate="print">
            <a:lum bright="-3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9759" y="679399"/>
            <a:ext cx="8539165" cy="2057400"/>
          </a:xfrm>
        </p:spPr>
        <p:txBody>
          <a:bodyPr>
            <a:noAutofit/>
          </a:bodyPr>
          <a:lstStyle/>
          <a:p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Clinic of the Future:</a:t>
            </a:r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“Revolution” Free?</a:t>
            </a:r>
            <a:b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11804" y="5334000"/>
            <a:ext cx="5069996" cy="7921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Timothy Caulfield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Oxford 2015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267" y="6139969"/>
            <a:ext cx="2526290" cy="60838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93455" y="6285590"/>
            <a:ext cx="3066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Twitter: @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CaulfieldTim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0709" y="2726035"/>
            <a:ext cx="3522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(I hope so!)</a:t>
            </a:r>
            <a:endParaRPr lang="en-CA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1000"/>
          </a:blip>
          <a:stretch>
            <a:fillRect/>
          </a:stretch>
        </p:blipFill>
        <p:spPr>
          <a:xfrm>
            <a:off x="0" y="-19050"/>
            <a:ext cx="9144000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04" y="243312"/>
            <a:ext cx="8419432" cy="1143000"/>
          </a:xfrm>
        </p:spPr>
        <p:txBody>
          <a:bodyPr>
            <a:noAutofit/>
          </a:bodyPr>
          <a:lstStyle/>
          <a:p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Revolution rhetoric = Shift in priorities: </a:t>
            </a:r>
            <a:b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more cool science, less public health?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13000"/>
          </a:blip>
          <a:stretch>
            <a:fillRect/>
          </a:stretch>
        </p:blipFill>
        <p:spPr>
          <a:xfrm>
            <a:off x="294104" y="5489231"/>
            <a:ext cx="6269236" cy="8946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 bright="-1000"/>
          </a:blip>
          <a:stretch>
            <a:fillRect/>
          </a:stretch>
        </p:blipFill>
        <p:spPr>
          <a:xfrm rot="20929292">
            <a:off x="5663160" y="5998358"/>
            <a:ext cx="2187664" cy="25685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483" y="4019895"/>
            <a:ext cx="6008053" cy="72846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996" y="4595958"/>
            <a:ext cx="3503004" cy="1150641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105" y="3138953"/>
            <a:ext cx="5700296" cy="70491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1630" y="1811863"/>
            <a:ext cx="4248839" cy="11303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13233">
            <a:off x="457200" y="717264"/>
            <a:ext cx="5003408" cy="2262848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1988">
            <a:off x="5140753" y="675457"/>
            <a:ext cx="2819088" cy="5656724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300" y="2335200"/>
            <a:ext cx="8458200" cy="612603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0820">
            <a:off x="15425" y="4223044"/>
            <a:ext cx="5877847" cy="882651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 rot="19983560">
            <a:off x="709531" y="2083625"/>
            <a:ext cx="71321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SCIENCEPLOITATION!</a:t>
            </a:r>
            <a:endParaRPr lang="en-C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65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lum bright="-21000"/>
          </a:blip>
          <a:stretch>
            <a:fillRect/>
          </a:stretch>
        </p:blipFill>
        <p:spPr>
          <a:xfrm>
            <a:off x="0" y="-19050"/>
            <a:ext cx="9144000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4881" y="527460"/>
            <a:ext cx="6008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Revolution Rhetoric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7903" y="1600354"/>
            <a:ext cx="59056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Premature implementation </a:t>
            </a:r>
            <a:endParaRPr lang="en-US" sz="36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709" y="2241047"/>
            <a:ext cx="8358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(Inappropriate) Exploitation by market </a:t>
            </a:r>
            <a:endParaRPr lang="en-US" sz="36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320" y="2963993"/>
            <a:ext cx="85822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Poor research policy/funding decisions </a:t>
            </a:r>
            <a:endParaRPr lang="en-US" sz="36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6489" y="3754049"/>
            <a:ext cx="71352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Poorly informed social/ELSI policy</a:t>
            </a:r>
            <a:endParaRPr lang="en-US" sz="36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503487"/>
            <a:ext cx="6580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Poor individual health decisions</a:t>
            </a:r>
            <a:endParaRPr lang="en-US" sz="36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4232" y="5304332"/>
            <a:ext cx="76974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Loss of public trust (backlash?)</a:t>
            </a:r>
            <a:endParaRPr lang="en-US" sz="36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59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 rot="406057">
            <a:off x="2968320" y="3862760"/>
            <a:ext cx="4442129" cy="118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 bright="-4000"/>
          </a:blip>
          <a:stretch>
            <a:fillRect/>
          </a:stretch>
        </p:blipFill>
        <p:spPr>
          <a:xfrm rot="21195992">
            <a:off x="595250" y="2042646"/>
            <a:ext cx="7501223" cy="1546535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lum bright="-4000"/>
          </a:blip>
          <a:stretch>
            <a:fillRect/>
          </a:stretch>
        </p:blipFill>
        <p:spPr>
          <a:xfrm>
            <a:off x="1074669" y="5082059"/>
            <a:ext cx="7086600" cy="1447800"/>
          </a:xfrm>
          <a:prstGeom prst="rect">
            <a:avLst/>
          </a:prstGeom>
          <a:effectLst>
            <a:outerShdw blurRad="50800" dist="38100" dir="2700000" sx="103000" sy="103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04372">
            <a:off x="9655" y="3299930"/>
            <a:ext cx="8850686" cy="385457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Resolving the tug of war…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lum bright="-2000"/>
          </a:blip>
          <a:stretch>
            <a:fillRect/>
          </a:stretch>
        </p:blipFill>
        <p:spPr>
          <a:xfrm>
            <a:off x="228564" y="977900"/>
            <a:ext cx="8709620" cy="555196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28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78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My revolutionary</a:t>
            </a:r>
            <a:r>
              <a:rPr lang="en-US" sz="5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advice?</a:t>
            </a:r>
            <a:endParaRPr lang="en-US" sz="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44596"/>
            <a:ext cx="8229600" cy="360081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7605">
            <a:off x="98579" y="1787816"/>
            <a:ext cx="1651000" cy="1016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-5000"/>
          </a:blip>
          <a:stretch>
            <a:fillRect/>
          </a:stretch>
        </p:blipFill>
        <p:spPr>
          <a:xfrm>
            <a:off x="1697998" y="2138890"/>
            <a:ext cx="6384026" cy="170002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0166">
            <a:off x="5935725" y="2874696"/>
            <a:ext cx="1955800" cy="27813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34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254083112_7d6d6b8237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903288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Thank you!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78101" y="2043113"/>
            <a:ext cx="3722091" cy="2052637"/>
          </a:xfrm>
          <a:prstGeom prst="rect">
            <a:avLst/>
          </a:prstGeom>
          <a:solidFill>
            <a:schemeClr val="tx2">
              <a:lumMod val="60000"/>
              <a:lumOff val="40000"/>
              <a:alpha val="50195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Ubaka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Ogbogu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Robyn Hyde-Lay, Christine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Rachul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Maeghan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Toews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Marianne Clarke,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Kalina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Kamenova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Li Du, Candice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Kozak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the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UofA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and HLI team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</a:rPr>
              <a:t>!</a:t>
            </a:r>
            <a:r>
              <a:rPr lang="en-US" sz="26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11" name="Picture 3" descr="CS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32" y="4394558"/>
            <a:ext cx="2822543" cy="78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5359400"/>
            <a:ext cx="3167063" cy="12128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8" y="4279900"/>
            <a:ext cx="2398712" cy="9017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75" y="1997075"/>
            <a:ext cx="1581150" cy="20986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181852" y="1127227"/>
            <a:ext cx="4507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Twitter: @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CaulfieldTim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100" y="5375275"/>
            <a:ext cx="4868863" cy="12128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75" y="1082960"/>
            <a:ext cx="2576513" cy="698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8716" y="223763"/>
            <a:ext cx="2501900" cy="90346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55" y="4394558"/>
            <a:ext cx="2848897" cy="74887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375" y="223763"/>
            <a:ext cx="489615" cy="72354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758" y="223763"/>
            <a:ext cx="768362" cy="72354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4248" y="1867644"/>
            <a:ext cx="1637224" cy="220942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52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604" y="883485"/>
            <a:ext cx="2250942" cy="296561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9" descr="Time20030217_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883485"/>
            <a:ext cx="2247327" cy="28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TimeMag94398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619" y="836027"/>
            <a:ext cx="2276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15474" y="4047960"/>
            <a:ext cx="1617579" cy="609598"/>
          </a:xfrm>
          <a:prstGeom prst="rect">
            <a:avLst/>
          </a:prstGeom>
          <a:solidFill>
            <a:srgbClr val="800000">
              <a:alpha val="7294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Arial" charset="0"/>
                <a:cs typeface="Arial" charset="0"/>
              </a:rPr>
              <a:t>1971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61335" y="4061328"/>
            <a:ext cx="1617579" cy="609598"/>
          </a:xfrm>
          <a:prstGeom prst="rect">
            <a:avLst/>
          </a:prstGeom>
          <a:solidFill>
            <a:srgbClr val="800000">
              <a:alpha val="7294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Arial" charset="0"/>
                <a:cs typeface="Arial" charset="0"/>
              </a:rPr>
              <a:t>1994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43840" y="4047960"/>
            <a:ext cx="1617579" cy="609598"/>
          </a:xfrm>
          <a:prstGeom prst="rect">
            <a:avLst/>
          </a:prstGeom>
          <a:solidFill>
            <a:srgbClr val="800000">
              <a:alpha val="7294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Arial" charset="0"/>
                <a:cs typeface="Arial" charset="0"/>
              </a:rPr>
              <a:t>2003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931" y="5202833"/>
            <a:ext cx="7992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POWERFUL REVOLUTION?</a:t>
            </a:r>
            <a:endParaRPr lang="en-CA" sz="54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32856">
            <a:off x="2057130" y="1678612"/>
            <a:ext cx="4558726" cy="3326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9510">
            <a:off x="2613008" y="3711463"/>
            <a:ext cx="6013076" cy="24147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95730">
            <a:off x="326985" y="2556321"/>
            <a:ext cx="2351090" cy="350312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78069">
            <a:off x="6735508" y="1900238"/>
            <a:ext cx="1951292" cy="30311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19" y="5816600"/>
            <a:ext cx="8409850" cy="79645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043" y="775525"/>
            <a:ext cx="8417869" cy="8763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3187700" y="875778"/>
            <a:ext cx="1549400" cy="406922"/>
          </a:xfrm>
          <a:prstGeom prst="roundRect">
            <a:avLst/>
          </a:prstGeom>
          <a:noFill/>
          <a:ln w="63500">
            <a:solidFill>
              <a:srgbClr val="800000">
                <a:alpha val="7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71984">
            <a:off x="3750875" y="5199423"/>
            <a:ext cx="1872802" cy="344843"/>
          </a:xfrm>
          <a:prstGeom prst="roundRect">
            <a:avLst/>
          </a:prstGeom>
          <a:noFill/>
          <a:ln w="63500">
            <a:solidFill>
              <a:srgbClr val="800000">
                <a:alpha val="7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548514">
            <a:off x="6819477" y="3479520"/>
            <a:ext cx="1640156" cy="548787"/>
          </a:xfrm>
          <a:prstGeom prst="roundRect">
            <a:avLst/>
          </a:prstGeom>
          <a:noFill/>
          <a:ln w="63500">
            <a:solidFill>
              <a:srgbClr val="800000">
                <a:alpha val="7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21374933">
            <a:off x="493193" y="5112053"/>
            <a:ext cx="2015318" cy="380234"/>
          </a:xfrm>
          <a:prstGeom prst="roundRect">
            <a:avLst/>
          </a:prstGeom>
          <a:noFill/>
          <a:ln w="63500">
            <a:solidFill>
              <a:srgbClr val="800000">
                <a:alpha val="7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49931" y="5943600"/>
            <a:ext cx="2969569" cy="570175"/>
          </a:xfrm>
          <a:prstGeom prst="roundRect">
            <a:avLst/>
          </a:prstGeom>
          <a:noFill/>
          <a:ln w="63500">
            <a:solidFill>
              <a:srgbClr val="800000">
                <a:alpha val="7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21392517">
            <a:off x="2057400" y="1727200"/>
            <a:ext cx="2143678" cy="381303"/>
          </a:xfrm>
          <a:prstGeom prst="roundRect">
            <a:avLst/>
          </a:prstGeom>
          <a:noFill/>
          <a:ln w="63500">
            <a:solidFill>
              <a:srgbClr val="800000">
                <a:alpha val="7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936710">
            <a:off x="5733426" y="309291"/>
            <a:ext cx="2232551" cy="2940674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256" y="1790700"/>
            <a:ext cx="8461545" cy="645568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257" y="2616768"/>
            <a:ext cx="8472544" cy="1637732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257" y="775525"/>
            <a:ext cx="8673208" cy="4406900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162" y="3316827"/>
            <a:ext cx="8404950" cy="125217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91567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0" y="461602"/>
            <a:ext cx="5219700" cy="87381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613009"/>
            <a:ext cx="3009900" cy="99379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00" y="2281018"/>
            <a:ext cx="5270500" cy="5891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927" y="3850400"/>
            <a:ext cx="1636946" cy="248099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3381" y="3850400"/>
            <a:ext cx="1628419" cy="249306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3700" y="1033679"/>
            <a:ext cx="4483100" cy="76791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100" y="1528547"/>
            <a:ext cx="6108700" cy="5461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6582" y="1982160"/>
            <a:ext cx="3696818" cy="40280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4602" y="3838330"/>
            <a:ext cx="1657240" cy="249306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1594" y="3022600"/>
            <a:ext cx="4684806" cy="4203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71900" y="194748"/>
            <a:ext cx="4724400" cy="4951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5800" y="3850400"/>
            <a:ext cx="1628419" cy="248099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12701" y="0"/>
            <a:ext cx="9156701" cy="6858000"/>
          </a:xfrm>
          <a:prstGeom prst="rect">
            <a:avLst/>
          </a:prstGeom>
          <a:solidFill>
            <a:schemeClr val="bg2">
              <a:lumMod val="2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0169" y="5672435"/>
            <a:ext cx="6683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Revolutions of </a:t>
            </a:r>
            <a:r>
              <a:rPr lang="en-CA" sz="5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more…</a:t>
            </a:r>
            <a:endParaRPr lang="en-CA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105" y="565232"/>
            <a:ext cx="74049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Little evidence the </a:t>
            </a:r>
            <a:r>
              <a:rPr lang="en-CA" sz="5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more </a:t>
            </a:r>
          </a:p>
          <a:p>
            <a:pPr algn="ctr"/>
            <a:r>
              <a:rPr lang="en-C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=</a:t>
            </a:r>
          </a:p>
          <a:p>
            <a:pPr algn="ctr"/>
            <a:r>
              <a:rPr lang="en-C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Health benefit</a:t>
            </a:r>
          </a:p>
        </p:txBody>
      </p:sp>
    </p:spTree>
    <p:extLst>
      <p:ext uri="{BB962C8B-B14F-4D97-AF65-F5344CB8AC3E}">
        <p14:creationId xmlns:p14="http://schemas.microsoft.com/office/powerpoint/2010/main" val="421466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520" r="17520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lum bright="-9000"/>
          </a:blip>
          <a:srcRect/>
          <a:stretch>
            <a:fillRect/>
          </a:stretch>
        </p:blipFill>
        <p:spPr bwMode="auto">
          <a:xfrm>
            <a:off x="2133600" y="4495800"/>
            <a:ext cx="6481763" cy="200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lum bright="-4000"/>
          </a:blip>
          <a:srcRect/>
          <a:stretch>
            <a:fillRect/>
          </a:stretch>
        </p:blipFill>
        <p:spPr bwMode="auto">
          <a:xfrm>
            <a:off x="360886" y="1676400"/>
            <a:ext cx="4901169" cy="156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5928121" cy="143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515104"/>
            <a:ext cx="5486400" cy="178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772400" y="4419600"/>
            <a:ext cx="1066800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1999</a:t>
            </a:r>
            <a:endParaRPr lang="en-US" sz="2800"/>
          </a:p>
        </p:txBody>
      </p:sp>
      <p:sp>
        <p:nvSpPr>
          <p:cNvPr id="11" name="Rectangle 10"/>
          <p:cNvSpPr/>
          <p:nvPr/>
        </p:nvSpPr>
        <p:spPr>
          <a:xfrm>
            <a:off x="2133600" y="228600"/>
            <a:ext cx="990600" cy="457200"/>
          </a:xfrm>
          <a:prstGeom prst="rect">
            <a:avLst/>
          </a:prstGeom>
          <a:solidFill>
            <a:schemeClr val="accent3">
              <a:lumMod val="50000"/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2010</a:t>
            </a:r>
            <a:endParaRPr lang="en-US" sz="28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43434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" y="45720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43434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1981200"/>
            <a:ext cx="426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62" y="236538"/>
            <a:ext cx="8593137" cy="27479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062" y="3048000"/>
            <a:ext cx="8472488" cy="23241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Freeform 20"/>
          <p:cNvSpPr/>
          <p:nvPr/>
        </p:nvSpPr>
        <p:spPr>
          <a:xfrm>
            <a:off x="246062" y="3885080"/>
            <a:ext cx="8369301" cy="1614020"/>
          </a:xfrm>
          <a:custGeom>
            <a:avLst/>
            <a:gdLst>
              <a:gd name="connsiteX0" fmla="*/ 3556000 w 8192947"/>
              <a:gd name="connsiteY0" fmla="*/ 27639 h 1069039"/>
              <a:gd name="connsiteX1" fmla="*/ 5118100 w 8192947"/>
              <a:gd name="connsiteY1" fmla="*/ 53039 h 1069039"/>
              <a:gd name="connsiteX2" fmla="*/ 5575300 w 8192947"/>
              <a:gd name="connsiteY2" fmla="*/ 40339 h 1069039"/>
              <a:gd name="connsiteX3" fmla="*/ 7912100 w 8192947"/>
              <a:gd name="connsiteY3" fmla="*/ 14939 h 1069039"/>
              <a:gd name="connsiteX4" fmla="*/ 8089900 w 8192947"/>
              <a:gd name="connsiteY4" fmla="*/ 27639 h 1069039"/>
              <a:gd name="connsiteX5" fmla="*/ 8153400 w 8192947"/>
              <a:gd name="connsiteY5" fmla="*/ 91139 h 1069039"/>
              <a:gd name="connsiteX6" fmla="*/ 8191500 w 8192947"/>
              <a:gd name="connsiteY6" fmla="*/ 167339 h 1069039"/>
              <a:gd name="connsiteX7" fmla="*/ 8153400 w 8192947"/>
              <a:gd name="connsiteY7" fmla="*/ 421339 h 1069039"/>
              <a:gd name="connsiteX8" fmla="*/ 8102600 w 8192947"/>
              <a:gd name="connsiteY8" fmla="*/ 446739 h 1069039"/>
              <a:gd name="connsiteX9" fmla="*/ 7962900 w 8192947"/>
              <a:gd name="connsiteY9" fmla="*/ 484839 h 1069039"/>
              <a:gd name="connsiteX10" fmla="*/ 7848600 w 8192947"/>
              <a:gd name="connsiteY10" fmla="*/ 535639 h 1069039"/>
              <a:gd name="connsiteX11" fmla="*/ 7810500 w 8192947"/>
              <a:gd name="connsiteY11" fmla="*/ 548339 h 1069039"/>
              <a:gd name="connsiteX12" fmla="*/ 7747000 w 8192947"/>
              <a:gd name="connsiteY12" fmla="*/ 573739 h 1069039"/>
              <a:gd name="connsiteX13" fmla="*/ 7683500 w 8192947"/>
              <a:gd name="connsiteY13" fmla="*/ 649939 h 1069039"/>
              <a:gd name="connsiteX14" fmla="*/ 7645400 w 8192947"/>
              <a:gd name="connsiteY14" fmla="*/ 726139 h 1069039"/>
              <a:gd name="connsiteX15" fmla="*/ 7518400 w 8192947"/>
              <a:gd name="connsiteY15" fmla="*/ 751539 h 1069039"/>
              <a:gd name="connsiteX16" fmla="*/ 7467600 w 8192947"/>
              <a:gd name="connsiteY16" fmla="*/ 764239 h 1069039"/>
              <a:gd name="connsiteX17" fmla="*/ 7404100 w 8192947"/>
              <a:gd name="connsiteY17" fmla="*/ 802339 h 1069039"/>
              <a:gd name="connsiteX18" fmla="*/ 7302500 w 8192947"/>
              <a:gd name="connsiteY18" fmla="*/ 815039 h 1069039"/>
              <a:gd name="connsiteX19" fmla="*/ 7264400 w 8192947"/>
              <a:gd name="connsiteY19" fmla="*/ 827739 h 1069039"/>
              <a:gd name="connsiteX20" fmla="*/ 6972300 w 8192947"/>
              <a:gd name="connsiteY20" fmla="*/ 840439 h 1069039"/>
              <a:gd name="connsiteX21" fmla="*/ 6629400 w 8192947"/>
              <a:gd name="connsiteY21" fmla="*/ 865839 h 1069039"/>
              <a:gd name="connsiteX22" fmla="*/ 6489700 w 8192947"/>
              <a:gd name="connsiteY22" fmla="*/ 903939 h 1069039"/>
              <a:gd name="connsiteX23" fmla="*/ 6451600 w 8192947"/>
              <a:gd name="connsiteY23" fmla="*/ 916639 h 1069039"/>
              <a:gd name="connsiteX24" fmla="*/ 6375400 w 8192947"/>
              <a:gd name="connsiteY24" fmla="*/ 954739 h 1069039"/>
              <a:gd name="connsiteX25" fmla="*/ 6337300 w 8192947"/>
              <a:gd name="connsiteY25" fmla="*/ 980139 h 1069039"/>
              <a:gd name="connsiteX26" fmla="*/ 6261100 w 8192947"/>
              <a:gd name="connsiteY26" fmla="*/ 992839 h 1069039"/>
              <a:gd name="connsiteX27" fmla="*/ 6223000 w 8192947"/>
              <a:gd name="connsiteY27" fmla="*/ 1018239 h 1069039"/>
              <a:gd name="connsiteX28" fmla="*/ 6019800 w 8192947"/>
              <a:gd name="connsiteY28" fmla="*/ 1056339 h 1069039"/>
              <a:gd name="connsiteX29" fmla="*/ 5905500 w 8192947"/>
              <a:gd name="connsiteY29" fmla="*/ 1069039 h 1069039"/>
              <a:gd name="connsiteX30" fmla="*/ 5168900 w 8192947"/>
              <a:gd name="connsiteY30" fmla="*/ 1056339 h 1069039"/>
              <a:gd name="connsiteX31" fmla="*/ 4800600 w 8192947"/>
              <a:gd name="connsiteY31" fmla="*/ 1005539 h 1069039"/>
              <a:gd name="connsiteX32" fmla="*/ 4686300 w 8192947"/>
              <a:gd name="connsiteY32" fmla="*/ 992839 h 1069039"/>
              <a:gd name="connsiteX33" fmla="*/ 4508500 w 8192947"/>
              <a:gd name="connsiteY33" fmla="*/ 954739 h 1069039"/>
              <a:gd name="connsiteX34" fmla="*/ 4216400 w 8192947"/>
              <a:gd name="connsiteY34" fmla="*/ 929339 h 1069039"/>
              <a:gd name="connsiteX35" fmla="*/ 3784600 w 8192947"/>
              <a:gd name="connsiteY35" fmla="*/ 942039 h 1069039"/>
              <a:gd name="connsiteX36" fmla="*/ 2755900 w 8192947"/>
              <a:gd name="connsiteY36" fmla="*/ 980139 h 1069039"/>
              <a:gd name="connsiteX37" fmla="*/ 2108200 w 8192947"/>
              <a:gd name="connsiteY37" fmla="*/ 992839 h 1069039"/>
              <a:gd name="connsiteX38" fmla="*/ 1549400 w 8192947"/>
              <a:gd name="connsiteY38" fmla="*/ 1018239 h 1069039"/>
              <a:gd name="connsiteX39" fmla="*/ 520700 w 8192947"/>
              <a:gd name="connsiteY39" fmla="*/ 1005539 h 1069039"/>
              <a:gd name="connsiteX40" fmla="*/ 444500 w 8192947"/>
              <a:gd name="connsiteY40" fmla="*/ 980139 h 1069039"/>
              <a:gd name="connsiteX41" fmla="*/ 317500 w 8192947"/>
              <a:gd name="connsiteY41" fmla="*/ 967439 h 1069039"/>
              <a:gd name="connsiteX42" fmla="*/ 203200 w 8192947"/>
              <a:gd name="connsiteY42" fmla="*/ 942039 h 1069039"/>
              <a:gd name="connsiteX43" fmla="*/ 165100 w 8192947"/>
              <a:gd name="connsiteY43" fmla="*/ 916639 h 1069039"/>
              <a:gd name="connsiteX44" fmla="*/ 114300 w 8192947"/>
              <a:gd name="connsiteY44" fmla="*/ 865839 h 1069039"/>
              <a:gd name="connsiteX45" fmla="*/ 101600 w 8192947"/>
              <a:gd name="connsiteY45" fmla="*/ 802339 h 1069039"/>
              <a:gd name="connsiteX46" fmla="*/ 76200 w 8192947"/>
              <a:gd name="connsiteY46" fmla="*/ 764239 h 1069039"/>
              <a:gd name="connsiteX47" fmla="*/ 50800 w 8192947"/>
              <a:gd name="connsiteY47" fmla="*/ 713439 h 1069039"/>
              <a:gd name="connsiteX48" fmla="*/ 38100 w 8192947"/>
              <a:gd name="connsiteY48" fmla="*/ 675339 h 1069039"/>
              <a:gd name="connsiteX49" fmla="*/ 0 w 8192947"/>
              <a:gd name="connsiteY49" fmla="*/ 459439 h 1069039"/>
              <a:gd name="connsiteX50" fmla="*/ 25400 w 8192947"/>
              <a:gd name="connsiteY50" fmla="*/ 230839 h 1069039"/>
              <a:gd name="connsiteX51" fmla="*/ 63500 w 8192947"/>
              <a:gd name="connsiteY51" fmla="*/ 218139 h 1069039"/>
              <a:gd name="connsiteX52" fmla="*/ 901700 w 8192947"/>
              <a:gd name="connsiteY52" fmla="*/ 230839 h 1069039"/>
              <a:gd name="connsiteX53" fmla="*/ 1308100 w 8192947"/>
              <a:gd name="connsiteY53" fmla="*/ 256239 h 1069039"/>
              <a:gd name="connsiteX54" fmla="*/ 2032000 w 8192947"/>
              <a:gd name="connsiteY54" fmla="*/ 281639 h 1069039"/>
              <a:gd name="connsiteX55" fmla="*/ 2870200 w 8192947"/>
              <a:gd name="connsiteY55" fmla="*/ 307039 h 1069039"/>
              <a:gd name="connsiteX56" fmla="*/ 3213100 w 8192947"/>
              <a:gd name="connsiteY56" fmla="*/ 294339 h 1069039"/>
              <a:gd name="connsiteX57" fmla="*/ 3378200 w 8192947"/>
              <a:gd name="connsiteY57" fmla="*/ 281639 h 1069039"/>
              <a:gd name="connsiteX58" fmla="*/ 3403600 w 8192947"/>
              <a:gd name="connsiteY58" fmla="*/ 205439 h 1069039"/>
              <a:gd name="connsiteX59" fmla="*/ 3429000 w 8192947"/>
              <a:gd name="connsiteY59" fmla="*/ 154639 h 1069039"/>
              <a:gd name="connsiteX60" fmla="*/ 3467100 w 8192947"/>
              <a:gd name="connsiteY60" fmla="*/ 78439 h 1069039"/>
              <a:gd name="connsiteX61" fmla="*/ 3606800 w 8192947"/>
              <a:gd name="connsiteY61" fmla="*/ 40339 h 1069039"/>
              <a:gd name="connsiteX62" fmla="*/ 3632200 w 8192947"/>
              <a:gd name="connsiteY62" fmla="*/ 14939 h 106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192947" h="1069039">
                <a:moveTo>
                  <a:pt x="3556000" y="27639"/>
                </a:moveTo>
                <a:lnTo>
                  <a:pt x="5118100" y="53039"/>
                </a:lnTo>
                <a:cubicBezTo>
                  <a:pt x="5270559" y="53039"/>
                  <a:pt x="5422900" y="44572"/>
                  <a:pt x="5575300" y="40339"/>
                </a:cubicBezTo>
                <a:cubicBezTo>
                  <a:pt x="6442412" y="-31920"/>
                  <a:pt x="5832681" y="14939"/>
                  <a:pt x="7912100" y="14939"/>
                </a:cubicBezTo>
                <a:cubicBezTo>
                  <a:pt x="7971518" y="14939"/>
                  <a:pt x="8030633" y="23406"/>
                  <a:pt x="8089900" y="27639"/>
                </a:cubicBezTo>
                <a:cubicBezTo>
                  <a:pt x="8115416" y="104186"/>
                  <a:pt x="8080969" y="30780"/>
                  <a:pt x="8153400" y="91139"/>
                </a:cubicBezTo>
                <a:cubicBezTo>
                  <a:pt x="8176126" y="110077"/>
                  <a:pt x="8182832" y="141334"/>
                  <a:pt x="8191500" y="167339"/>
                </a:cubicBezTo>
                <a:cubicBezTo>
                  <a:pt x="8190942" y="176263"/>
                  <a:pt x="8205434" y="369305"/>
                  <a:pt x="8153400" y="421339"/>
                </a:cubicBezTo>
                <a:cubicBezTo>
                  <a:pt x="8140013" y="434726"/>
                  <a:pt x="8120178" y="439708"/>
                  <a:pt x="8102600" y="446739"/>
                </a:cubicBezTo>
                <a:cubicBezTo>
                  <a:pt x="7959048" y="504160"/>
                  <a:pt x="8090445" y="446575"/>
                  <a:pt x="7962900" y="484839"/>
                </a:cubicBezTo>
                <a:cubicBezTo>
                  <a:pt x="7897258" y="504532"/>
                  <a:pt x="7906972" y="510623"/>
                  <a:pt x="7848600" y="535639"/>
                </a:cubicBezTo>
                <a:cubicBezTo>
                  <a:pt x="7836295" y="540912"/>
                  <a:pt x="7823035" y="543639"/>
                  <a:pt x="7810500" y="548339"/>
                </a:cubicBezTo>
                <a:cubicBezTo>
                  <a:pt x="7789154" y="556344"/>
                  <a:pt x="7768167" y="565272"/>
                  <a:pt x="7747000" y="573739"/>
                </a:cubicBezTo>
                <a:cubicBezTo>
                  <a:pt x="7718913" y="601826"/>
                  <a:pt x="7701181" y="614576"/>
                  <a:pt x="7683500" y="649939"/>
                </a:cubicBezTo>
                <a:cubicBezTo>
                  <a:pt x="7674602" y="667735"/>
                  <a:pt x="7668387" y="716561"/>
                  <a:pt x="7645400" y="726139"/>
                </a:cubicBezTo>
                <a:cubicBezTo>
                  <a:pt x="7605549" y="742743"/>
                  <a:pt x="7560613" y="742493"/>
                  <a:pt x="7518400" y="751539"/>
                </a:cubicBezTo>
                <a:cubicBezTo>
                  <a:pt x="7501333" y="755196"/>
                  <a:pt x="7484533" y="760006"/>
                  <a:pt x="7467600" y="764239"/>
                </a:cubicBezTo>
                <a:cubicBezTo>
                  <a:pt x="7446433" y="776939"/>
                  <a:pt x="7427693" y="795080"/>
                  <a:pt x="7404100" y="802339"/>
                </a:cubicBezTo>
                <a:cubicBezTo>
                  <a:pt x="7371479" y="812376"/>
                  <a:pt x="7336080" y="808934"/>
                  <a:pt x="7302500" y="815039"/>
                </a:cubicBezTo>
                <a:cubicBezTo>
                  <a:pt x="7289329" y="817434"/>
                  <a:pt x="7277748" y="826712"/>
                  <a:pt x="7264400" y="827739"/>
                </a:cubicBezTo>
                <a:cubicBezTo>
                  <a:pt x="7167228" y="835214"/>
                  <a:pt x="7069584" y="834602"/>
                  <a:pt x="6972300" y="840439"/>
                </a:cubicBezTo>
                <a:cubicBezTo>
                  <a:pt x="6857893" y="847303"/>
                  <a:pt x="6743700" y="857372"/>
                  <a:pt x="6629400" y="865839"/>
                </a:cubicBezTo>
                <a:cubicBezTo>
                  <a:pt x="6539646" y="883790"/>
                  <a:pt x="6586378" y="871713"/>
                  <a:pt x="6489700" y="903939"/>
                </a:cubicBezTo>
                <a:cubicBezTo>
                  <a:pt x="6477000" y="908172"/>
                  <a:pt x="6462739" y="909213"/>
                  <a:pt x="6451600" y="916639"/>
                </a:cubicBezTo>
                <a:cubicBezTo>
                  <a:pt x="6342411" y="989432"/>
                  <a:pt x="6480560" y="902159"/>
                  <a:pt x="6375400" y="954739"/>
                </a:cubicBezTo>
                <a:cubicBezTo>
                  <a:pt x="6361748" y="961565"/>
                  <a:pt x="6351780" y="975312"/>
                  <a:pt x="6337300" y="980139"/>
                </a:cubicBezTo>
                <a:cubicBezTo>
                  <a:pt x="6312871" y="988282"/>
                  <a:pt x="6286500" y="988606"/>
                  <a:pt x="6261100" y="992839"/>
                </a:cubicBezTo>
                <a:cubicBezTo>
                  <a:pt x="6248400" y="1001306"/>
                  <a:pt x="6237345" y="1013023"/>
                  <a:pt x="6223000" y="1018239"/>
                </a:cubicBezTo>
                <a:cubicBezTo>
                  <a:pt x="6154685" y="1043081"/>
                  <a:pt x="6091125" y="1047948"/>
                  <a:pt x="6019800" y="1056339"/>
                </a:cubicBezTo>
                <a:lnTo>
                  <a:pt x="5905500" y="1069039"/>
                </a:lnTo>
                <a:cubicBezTo>
                  <a:pt x="5659967" y="1064806"/>
                  <a:pt x="5414171" y="1068451"/>
                  <a:pt x="5168900" y="1056339"/>
                </a:cubicBezTo>
                <a:cubicBezTo>
                  <a:pt x="4895916" y="1042858"/>
                  <a:pt x="4961946" y="1027052"/>
                  <a:pt x="4800600" y="1005539"/>
                </a:cubicBezTo>
                <a:cubicBezTo>
                  <a:pt x="4762602" y="1000473"/>
                  <a:pt x="4724249" y="998260"/>
                  <a:pt x="4686300" y="992839"/>
                </a:cubicBezTo>
                <a:cubicBezTo>
                  <a:pt x="4650985" y="987794"/>
                  <a:pt x="4523712" y="957141"/>
                  <a:pt x="4508500" y="954739"/>
                </a:cubicBezTo>
                <a:cubicBezTo>
                  <a:pt x="4456652" y="946553"/>
                  <a:pt x="4255165" y="932321"/>
                  <a:pt x="4216400" y="929339"/>
                </a:cubicBezTo>
                <a:lnTo>
                  <a:pt x="3784600" y="942039"/>
                </a:lnTo>
                <a:lnTo>
                  <a:pt x="2755900" y="980139"/>
                </a:lnTo>
                <a:lnTo>
                  <a:pt x="2108200" y="992839"/>
                </a:lnTo>
                <a:cubicBezTo>
                  <a:pt x="1891314" y="1009523"/>
                  <a:pt x="1810033" y="1018239"/>
                  <a:pt x="1549400" y="1018239"/>
                </a:cubicBezTo>
                <a:cubicBezTo>
                  <a:pt x="1206474" y="1018239"/>
                  <a:pt x="863600" y="1009772"/>
                  <a:pt x="520700" y="1005539"/>
                </a:cubicBezTo>
                <a:cubicBezTo>
                  <a:pt x="495300" y="997072"/>
                  <a:pt x="470815" y="985073"/>
                  <a:pt x="444500" y="980139"/>
                </a:cubicBezTo>
                <a:cubicBezTo>
                  <a:pt x="402684" y="972299"/>
                  <a:pt x="359671" y="973062"/>
                  <a:pt x="317500" y="967439"/>
                </a:cubicBezTo>
                <a:cubicBezTo>
                  <a:pt x="282950" y="962832"/>
                  <a:pt x="237692" y="950662"/>
                  <a:pt x="203200" y="942039"/>
                </a:cubicBezTo>
                <a:cubicBezTo>
                  <a:pt x="190500" y="933572"/>
                  <a:pt x="174635" y="928558"/>
                  <a:pt x="165100" y="916639"/>
                </a:cubicBezTo>
                <a:cubicBezTo>
                  <a:pt x="115839" y="855063"/>
                  <a:pt x="197427" y="893548"/>
                  <a:pt x="114300" y="865839"/>
                </a:cubicBezTo>
                <a:cubicBezTo>
                  <a:pt x="110067" y="844672"/>
                  <a:pt x="109179" y="822550"/>
                  <a:pt x="101600" y="802339"/>
                </a:cubicBezTo>
                <a:cubicBezTo>
                  <a:pt x="96241" y="788047"/>
                  <a:pt x="83773" y="777491"/>
                  <a:pt x="76200" y="764239"/>
                </a:cubicBezTo>
                <a:cubicBezTo>
                  <a:pt x="66807" y="747801"/>
                  <a:pt x="58258" y="730840"/>
                  <a:pt x="50800" y="713439"/>
                </a:cubicBezTo>
                <a:cubicBezTo>
                  <a:pt x="45527" y="701134"/>
                  <a:pt x="41110" y="688383"/>
                  <a:pt x="38100" y="675339"/>
                </a:cubicBezTo>
                <a:cubicBezTo>
                  <a:pt x="14647" y="573710"/>
                  <a:pt x="13385" y="553133"/>
                  <a:pt x="0" y="459439"/>
                </a:cubicBezTo>
                <a:cubicBezTo>
                  <a:pt x="8467" y="383239"/>
                  <a:pt x="5888" y="304984"/>
                  <a:pt x="25400" y="230839"/>
                </a:cubicBezTo>
                <a:cubicBezTo>
                  <a:pt x="28807" y="217893"/>
                  <a:pt x="50113" y="218139"/>
                  <a:pt x="63500" y="218139"/>
                </a:cubicBezTo>
                <a:cubicBezTo>
                  <a:pt x="342932" y="218139"/>
                  <a:pt x="622300" y="226606"/>
                  <a:pt x="901700" y="230839"/>
                </a:cubicBezTo>
                <a:cubicBezTo>
                  <a:pt x="1101286" y="248983"/>
                  <a:pt x="1049416" y="246290"/>
                  <a:pt x="1308100" y="256239"/>
                </a:cubicBezTo>
                <a:lnTo>
                  <a:pt x="2032000" y="281639"/>
                </a:lnTo>
                <a:cubicBezTo>
                  <a:pt x="2373687" y="312701"/>
                  <a:pt x="2273999" y="307039"/>
                  <a:pt x="2870200" y="307039"/>
                </a:cubicBezTo>
                <a:cubicBezTo>
                  <a:pt x="2984578" y="307039"/>
                  <a:pt x="3098800" y="298572"/>
                  <a:pt x="3213100" y="294339"/>
                </a:cubicBezTo>
                <a:cubicBezTo>
                  <a:pt x="3268133" y="290106"/>
                  <a:pt x="3328182" y="304981"/>
                  <a:pt x="3378200" y="281639"/>
                </a:cubicBezTo>
                <a:cubicBezTo>
                  <a:pt x="3402462" y="270317"/>
                  <a:pt x="3391626" y="229386"/>
                  <a:pt x="3403600" y="205439"/>
                </a:cubicBezTo>
                <a:cubicBezTo>
                  <a:pt x="3412067" y="188506"/>
                  <a:pt x="3421542" y="172040"/>
                  <a:pt x="3429000" y="154639"/>
                </a:cubicBezTo>
                <a:cubicBezTo>
                  <a:pt x="3441004" y="126630"/>
                  <a:pt x="3440571" y="99662"/>
                  <a:pt x="3467100" y="78439"/>
                </a:cubicBezTo>
                <a:cubicBezTo>
                  <a:pt x="3539709" y="20352"/>
                  <a:pt x="3488585" y="158554"/>
                  <a:pt x="3606800" y="40339"/>
                </a:cubicBezTo>
                <a:lnTo>
                  <a:pt x="3632200" y="14939"/>
                </a:lnTo>
              </a:path>
            </a:pathLst>
          </a:custGeom>
          <a:ln w="53975">
            <a:solidFill>
              <a:schemeClr val="accent2">
                <a:alpha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8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tierney-pop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6744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7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Behaviour</a:t>
            </a:r>
            <a:r>
              <a:rPr lang="en-US" sz="57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Change?</a:t>
            </a:r>
            <a:endParaRPr lang="en-US" sz="57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 rot="394233">
            <a:off x="341813" y="4940324"/>
            <a:ext cx="8460293" cy="1132554"/>
          </a:xfrm>
          <a:prstGeom prst="rect">
            <a:avLst/>
          </a:prstGeom>
          <a:solidFill>
            <a:schemeClr val="accent1">
              <a:alpha val="82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/>
              <a:t>“The few studies conducted to date suggest that DNA risk information may be </a:t>
            </a:r>
            <a:r>
              <a:rPr lang="en-US" i="1" dirty="0"/>
              <a:t>less</a:t>
            </a:r>
            <a:r>
              <a:rPr lang="en-US" dirty="0"/>
              <a:t> likely to achieve </a:t>
            </a:r>
            <a:r>
              <a:rPr lang="en-US" dirty="0" err="1"/>
              <a:t>behaviour</a:t>
            </a:r>
            <a:r>
              <a:rPr lang="en-US" dirty="0"/>
              <a:t> change than other types of health risk information.” </a:t>
            </a:r>
            <a:r>
              <a:rPr lang="en-US" sz="1200" dirty="0" err="1"/>
              <a:t>Marteau</a:t>
            </a:r>
            <a:r>
              <a:rPr lang="en-US" sz="1200" dirty="0"/>
              <a:t>, T. M., and J. </a:t>
            </a:r>
            <a:r>
              <a:rPr lang="en-US" sz="1200" dirty="0" err="1"/>
              <a:t>Weinman</a:t>
            </a:r>
            <a:r>
              <a:rPr lang="en-US" sz="1200" dirty="0"/>
              <a:t>. 2006. Self-regulation and the </a:t>
            </a:r>
            <a:r>
              <a:rPr lang="en-US" sz="1200" dirty="0" err="1"/>
              <a:t>behavioural</a:t>
            </a:r>
            <a:r>
              <a:rPr lang="en-US" sz="1200" dirty="0"/>
              <a:t> response to DNA risk information: A theoretical analysis and framework for future research. </a:t>
            </a:r>
            <a:r>
              <a:rPr lang="en-US" sz="1200" i="1" dirty="0"/>
              <a:t>Social Science &amp; Medicine</a:t>
            </a:r>
            <a:r>
              <a:rPr lang="en-US" sz="1200" dirty="0"/>
              <a:t> 62: p.1360-1368</a:t>
            </a:r>
            <a:r>
              <a:rPr lang="en-US" sz="1200" dirty="0" smtClean="0"/>
              <a:t>.≈≈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 bright="-9000"/>
          </a:blip>
          <a:stretch>
            <a:fillRect/>
          </a:stretch>
        </p:blipFill>
        <p:spPr>
          <a:xfrm>
            <a:off x="1676400" y="1752600"/>
            <a:ext cx="5791200" cy="404985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7009">
            <a:off x="1128085" y="4156108"/>
            <a:ext cx="6983064" cy="89100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lum bright="-15000"/>
          </a:blip>
          <a:stretch>
            <a:fillRect/>
          </a:stretch>
        </p:blipFill>
        <p:spPr>
          <a:xfrm>
            <a:off x="863600" y="1371600"/>
            <a:ext cx="7416800" cy="3111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3661">
            <a:off x="1143000" y="4650542"/>
            <a:ext cx="6858000" cy="685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04800" y="1371600"/>
            <a:ext cx="8382000" cy="3200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“Any risk communication expert would laugh at the suggestion [that genetic risk information would motivate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change] … We have long known from other areas of research that the communication of risk is necessary but rarely sufficient. And even if people do change, they all relapse.” 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Colleen McBride, Chief and Senior Investigator for the Social and Behavior Research Group at the National Human Genome Research Institute.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lum bright="-2000"/>
          </a:blip>
          <a:stretch>
            <a:fillRect/>
          </a:stretch>
        </p:blipFill>
        <p:spPr>
          <a:xfrm>
            <a:off x="355519" y="274638"/>
            <a:ext cx="6800764" cy="10687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120" y="1055481"/>
            <a:ext cx="5207000" cy="933450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lum bright="-6000"/>
          </a:blip>
          <a:stretch>
            <a:fillRect/>
          </a:stretch>
        </p:blipFill>
        <p:spPr>
          <a:xfrm>
            <a:off x="304800" y="1886620"/>
            <a:ext cx="6800764" cy="1094035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520" y="4660900"/>
            <a:ext cx="8483600" cy="18923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6997700" y="1060450"/>
            <a:ext cx="1682665" cy="322056"/>
          </a:xfrm>
          <a:prstGeom prst="roundRect">
            <a:avLst/>
          </a:prstGeom>
          <a:noFill/>
          <a:ln w="63500">
            <a:solidFill>
              <a:srgbClr val="800000">
                <a:alpha val="7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470400" y="6146800"/>
            <a:ext cx="2997200" cy="221106"/>
          </a:xfrm>
          <a:prstGeom prst="roundRect">
            <a:avLst/>
          </a:prstGeom>
          <a:noFill/>
          <a:ln w="63500">
            <a:solidFill>
              <a:srgbClr val="800000">
                <a:alpha val="7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3267620"/>
            <a:ext cx="6800764" cy="103768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9419" y="4025900"/>
            <a:ext cx="6489700" cy="72816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ounded Rectangle 22"/>
          <p:cNvSpPr/>
          <p:nvPr/>
        </p:nvSpPr>
        <p:spPr>
          <a:xfrm>
            <a:off x="6762835" y="4036806"/>
            <a:ext cx="2076284" cy="322056"/>
          </a:xfrm>
          <a:prstGeom prst="roundRect">
            <a:avLst/>
          </a:prstGeom>
          <a:noFill/>
          <a:ln w="63500">
            <a:solidFill>
              <a:srgbClr val="800000">
                <a:alpha val="7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186449">
            <a:off x="269296" y="505836"/>
            <a:ext cx="6876168" cy="274929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492499"/>
            <a:ext cx="8375565" cy="187960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ounded Rectangle 25"/>
          <p:cNvSpPr/>
          <p:nvPr/>
        </p:nvSpPr>
        <p:spPr>
          <a:xfrm>
            <a:off x="304799" y="4114799"/>
            <a:ext cx="8375565" cy="546101"/>
          </a:xfrm>
          <a:prstGeom prst="roundRect">
            <a:avLst/>
          </a:prstGeom>
          <a:noFill/>
          <a:ln w="63500">
            <a:solidFill>
              <a:srgbClr val="800000">
                <a:alpha val="7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20" grpId="0" animBg="1"/>
      <p:bldP spid="21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 less? </a:t>
            </a:r>
            <a:endParaRPr lang="en-US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5257800"/>
            <a:ext cx="7734300" cy="121919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600" y="3835400"/>
            <a:ext cx="7734300" cy="124189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4135" y="4412769"/>
            <a:ext cx="6056365" cy="506720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" y="2514599"/>
            <a:ext cx="7734300" cy="11076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" y="1384300"/>
            <a:ext cx="7734300" cy="952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81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57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3200400"/>
            <a:ext cx="8229600" cy="1447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3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 less? </a:t>
            </a:r>
            <a:endParaRPr lang="en-US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4787900"/>
            <a:ext cx="8229600" cy="1422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384300"/>
            <a:ext cx="3175000" cy="16637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3500" y="1384300"/>
            <a:ext cx="4813300" cy="16637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308100"/>
            <a:ext cx="8229600" cy="17399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2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80" y="33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Revolutionary translation pressure?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2480572"/>
            <a:ext cx="7924800" cy="384183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0" y="1417638"/>
            <a:ext cx="7607300" cy="9705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352800" y="5359400"/>
            <a:ext cx="4800600" cy="0"/>
          </a:xfrm>
          <a:prstGeom prst="line">
            <a:avLst/>
          </a:prstGeom>
          <a:ln w="38100">
            <a:solidFill>
              <a:schemeClr val="accent2">
                <a:alpha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9000" y="5816600"/>
            <a:ext cx="7378700" cy="0"/>
          </a:xfrm>
          <a:prstGeom prst="line">
            <a:avLst/>
          </a:prstGeom>
          <a:ln w="38100">
            <a:solidFill>
              <a:schemeClr val="accent2">
                <a:alpha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9000" y="6057900"/>
            <a:ext cx="7378700" cy="0"/>
          </a:xfrm>
          <a:prstGeom prst="line">
            <a:avLst/>
          </a:prstGeom>
          <a:ln w="38100">
            <a:solidFill>
              <a:schemeClr val="accent2">
                <a:alpha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1700" y="6273800"/>
            <a:ext cx="2286000" cy="0"/>
          </a:xfrm>
          <a:prstGeom prst="line">
            <a:avLst/>
          </a:prstGeom>
          <a:ln w="38100">
            <a:solidFill>
              <a:schemeClr val="accent2">
                <a:alpha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44480" y="3937000"/>
            <a:ext cx="7975620" cy="1450403"/>
          </a:xfrm>
          <a:custGeom>
            <a:avLst/>
            <a:gdLst>
              <a:gd name="connsiteX0" fmla="*/ 63520 w 7975620"/>
              <a:gd name="connsiteY0" fmla="*/ 1054100 h 1450403"/>
              <a:gd name="connsiteX1" fmla="*/ 127020 w 7975620"/>
              <a:gd name="connsiteY1" fmla="*/ 1003300 h 1450403"/>
              <a:gd name="connsiteX2" fmla="*/ 177820 w 7975620"/>
              <a:gd name="connsiteY2" fmla="*/ 952500 h 1450403"/>
              <a:gd name="connsiteX3" fmla="*/ 266720 w 7975620"/>
              <a:gd name="connsiteY3" fmla="*/ 850900 h 1450403"/>
              <a:gd name="connsiteX4" fmla="*/ 292120 w 7975620"/>
              <a:gd name="connsiteY4" fmla="*/ 812800 h 1450403"/>
              <a:gd name="connsiteX5" fmla="*/ 990620 w 7975620"/>
              <a:gd name="connsiteY5" fmla="*/ 749300 h 1450403"/>
              <a:gd name="connsiteX6" fmla="*/ 1384320 w 7975620"/>
              <a:gd name="connsiteY6" fmla="*/ 723900 h 1450403"/>
              <a:gd name="connsiteX7" fmla="*/ 1587520 w 7975620"/>
              <a:gd name="connsiteY7" fmla="*/ 711200 h 1450403"/>
              <a:gd name="connsiteX8" fmla="*/ 1638320 w 7975620"/>
              <a:gd name="connsiteY8" fmla="*/ 698500 h 1450403"/>
              <a:gd name="connsiteX9" fmla="*/ 1701820 w 7975620"/>
              <a:gd name="connsiteY9" fmla="*/ 685800 h 1450403"/>
              <a:gd name="connsiteX10" fmla="*/ 1739920 w 7975620"/>
              <a:gd name="connsiteY10" fmla="*/ 660400 h 1450403"/>
              <a:gd name="connsiteX11" fmla="*/ 1765320 w 7975620"/>
              <a:gd name="connsiteY11" fmla="*/ 622300 h 1450403"/>
              <a:gd name="connsiteX12" fmla="*/ 1879620 w 7975620"/>
              <a:gd name="connsiteY12" fmla="*/ 546100 h 1450403"/>
              <a:gd name="connsiteX13" fmla="*/ 1930420 w 7975620"/>
              <a:gd name="connsiteY13" fmla="*/ 508000 h 1450403"/>
              <a:gd name="connsiteX14" fmla="*/ 2044720 w 7975620"/>
              <a:gd name="connsiteY14" fmla="*/ 469900 h 1450403"/>
              <a:gd name="connsiteX15" fmla="*/ 4495820 w 7975620"/>
              <a:gd name="connsiteY15" fmla="*/ 482600 h 1450403"/>
              <a:gd name="connsiteX16" fmla="*/ 4533920 w 7975620"/>
              <a:gd name="connsiteY16" fmla="*/ 495300 h 1450403"/>
              <a:gd name="connsiteX17" fmla="*/ 4686320 w 7975620"/>
              <a:gd name="connsiteY17" fmla="*/ 508000 h 1450403"/>
              <a:gd name="connsiteX18" fmla="*/ 6477020 w 7975620"/>
              <a:gd name="connsiteY18" fmla="*/ 495300 h 1450403"/>
              <a:gd name="connsiteX19" fmla="*/ 6667520 w 7975620"/>
              <a:gd name="connsiteY19" fmla="*/ 469900 h 1450403"/>
              <a:gd name="connsiteX20" fmla="*/ 7239020 w 7975620"/>
              <a:gd name="connsiteY20" fmla="*/ 457200 h 1450403"/>
              <a:gd name="connsiteX21" fmla="*/ 7797820 w 7975620"/>
              <a:gd name="connsiteY21" fmla="*/ 469900 h 1450403"/>
              <a:gd name="connsiteX22" fmla="*/ 7924820 w 7975620"/>
              <a:gd name="connsiteY22" fmla="*/ 508000 h 1450403"/>
              <a:gd name="connsiteX23" fmla="*/ 7962920 w 7975620"/>
              <a:gd name="connsiteY23" fmla="*/ 622300 h 1450403"/>
              <a:gd name="connsiteX24" fmla="*/ 7975620 w 7975620"/>
              <a:gd name="connsiteY24" fmla="*/ 660400 h 1450403"/>
              <a:gd name="connsiteX25" fmla="*/ 7962920 w 7975620"/>
              <a:gd name="connsiteY25" fmla="*/ 939800 h 1450403"/>
              <a:gd name="connsiteX26" fmla="*/ 7950220 w 7975620"/>
              <a:gd name="connsiteY26" fmla="*/ 977900 h 1450403"/>
              <a:gd name="connsiteX27" fmla="*/ 7924820 w 7975620"/>
              <a:gd name="connsiteY27" fmla="*/ 1041400 h 1450403"/>
              <a:gd name="connsiteX28" fmla="*/ 7912120 w 7975620"/>
              <a:gd name="connsiteY28" fmla="*/ 1092200 h 1450403"/>
              <a:gd name="connsiteX29" fmla="*/ 7835920 w 7975620"/>
              <a:gd name="connsiteY29" fmla="*/ 1155700 h 1450403"/>
              <a:gd name="connsiteX30" fmla="*/ 7797820 w 7975620"/>
              <a:gd name="connsiteY30" fmla="*/ 1193800 h 1450403"/>
              <a:gd name="connsiteX31" fmla="*/ 7747020 w 7975620"/>
              <a:gd name="connsiteY31" fmla="*/ 1206500 h 1450403"/>
              <a:gd name="connsiteX32" fmla="*/ 7099320 w 7975620"/>
              <a:gd name="connsiteY32" fmla="*/ 1231900 h 1450403"/>
              <a:gd name="connsiteX33" fmla="*/ 6934220 w 7975620"/>
              <a:gd name="connsiteY33" fmla="*/ 1244600 h 1450403"/>
              <a:gd name="connsiteX34" fmla="*/ 6578620 w 7975620"/>
              <a:gd name="connsiteY34" fmla="*/ 1257300 h 1450403"/>
              <a:gd name="connsiteX35" fmla="*/ 6197620 w 7975620"/>
              <a:gd name="connsiteY35" fmla="*/ 1282700 h 1450403"/>
              <a:gd name="connsiteX36" fmla="*/ 5118120 w 7975620"/>
              <a:gd name="connsiteY36" fmla="*/ 1244600 h 1450403"/>
              <a:gd name="connsiteX37" fmla="*/ 4483120 w 7975620"/>
              <a:gd name="connsiteY37" fmla="*/ 1206500 h 1450403"/>
              <a:gd name="connsiteX38" fmla="*/ 4318020 w 7975620"/>
              <a:gd name="connsiteY38" fmla="*/ 1181100 h 1450403"/>
              <a:gd name="connsiteX39" fmla="*/ 4267220 w 7975620"/>
              <a:gd name="connsiteY39" fmla="*/ 1168400 h 1450403"/>
              <a:gd name="connsiteX40" fmla="*/ 4203720 w 7975620"/>
              <a:gd name="connsiteY40" fmla="*/ 1155700 h 1450403"/>
              <a:gd name="connsiteX41" fmla="*/ 4089420 w 7975620"/>
              <a:gd name="connsiteY41" fmla="*/ 1117600 h 1450403"/>
              <a:gd name="connsiteX42" fmla="*/ 3365520 w 7975620"/>
              <a:gd name="connsiteY42" fmla="*/ 1130300 h 1450403"/>
              <a:gd name="connsiteX43" fmla="*/ 2286020 w 7975620"/>
              <a:gd name="connsiteY43" fmla="*/ 1143000 h 1450403"/>
              <a:gd name="connsiteX44" fmla="*/ 2108220 w 7975620"/>
              <a:gd name="connsiteY44" fmla="*/ 1155700 h 1450403"/>
              <a:gd name="connsiteX45" fmla="*/ 1943120 w 7975620"/>
              <a:gd name="connsiteY45" fmla="*/ 1181100 h 1450403"/>
              <a:gd name="connsiteX46" fmla="*/ 1905020 w 7975620"/>
              <a:gd name="connsiteY46" fmla="*/ 1193800 h 1450403"/>
              <a:gd name="connsiteX47" fmla="*/ 1879620 w 7975620"/>
              <a:gd name="connsiteY47" fmla="*/ 1231900 h 1450403"/>
              <a:gd name="connsiteX48" fmla="*/ 1866920 w 7975620"/>
              <a:gd name="connsiteY48" fmla="*/ 1270000 h 1450403"/>
              <a:gd name="connsiteX49" fmla="*/ 1828820 w 7975620"/>
              <a:gd name="connsiteY49" fmla="*/ 1295400 h 1450403"/>
              <a:gd name="connsiteX50" fmla="*/ 1790720 w 7975620"/>
              <a:gd name="connsiteY50" fmla="*/ 1333500 h 1450403"/>
              <a:gd name="connsiteX51" fmla="*/ 1676420 w 7975620"/>
              <a:gd name="connsiteY51" fmla="*/ 1384300 h 1450403"/>
              <a:gd name="connsiteX52" fmla="*/ 1295420 w 7975620"/>
              <a:gd name="connsiteY52" fmla="*/ 1397000 h 1450403"/>
              <a:gd name="connsiteX53" fmla="*/ 1130320 w 7975620"/>
              <a:gd name="connsiteY53" fmla="*/ 1422400 h 1450403"/>
              <a:gd name="connsiteX54" fmla="*/ 431820 w 7975620"/>
              <a:gd name="connsiteY54" fmla="*/ 1384300 h 1450403"/>
              <a:gd name="connsiteX55" fmla="*/ 330220 w 7975620"/>
              <a:gd name="connsiteY55" fmla="*/ 1270000 h 1450403"/>
              <a:gd name="connsiteX56" fmla="*/ 254020 w 7975620"/>
              <a:gd name="connsiteY56" fmla="*/ 1181100 h 1450403"/>
              <a:gd name="connsiteX57" fmla="*/ 215920 w 7975620"/>
              <a:gd name="connsiteY57" fmla="*/ 1092200 h 1450403"/>
              <a:gd name="connsiteX58" fmla="*/ 190520 w 7975620"/>
              <a:gd name="connsiteY58" fmla="*/ 1028700 h 1450403"/>
              <a:gd name="connsiteX59" fmla="*/ 177820 w 7975620"/>
              <a:gd name="connsiteY59" fmla="*/ 990600 h 1450403"/>
              <a:gd name="connsiteX60" fmla="*/ 152420 w 7975620"/>
              <a:gd name="connsiteY60" fmla="*/ 952500 h 1450403"/>
              <a:gd name="connsiteX61" fmla="*/ 139720 w 7975620"/>
              <a:gd name="connsiteY61" fmla="*/ 901700 h 1450403"/>
              <a:gd name="connsiteX62" fmla="*/ 127020 w 7975620"/>
              <a:gd name="connsiteY62" fmla="*/ 863600 h 1450403"/>
              <a:gd name="connsiteX63" fmla="*/ 114320 w 7975620"/>
              <a:gd name="connsiteY63" fmla="*/ 800100 h 1450403"/>
              <a:gd name="connsiteX64" fmla="*/ 88920 w 7975620"/>
              <a:gd name="connsiteY64" fmla="*/ 762000 h 1450403"/>
              <a:gd name="connsiteX65" fmla="*/ 63520 w 7975620"/>
              <a:gd name="connsiteY65" fmla="*/ 660400 h 1450403"/>
              <a:gd name="connsiteX66" fmla="*/ 38120 w 7975620"/>
              <a:gd name="connsiteY66" fmla="*/ 609600 h 1450403"/>
              <a:gd name="connsiteX67" fmla="*/ 20 w 7975620"/>
              <a:gd name="connsiteY67" fmla="*/ 0 h 145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975620" h="1450403">
                <a:moveTo>
                  <a:pt x="63520" y="1054100"/>
                </a:moveTo>
                <a:cubicBezTo>
                  <a:pt x="84687" y="1037167"/>
                  <a:pt x="109379" y="1023881"/>
                  <a:pt x="127020" y="1003300"/>
                </a:cubicBezTo>
                <a:cubicBezTo>
                  <a:pt x="181207" y="940082"/>
                  <a:pt x="89767" y="981851"/>
                  <a:pt x="177820" y="952500"/>
                </a:cubicBezTo>
                <a:cubicBezTo>
                  <a:pt x="237087" y="863600"/>
                  <a:pt x="203220" y="893233"/>
                  <a:pt x="266720" y="850900"/>
                </a:cubicBezTo>
                <a:cubicBezTo>
                  <a:pt x="275187" y="838200"/>
                  <a:pt x="280633" y="822851"/>
                  <a:pt x="292120" y="812800"/>
                </a:cubicBezTo>
                <a:cubicBezTo>
                  <a:pt x="480291" y="648151"/>
                  <a:pt x="750076" y="754209"/>
                  <a:pt x="990620" y="749300"/>
                </a:cubicBezTo>
                <a:cubicBezTo>
                  <a:pt x="1189028" y="720956"/>
                  <a:pt x="1019574" y="742137"/>
                  <a:pt x="1384320" y="723900"/>
                </a:cubicBezTo>
                <a:cubicBezTo>
                  <a:pt x="1452101" y="720511"/>
                  <a:pt x="1519787" y="715433"/>
                  <a:pt x="1587520" y="711200"/>
                </a:cubicBezTo>
                <a:cubicBezTo>
                  <a:pt x="1604453" y="706967"/>
                  <a:pt x="1621281" y="702286"/>
                  <a:pt x="1638320" y="698500"/>
                </a:cubicBezTo>
                <a:cubicBezTo>
                  <a:pt x="1659392" y="693817"/>
                  <a:pt x="1681609" y="693379"/>
                  <a:pt x="1701820" y="685800"/>
                </a:cubicBezTo>
                <a:cubicBezTo>
                  <a:pt x="1716112" y="680441"/>
                  <a:pt x="1727220" y="668867"/>
                  <a:pt x="1739920" y="660400"/>
                </a:cubicBezTo>
                <a:cubicBezTo>
                  <a:pt x="1748387" y="647700"/>
                  <a:pt x="1753833" y="632351"/>
                  <a:pt x="1765320" y="622300"/>
                </a:cubicBezTo>
                <a:cubicBezTo>
                  <a:pt x="1790720" y="600075"/>
                  <a:pt x="1847870" y="569913"/>
                  <a:pt x="1879620" y="546100"/>
                </a:cubicBezTo>
                <a:cubicBezTo>
                  <a:pt x="1896553" y="533400"/>
                  <a:pt x="1911202" y="516870"/>
                  <a:pt x="1930420" y="508000"/>
                </a:cubicBezTo>
                <a:cubicBezTo>
                  <a:pt x="1966884" y="491170"/>
                  <a:pt x="2044720" y="469900"/>
                  <a:pt x="2044720" y="469900"/>
                </a:cubicBezTo>
                <a:lnTo>
                  <a:pt x="4495820" y="482600"/>
                </a:lnTo>
                <a:cubicBezTo>
                  <a:pt x="4509206" y="482737"/>
                  <a:pt x="4520650" y="493531"/>
                  <a:pt x="4533920" y="495300"/>
                </a:cubicBezTo>
                <a:cubicBezTo>
                  <a:pt x="4584449" y="502037"/>
                  <a:pt x="4635520" y="503767"/>
                  <a:pt x="4686320" y="508000"/>
                </a:cubicBezTo>
                <a:lnTo>
                  <a:pt x="6477020" y="495300"/>
                </a:lnTo>
                <a:cubicBezTo>
                  <a:pt x="6924223" y="489337"/>
                  <a:pt x="6347078" y="482466"/>
                  <a:pt x="6667520" y="469900"/>
                </a:cubicBezTo>
                <a:cubicBezTo>
                  <a:pt x="6857921" y="462433"/>
                  <a:pt x="7048520" y="461433"/>
                  <a:pt x="7239020" y="457200"/>
                </a:cubicBezTo>
                <a:lnTo>
                  <a:pt x="7797820" y="469900"/>
                </a:lnTo>
                <a:cubicBezTo>
                  <a:pt x="7884650" y="473305"/>
                  <a:pt x="7870573" y="471836"/>
                  <a:pt x="7924820" y="508000"/>
                </a:cubicBezTo>
                <a:lnTo>
                  <a:pt x="7962920" y="622300"/>
                </a:lnTo>
                <a:lnTo>
                  <a:pt x="7975620" y="660400"/>
                </a:lnTo>
                <a:cubicBezTo>
                  <a:pt x="7971387" y="753533"/>
                  <a:pt x="7970355" y="846867"/>
                  <a:pt x="7962920" y="939800"/>
                </a:cubicBezTo>
                <a:cubicBezTo>
                  <a:pt x="7961852" y="953144"/>
                  <a:pt x="7954920" y="965365"/>
                  <a:pt x="7950220" y="977900"/>
                </a:cubicBezTo>
                <a:cubicBezTo>
                  <a:pt x="7942215" y="999246"/>
                  <a:pt x="7932029" y="1019773"/>
                  <a:pt x="7924820" y="1041400"/>
                </a:cubicBezTo>
                <a:cubicBezTo>
                  <a:pt x="7919300" y="1057959"/>
                  <a:pt x="7920780" y="1077045"/>
                  <a:pt x="7912120" y="1092200"/>
                </a:cubicBezTo>
                <a:cubicBezTo>
                  <a:pt x="7891882" y="1127617"/>
                  <a:pt x="7864612" y="1131790"/>
                  <a:pt x="7835920" y="1155700"/>
                </a:cubicBezTo>
                <a:cubicBezTo>
                  <a:pt x="7822122" y="1167198"/>
                  <a:pt x="7813414" y="1184889"/>
                  <a:pt x="7797820" y="1193800"/>
                </a:cubicBezTo>
                <a:cubicBezTo>
                  <a:pt x="7782665" y="1202460"/>
                  <a:pt x="7764449" y="1205549"/>
                  <a:pt x="7747020" y="1206500"/>
                </a:cubicBezTo>
                <a:cubicBezTo>
                  <a:pt x="7531275" y="1218268"/>
                  <a:pt x="7315149" y="1221783"/>
                  <a:pt x="7099320" y="1231900"/>
                </a:cubicBezTo>
                <a:cubicBezTo>
                  <a:pt x="7044185" y="1234484"/>
                  <a:pt x="6989350" y="1241911"/>
                  <a:pt x="6934220" y="1244600"/>
                </a:cubicBezTo>
                <a:cubicBezTo>
                  <a:pt x="6815752" y="1250379"/>
                  <a:pt x="6697112" y="1252034"/>
                  <a:pt x="6578620" y="1257300"/>
                </a:cubicBezTo>
                <a:cubicBezTo>
                  <a:pt x="6427598" y="1264012"/>
                  <a:pt x="6342738" y="1271537"/>
                  <a:pt x="6197620" y="1282700"/>
                </a:cubicBezTo>
                <a:cubicBezTo>
                  <a:pt x="4431825" y="1232249"/>
                  <a:pt x="5778986" y="1282008"/>
                  <a:pt x="5118120" y="1244600"/>
                </a:cubicBezTo>
                <a:cubicBezTo>
                  <a:pt x="4505332" y="1209914"/>
                  <a:pt x="4821142" y="1234668"/>
                  <a:pt x="4483120" y="1206500"/>
                </a:cubicBezTo>
                <a:cubicBezTo>
                  <a:pt x="4288897" y="1167655"/>
                  <a:pt x="4594813" y="1227232"/>
                  <a:pt x="4318020" y="1181100"/>
                </a:cubicBezTo>
                <a:cubicBezTo>
                  <a:pt x="4300803" y="1178231"/>
                  <a:pt x="4284259" y="1172186"/>
                  <a:pt x="4267220" y="1168400"/>
                </a:cubicBezTo>
                <a:cubicBezTo>
                  <a:pt x="4246148" y="1163717"/>
                  <a:pt x="4224475" y="1161630"/>
                  <a:pt x="4203720" y="1155700"/>
                </a:cubicBezTo>
                <a:cubicBezTo>
                  <a:pt x="4165104" y="1144667"/>
                  <a:pt x="4089420" y="1117600"/>
                  <a:pt x="4089420" y="1117600"/>
                </a:cubicBezTo>
                <a:lnTo>
                  <a:pt x="3365520" y="1130300"/>
                </a:lnTo>
                <a:lnTo>
                  <a:pt x="2286020" y="1143000"/>
                </a:lnTo>
                <a:cubicBezTo>
                  <a:pt x="2226614" y="1144200"/>
                  <a:pt x="2167394" y="1150321"/>
                  <a:pt x="2108220" y="1155700"/>
                </a:cubicBezTo>
                <a:cubicBezTo>
                  <a:pt x="2059748" y="1160107"/>
                  <a:pt x="1992940" y="1168645"/>
                  <a:pt x="1943120" y="1181100"/>
                </a:cubicBezTo>
                <a:cubicBezTo>
                  <a:pt x="1930133" y="1184347"/>
                  <a:pt x="1917720" y="1189567"/>
                  <a:pt x="1905020" y="1193800"/>
                </a:cubicBezTo>
                <a:cubicBezTo>
                  <a:pt x="1896553" y="1206500"/>
                  <a:pt x="1886446" y="1218248"/>
                  <a:pt x="1879620" y="1231900"/>
                </a:cubicBezTo>
                <a:cubicBezTo>
                  <a:pt x="1873633" y="1243874"/>
                  <a:pt x="1875283" y="1259547"/>
                  <a:pt x="1866920" y="1270000"/>
                </a:cubicBezTo>
                <a:cubicBezTo>
                  <a:pt x="1857385" y="1281919"/>
                  <a:pt x="1840546" y="1285629"/>
                  <a:pt x="1828820" y="1295400"/>
                </a:cubicBezTo>
                <a:cubicBezTo>
                  <a:pt x="1815022" y="1306898"/>
                  <a:pt x="1805664" y="1323537"/>
                  <a:pt x="1790720" y="1333500"/>
                </a:cubicBezTo>
                <a:cubicBezTo>
                  <a:pt x="1788882" y="1334726"/>
                  <a:pt x="1700762" y="1382825"/>
                  <a:pt x="1676420" y="1384300"/>
                </a:cubicBezTo>
                <a:cubicBezTo>
                  <a:pt x="1549582" y="1391987"/>
                  <a:pt x="1422420" y="1392767"/>
                  <a:pt x="1295420" y="1397000"/>
                </a:cubicBezTo>
                <a:cubicBezTo>
                  <a:pt x="1240387" y="1405467"/>
                  <a:pt x="1185994" y="1421530"/>
                  <a:pt x="1130320" y="1422400"/>
                </a:cubicBezTo>
                <a:cubicBezTo>
                  <a:pt x="1043273" y="1423760"/>
                  <a:pt x="624951" y="1505007"/>
                  <a:pt x="431820" y="1384300"/>
                </a:cubicBezTo>
                <a:cubicBezTo>
                  <a:pt x="323853" y="1316821"/>
                  <a:pt x="439987" y="1379767"/>
                  <a:pt x="330220" y="1270000"/>
                </a:cubicBezTo>
                <a:cubicBezTo>
                  <a:pt x="277153" y="1216933"/>
                  <a:pt x="302896" y="1246268"/>
                  <a:pt x="254020" y="1181100"/>
                </a:cubicBezTo>
                <a:cubicBezTo>
                  <a:pt x="227589" y="1075374"/>
                  <a:pt x="259773" y="1179905"/>
                  <a:pt x="215920" y="1092200"/>
                </a:cubicBezTo>
                <a:cubicBezTo>
                  <a:pt x="205725" y="1071810"/>
                  <a:pt x="198525" y="1050046"/>
                  <a:pt x="190520" y="1028700"/>
                </a:cubicBezTo>
                <a:cubicBezTo>
                  <a:pt x="185820" y="1016165"/>
                  <a:pt x="183807" y="1002574"/>
                  <a:pt x="177820" y="990600"/>
                </a:cubicBezTo>
                <a:cubicBezTo>
                  <a:pt x="170994" y="976948"/>
                  <a:pt x="160887" y="965200"/>
                  <a:pt x="152420" y="952500"/>
                </a:cubicBezTo>
                <a:cubicBezTo>
                  <a:pt x="148187" y="935567"/>
                  <a:pt x="144515" y="918483"/>
                  <a:pt x="139720" y="901700"/>
                </a:cubicBezTo>
                <a:cubicBezTo>
                  <a:pt x="136042" y="888828"/>
                  <a:pt x="130267" y="876587"/>
                  <a:pt x="127020" y="863600"/>
                </a:cubicBezTo>
                <a:cubicBezTo>
                  <a:pt x="121785" y="842659"/>
                  <a:pt x="121899" y="820311"/>
                  <a:pt x="114320" y="800100"/>
                </a:cubicBezTo>
                <a:cubicBezTo>
                  <a:pt x="108961" y="785808"/>
                  <a:pt x="95746" y="775652"/>
                  <a:pt x="88920" y="762000"/>
                </a:cubicBezTo>
                <a:cubicBezTo>
                  <a:pt x="69911" y="723982"/>
                  <a:pt x="78011" y="703874"/>
                  <a:pt x="63520" y="660400"/>
                </a:cubicBezTo>
                <a:cubicBezTo>
                  <a:pt x="57533" y="642439"/>
                  <a:pt x="46587" y="626533"/>
                  <a:pt x="38120" y="609600"/>
                </a:cubicBezTo>
                <a:cubicBezTo>
                  <a:pt x="-2143" y="59346"/>
                  <a:pt x="20" y="262931"/>
                  <a:pt x="20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32000"/>
            </a:schemeClr>
          </a:solidFill>
          <a:ln w="476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-1760900" y="1783738"/>
            <a:ext cx="43192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Pressure to find an application</a:t>
            </a:r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CA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42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22" y="324124"/>
            <a:ext cx="5843604" cy="249660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22" y="2540001"/>
            <a:ext cx="8488398" cy="3909738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158493" y="2676675"/>
            <a:ext cx="3088631" cy="457470"/>
          </a:xfrm>
          <a:prstGeom prst="rect">
            <a:avLst/>
          </a:prstGeom>
          <a:noFill/>
          <a:ln w="38100">
            <a:solidFill>
              <a:schemeClr val="accent2"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803" y="3707279"/>
            <a:ext cx="2857713" cy="457470"/>
          </a:xfrm>
          <a:prstGeom prst="rect">
            <a:avLst/>
          </a:prstGeom>
          <a:noFill/>
          <a:ln w="38100">
            <a:solidFill>
              <a:schemeClr val="accent2"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0952" y="4313670"/>
            <a:ext cx="5542323" cy="457470"/>
          </a:xfrm>
          <a:prstGeom prst="rect">
            <a:avLst/>
          </a:prstGeom>
          <a:noFill/>
          <a:ln w="38100">
            <a:solidFill>
              <a:schemeClr val="accent2"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7331" y="5820735"/>
            <a:ext cx="5542323" cy="457470"/>
          </a:xfrm>
          <a:prstGeom prst="rect">
            <a:avLst/>
          </a:prstGeom>
          <a:noFill/>
          <a:ln w="38100">
            <a:solidFill>
              <a:schemeClr val="accent2"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66088</TotalTime>
  <Words>298</Words>
  <Application>Microsoft Macintosh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The Clinic of the Future: “Revolution” Free? </vt:lpstr>
      <vt:lpstr>PowerPoint Presentation</vt:lpstr>
      <vt:lpstr>PowerPoint Presentation</vt:lpstr>
      <vt:lpstr>PowerPoint Presentation</vt:lpstr>
      <vt:lpstr>Behaviour Change?</vt:lpstr>
      <vt:lpstr>Do less? </vt:lpstr>
      <vt:lpstr>PowerPoint Presentation</vt:lpstr>
      <vt:lpstr>Revolutionary translation pressure?</vt:lpstr>
      <vt:lpstr>PowerPoint Presentation</vt:lpstr>
      <vt:lpstr>Revolution rhetoric = Shift in priorities:  more cool science, less public health?</vt:lpstr>
      <vt:lpstr>PowerPoint Presentation</vt:lpstr>
      <vt:lpstr>Resolving the tug of war…</vt:lpstr>
      <vt:lpstr>My revolutionary advice?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Personal Genomics The Answer?</dc:title>
  <dc:creator>Tim Caulfield</dc:creator>
  <cp:lastModifiedBy>Timothy Caulfield</cp:lastModifiedBy>
  <cp:revision>267</cp:revision>
  <dcterms:created xsi:type="dcterms:W3CDTF">2013-11-11T02:50:50Z</dcterms:created>
  <dcterms:modified xsi:type="dcterms:W3CDTF">2015-06-24T07:22:26Z</dcterms:modified>
</cp:coreProperties>
</file>