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6" r:id="rId2"/>
    <p:sldId id="257" r:id="rId3"/>
    <p:sldId id="258" r:id="rId4"/>
    <p:sldId id="259" r:id="rId5"/>
    <p:sldId id="260" r:id="rId6"/>
    <p:sldId id="261" r:id="rId7"/>
    <p:sldId id="277" r:id="rId8"/>
    <p:sldId id="280" r:id="rId9"/>
    <p:sldId id="279" r:id="rId10"/>
    <p:sldId id="262" r:id="rId11"/>
    <p:sldId id="263" r:id="rId12"/>
    <p:sldId id="264" r:id="rId13"/>
    <p:sldId id="265" r:id="rId14"/>
    <p:sldId id="281" r:id="rId15"/>
    <p:sldId id="282" r:id="rId16"/>
    <p:sldId id="270" r:id="rId17"/>
    <p:sldId id="271" r:id="rId18"/>
    <p:sldId id="272" r:id="rId19"/>
    <p:sldId id="278" r:id="rId20"/>
    <p:sldId id="274" r:id="rId21"/>
  </p:sldIdLst>
  <p:sldSz cx="9144000" cy="6858000" type="screen4x3"/>
  <p:notesSz cx="10018713" cy="68881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4843" autoAdjust="0"/>
  </p:normalViewPr>
  <p:slideViewPr>
    <p:cSldViewPr>
      <p:cViewPr varScale="1">
        <p:scale>
          <a:sx n="56" d="100"/>
          <a:sy n="56" d="100"/>
        </p:scale>
        <p:origin x="18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bacusfs\gbertier\THESIS\Biblio\Review%20update%203\Final%20database%20to%20work%20on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bacusfs\gbertier\THESIS\Biblio\Review%20update%203\Final%20database%20to%20work%20on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bacusfs\gbertier\THESIS\Biblio\Review%20update%203\Final%20database%20to%20work%20on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bacusfs\gbertier\THESIS\Biblio\Review%20update%203\Final%20database%20to%20work%20on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/>
              <a:t>Publication</a:t>
            </a:r>
            <a:r>
              <a:rPr lang="en-US" sz="2000" baseline="0" dirty="0" smtClean="0"/>
              <a:t> Date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8903832995846084E-2"/>
          <c:y val="0.29264366567263178"/>
          <c:w val="0.94219233400830782"/>
          <c:h val="0.51964345450319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Graphs!$A$2:$A$6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Graphs!$B$2:$B$6</c:f>
              <c:numCache>
                <c:formatCode>General</c:formatCode>
                <c:ptCount val="5"/>
                <c:pt idx="0">
                  <c:v>4</c:v>
                </c:pt>
                <c:pt idx="1">
                  <c:v>10</c:v>
                </c:pt>
                <c:pt idx="2">
                  <c:v>14</c:v>
                </c:pt>
                <c:pt idx="3">
                  <c:v>18</c:v>
                </c:pt>
                <c:pt idx="4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0760832"/>
        <c:axId val="183377064"/>
      </c:barChart>
      <c:catAx>
        <c:axId val="22076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377064"/>
        <c:crosses val="autoZero"/>
        <c:auto val="1"/>
        <c:lblAlgn val="ctr"/>
        <c:lblOffset val="100"/>
        <c:noMultiLvlLbl val="0"/>
      </c:catAx>
      <c:valAx>
        <c:axId val="1833770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0760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1800" dirty="0" smtClean="0"/>
              <a:t>Technological</a:t>
            </a:r>
            <a:r>
              <a:rPr lang="en-CA" sz="1800" baseline="0" dirty="0" smtClean="0"/>
              <a:t> focus</a:t>
            </a:r>
            <a:endParaRPr lang="en-CA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Graphs!$A$39:$A$40</c:f>
              <c:strCache>
                <c:ptCount val="2"/>
                <c:pt idx="0">
                  <c:v>WES</c:v>
                </c:pt>
                <c:pt idx="1">
                  <c:v>NGS</c:v>
                </c:pt>
              </c:strCache>
            </c:strRef>
          </c:cat>
          <c:val>
            <c:numRef>
              <c:f>Graphs!$B$39:$B$40</c:f>
              <c:numCache>
                <c:formatCode>General</c:formatCode>
                <c:ptCount val="2"/>
                <c:pt idx="0">
                  <c:v>19</c:v>
                </c:pt>
                <c:pt idx="1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800" dirty="0" smtClean="0"/>
              <a:t>Article</a:t>
            </a:r>
            <a:r>
              <a:rPr lang="en-CA" sz="2800" baseline="0" dirty="0" smtClean="0"/>
              <a:t> type</a:t>
            </a:r>
            <a:endParaRPr lang="en-CA" sz="2800" dirty="0"/>
          </a:p>
        </c:rich>
      </c:tx>
      <c:layout>
        <c:manualLayout>
          <c:xMode val="edge"/>
          <c:yMode val="edge"/>
          <c:x val="0.37803162253178557"/>
          <c:y val="4.8306471238645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Graphs!$A$12:$A$16</c:f>
              <c:strCache>
                <c:ptCount val="5"/>
                <c:pt idx="0">
                  <c:v>Review</c:v>
                </c:pt>
                <c:pt idx="1">
                  <c:v>Data</c:v>
                </c:pt>
                <c:pt idx="2">
                  <c:v>Application</c:v>
                </c:pt>
                <c:pt idx="3">
                  <c:v>Patient</c:v>
                </c:pt>
                <c:pt idx="4">
                  <c:v>Efficiency</c:v>
                </c:pt>
              </c:strCache>
            </c:strRef>
          </c:cat>
          <c:val>
            <c:numRef>
              <c:f>Graphs!$B$12:$B$16</c:f>
              <c:numCache>
                <c:formatCode>General</c:formatCode>
                <c:ptCount val="5"/>
                <c:pt idx="0">
                  <c:v>34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3378240"/>
        <c:axId val="221084960"/>
      </c:barChart>
      <c:catAx>
        <c:axId val="18337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1084960"/>
        <c:crosses val="autoZero"/>
        <c:auto val="1"/>
        <c:lblAlgn val="ctr"/>
        <c:lblOffset val="100"/>
        <c:noMultiLvlLbl val="0"/>
      </c:catAx>
      <c:valAx>
        <c:axId val="2210849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337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000" dirty="0" smtClean="0"/>
              <a:t>Disease focus</a:t>
            </a:r>
            <a:endParaRPr lang="en-CA" sz="2000" dirty="0"/>
          </a:p>
        </c:rich>
      </c:tx>
      <c:layout>
        <c:manualLayout>
          <c:xMode val="edge"/>
          <c:yMode val="edge"/>
          <c:x val="0.43184949361743286"/>
          <c:y val="0.1821824059278354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Graphs!$A$21:$A$26</c:f>
              <c:strCache>
                <c:ptCount val="6"/>
                <c:pt idx="0">
                  <c:v>All</c:v>
                </c:pt>
                <c:pt idx="1">
                  <c:v>Cancer</c:v>
                </c:pt>
                <c:pt idx="2">
                  <c:v>Undiagnosed diseases</c:v>
                </c:pt>
                <c:pt idx="3">
                  <c:v>Epilepsy</c:v>
                </c:pt>
                <c:pt idx="4">
                  <c:v>Hematology</c:v>
                </c:pt>
                <c:pt idx="5">
                  <c:v>Neurological diseases</c:v>
                </c:pt>
              </c:strCache>
            </c:strRef>
          </c:cat>
          <c:val>
            <c:numRef>
              <c:f>Graphs!$B$21:$B$26</c:f>
              <c:numCache>
                <c:formatCode>General</c:formatCode>
                <c:ptCount val="6"/>
                <c:pt idx="0">
                  <c:v>20</c:v>
                </c:pt>
                <c:pt idx="1">
                  <c:v>6</c:v>
                </c:pt>
                <c:pt idx="2">
                  <c:v>6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3376280"/>
        <c:axId val="221085744"/>
      </c:barChart>
      <c:catAx>
        <c:axId val="183376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1085744"/>
        <c:crosses val="autoZero"/>
        <c:auto val="1"/>
        <c:lblAlgn val="ctr"/>
        <c:lblOffset val="100"/>
        <c:noMultiLvlLbl val="0"/>
      </c:catAx>
      <c:valAx>
        <c:axId val="221085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3376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0F62FF-AC00-4407-9C46-9065D11078A3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A"/>
        </a:p>
      </dgm:t>
    </dgm:pt>
    <dgm:pt modelId="{BDC7AB44-2194-46B6-A869-36C76B423E13}">
      <dgm:prSet phldrT="[Text]"/>
      <dgm:spPr/>
      <dgm:t>
        <a:bodyPr/>
        <a:lstStyle/>
        <a:p>
          <a:r>
            <a:rPr lang="fr-CA" dirty="0" err="1" smtClean="0"/>
            <a:t>Impl</a:t>
          </a:r>
          <a:r>
            <a:rPr lang="fr-CA" dirty="0" smtClean="0"/>
            <a:t>*</a:t>
          </a:r>
          <a:endParaRPr lang="fr-CA" dirty="0"/>
        </a:p>
      </dgm:t>
    </dgm:pt>
    <dgm:pt modelId="{69F29628-BCF4-46CE-A5A4-597889BE3CC6}" type="parTrans" cxnId="{6781A745-52D5-466D-9A77-0C786BABFFDC}">
      <dgm:prSet/>
      <dgm:spPr/>
      <dgm:t>
        <a:bodyPr/>
        <a:lstStyle/>
        <a:p>
          <a:endParaRPr lang="fr-CA"/>
        </a:p>
      </dgm:t>
    </dgm:pt>
    <dgm:pt modelId="{76AA6C9A-7BCE-4022-ADA9-63C4EED06D75}" type="sibTrans" cxnId="{6781A745-52D5-466D-9A77-0C786BABFFDC}">
      <dgm:prSet/>
      <dgm:spPr/>
      <dgm:t>
        <a:bodyPr/>
        <a:lstStyle/>
        <a:p>
          <a:endParaRPr lang="fr-CA"/>
        </a:p>
      </dgm:t>
    </dgm:pt>
    <dgm:pt modelId="{B2694623-370D-4400-960A-76D6EDF18EDF}">
      <dgm:prSet phldrT="[Text]"/>
      <dgm:spPr/>
      <dgm:t>
        <a:bodyPr/>
        <a:lstStyle/>
        <a:p>
          <a:r>
            <a:rPr lang="fr-CA" dirty="0" smtClean="0"/>
            <a:t>User</a:t>
          </a:r>
          <a:endParaRPr lang="fr-CA" dirty="0"/>
        </a:p>
      </dgm:t>
    </dgm:pt>
    <dgm:pt modelId="{49AF7254-F36C-4E5F-BE82-7D1E3440AFE8}" type="parTrans" cxnId="{267E71C1-C180-4F1A-8266-D9054F226795}">
      <dgm:prSet/>
      <dgm:spPr/>
      <dgm:t>
        <a:bodyPr/>
        <a:lstStyle/>
        <a:p>
          <a:endParaRPr lang="fr-CA"/>
        </a:p>
      </dgm:t>
    </dgm:pt>
    <dgm:pt modelId="{1B14402A-4BE5-42E0-BF37-22C7E7CD1A8C}" type="sibTrans" cxnId="{267E71C1-C180-4F1A-8266-D9054F226795}">
      <dgm:prSet/>
      <dgm:spPr/>
      <dgm:t>
        <a:bodyPr/>
        <a:lstStyle/>
        <a:p>
          <a:endParaRPr lang="fr-CA"/>
        </a:p>
      </dgm:t>
    </dgm:pt>
    <dgm:pt modelId="{3E5ED188-BF64-4119-9009-87BA75E8468E}">
      <dgm:prSet phldrT="[Text]"/>
      <dgm:spPr/>
      <dgm:t>
        <a:bodyPr/>
        <a:lstStyle/>
        <a:p>
          <a:r>
            <a:rPr lang="fr-CA" dirty="0" smtClean="0"/>
            <a:t>Issues</a:t>
          </a:r>
          <a:endParaRPr lang="fr-CA" dirty="0"/>
        </a:p>
      </dgm:t>
    </dgm:pt>
    <dgm:pt modelId="{DF628CE7-1852-46E8-8E3F-5223DF436705}" type="sibTrans" cxnId="{9E33453B-D7E5-4468-B87B-2565C3B92046}">
      <dgm:prSet/>
      <dgm:spPr/>
      <dgm:t>
        <a:bodyPr/>
        <a:lstStyle/>
        <a:p>
          <a:endParaRPr lang="fr-CA"/>
        </a:p>
      </dgm:t>
    </dgm:pt>
    <dgm:pt modelId="{3819CD72-7142-458D-8CFA-F91C35E0703E}" type="parTrans" cxnId="{9E33453B-D7E5-4468-B87B-2565C3B92046}">
      <dgm:prSet/>
      <dgm:spPr/>
      <dgm:t>
        <a:bodyPr/>
        <a:lstStyle/>
        <a:p>
          <a:endParaRPr lang="fr-CA"/>
        </a:p>
      </dgm:t>
    </dgm:pt>
    <dgm:pt modelId="{ED28BE07-51B1-42CE-90BE-CCF96A79C8D8}">
      <dgm:prSet phldrT="[Text]"/>
      <dgm:spPr/>
      <dgm:t>
        <a:bodyPr lIns="0" tIns="0" rIns="0" bIns="0"/>
        <a:lstStyle/>
        <a:p>
          <a:r>
            <a:rPr lang="fr-CA" dirty="0" smtClean="0"/>
            <a:t>WES</a:t>
          </a:r>
          <a:endParaRPr lang="fr-CA" dirty="0"/>
        </a:p>
      </dgm:t>
    </dgm:pt>
    <dgm:pt modelId="{35CF2CA4-A67A-460B-B5AF-469A19BF1C1B}" type="sibTrans" cxnId="{3842E56A-932A-4779-9CAB-6A5C0536EF51}">
      <dgm:prSet/>
      <dgm:spPr/>
      <dgm:t>
        <a:bodyPr/>
        <a:lstStyle/>
        <a:p>
          <a:endParaRPr lang="fr-CA"/>
        </a:p>
      </dgm:t>
    </dgm:pt>
    <dgm:pt modelId="{5F2A5A33-5882-4615-83A5-0E1559AF4255}" type="parTrans" cxnId="{3842E56A-932A-4779-9CAB-6A5C0536EF51}">
      <dgm:prSet/>
      <dgm:spPr/>
      <dgm:t>
        <a:bodyPr/>
        <a:lstStyle/>
        <a:p>
          <a:endParaRPr lang="fr-CA"/>
        </a:p>
      </dgm:t>
    </dgm:pt>
    <dgm:pt modelId="{BE2FC0D5-AA33-4532-9613-C895C898D3F1}" type="pres">
      <dgm:prSet presAssocID="{310F62FF-AC00-4407-9C46-9065D11078A3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5960BCD-3940-49F9-85FF-6CE3B7B89C0F}" type="pres">
      <dgm:prSet presAssocID="{310F62FF-AC00-4407-9C46-9065D11078A3}" presName="triangle1" presStyleLbl="node1" presStyleIdx="0" presStyleCnt="4" custScaleX="176067" custScaleY="96703" custLinFactNeighborX="-1597" custLinFactNeighborY="-19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6DF1C2-F579-4C09-A710-99DD3476D229}" type="pres">
      <dgm:prSet presAssocID="{310F62FF-AC00-4407-9C46-9065D11078A3}" presName="triangle2" presStyleLbl="node1" presStyleIdx="1" presStyleCnt="4" custScaleX="176134" custScaleY="96703" custLinFactNeighborX="-41842" custLinFactNeighborY="-3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BEA901-86C4-4FB1-A852-3B46D358C724}" type="pres">
      <dgm:prSet presAssocID="{310F62FF-AC00-4407-9C46-9065D11078A3}" presName="triangle3" presStyleLbl="node1" presStyleIdx="2" presStyleCnt="4" custScaleX="176134" custScaleY="96703" custLinFactNeighborX="-1072" custLinFactNeighborY="-1875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F68896EA-E0A5-4FC6-81B4-8BE206DB9FBC}" type="pres">
      <dgm:prSet presAssocID="{310F62FF-AC00-4407-9C46-9065D11078A3}" presName="triangle4" presStyleLbl="node1" presStyleIdx="3" presStyleCnt="4" custScaleX="176134" custScaleY="96703" custLinFactNeighborX="3894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7E71C1-C180-4F1A-8266-D9054F226795}" srcId="{310F62FF-AC00-4407-9C46-9065D11078A3}" destId="{B2694623-370D-4400-960A-76D6EDF18EDF}" srcOrd="1" destOrd="0" parTransId="{49AF7254-F36C-4E5F-BE82-7D1E3440AFE8}" sibTransId="{1B14402A-4BE5-42E0-BF37-22C7E7CD1A8C}"/>
    <dgm:cxn modelId="{9E33453B-D7E5-4468-B87B-2565C3B92046}" srcId="{310F62FF-AC00-4407-9C46-9065D11078A3}" destId="{3E5ED188-BF64-4119-9009-87BA75E8468E}" srcOrd="3" destOrd="0" parTransId="{3819CD72-7142-458D-8CFA-F91C35E0703E}" sibTransId="{DF628CE7-1852-46E8-8E3F-5223DF436705}"/>
    <dgm:cxn modelId="{02071B43-8D4F-463D-9E30-80C00B0552E3}" type="presOf" srcId="{B2694623-370D-4400-960A-76D6EDF18EDF}" destId="{0B6DF1C2-F579-4C09-A710-99DD3476D229}" srcOrd="0" destOrd="0" presId="urn:microsoft.com/office/officeart/2005/8/layout/pyramid4"/>
    <dgm:cxn modelId="{07044FC6-B662-4869-9BA5-834FCBFC7311}" type="presOf" srcId="{310F62FF-AC00-4407-9C46-9065D11078A3}" destId="{BE2FC0D5-AA33-4532-9613-C895C898D3F1}" srcOrd="0" destOrd="0" presId="urn:microsoft.com/office/officeart/2005/8/layout/pyramid4"/>
    <dgm:cxn modelId="{3842E56A-932A-4779-9CAB-6A5C0536EF51}" srcId="{310F62FF-AC00-4407-9C46-9065D11078A3}" destId="{ED28BE07-51B1-42CE-90BE-CCF96A79C8D8}" srcOrd="2" destOrd="0" parTransId="{5F2A5A33-5882-4615-83A5-0E1559AF4255}" sibTransId="{35CF2CA4-A67A-460B-B5AF-469A19BF1C1B}"/>
    <dgm:cxn modelId="{25A9AD27-483F-477A-917B-A56F3BAA457E}" type="presOf" srcId="{3E5ED188-BF64-4119-9009-87BA75E8468E}" destId="{F68896EA-E0A5-4FC6-81B4-8BE206DB9FBC}" srcOrd="0" destOrd="0" presId="urn:microsoft.com/office/officeart/2005/8/layout/pyramid4"/>
    <dgm:cxn modelId="{6781A745-52D5-466D-9A77-0C786BABFFDC}" srcId="{310F62FF-AC00-4407-9C46-9065D11078A3}" destId="{BDC7AB44-2194-46B6-A869-36C76B423E13}" srcOrd="0" destOrd="0" parTransId="{69F29628-BCF4-46CE-A5A4-597889BE3CC6}" sibTransId="{76AA6C9A-7BCE-4022-ADA9-63C4EED06D75}"/>
    <dgm:cxn modelId="{820969BE-2595-4FF4-ABFB-2BD62973B002}" type="presOf" srcId="{ED28BE07-51B1-42CE-90BE-CCF96A79C8D8}" destId="{90BEA901-86C4-4FB1-A852-3B46D358C724}" srcOrd="0" destOrd="0" presId="urn:microsoft.com/office/officeart/2005/8/layout/pyramid4"/>
    <dgm:cxn modelId="{2AD15CC1-8735-4BB6-B8FF-C284789BE7CA}" type="presOf" srcId="{BDC7AB44-2194-46B6-A869-36C76B423E13}" destId="{C5960BCD-3940-49F9-85FF-6CE3B7B89C0F}" srcOrd="0" destOrd="0" presId="urn:microsoft.com/office/officeart/2005/8/layout/pyramid4"/>
    <dgm:cxn modelId="{1C92F5A4-A85D-4BF1-8655-3EEBF3DEA089}" type="presParOf" srcId="{BE2FC0D5-AA33-4532-9613-C895C898D3F1}" destId="{C5960BCD-3940-49F9-85FF-6CE3B7B89C0F}" srcOrd="0" destOrd="0" presId="urn:microsoft.com/office/officeart/2005/8/layout/pyramid4"/>
    <dgm:cxn modelId="{2FAF5A15-F5F9-4885-B683-06EB4878D6AE}" type="presParOf" srcId="{BE2FC0D5-AA33-4532-9613-C895C898D3F1}" destId="{0B6DF1C2-F579-4C09-A710-99DD3476D229}" srcOrd="1" destOrd="0" presId="urn:microsoft.com/office/officeart/2005/8/layout/pyramid4"/>
    <dgm:cxn modelId="{ADA03FEB-E2CC-4F99-8834-E3E313A02ED7}" type="presParOf" srcId="{BE2FC0D5-AA33-4532-9613-C895C898D3F1}" destId="{90BEA901-86C4-4FB1-A852-3B46D358C724}" srcOrd="2" destOrd="0" presId="urn:microsoft.com/office/officeart/2005/8/layout/pyramid4"/>
    <dgm:cxn modelId="{28565BD4-59FA-410E-84E6-84B641674ACD}" type="presParOf" srcId="{BE2FC0D5-AA33-4532-9613-C895C898D3F1}" destId="{F68896EA-E0A5-4FC6-81B4-8BE206DB9FB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1442" cy="3456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4953" y="1"/>
            <a:ext cx="4341442" cy="3456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C00EBCAE-F737-416A-BF77-CEFC53A8659E}" type="datetimeFigureOut">
              <a:rPr lang="fr-CA" smtClean="0"/>
              <a:t>2015-06-24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42560"/>
            <a:ext cx="4341442" cy="34560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4953" y="6542560"/>
            <a:ext cx="4341442" cy="34560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4365800-7982-482C-A8F7-27B9DD4DD0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037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1442" cy="3456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4953" y="1"/>
            <a:ext cx="4341442" cy="3456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D4C157B7-C711-4F44-893F-00530C7C82AD}" type="datetimeFigureOut">
              <a:rPr lang="fr-CA" smtClean="0"/>
              <a:t>2015-06-24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59163" y="860425"/>
            <a:ext cx="3100387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1872" y="3314928"/>
            <a:ext cx="8014970" cy="271221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42560"/>
            <a:ext cx="4341442" cy="34560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4953" y="6542560"/>
            <a:ext cx="4341442" cy="34560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F6282FA-7002-4F60-BCA9-98081D42CC45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5225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err="1" smtClean="0"/>
              <a:t>Review</a:t>
            </a:r>
            <a:r>
              <a:rPr lang="fr-CA" dirty="0" smtClean="0"/>
              <a:t>:</a:t>
            </a:r>
            <a:r>
              <a:rPr lang="fr-CA" baseline="0" dirty="0" smtClean="0"/>
              <a:t> use of techno in all possible </a:t>
            </a:r>
            <a:r>
              <a:rPr lang="fr-CA" baseline="0" dirty="0" err="1" smtClean="0"/>
              <a:t>clinical</a:t>
            </a:r>
            <a:r>
              <a:rPr lang="fr-CA" baseline="0" dirty="0" smtClean="0"/>
              <a:t> applications</a:t>
            </a:r>
          </a:p>
          <a:p>
            <a:r>
              <a:rPr lang="fr-CA" baseline="0" dirty="0" smtClean="0"/>
              <a:t>Data: </a:t>
            </a:r>
            <a:r>
              <a:rPr lang="fr-CA" baseline="0" dirty="0" err="1" smtClean="0"/>
              <a:t>focuses</a:t>
            </a:r>
            <a:r>
              <a:rPr lang="fr-CA" baseline="0" dirty="0" smtClean="0"/>
              <a:t> on data </a:t>
            </a:r>
            <a:r>
              <a:rPr lang="fr-CA" baseline="0" dirty="0" err="1" smtClean="0"/>
              <a:t>analysis</a:t>
            </a:r>
            <a:r>
              <a:rPr lang="fr-CA" baseline="0" dirty="0" smtClean="0"/>
              <a:t> </a:t>
            </a:r>
            <a:r>
              <a:rPr lang="fr-CA" baseline="0" dirty="0" err="1" smtClean="0"/>
              <a:t>process</a:t>
            </a:r>
            <a:r>
              <a:rPr lang="fr-CA" baseline="0" dirty="0" smtClean="0"/>
              <a:t> and </a:t>
            </a:r>
            <a:r>
              <a:rPr lang="fr-CA" baseline="0" dirty="0" err="1" smtClean="0"/>
              <a:t>strategies</a:t>
            </a:r>
            <a:endParaRPr lang="fr-CA" baseline="0" dirty="0" smtClean="0"/>
          </a:p>
          <a:p>
            <a:r>
              <a:rPr lang="fr-CA" baseline="0" dirty="0" smtClean="0"/>
              <a:t>Application: </a:t>
            </a:r>
            <a:r>
              <a:rPr lang="fr-CA" baseline="0" dirty="0" err="1" smtClean="0"/>
              <a:t>actually</a:t>
            </a:r>
            <a:r>
              <a:rPr lang="fr-CA" baseline="0" dirty="0" smtClean="0"/>
              <a:t> </a:t>
            </a:r>
            <a:r>
              <a:rPr lang="fr-CA" baseline="0" dirty="0" err="1" smtClean="0"/>
              <a:t>applied</a:t>
            </a:r>
            <a:r>
              <a:rPr lang="fr-CA" baseline="0" dirty="0" smtClean="0"/>
              <a:t> in a </a:t>
            </a:r>
            <a:r>
              <a:rPr lang="fr-CA" baseline="0" dirty="0" err="1" smtClean="0"/>
              <a:t>clinical</a:t>
            </a:r>
            <a:r>
              <a:rPr lang="fr-CA" baseline="0" dirty="0" smtClean="0"/>
              <a:t> setting</a:t>
            </a:r>
          </a:p>
          <a:p>
            <a:r>
              <a:rPr lang="fr-CA" baseline="0" dirty="0" smtClean="0"/>
              <a:t>Patient: one or </a:t>
            </a:r>
            <a:r>
              <a:rPr lang="fr-CA" baseline="0" dirty="0" err="1" smtClean="0"/>
              <a:t>several</a:t>
            </a:r>
            <a:r>
              <a:rPr lang="fr-CA" baseline="0" dirty="0" smtClean="0"/>
              <a:t> patients to </a:t>
            </a:r>
            <a:r>
              <a:rPr lang="fr-CA" baseline="0" dirty="0" err="1" smtClean="0"/>
              <a:t>solve</a:t>
            </a:r>
            <a:r>
              <a:rPr lang="fr-CA" baseline="0" dirty="0" smtClean="0"/>
              <a:t> or </a:t>
            </a:r>
            <a:r>
              <a:rPr lang="fr-CA" baseline="0" dirty="0" err="1" smtClean="0"/>
              <a:t>treat</a:t>
            </a:r>
            <a:r>
              <a:rPr lang="fr-CA" baseline="0" dirty="0" smtClean="0"/>
              <a:t> a </a:t>
            </a:r>
            <a:r>
              <a:rPr lang="fr-CA" baseline="0" dirty="0" err="1" smtClean="0"/>
              <a:t>disease</a:t>
            </a:r>
            <a:endParaRPr lang="fr-CA" baseline="0" dirty="0" smtClean="0"/>
          </a:p>
          <a:p>
            <a:r>
              <a:rPr lang="fr-CA" baseline="0" dirty="0" err="1" smtClean="0"/>
              <a:t>Efficiency</a:t>
            </a:r>
            <a:r>
              <a:rPr lang="fr-CA" baseline="0" dirty="0" smtClean="0"/>
              <a:t>: </a:t>
            </a:r>
            <a:r>
              <a:rPr lang="fr-CA" baseline="0" dirty="0" err="1" smtClean="0"/>
              <a:t>comparison</a:t>
            </a:r>
            <a:r>
              <a:rPr lang="fr-CA" baseline="0" dirty="0" smtClean="0"/>
              <a:t> of </a:t>
            </a:r>
            <a:r>
              <a:rPr lang="fr-CA" baseline="0" dirty="0" err="1" smtClean="0"/>
              <a:t>technology</a:t>
            </a:r>
            <a:r>
              <a:rPr lang="fr-CA" baseline="0" dirty="0" smtClean="0"/>
              <a:t> </a:t>
            </a:r>
            <a:r>
              <a:rPr lang="fr-CA" baseline="0" dirty="0" err="1" smtClean="0"/>
              <a:t>with</a:t>
            </a:r>
            <a:r>
              <a:rPr lang="fr-CA" baseline="0" dirty="0" smtClean="0"/>
              <a:t> </a:t>
            </a:r>
            <a:r>
              <a:rPr lang="fr-CA" baseline="0" dirty="0" err="1" smtClean="0"/>
              <a:t>others</a:t>
            </a:r>
            <a:r>
              <a:rPr lang="fr-CA" baseline="0" dirty="0" smtClean="0"/>
              <a:t> (</a:t>
            </a:r>
            <a:r>
              <a:rPr lang="fr-CA" baseline="0" dirty="0" err="1" smtClean="0"/>
              <a:t>gene</a:t>
            </a:r>
            <a:r>
              <a:rPr lang="fr-CA" baseline="0" dirty="0" smtClean="0"/>
              <a:t> panels, WGS, etc..)</a:t>
            </a: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282FA-7002-4F60-BCA9-98081D42CC45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8856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Whole-genome sequencing in health care</a:t>
            </a:r>
          </a:p>
          <a:p>
            <a:r>
              <a:rPr lang="en-CA" dirty="0" smtClean="0"/>
              <a:t>Recommendations of the European Society of Human Genetics </a:t>
            </a:r>
          </a:p>
          <a:p>
            <a:r>
              <a:rPr lang="en-CA" dirty="0" smtClean="0"/>
              <a:t>on behalf of the ESHG Public and Professional Policy Committee</a:t>
            </a:r>
          </a:p>
          <a:p>
            <a:r>
              <a:rPr lang="en-CA" dirty="0" smtClean="0"/>
              <a:t>European Journal of Human Genetics (2013) 21, 580–584; doi:10.1038/ejhg.2013.46</a:t>
            </a:r>
          </a:p>
          <a:p>
            <a:endParaRPr lang="en-CA" dirty="0" smtClean="0"/>
          </a:p>
          <a:p>
            <a:r>
              <a:rPr lang="en-CA" dirty="0" smtClean="0"/>
              <a:t>Reporting results from whole-genome and whole-exome sequencing in clinical practice: a proposal for Canada?</a:t>
            </a:r>
          </a:p>
          <a:p>
            <a:r>
              <a:rPr lang="en-CA" dirty="0" smtClean="0"/>
              <a:t>To cite: Zawati MH, Parry D, Thorogood A, et al. J Med Genet 2014</a:t>
            </a:r>
          </a:p>
          <a:p>
            <a:endParaRPr lang="en-CA" dirty="0" smtClean="0"/>
          </a:p>
          <a:p>
            <a:pPr defTabSz="928299">
              <a:defRPr/>
            </a:pPr>
            <a:r>
              <a:rPr lang="en-CA" b="1" dirty="0"/>
              <a:t>The clinical application of genome-wide sequencing for monogenic diseases in Canada: Position Statement of the Canadian College of Medical Geneticists</a:t>
            </a:r>
          </a:p>
          <a:p>
            <a:pPr defTabSz="928299">
              <a:defRPr/>
            </a:pPr>
            <a:r>
              <a:rPr lang="en-CA" b="1" dirty="0"/>
              <a:t>Published Online First </a:t>
            </a:r>
            <a:r>
              <a:rPr lang="en-CA" dirty="0"/>
              <a:t>7 May 2015</a:t>
            </a:r>
          </a:p>
          <a:p>
            <a:r>
              <a:rPr lang="en-CA" dirty="0" smtClean="0"/>
              <a:t>http://jmg.bmj.com/content/early/2015/05/07/jmedgenet-2015-103144.full </a:t>
            </a:r>
          </a:p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282FA-7002-4F60-BCA9-98081D42CC45}" type="slidenum">
              <a:rPr lang="fr-CA" smtClean="0"/>
              <a:t>17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479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8FA1FD-8562-4FFD-8B2F-C557A15B4162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CE722-00C9-4A5F-8D63-6BC02CE6B7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875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4C80E4-5E90-4061-8E3D-A14D60F3458B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B380E-B069-4DA3-9DE3-F54EDD8D7C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369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6C05A9-9CB9-457C-90D5-AD600F9B7D4D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1AB42-241C-4745-ADCC-01D0D0A283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305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0FE73E-473E-40B4-AF0D-1358D35844BC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24F7B-7A4D-49C5-AA05-97BC0E604F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853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C448AA-A235-4EC3-B65B-96F615747BF1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5AC77-3ACB-443E-A3A8-3F28826F10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232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E2C9FB-90A6-4651-A578-A6FF52DA0D1C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200CC-B278-408A-B17F-29B18C546B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13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6E412B-9D2A-4972-9994-10C801921C9E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FC128-4C4B-443B-B8CD-791449F98D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676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45EDF3-2634-4BC7-B56D-36F49B5BDDF8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30423-66C2-4161-83DF-60FCAC3D3A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011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477AA4-B527-4080-ADDB-F02F2AC1134F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0740F-37CC-49AC-9E9A-D548EEFC97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083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6D0715-2C2F-48DB-BDC1-2A9C195A6869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C5E00-3D11-4FC2-9D88-320A1BD8E5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261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65F390-7C4E-4B4C-B247-FBDE0E1A1046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8CD4E-DA45-43E0-99AA-0237E41573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52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77F042C-DE0D-476F-816E-2388678BCB65}" type="datetimeFigureOut">
              <a:rPr lang="en-GB" altLang="en-US"/>
              <a:pPr/>
              <a:t>24/06/2015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B8E991B-B3D7-45F6-A601-3B7E1AFC885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23646" y="1052736"/>
            <a:ext cx="7896708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ELSI Challenges Associated with Clinical Applications of Exome Sequencing: preliminary results from a Systematic Literature Review</a:t>
            </a:r>
            <a:endParaRPr lang="en-CA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079612" y="3861048"/>
            <a:ext cx="6984776" cy="2376264"/>
          </a:xfrm>
        </p:spPr>
        <p:txBody>
          <a:bodyPr/>
          <a:lstStyle/>
          <a:p>
            <a:r>
              <a:rPr lang="en-CA" dirty="0" smtClean="0"/>
              <a:t>Gabrielle Bertier, PhD candidate</a:t>
            </a:r>
          </a:p>
          <a:p>
            <a:r>
              <a:rPr lang="en-US" dirty="0" smtClean="0"/>
              <a:t>McGill University, Toulouse III University</a:t>
            </a:r>
          </a:p>
          <a:p>
            <a:r>
              <a:rPr lang="en-US" sz="2000" i="1" dirty="0" smtClean="0"/>
              <a:t>Translation in healthcare conference -  </a:t>
            </a:r>
          </a:p>
          <a:p>
            <a:r>
              <a:rPr lang="en-US" sz="2000" i="1" dirty="0" smtClean="0"/>
              <a:t>Exploring the impact of emerging technologies</a:t>
            </a:r>
          </a:p>
          <a:p>
            <a:r>
              <a:rPr lang="en-US" sz="2000" i="1" dirty="0" smtClean="0"/>
              <a:t>University of oxford  23-25 June 2015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24183255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2. Preliminary Findings</a:t>
            </a:r>
          </a:p>
          <a:p>
            <a:pPr algn="l"/>
            <a:r>
              <a:rPr lang="en-CA" dirty="0" smtClean="0"/>
              <a:t>A. Articles overview</a:t>
            </a:r>
            <a:endParaRPr lang="en-CA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063169"/>
              </p:ext>
            </p:extLst>
          </p:nvPr>
        </p:nvGraphicFramePr>
        <p:xfrm>
          <a:off x="971600" y="2420888"/>
          <a:ext cx="669674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2. Preliminary Findings</a:t>
            </a:r>
          </a:p>
          <a:p>
            <a:pPr algn="l"/>
            <a:r>
              <a:rPr lang="en-CA" dirty="0" smtClean="0"/>
              <a:t>A. Articles overview</a:t>
            </a:r>
            <a:endParaRPr lang="en-CA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12171"/>
              </p:ext>
            </p:extLst>
          </p:nvPr>
        </p:nvGraphicFramePr>
        <p:xfrm>
          <a:off x="237829" y="1851144"/>
          <a:ext cx="8477780" cy="3485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393397" y="5733256"/>
            <a:ext cx="8464089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Acute Myeloid Leukemia, Adult Screening, Autism Spectrum Disorders, 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Cilipopathies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Deafness, Heart diseases, Intellectual disability, Mendelian disorders, Ocular diseases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792022"/>
              </p:ext>
            </p:extLst>
          </p:nvPr>
        </p:nvGraphicFramePr>
        <p:xfrm>
          <a:off x="179512" y="44624"/>
          <a:ext cx="8784976" cy="6667920"/>
        </p:xfrm>
        <a:graphic>
          <a:graphicData uri="http://schemas.openxmlformats.org/drawingml/2006/table">
            <a:tbl>
              <a:tblPr firstRow="1" bandRow="1"/>
              <a:tblGrid>
                <a:gridCol w="1805601"/>
                <a:gridCol w="5197406"/>
                <a:gridCol w="1781969"/>
              </a:tblGrid>
              <a:tr h="312035">
                <a:tc row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Production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Clinical indications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First/</a:t>
                      </a:r>
                      <a:r>
                        <a:rPr lang="en-US" sz="1800" u="none" strike="noStrike" baseline="0" dirty="0" smtClean="0">
                          <a:effectLst/>
                          <a:latin typeface="+mj-lt"/>
                        </a:rPr>
                        <a:t> Second tier test</a:t>
                      </a:r>
                      <a:endParaRPr lang="en-US" sz="1800" u="none" strike="noStrike" dirty="0" smtClean="0"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u="none" strike="noStrike" dirty="0" smtClean="0">
                          <a:effectLst/>
                          <a:latin typeface="+mj-lt"/>
                        </a:rPr>
                        <a:t>Clinicians buy-in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Centralized/Local laboratory</a:t>
                      </a:r>
                      <a:r>
                        <a:rPr lang="en-US" sz="1800" u="none" strike="noStrike" baseline="0" dirty="0" smtClean="0">
                          <a:effectLst/>
                          <a:latin typeface="+mj-lt"/>
                        </a:rPr>
                        <a:t> sequencing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Turnaround time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Data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storage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36%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gene patents, IP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Cost/ 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Reimbursement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70%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Quality Control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Analysis</a:t>
                      </a:r>
                      <a:endParaRPr lang="en-CA" sz="1800" b="1" i="0" u="none" strike="noStrike" dirty="0" smtClean="0">
                        <a:solidFill>
                          <a:srgbClr val="5B9BD5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Variants of Unknown Significance (VUS)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69%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Need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for large scale population d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atabases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Interdisciplinary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ollaborations/Roles in the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clinic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/>
                      <a:r>
                        <a:rPr lang="en-CA" sz="1800" b="1" dirty="0" smtClean="0">
                          <a:latin typeface="+mj-lt"/>
                        </a:rPr>
                        <a:t>Reporting</a:t>
                      </a:r>
                      <a:endParaRPr lang="en-CA" sz="1800" b="1" dirty="0"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Incidental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Findings (IF)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71%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IF 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Reproductive choices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Clinicians education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VUS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Pre/Post test Counselling, Communication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Availability</a:t>
                      </a:r>
                      <a:r>
                        <a:rPr lang="en-CA" sz="1800" b="1" u="none" strike="noStrike" baseline="0" dirty="0" smtClean="0">
                          <a:effectLst/>
                          <a:latin typeface="+mj-lt"/>
                        </a:rPr>
                        <a:t> of Results</a:t>
                      </a:r>
                      <a:endParaRPr lang="en-CA" sz="1800" b="1" dirty="0"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Ownership, access, privacy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sz="10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Genetic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Discrimination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sz="10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Electronic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Health Records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286048"/>
              </p:ext>
            </p:extLst>
          </p:nvPr>
        </p:nvGraphicFramePr>
        <p:xfrm>
          <a:off x="228600" y="44624"/>
          <a:ext cx="8735888" cy="6667920"/>
        </p:xfrm>
        <a:graphic>
          <a:graphicData uri="http://schemas.openxmlformats.org/drawingml/2006/table">
            <a:tbl>
              <a:tblPr firstRow="1" bandRow="1"/>
              <a:tblGrid>
                <a:gridCol w="1795512"/>
                <a:gridCol w="5168365"/>
                <a:gridCol w="1772011"/>
              </a:tblGrid>
              <a:tr h="312035">
                <a:tc row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Production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Clinical indications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First/</a:t>
                      </a:r>
                      <a:r>
                        <a:rPr lang="en-US" sz="1800" u="none" strike="noStrike" baseline="0" dirty="0" smtClean="0">
                          <a:effectLst/>
                          <a:latin typeface="+mj-lt"/>
                        </a:rPr>
                        <a:t> Second tier test</a:t>
                      </a:r>
                      <a:endParaRPr lang="en-US" sz="1800" u="none" strike="noStrike" dirty="0" smtClean="0"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u="none" strike="noStrike" dirty="0" smtClean="0">
                          <a:effectLst/>
                          <a:latin typeface="+mj-lt"/>
                        </a:rPr>
                        <a:t>Clinicians buy-in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Centralized/Local laboratory</a:t>
                      </a:r>
                      <a:r>
                        <a:rPr lang="en-US" sz="1800" u="none" strike="noStrike" baseline="0" dirty="0" smtClean="0">
                          <a:effectLst/>
                          <a:latin typeface="+mj-lt"/>
                        </a:rPr>
                        <a:t> sequencing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Turnaround time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Data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storage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36%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gene patents, IP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Cost/ </a:t>
                      </a:r>
                      <a:r>
                        <a:rPr lang="en-C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Reimbursement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Quality Control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Analysis</a:t>
                      </a:r>
                      <a:endParaRPr lang="en-CA" sz="1800" b="1" i="0" u="none" strike="noStrike" dirty="0" smtClean="0">
                        <a:solidFill>
                          <a:srgbClr val="5B9BD5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Variants of Unknown Significance (VUS)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Need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for large scale population d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atabases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Interdisciplinary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ollaborations/Roles in the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clinic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/>
                      <a:r>
                        <a:rPr lang="en-CA" sz="1800" b="1" dirty="0" smtClean="0">
                          <a:latin typeface="+mj-lt"/>
                        </a:rPr>
                        <a:t>Reporting</a:t>
                      </a:r>
                      <a:endParaRPr lang="en-CA" sz="1800" b="1" dirty="0"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Incidental</a:t>
                      </a:r>
                      <a:r>
                        <a:rPr lang="en-CA" sz="1800" b="0" i="0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 Findings (IF)</a:t>
                      </a:r>
                      <a:endParaRPr lang="en-CA" sz="1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71%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IF 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Reproductive choices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Clinicians education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VUS </a:t>
                      </a:r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Pre/Post test Counselling, Communication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Availability</a:t>
                      </a:r>
                      <a:r>
                        <a:rPr lang="en-CA" sz="1800" b="1" u="none" strike="noStrike" baseline="0" dirty="0" smtClean="0">
                          <a:effectLst/>
                          <a:latin typeface="+mj-lt"/>
                        </a:rPr>
                        <a:t> of Results</a:t>
                      </a:r>
                      <a:endParaRPr lang="en-CA" sz="1800" b="1" dirty="0"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Ownership, access, privacy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sz="10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Genetic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Discrimination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sz="10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Electronic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Health Records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24059"/>
              </p:ext>
            </p:extLst>
          </p:nvPr>
        </p:nvGraphicFramePr>
        <p:xfrm>
          <a:off x="228600" y="44624"/>
          <a:ext cx="8735888" cy="6667920"/>
        </p:xfrm>
        <a:graphic>
          <a:graphicData uri="http://schemas.openxmlformats.org/drawingml/2006/table">
            <a:tbl>
              <a:tblPr firstRow="1" bandRow="1"/>
              <a:tblGrid>
                <a:gridCol w="1795512"/>
                <a:gridCol w="5168365"/>
                <a:gridCol w="1772011"/>
              </a:tblGrid>
              <a:tr h="312035">
                <a:tc row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Production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Clinical indications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First/</a:t>
                      </a:r>
                      <a:r>
                        <a:rPr lang="en-US" sz="1800" u="none" strike="noStrike" baseline="0" dirty="0" smtClean="0">
                          <a:effectLst/>
                          <a:latin typeface="+mj-lt"/>
                        </a:rPr>
                        <a:t> Second tier test</a:t>
                      </a:r>
                      <a:endParaRPr lang="en-US" sz="1800" u="none" strike="noStrike" dirty="0" smtClean="0"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u="none" strike="noStrike" dirty="0" smtClean="0">
                          <a:effectLst/>
                          <a:latin typeface="+mj-lt"/>
                        </a:rPr>
                        <a:t>Clinicians buy-in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 smtClean="0">
                          <a:effectLst/>
                          <a:latin typeface="+mj-lt"/>
                        </a:rPr>
                        <a:t>Centralized/Local laboratory</a:t>
                      </a:r>
                      <a:r>
                        <a:rPr lang="en-US" sz="1800" u="none" strike="noStrike" baseline="0" dirty="0" smtClean="0">
                          <a:effectLst/>
                          <a:latin typeface="+mj-lt"/>
                        </a:rPr>
                        <a:t> sequencing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Turnaround time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Data </a:t>
                      </a:r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storage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36%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gene patents, IP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Cost/ </a:t>
                      </a:r>
                      <a:r>
                        <a:rPr lang="en-CA" sz="18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Reimbursement</a:t>
                      </a:r>
                      <a:endParaRPr lang="en-CA" sz="1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70%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Quality Control </a:t>
                      </a:r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Analysis</a:t>
                      </a:r>
                      <a:endParaRPr lang="en-CA" sz="1800" b="1" i="0" u="none" strike="noStrike" dirty="0" smtClean="0">
                        <a:solidFill>
                          <a:srgbClr val="5B9BD5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Variants of Unknown Significance (VUS)</a:t>
                      </a:r>
                      <a:endParaRPr lang="en-CA" sz="1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69%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Need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for large scale population d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atabases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Interdisciplinary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</a:t>
                      </a:r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ollaborations/Roles in the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clinic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/>
                      <a:r>
                        <a:rPr lang="en-CA" sz="1800" b="1" dirty="0" smtClean="0">
                          <a:latin typeface="+mj-lt"/>
                        </a:rPr>
                        <a:t>Reporting</a:t>
                      </a:r>
                      <a:endParaRPr lang="en-CA" sz="1800" b="1" dirty="0"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Incidental</a:t>
                      </a:r>
                      <a:r>
                        <a:rPr lang="en-CA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Findings (IF)</a:t>
                      </a:r>
                      <a:endParaRPr lang="en-CA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IF 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Reproductive choices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Clinicians education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VUS 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standards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Pre/Post test Counselling, Communication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u="none" strike="noStrike" dirty="0" smtClean="0">
                          <a:effectLst/>
                          <a:latin typeface="+mj-lt"/>
                        </a:rPr>
                        <a:t>Availability</a:t>
                      </a:r>
                      <a:r>
                        <a:rPr lang="en-CA" sz="1800" b="1" u="none" strike="noStrike" baseline="0" dirty="0" smtClean="0">
                          <a:effectLst/>
                          <a:latin typeface="+mj-lt"/>
                        </a:rPr>
                        <a:t> of Results</a:t>
                      </a:r>
                      <a:endParaRPr lang="en-CA" sz="1800" b="1" dirty="0"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Ownership, access, privacy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sz="10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Genetic </a:t>
                      </a:r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Discrimination</a:t>
                      </a: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2035">
                <a:tc vMerge="1">
                  <a:txBody>
                    <a:bodyPr/>
                    <a:lstStyle/>
                    <a:p>
                      <a:endParaRPr lang="en-CA" sz="10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l" rtl="0" fontAlgn="ctr"/>
                      <a:r>
                        <a:rPr lang="en-C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Electronic</a:t>
                      </a:r>
                      <a:r>
                        <a:rPr lang="en-CA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Health Records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21600" marB="2160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DIN Light"/>
                        </a:defRPr>
                      </a:lvl9pPr>
                    </a:lstStyle>
                    <a:p>
                      <a:pPr algn="ctr" fontAlgn="b"/>
                      <a:r>
                        <a:rPr lang="en-C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190833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04664"/>
            <a:ext cx="784887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2. Preliminary Findings</a:t>
            </a:r>
            <a:br>
              <a:rPr lang="en-CA" dirty="0" smtClean="0"/>
            </a:br>
            <a:r>
              <a:rPr lang="en-CA" dirty="0" smtClean="0"/>
              <a:t>B. Implementation Issues</a:t>
            </a:r>
            <a:endParaRPr lang="en-CA" dirty="0"/>
          </a:p>
        </p:txBody>
      </p:sp>
      <p:sp>
        <p:nvSpPr>
          <p:cNvPr id="2" name="Rectangle 1"/>
          <p:cNvSpPr/>
          <p:nvPr/>
        </p:nvSpPr>
        <p:spPr>
          <a:xfrm>
            <a:off x="647564" y="2855143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Implementation underway: technological push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Wide range of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Clear call for Standards </a:t>
            </a:r>
          </a:p>
        </p:txBody>
      </p:sp>
    </p:spTree>
    <p:extLst>
      <p:ext uri="{BB962C8B-B14F-4D97-AF65-F5344CB8AC3E}">
        <p14:creationId xmlns:p14="http://schemas.microsoft.com/office/powerpoint/2010/main" val="2313525621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04664"/>
            <a:ext cx="784887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2. Preliminary Findings</a:t>
            </a:r>
            <a:br>
              <a:rPr lang="en-CA" dirty="0" smtClean="0"/>
            </a:br>
            <a:r>
              <a:rPr lang="en-CA" dirty="0" smtClean="0"/>
              <a:t>B. Implementation Issues</a:t>
            </a:r>
            <a:endParaRPr lang="en-CA" dirty="0"/>
          </a:p>
        </p:txBody>
      </p:sp>
      <p:sp>
        <p:nvSpPr>
          <p:cNvPr id="2" name="Rectangle 1"/>
          <p:cNvSpPr/>
          <p:nvPr/>
        </p:nvSpPr>
        <p:spPr>
          <a:xfrm>
            <a:off x="647564" y="2348880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 smtClean="0"/>
              <a:t>Who </a:t>
            </a:r>
            <a:r>
              <a:rPr lang="en-CA" sz="2800" dirty="0"/>
              <a:t>should regulate?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Professional societies, disease specific implementation regulation?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Hospital policies? (IF, VUS)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Regional/national policies (QC?)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/>
              <a:t>Others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04664"/>
            <a:ext cx="784887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2. Preliminary Findings</a:t>
            </a:r>
            <a:br>
              <a:rPr lang="en-CA" dirty="0" smtClean="0"/>
            </a:br>
            <a:r>
              <a:rPr lang="en-CA" dirty="0" smtClean="0"/>
              <a:t>B. Implementation Issues</a:t>
            </a:r>
            <a:endParaRPr lang="en-CA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100904"/>
              </p:ext>
            </p:extLst>
          </p:nvPr>
        </p:nvGraphicFramePr>
        <p:xfrm>
          <a:off x="531912" y="2276872"/>
          <a:ext cx="7992888" cy="3533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658"/>
                <a:gridCol w="5433142"/>
                <a:gridCol w="792088"/>
              </a:tblGrid>
              <a:tr h="648072">
                <a:tc>
                  <a:txBody>
                    <a:bodyPr/>
                    <a:lstStyle/>
                    <a:p>
                      <a:r>
                        <a:rPr lang="fr-CA" sz="2400" dirty="0" err="1" smtClean="0"/>
                        <a:t>Jurisdiction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Source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sz="2400" dirty="0" err="1" smtClean="0"/>
                        <a:t>Ref</a:t>
                      </a:r>
                      <a:endParaRPr lang="fr-CA" sz="2400" dirty="0"/>
                    </a:p>
                  </a:txBody>
                  <a:tcPr anchor="ctr"/>
                </a:tc>
              </a:tr>
              <a:tr h="651585"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USA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American College of Medical Genetics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17</a:t>
                      </a:r>
                      <a:endParaRPr lang="fr-CA" sz="2400" dirty="0"/>
                    </a:p>
                  </a:txBody>
                  <a:tcPr anchor="ctr"/>
                </a:tc>
              </a:tr>
              <a:tr h="930835"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USA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Presidential Commission for the Study of Bioethics issues 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0</a:t>
                      </a:r>
                      <a:endParaRPr lang="fr-CA" sz="2400" dirty="0"/>
                    </a:p>
                  </a:txBody>
                  <a:tcPr anchor="ctr"/>
                </a:tc>
              </a:tr>
              <a:tr h="651585"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Europe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European society of Human Genetics 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0</a:t>
                      </a:r>
                      <a:endParaRPr lang="fr-CA" sz="2400" dirty="0"/>
                    </a:p>
                  </a:txBody>
                  <a:tcPr anchor="ctr"/>
                </a:tc>
              </a:tr>
              <a:tr h="651585"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Canada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Canadian college of Medical geneticists</a:t>
                      </a:r>
                      <a:endParaRPr lang="fr-C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sz="2400" dirty="0" smtClean="0"/>
                        <a:t>0</a:t>
                      </a:r>
                      <a:endParaRPr lang="fr-CA" sz="2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04664"/>
            <a:ext cx="784887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smtClean="0"/>
              <a:t>3. Discussion</a:t>
            </a:r>
            <a:br>
              <a:rPr lang="en-CA" smtClean="0"/>
            </a:br>
            <a:r>
              <a:rPr lang="en-CA" smtClean="0"/>
              <a:t>A. Study limitations</a:t>
            </a:r>
            <a:endParaRPr lang="en-CA" dirty="0"/>
          </a:p>
        </p:txBody>
      </p:sp>
      <p:sp>
        <p:nvSpPr>
          <p:cNvPr id="2" name="Rectangle 1"/>
          <p:cNvSpPr/>
          <p:nvPr/>
        </p:nvSpPr>
        <p:spPr>
          <a:xfrm>
            <a:off x="747564" y="2708920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latin typeface="+mj-lt"/>
              </a:rPr>
              <a:t>Search, filtering and inclusion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latin typeface="+mj-lt"/>
              </a:rPr>
              <a:t>Preliminary Results (42% results analysed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 smtClean="0">
                <a:latin typeface="+mj-lt"/>
              </a:rPr>
              <a:t>Analysis </a:t>
            </a:r>
            <a:r>
              <a:rPr lang="en-CA" sz="2800" dirty="0">
                <a:latin typeface="+mj-lt"/>
              </a:rPr>
              <a:t>structure and focus</a:t>
            </a:r>
          </a:p>
        </p:txBody>
      </p:sp>
    </p:spTree>
    <p:extLst>
      <p:ext uri="{BB962C8B-B14F-4D97-AF65-F5344CB8AC3E}">
        <p14:creationId xmlns:p14="http://schemas.microsoft.com/office/powerpoint/2010/main" val="1380889268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9552" y="404664"/>
            <a:ext cx="784887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3. Discussion</a:t>
            </a:r>
            <a:br>
              <a:rPr lang="en-CA" dirty="0" smtClean="0"/>
            </a:br>
            <a:r>
              <a:rPr lang="en-CA" dirty="0" smtClean="0"/>
              <a:t>B. Future Steps</a:t>
            </a:r>
            <a:endParaRPr lang="en-CA" dirty="0"/>
          </a:p>
        </p:txBody>
      </p:sp>
      <p:sp>
        <p:nvSpPr>
          <p:cNvPr id="2" name="Rectangle 1"/>
          <p:cNvSpPr/>
          <p:nvPr/>
        </p:nvSpPr>
        <p:spPr>
          <a:xfrm>
            <a:off x="747564" y="2708920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Second researcher looking through the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Finish data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Analysis of current regulatory </a:t>
            </a:r>
            <a:r>
              <a:rPr lang="en-US" sz="2800" dirty="0" smtClean="0">
                <a:latin typeface="+mj-lt"/>
              </a:rPr>
              <a:t>framework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0539374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838200" y="365125"/>
            <a:ext cx="7190184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38200" y="1690688"/>
            <a:ext cx="719018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CA" dirty="0" smtClean="0">
                <a:solidFill>
                  <a:schemeClr val="tx1"/>
                </a:solidFill>
              </a:rPr>
              <a:t>Introduction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CA" dirty="0" smtClean="0">
                <a:solidFill>
                  <a:schemeClr val="tx1"/>
                </a:solidFill>
              </a:rPr>
              <a:t>Context &amp; Study objectives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CA" dirty="0" smtClean="0">
                <a:solidFill>
                  <a:schemeClr val="tx1"/>
                </a:solidFill>
              </a:rPr>
              <a:t>Methodology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dirty="0" smtClean="0">
                <a:solidFill>
                  <a:schemeClr val="tx1"/>
                </a:solidFill>
              </a:rPr>
              <a:t>Preliminary findings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CA" dirty="0" smtClean="0">
                <a:solidFill>
                  <a:schemeClr val="tx1"/>
                </a:solidFill>
              </a:rPr>
              <a:t>Articles overview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CA" dirty="0" smtClean="0">
                <a:solidFill>
                  <a:schemeClr val="tx1"/>
                </a:solidFill>
              </a:rPr>
              <a:t>Technology users identified implementation issues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dirty="0" smtClean="0">
                <a:solidFill>
                  <a:schemeClr val="tx1"/>
                </a:solidFill>
              </a:rPr>
              <a:t>Discussion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CA" dirty="0" smtClean="0">
                <a:solidFill>
                  <a:schemeClr val="tx1"/>
                </a:solidFill>
              </a:rPr>
              <a:t>Study limitations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CA" dirty="0" smtClean="0">
                <a:solidFill>
                  <a:schemeClr val="tx1"/>
                </a:solidFill>
              </a:rPr>
              <a:t>Future steps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82138" y="307422"/>
            <a:ext cx="553002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smtClean="0"/>
              <a:t>Acknowledgements</a:t>
            </a:r>
            <a:endParaRPr lang="en-CA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78" y="3923149"/>
            <a:ext cx="3024264" cy="709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43178" y="4944809"/>
            <a:ext cx="3007096" cy="855834"/>
            <a:chOff x="2133600" y="5022556"/>
            <a:chExt cx="5212846" cy="1277431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CFBFA"/>
                </a:clrFrom>
                <a:clrTo>
                  <a:srgbClr val="FCFBFA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33600" y="5022556"/>
              <a:ext cx="5105400" cy="1172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ight Triangle 7"/>
            <p:cNvSpPr/>
            <p:nvPr/>
          </p:nvSpPr>
          <p:spPr>
            <a:xfrm rot="16200000">
              <a:off x="6615912" y="5569453"/>
              <a:ext cx="788976" cy="672092"/>
            </a:xfrm>
            <a:prstGeom prst="rt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 descr="CGP onl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598" y="2786995"/>
            <a:ext cx="1516744" cy="925660"/>
          </a:xfrm>
          <a:prstGeom prst="rect">
            <a:avLst/>
          </a:prstGeom>
        </p:spPr>
      </p:pic>
      <p:pic>
        <p:nvPicPr>
          <p:cNvPr id="10" name="Picture 9" descr="CGP text onl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12608" y="2923952"/>
            <a:ext cx="2491125" cy="72730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3386" y="1598548"/>
            <a:ext cx="32838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Professor Yann Joly</a:t>
            </a:r>
          </a:p>
          <a:p>
            <a:r>
              <a:rPr lang="en-CA" dirty="0" smtClean="0"/>
              <a:t>Professor Bartha Maria Knoppers</a:t>
            </a:r>
          </a:p>
          <a:p>
            <a:r>
              <a:rPr lang="en-CA" dirty="0" smtClean="0"/>
              <a:t>Martin H</a:t>
            </a:r>
            <a:r>
              <a:rPr lang="es-ES_tradnl" dirty="0" err="1" smtClean="0"/>
              <a:t>étu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5237502" y="1699774"/>
            <a:ext cx="371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Professor Anne </a:t>
            </a:r>
            <a:r>
              <a:rPr lang="en-CA" dirty="0" err="1" smtClean="0"/>
              <a:t>Cambon</a:t>
            </a:r>
            <a:r>
              <a:rPr lang="en-CA" dirty="0" smtClean="0"/>
              <a:t> Thomsen</a:t>
            </a:r>
          </a:p>
        </p:txBody>
      </p:sp>
      <p:pic>
        <p:nvPicPr>
          <p:cNvPr id="15" name="Picture 2" descr="http://upload.wikimedia.org/wikipedia/fr/a/a4/Logo_UT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100" y="4298031"/>
            <a:ext cx="3237926" cy="10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medias-presse.info/wp-content/uploads/2014/06/INSERM-mpi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81" y="2844069"/>
            <a:ext cx="3633763" cy="138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www.rmga.qc.ca/images/entet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054" y="5924848"/>
            <a:ext cx="3888432" cy="68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180222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smtClean="0"/>
              <a:t>1. Introduction</a:t>
            </a:r>
            <a:br>
              <a:rPr lang="en-CA" smtClean="0"/>
            </a:br>
            <a:r>
              <a:rPr lang="en-CA" smtClean="0"/>
              <a:t>A. Context &amp; Objective</a:t>
            </a:r>
            <a:endParaRPr lang="en-CA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539552" y="2276871"/>
            <a:ext cx="8064897" cy="3900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CA" dirty="0" smtClean="0">
                <a:solidFill>
                  <a:schemeClr val="tx1"/>
                </a:solidFill>
              </a:rPr>
              <a:t>PhD project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Empirical evidence, implementation of whole exome sequencing in the clinical setting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Case studies France/Canada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Data trajectory: from raw sequencing data to clinical information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1. Introduction</a:t>
            </a:r>
            <a:br>
              <a:rPr lang="en-CA" dirty="0" smtClean="0"/>
            </a:br>
            <a:r>
              <a:rPr lang="en-CA" dirty="0" smtClean="0"/>
              <a:t>A. Context &amp; Objective</a:t>
            </a:r>
            <a:endParaRPr lang="en-CA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500748" y="1988840"/>
            <a:ext cx="8064897" cy="411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CA" dirty="0" smtClean="0">
                <a:solidFill>
                  <a:schemeClr val="tx1"/>
                </a:solidFill>
              </a:rPr>
              <a:t>Whole Exome Sequencing</a:t>
            </a:r>
          </a:p>
          <a:p>
            <a:pPr lvl="1" algn="l"/>
            <a:r>
              <a:rPr lang="en-CA" dirty="0" smtClean="0">
                <a:solidFill>
                  <a:schemeClr val="tx1"/>
                </a:solidFill>
              </a:rPr>
              <a:t>Protein coding regions of all genes</a:t>
            </a:r>
          </a:p>
          <a:p>
            <a:pPr lvl="1" algn="l"/>
            <a:r>
              <a:rPr lang="en-CA" dirty="0" smtClean="0">
                <a:solidFill>
                  <a:schemeClr val="tx1"/>
                </a:solidFill>
              </a:rPr>
              <a:t>≈2% genome</a:t>
            </a:r>
          </a:p>
          <a:p>
            <a:pPr lvl="1" algn="l"/>
            <a:r>
              <a:rPr lang="en-CA" dirty="0" smtClean="0">
                <a:solidFill>
                  <a:schemeClr val="tx1"/>
                </a:solidFill>
              </a:rPr>
              <a:t>&lt;5.000 CAD</a:t>
            </a:r>
          </a:p>
          <a:p>
            <a:pPr lvl="1" algn="l"/>
            <a:r>
              <a:rPr lang="en-CA" dirty="0" smtClean="0">
                <a:solidFill>
                  <a:schemeClr val="tx1"/>
                </a:solidFill>
              </a:rPr>
              <a:t>Diverse uses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tx1"/>
                </a:solidFill>
              </a:rPr>
              <a:t>Diagnosis, etiology, predisposition, treatment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CA" dirty="0" err="1" smtClean="0">
                <a:solidFill>
                  <a:schemeClr val="tx1"/>
                </a:solidFill>
              </a:rPr>
              <a:t>mendelian</a:t>
            </a:r>
            <a:r>
              <a:rPr lang="en-CA" dirty="0" smtClean="0">
                <a:solidFill>
                  <a:schemeClr val="tx1"/>
                </a:solidFill>
              </a:rPr>
              <a:t> disorders, undiagnosed diseases, cancer, intellectual disability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535276" y="2091632"/>
            <a:ext cx="7997164" cy="3777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CA" sz="3600" dirty="0" smtClean="0">
                <a:solidFill>
                  <a:schemeClr val="tx1"/>
                </a:solidFill>
              </a:rPr>
              <a:t>Study Objective: 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ELSI Challenges </a:t>
            </a:r>
            <a:r>
              <a:rPr lang="en-US" dirty="0" smtClean="0">
                <a:solidFill>
                  <a:schemeClr val="tx1"/>
                </a:solidFill>
              </a:rPr>
              <a:t>– implementation, data, results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Clinical Applications </a:t>
            </a:r>
            <a:r>
              <a:rPr lang="en-US" dirty="0" smtClean="0">
                <a:solidFill>
                  <a:schemeClr val="tx1"/>
                </a:solidFill>
              </a:rPr>
              <a:t>– result use in patient care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Exome Sequencing </a:t>
            </a:r>
            <a:r>
              <a:rPr lang="en-US" dirty="0" smtClean="0">
                <a:solidFill>
                  <a:schemeClr val="tx1"/>
                </a:solidFill>
              </a:rPr>
              <a:t>– strict technological focus</a:t>
            </a:r>
            <a:endParaRPr lang="en-CA" dirty="0" smtClean="0">
              <a:solidFill>
                <a:schemeClr val="tx1"/>
              </a:solidFill>
            </a:endParaRPr>
          </a:p>
          <a:p>
            <a:pPr algn="l"/>
            <a:endParaRPr lang="en-CA" b="1" dirty="0" smtClean="0">
              <a:solidFill>
                <a:schemeClr val="tx1"/>
              </a:solidFill>
            </a:endParaRPr>
          </a:p>
          <a:p>
            <a:pPr algn="l"/>
            <a:r>
              <a:rPr lang="en-CA" b="1" dirty="0" smtClean="0">
                <a:solidFill>
                  <a:schemeClr val="tx1"/>
                </a:solidFill>
              </a:rPr>
              <a:t>Technology Users </a:t>
            </a:r>
            <a:r>
              <a:rPr lang="en-CA" dirty="0" smtClean="0">
                <a:solidFill>
                  <a:schemeClr val="tx1"/>
                </a:solidFill>
              </a:rPr>
              <a:t>– Researchers, MDs, clinicians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1. Introduction</a:t>
            </a:r>
            <a:br>
              <a:rPr lang="en-CA" dirty="0" smtClean="0"/>
            </a:br>
            <a:r>
              <a:rPr lang="en-CA" dirty="0" smtClean="0"/>
              <a:t>A. Context &amp; Objective</a:t>
            </a:r>
            <a:endParaRPr lang="en-CA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1. Introduction</a:t>
            </a:r>
            <a:br>
              <a:rPr lang="en-CA" dirty="0" smtClean="0"/>
            </a:br>
            <a:r>
              <a:rPr lang="en-CA" dirty="0" smtClean="0"/>
              <a:t>B. Methodology</a:t>
            </a:r>
            <a:endParaRPr lang="en-CA" dirty="0"/>
          </a:p>
        </p:txBody>
      </p:sp>
      <p:sp>
        <p:nvSpPr>
          <p:cNvPr id="8" name="Rectangle 7"/>
          <p:cNvSpPr/>
          <p:nvPr/>
        </p:nvSpPr>
        <p:spPr>
          <a:xfrm>
            <a:off x="481833" y="2132856"/>
            <a:ext cx="8180333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b="1" dirty="0" smtClean="0"/>
              <a:t>Search   </a:t>
            </a:r>
            <a:r>
              <a:rPr lang="en-US" sz="2400" dirty="0" smtClean="0"/>
              <a:t>EBSCO, EMBASE, PubMed, Science Direct, Scopus, Web </a:t>
            </a:r>
            <a:r>
              <a:rPr lang="en-US" sz="2400" dirty="0"/>
              <a:t>of Science</a:t>
            </a:r>
          </a:p>
          <a:p>
            <a:pPr fontAlgn="b"/>
            <a:endParaRPr lang="en-CA" sz="2400" b="1" dirty="0" smtClean="0"/>
          </a:p>
          <a:p>
            <a:pPr fontAlgn="b"/>
            <a:r>
              <a:rPr lang="en-CA" sz="2400" dirty="0" smtClean="0"/>
              <a:t>(“</a:t>
            </a:r>
            <a:r>
              <a:rPr lang="en-CA" sz="2400" dirty="0"/>
              <a:t>exome sequencing” </a:t>
            </a:r>
            <a:r>
              <a:rPr lang="en-CA" sz="2400" b="1" dirty="0"/>
              <a:t>OR</a:t>
            </a:r>
            <a:r>
              <a:rPr lang="en-CA" sz="2400" dirty="0"/>
              <a:t> “whole-exome sequencing” </a:t>
            </a:r>
            <a:r>
              <a:rPr lang="en-CA" sz="2400" b="1" dirty="0"/>
              <a:t>OR</a:t>
            </a:r>
            <a:r>
              <a:rPr lang="en-CA" sz="2400" dirty="0"/>
              <a:t> “whole exome sequencing</a:t>
            </a:r>
            <a:r>
              <a:rPr lang="en-CA" sz="2400" dirty="0" smtClean="0"/>
              <a:t>”) </a:t>
            </a:r>
          </a:p>
          <a:p>
            <a:pPr fontAlgn="b">
              <a:spcBef>
                <a:spcPts val="600"/>
              </a:spcBef>
              <a:spcAft>
                <a:spcPts val="600"/>
              </a:spcAft>
            </a:pPr>
            <a:r>
              <a:rPr lang="en-CA" sz="2400" b="1" dirty="0" smtClean="0"/>
              <a:t>AND </a:t>
            </a:r>
            <a:endParaRPr lang="en-CA" sz="2400" b="1" dirty="0"/>
          </a:p>
          <a:p>
            <a:pPr fontAlgn="b"/>
            <a:r>
              <a:rPr lang="en-CA" sz="2400" dirty="0" smtClean="0"/>
              <a:t>(“</a:t>
            </a:r>
            <a:r>
              <a:rPr lang="en-CA" sz="2400" dirty="0"/>
              <a:t>Clinical application” </a:t>
            </a:r>
            <a:r>
              <a:rPr lang="en-CA" sz="2400" b="1" dirty="0"/>
              <a:t>OR</a:t>
            </a:r>
            <a:r>
              <a:rPr lang="en-CA" sz="2400" dirty="0"/>
              <a:t> “Medical application” </a:t>
            </a:r>
            <a:r>
              <a:rPr lang="en-CA" sz="2400" b="1" dirty="0"/>
              <a:t>OR</a:t>
            </a:r>
            <a:r>
              <a:rPr lang="en-CA" sz="2400" dirty="0"/>
              <a:t> “Healthcare” </a:t>
            </a:r>
            <a:r>
              <a:rPr lang="en-CA" sz="2400" b="1" dirty="0"/>
              <a:t>OR</a:t>
            </a:r>
            <a:r>
              <a:rPr lang="en-CA" sz="2400" dirty="0"/>
              <a:t> “Clinical care” </a:t>
            </a:r>
            <a:r>
              <a:rPr lang="en-CA" sz="2400" b="1" dirty="0"/>
              <a:t>OR</a:t>
            </a:r>
            <a:r>
              <a:rPr lang="en-CA" sz="2400" dirty="0"/>
              <a:t> “Medical care” </a:t>
            </a:r>
            <a:r>
              <a:rPr lang="en-CA" sz="2400" b="1" dirty="0"/>
              <a:t>OR</a:t>
            </a:r>
            <a:r>
              <a:rPr lang="en-CA" sz="2400" dirty="0"/>
              <a:t> “Clinical practice” </a:t>
            </a:r>
            <a:r>
              <a:rPr lang="en-CA" sz="2400" b="1" dirty="0"/>
              <a:t>OR</a:t>
            </a:r>
            <a:r>
              <a:rPr lang="en-CA" sz="2400" dirty="0"/>
              <a:t> “Clinical diagnostic” </a:t>
            </a:r>
            <a:r>
              <a:rPr lang="en-CA" sz="2400" b="1" dirty="0"/>
              <a:t>OR</a:t>
            </a:r>
            <a:r>
              <a:rPr lang="en-CA" sz="2400" dirty="0"/>
              <a:t> “Medical practice</a:t>
            </a:r>
            <a:r>
              <a:rPr lang="en-CA" sz="2400" dirty="0" smtClean="0"/>
              <a:t>”)</a:t>
            </a:r>
            <a:endParaRPr lang="en-CA" sz="2400" dirty="0"/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1. Introduction</a:t>
            </a:r>
            <a:br>
              <a:rPr lang="en-CA" dirty="0" smtClean="0"/>
            </a:br>
            <a:r>
              <a:rPr lang="en-CA" dirty="0" smtClean="0"/>
              <a:t>B. Methodology</a:t>
            </a:r>
            <a:endParaRPr lang="en-CA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006075"/>
              </p:ext>
            </p:extLst>
          </p:nvPr>
        </p:nvGraphicFramePr>
        <p:xfrm>
          <a:off x="535276" y="2636912"/>
          <a:ext cx="7997164" cy="2475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2725"/>
                <a:gridCol w="2034439"/>
              </a:tblGrid>
              <a:tr h="369413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1" u="none" strike="noStrike" dirty="0">
                          <a:effectLst/>
                        </a:rPr>
                        <a:t>Filtering process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1" u="none" strike="noStrike" dirty="0">
                          <a:effectLst/>
                        </a:rPr>
                        <a:t>Total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369413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Total </a:t>
                      </a:r>
                      <a:r>
                        <a:rPr lang="en-CA" sz="2400" u="none" strike="noStrike" dirty="0" smtClean="0">
                          <a:effectLst/>
                        </a:rPr>
                        <a:t>hits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u="none" strike="noStrike" dirty="0" smtClean="0">
                          <a:effectLst/>
                        </a:rPr>
                        <a:t>2.275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6464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smtClean="0">
                          <a:effectLst/>
                        </a:rPr>
                        <a:t>Unique, peer </a:t>
                      </a:r>
                      <a:r>
                        <a:rPr lang="en-US" sz="2400" u="none" strike="noStrike" dirty="0">
                          <a:effectLst/>
                        </a:rPr>
                        <a:t>reviewed journal </a:t>
                      </a:r>
                      <a:r>
                        <a:rPr lang="en-US" sz="2400" u="none" strike="noStrike" dirty="0" smtClean="0">
                          <a:effectLst/>
                        </a:rPr>
                        <a:t>articles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u="none" strike="noStrike" dirty="0">
                          <a:effectLst/>
                        </a:rPr>
                        <a:t>1714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369413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Analysed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u="none" strike="noStrike" baseline="0" dirty="0" smtClean="0">
                          <a:effectLst/>
                        </a:rPr>
                        <a:t>714 (42%)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369413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 smtClean="0">
                          <a:effectLst/>
                        </a:rPr>
                        <a:t>Included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u="none" strike="noStrike" dirty="0" smtClean="0">
                          <a:effectLst/>
                        </a:rPr>
                        <a:t>47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48476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1. Introduction</a:t>
            </a:r>
            <a:br>
              <a:rPr lang="en-CA" dirty="0" smtClean="0"/>
            </a:br>
            <a:r>
              <a:rPr lang="en-CA" dirty="0" smtClean="0"/>
              <a:t>B. Methodology</a:t>
            </a:r>
            <a:endParaRPr lang="en-CA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99818347"/>
              </p:ext>
            </p:extLst>
          </p:nvPr>
        </p:nvGraphicFramePr>
        <p:xfrm>
          <a:off x="685529" y="2021878"/>
          <a:ext cx="7997164" cy="4414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 rot="18677780">
            <a:off x="363097" y="3529948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 smtClean="0"/>
              <a:t>Inclusion </a:t>
            </a:r>
            <a:r>
              <a:rPr lang="fr-CA" sz="3200" dirty="0" err="1" smtClean="0"/>
              <a:t>Criteria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581619169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750050"/>
            <a:ext cx="914400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35276" y="365125"/>
            <a:ext cx="8180333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l"/>
            <a:r>
              <a:rPr lang="en-CA" dirty="0" smtClean="0"/>
              <a:t>2. Preliminary Findings</a:t>
            </a:r>
          </a:p>
          <a:p>
            <a:pPr algn="l"/>
            <a:r>
              <a:rPr lang="en-CA" dirty="0" smtClean="0"/>
              <a:t>A. Articles overview</a:t>
            </a:r>
            <a:endParaRPr lang="en-CA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941067"/>
              </p:ext>
            </p:extLst>
          </p:nvPr>
        </p:nvGraphicFramePr>
        <p:xfrm>
          <a:off x="251520" y="1916832"/>
          <a:ext cx="4833269" cy="2448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9928741"/>
              </p:ext>
            </p:extLst>
          </p:nvPr>
        </p:nvGraphicFramePr>
        <p:xfrm>
          <a:off x="5148064" y="4005064"/>
          <a:ext cx="3746500" cy="2428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7889512"/>
      </p:ext>
    </p:extLst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PechaKuchaTemplate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PechaKuchaTemplate (2)</Template>
  <TotalTime>122</TotalTime>
  <Words>983</Words>
  <Application>Microsoft Office PowerPoint</Application>
  <PresentationFormat>On-screen Show (4:3)</PresentationFormat>
  <Paragraphs>265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ＭＳ Ｐゴシック</vt:lpstr>
      <vt:lpstr>Arial</vt:lpstr>
      <vt:lpstr>Calibri</vt:lpstr>
      <vt:lpstr>PechaKuchaTemplate (2)</vt:lpstr>
      <vt:lpstr>ELSI Challenges Associated with Clinical Applications of Exome Sequencing: preliminary results from a Systematic Literature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Prachi Bhatnagar</dc:creator>
  <cp:lastModifiedBy>Hazel Halton</cp:lastModifiedBy>
  <cp:revision>13</cp:revision>
  <cp:lastPrinted>2015-06-22T14:17:17Z</cp:lastPrinted>
  <dcterms:created xsi:type="dcterms:W3CDTF">2014-12-16T11:05:44Z</dcterms:created>
  <dcterms:modified xsi:type="dcterms:W3CDTF">2015-06-24T12:42:58Z</dcterms:modified>
</cp:coreProperties>
</file>