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p:sldMasterIdLst>
    <p:sldMasterId id="2147483648" r:id="rId1"/>
  </p:sldMasterIdLst>
  <p:notesMasterIdLst>
    <p:notesMasterId r:id="rId22"/>
  </p:notesMasterIdLst>
  <p:handoutMasterIdLst>
    <p:handoutMasterId r:id="rId23"/>
  </p:handoutMasterIdLst>
  <p:sldIdLst>
    <p:sldId id="266" r:id="rId2"/>
    <p:sldId id="270" r:id="rId3"/>
    <p:sldId id="299" r:id="rId4"/>
    <p:sldId id="274" r:id="rId5"/>
    <p:sldId id="275" r:id="rId6"/>
    <p:sldId id="277" r:id="rId7"/>
    <p:sldId id="291" r:id="rId8"/>
    <p:sldId id="301" r:id="rId9"/>
    <p:sldId id="302" r:id="rId10"/>
    <p:sldId id="303" r:id="rId11"/>
    <p:sldId id="293" r:id="rId12"/>
    <p:sldId id="304" r:id="rId13"/>
    <p:sldId id="305" r:id="rId14"/>
    <p:sldId id="306" r:id="rId15"/>
    <p:sldId id="307" r:id="rId16"/>
    <p:sldId id="308" r:id="rId17"/>
    <p:sldId id="280" r:id="rId18"/>
    <p:sldId id="310" r:id="rId19"/>
    <p:sldId id="311" r:id="rId20"/>
    <p:sldId id="287" r:id="rId21"/>
  </p:sldIdLst>
  <p:sldSz cx="9144000" cy="6858000" type="screen4x3"/>
  <p:notesSz cx="6797675" cy="9926638"/>
  <p:defaultTextStyle>
    <a:defPPr>
      <a:defRPr lang="en-GB"/>
    </a:defPPr>
    <a:lvl1pPr algn="l" rtl="0" eaLnBrk="0" fontAlgn="base" hangingPunct="0">
      <a:spcBef>
        <a:spcPct val="0"/>
      </a:spcBef>
      <a:spcAft>
        <a:spcPct val="0"/>
      </a:spcAft>
      <a:defRPr sz="2400" kern="1200">
        <a:solidFill>
          <a:schemeClr val="tx1"/>
        </a:solidFill>
        <a:latin typeface="TUOS Stephenson" pitchFamily="18" charset="0"/>
        <a:ea typeface="+mn-ea"/>
        <a:cs typeface="+mn-cs"/>
      </a:defRPr>
    </a:lvl1pPr>
    <a:lvl2pPr marL="457200" algn="l" rtl="0" eaLnBrk="0" fontAlgn="base" hangingPunct="0">
      <a:spcBef>
        <a:spcPct val="0"/>
      </a:spcBef>
      <a:spcAft>
        <a:spcPct val="0"/>
      </a:spcAft>
      <a:defRPr sz="2400" kern="1200">
        <a:solidFill>
          <a:schemeClr val="tx1"/>
        </a:solidFill>
        <a:latin typeface="TUOS Stephenson" pitchFamily="18" charset="0"/>
        <a:ea typeface="+mn-ea"/>
        <a:cs typeface="+mn-cs"/>
      </a:defRPr>
    </a:lvl2pPr>
    <a:lvl3pPr marL="914400" algn="l" rtl="0" eaLnBrk="0" fontAlgn="base" hangingPunct="0">
      <a:spcBef>
        <a:spcPct val="0"/>
      </a:spcBef>
      <a:spcAft>
        <a:spcPct val="0"/>
      </a:spcAft>
      <a:defRPr sz="2400" kern="1200">
        <a:solidFill>
          <a:schemeClr val="tx1"/>
        </a:solidFill>
        <a:latin typeface="TUOS Stephenson" pitchFamily="18" charset="0"/>
        <a:ea typeface="+mn-ea"/>
        <a:cs typeface="+mn-cs"/>
      </a:defRPr>
    </a:lvl3pPr>
    <a:lvl4pPr marL="1371600" algn="l" rtl="0" eaLnBrk="0" fontAlgn="base" hangingPunct="0">
      <a:spcBef>
        <a:spcPct val="0"/>
      </a:spcBef>
      <a:spcAft>
        <a:spcPct val="0"/>
      </a:spcAft>
      <a:defRPr sz="2400" kern="1200">
        <a:solidFill>
          <a:schemeClr val="tx1"/>
        </a:solidFill>
        <a:latin typeface="TUOS Stephenson" pitchFamily="18" charset="0"/>
        <a:ea typeface="+mn-ea"/>
        <a:cs typeface="+mn-cs"/>
      </a:defRPr>
    </a:lvl4pPr>
    <a:lvl5pPr marL="1828800" algn="l" rtl="0" eaLnBrk="0" fontAlgn="base" hangingPunct="0">
      <a:spcBef>
        <a:spcPct val="0"/>
      </a:spcBef>
      <a:spcAft>
        <a:spcPct val="0"/>
      </a:spcAft>
      <a:defRPr sz="2400" kern="1200">
        <a:solidFill>
          <a:schemeClr val="tx1"/>
        </a:solidFill>
        <a:latin typeface="TUOS Stephenson" pitchFamily="18" charset="0"/>
        <a:ea typeface="+mn-ea"/>
        <a:cs typeface="+mn-cs"/>
      </a:defRPr>
    </a:lvl5pPr>
    <a:lvl6pPr marL="2286000" algn="l" defTabSz="914400" rtl="0" eaLnBrk="1" latinLnBrk="0" hangingPunct="1">
      <a:defRPr sz="2400" kern="1200">
        <a:solidFill>
          <a:schemeClr val="tx1"/>
        </a:solidFill>
        <a:latin typeface="TUOS Stephenson" pitchFamily="18" charset="0"/>
        <a:ea typeface="+mn-ea"/>
        <a:cs typeface="+mn-cs"/>
      </a:defRPr>
    </a:lvl6pPr>
    <a:lvl7pPr marL="2743200" algn="l" defTabSz="914400" rtl="0" eaLnBrk="1" latinLnBrk="0" hangingPunct="1">
      <a:defRPr sz="2400" kern="1200">
        <a:solidFill>
          <a:schemeClr val="tx1"/>
        </a:solidFill>
        <a:latin typeface="TUOS Stephenson" pitchFamily="18" charset="0"/>
        <a:ea typeface="+mn-ea"/>
        <a:cs typeface="+mn-cs"/>
      </a:defRPr>
    </a:lvl7pPr>
    <a:lvl8pPr marL="3200400" algn="l" defTabSz="914400" rtl="0" eaLnBrk="1" latinLnBrk="0" hangingPunct="1">
      <a:defRPr sz="2400" kern="1200">
        <a:solidFill>
          <a:schemeClr val="tx1"/>
        </a:solidFill>
        <a:latin typeface="TUOS Stephenson" pitchFamily="18" charset="0"/>
        <a:ea typeface="+mn-ea"/>
        <a:cs typeface="+mn-cs"/>
      </a:defRPr>
    </a:lvl8pPr>
    <a:lvl9pPr marL="3657600" algn="l" defTabSz="914400" rtl="0" eaLnBrk="1" latinLnBrk="0" hangingPunct="1">
      <a:defRPr sz="2400" kern="1200">
        <a:solidFill>
          <a:schemeClr val="tx1"/>
        </a:solidFill>
        <a:latin typeface="TUOS Stephenson"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99CC"/>
    <a:srgbClr val="0099FF"/>
    <a:srgbClr val="336699"/>
    <a:srgbClr val="2A196F"/>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autoAdjust="0"/>
    <p:restoredTop sz="94660"/>
  </p:normalViewPr>
  <p:slideViewPr>
    <p:cSldViewPr>
      <p:cViewPr varScale="1">
        <p:scale>
          <a:sx n="70" d="100"/>
          <a:sy n="70" d="100"/>
        </p:scale>
        <p:origin x="1386"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 Id="rId27"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8" name="Rectangle 2"/>
          <p:cNvSpPr>
            <a:spLocks noGrp="1" noChangeArrowheads="1"/>
          </p:cNvSpPr>
          <p:nvPr>
            <p:ph type="hdr" sz="quarter"/>
          </p:nvPr>
        </p:nvSpPr>
        <p:spPr bwMode="auto">
          <a:xfrm>
            <a:off x="1" y="0"/>
            <a:ext cx="2945659" cy="49633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vl1pPr>
          </a:lstStyle>
          <a:p>
            <a:endParaRPr lang="en-GB" dirty="0"/>
          </a:p>
        </p:txBody>
      </p:sp>
      <p:sp>
        <p:nvSpPr>
          <p:cNvPr id="9219" name="Rectangle 3"/>
          <p:cNvSpPr>
            <a:spLocks noGrp="1" noChangeArrowheads="1"/>
          </p:cNvSpPr>
          <p:nvPr>
            <p:ph type="dt" sz="quarter" idx="1"/>
          </p:nvPr>
        </p:nvSpPr>
        <p:spPr bwMode="auto">
          <a:xfrm>
            <a:off x="3852018" y="0"/>
            <a:ext cx="2945659" cy="49633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vl1pPr>
          </a:lstStyle>
          <a:p>
            <a:endParaRPr lang="en-GB" dirty="0"/>
          </a:p>
        </p:txBody>
      </p:sp>
      <p:sp>
        <p:nvSpPr>
          <p:cNvPr id="9220" name="Rectangle 4"/>
          <p:cNvSpPr>
            <a:spLocks noGrp="1" noChangeArrowheads="1"/>
          </p:cNvSpPr>
          <p:nvPr>
            <p:ph type="ftr" sz="quarter" idx="2"/>
          </p:nvPr>
        </p:nvSpPr>
        <p:spPr bwMode="auto">
          <a:xfrm>
            <a:off x="1" y="9430305"/>
            <a:ext cx="2945659" cy="49633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vl1pPr>
          </a:lstStyle>
          <a:p>
            <a:endParaRPr lang="en-GB" dirty="0"/>
          </a:p>
        </p:txBody>
      </p:sp>
      <p:sp>
        <p:nvSpPr>
          <p:cNvPr id="9221" name="Rectangle 5"/>
          <p:cNvSpPr>
            <a:spLocks noGrp="1" noChangeArrowheads="1"/>
          </p:cNvSpPr>
          <p:nvPr>
            <p:ph type="sldNum" sz="quarter" idx="3"/>
          </p:nvPr>
        </p:nvSpPr>
        <p:spPr bwMode="auto">
          <a:xfrm>
            <a:off x="3852018" y="9430305"/>
            <a:ext cx="2945659" cy="49633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vl1pPr>
          </a:lstStyle>
          <a:p>
            <a:fld id="{BB41B4B9-2DE8-47BB-9077-62C159BA0504}" type="slidenum">
              <a:rPr lang="en-GB"/>
              <a:pPr/>
              <a:t>‹#›</a:t>
            </a:fld>
            <a:endParaRPr lang="en-GB" dirty="0"/>
          </a:p>
        </p:txBody>
      </p:sp>
    </p:spTree>
    <p:extLst>
      <p:ext uri="{BB962C8B-B14F-4D97-AF65-F5344CB8AC3E}">
        <p14:creationId xmlns:p14="http://schemas.microsoft.com/office/powerpoint/2010/main" val="326539845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46" name="Rectangle 2"/>
          <p:cNvSpPr>
            <a:spLocks noGrp="1" noChangeArrowheads="1"/>
          </p:cNvSpPr>
          <p:nvPr>
            <p:ph type="hdr" sz="quarter"/>
          </p:nvPr>
        </p:nvSpPr>
        <p:spPr bwMode="auto">
          <a:xfrm>
            <a:off x="1" y="0"/>
            <a:ext cx="2945659" cy="49633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vl1pPr>
          </a:lstStyle>
          <a:p>
            <a:endParaRPr lang="en-GB" dirty="0"/>
          </a:p>
        </p:txBody>
      </p:sp>
      <p:sp>
        <p:nvSpPr>
          <p:cNvPr id="6147" name="Rectangle 3"/>
          <p:cNvSpPr>
            <a:spLocks noGrp="1" noChangeArrowheads="1"/>
          </p:cNvSpPr>
          <p:nvPr>
            <p:ph type="dt" idx="1"/>
          </p:nvPr>
        </p:nvSpPr>
        <p:spPr bwMode="auto">
          <a:xfrm>
            <a:off x="3852018" y="0"/>
            <a:ext cx="2945659" cy="49633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vl1pPr>
          </a:lstStyle>
          <a:p>
            <a:endParaRPr lang="en-GB" dirty="0"/>
          </a:p>
        </p:txBody>
      </p:sp>
      <p:sp>
        <p:nvSpPr>
          <p:cNvPr id="6148" name="Rectangle 4"/>
          <p:cNvSpPr>
            <a:spLocks noGrp="1" noRot="1" noChangeAspect="1" noChangeArrowheads="1" noTextEdit="1"/>
          </p:cNvSpPr>
          <p:nvPr>
            <p:ph type="sldImg" idx="2"/>
          </p:nvPr>
        </p:nvSpPr>
        <p:spPr bwMode="auto">
          <a:xfrm>
            <a:off x="917575" y="744538"/>
            <a:ext cx="4962525" cy="3722687"/>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6149" name="Rectangle 5"/>
          <p:cNvSpPr>
            <a:spLocks noGrp="1" noChangeArrowheads="1"/>
          </p:cNvSpPr>
          <p:nvPr>
            <p:ph type="body" sz="quarter" idx="3"/>
          </p:nvPr>
        </p:nvSpPr>
        <p:spPr bwMode="auto">
          <a:xfrm>
            <a:off x="906359" y="4715155"/>
            <a:ext cx="4984961" cy="44669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p>
        </p:txBody>
      </p:sp>
      <p:sp>
        <p:nvSpPr>
          <p:cNvPr id="6150" name="Rectangle 6"/>
          <p:cNvSpPr>
            <a:spLocks noGrp="1" noChangeArrowheads="1"/>
          </p:cNvSpPr>
          <p:nvPr>
            <p:ph type="ftr" sz="quarter" idx="4"/>
          </p:nvPr>
        </p:nvSpPr>
        <p:spPr bwMode="auto">
          <a:xfrm>
            <a:off x="1" y="9430305"/>
            <a:ext cx="2945659" cy="49633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vl1pPr>
          </a:lstStyle>
          <a:p>
            <a:endParaRPr lang="en-GB" dirty="0"/>
          </a:p>
        </p:txBody>
      </p:sp>
      <p:sp>
        <p:nvSpPr>
          <p:cNvPr id="6151" name="Rectangle 7"/>
          <p:cNvSpPr>
            <a:spLocks noGrp="1" noChangeArrowheads="1"/>
          </p:cNvSpPr>
          <p:nvPr>
            <p:ph type="sldNum" sz="quarter" idx="5"/>
          </p:nvPr>
        </p:nvSpPr>
        <p:spPr bwMode="auto">
          <a:xfrm>
            <a:off x="3852018" y="9430305"/>
            <a:ext cx="2945659" cy="49633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vl1pPr>
          </a:lstStyle>
          <a:p>
            <a:fld id="{5DFC76F8-5F78-47BB-8D67-D88D7438758D}" type="slidenum">
              <a:rPr lang="en-GB"/>
              <a:pPr/>
              <a:t>‹#›</a:t>
            </a:fld>
            <a:endParaRPr lang="en-GB" dirty="0"/>
          </a:p>
        </p:txBody>
      </p:sp>
    </p:spTree>
    <p:extLst>
      <p:ext uri="{BB962C8B-B14F-4D97-AF65-F5344CB8AC3E}">
        <p14:creationId xmlns:p14="http://schemas.microsoft.com/office/powerpoint/2010/main" val="1197557306"/>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TUOS Stephenson" pitchFamily="18" charset="0"/>
        <a:ea typeface="+mn-ea"/>
        <a:cs typeface="+mn-cs"/>
      </a:defRPr>
    </a:lvl1pPr>
    <a:lvl2pPr marL="457200" algn="l" rtl="0" fontAlgn="base">
      <a:spcBef>
        <a:spcPct val="30000"/>
      </a:spcBef>
      <a:spcAft>
        <a:spcPct val="0"/>
      </a:spcAft>
      <a:defRPr sz="1200" kern="1200">
        <a:solidFill>
          <a:schemeClr val="tx1"/>
        </a:solidFill>
        <a:latin typeface="TUOS Stephenson" pitchFamily="18" charset="0"/>
        <a:ea typeface="+mn-ea"/>
        <a:cs typeface="+mn-cs"/>
      </a:defRPr>
    </a:lvl2pPr>
    <a:lvl3pPr marL="914400" algn="l" rtl="0" fontAlgn="base">
      <a:spcBef>
        <a:spcPct val="30000"/>
      </a:spcBef>
      <a:spcAft>
        <a:spcPct val="0"/>
      </a:spcAft>
      <a:defRPr sz="1200" kern="1200">
        <a:solidFill>
          <a:schemeClr val="tx1"/>
        </a:solidFill>
        <a:latin typeface="TUOS Stephenson" pitchFamily="18" charset="0"/>
        <a:ea typeface="+mn-ea"/>
        <a:cs typeface="+mn-cs"/>
      </a:defRPr>
    </a:lvl3pPr>
    <a:lvl4pPr marL="1371600" algn="l" rtl="0" fontAlgn="base">
      <a:spcBef>
        <a:spcPct val="30000"/>
      </a:spcBef>
      <a:spcAft>
        <a:spcPct val="0"/>
      </a:spcAft>
      <a:defRPr sz="1200" kern="1200">
        <a:solidFill>
          <a:schemeClr val="tx1"/>
        </a:solidFill>
        <a:latin typeface="TUOS Stephenson" pitchFamily="18" charset="0"/>
        <a:ea typeface="+mn-ea"/>
        <a:cs typeface="+mn-cs"/>
      </a:defRPr>
    </a:lvl4pPr>
    <a:lvl5pPr marL="1828800" algn="l" rtl="0" fontAlgn="base">
      <a:spcBef>
        <a:spcPct val="30000"/>
      </a:spcBef>
      <a:spcAft>
        <a:spcPct val="0"/>
      </a:spcAft>
      <a:defRPr sz="1200" kern="1200">
        <a:solidFill>
          <a:schemeClr val="tx1"/>
        </a:solidFill>
        <a:latin typeface="TUOS Stephenso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8414610-9D36-425F-A488-431B15206A6D}" type="slidenum">
              <a:rPr lang="en-GB"/>
              <a:pPr/>
              <a:t>1</a:t>
            </a:fld>
            <a:endParaRPr lang="en-GB" dirty="0"/>
          </a:p>
        </p:txBody>
      </p:sp>
      <p:sp>
        <p:nvSpPr>
          <p:cNvPr id="50178" name="Rectangle 2"/>
          <p:cNvSpPr>
            <a:spLocks noGrp="1" noRot="1" noChangeAspect="1" noChangeArrowheads="1" noTextEdit="1"/>
          </p:cNvSpPr>
          <p:nvPr>
            <p:ph type="sldImg"/>
          </p:nvPr>
        </p:nvSpPr>
        <p:spPr>
          <a:ln/>
        </p:spPr>
      </p:sp>
      <p:sp>
        <p:nvSpPr>
          <p:cNvPr id="50179" name="Rectangle 3"/>
          <p:cNvSpPr>
            <a:spLocks noGrp="1" noChangeArrowheads="1"/>
          </p:cNvSpPr>
          <p:nvPr>
            <p:ph type="body" idx="1"/>
          </p:nvPr>
        </p:nvSpPr>
        <p:spPr/>
        <p:txBody>
          <a:bodyPr/>
          <a:lstStyle/>
          <a:p>
            <a:endParaRPr lang="en-US" dirty="0"/>
          </a:p>
        </p:txBody>
      </p:sp>
    </p:spTree>
    <p:extLst>
      <p:ext uri="{BB962C8B-B14F-4D97-AF65-F5344CB8AC3E}">
        <p14:creationId xmlns:p14="http://schemas.microsoft.com/office/powerpoint/2010/main" val="173149098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The House of Lords and Supreme court have recently been on a mission to portray how important giving relevant</a:t>
            </a:r>
            <a:r>
              <a:rPr lang="en-GB" baseline="0" dirty="0" smtClean="0"/>
              <a:t> information is to patients so that their autonomy is respected when making decisions about medical treatment.</a:t>
            </a:r>
          </a:p>
          <a:p>
            <a:r>
              <a:rPr lang="en-GB" baseline="0" dirty="0" smtClean="0"/>
              <a:t>Montgomery –</a:t>
            </a:r>
            <a:r>
              <a:rPr lang="en-GB" sz="1200" kern="1200" dirty="0" smtClean="0">
                <a:solidFill>
                  <a:schemeClr val="tx1"/>
                </a:solidFill>
                <a:effectLst/>
                <a:latin typeface="TUOS Stephenson" pitchFamily="18" charset="0"/>
                <a:ea typeface="+mn-ea"/>
                <a:cs typeface="+mn-cs"/>
              </a:rPr>
              <a:t>duty to take reasonable care to ensure that the patient is aware of any material risks involved in any recommended treatment, and of any reasonable alternative or variant treatments. The test of materiality is whether, in the circumstances of the particular case, a reasonable person in the patient’s position would be likely to attach significance to the risk, or the doctor is or should reasonably be aware that the particular patient would be likely to attach significance to it. Overrides a doctor orientated test</a:t>
            </a:r>
            <a:r>
              <a:rPr lang="en-GB" sz="1200" kern="1200" baseline="0" dirty="0" smtClean="0">
                <a:solidFill>
                  <a:schemeClr val="tx1"/>
                </a:solidFill>
                <a:effectLst/>
                <a:latin typeface="TUOS Stephenson" pitchFamily="18" charset="0"/>
                <a:ea typeface="+mn-ea"/>
                <a:cs typeface="+mn-cs"/>
              </a:rPr>
              <a:t> to relevant information which is likely to mean more information will be legally required.</a:t>
            </a:r>
          </a:p>
          <a:p>
            <a:r>
              <a:rPr lang="en-GB" sz="1200" i="1" kern="1200" baseline="0" dirty="0" smtClean="0">
                <a:solidFill>
                  <a:schemeClr val="tx1"/>
                </a:solidFill>
                <a:effectLst/>
                <a:latin typeface="TUOS Stephenson" pitchFamily="18" charset="0"/>
                <a:ea typeface="+mn-ea"/>
                <a:cs typeface="+mn-cs"/>
              </a:rPr>
              <a:t>Chester </a:t>
            </a:r>
            <a:r>
              <a:rPr lang="en-GB" sz="1200" i="0" kern="1200" baseline="0" dirty="0" smtClean="0">
                <a:solidFill>
                  <a:schemeClr val="tx1"/>
                </a:solidFill>
                <a:effectLst/>
                <a:latin typeface="TUOS Stephenson" pitchFamily="18" charset="0"/>
                <a:ea typeface="+mn-ea"/>
                <a:cs typeface="+mn-cs"/>
              </a:rPr>
              <a:t>patient can overcome the causal hurdles even if she can’t show ‘but for’ the failure to disclosure the risks she would not have had the intervention and therefore run that risk. HL felt that to decide otherwise would empty the duty to disclose risks of content and undermine patient autonomy</a:t>
            </a:r>
          </a:p>
          <a:p>
            <a:r>
              <a:rPr lang="en-GB" sz="1200" i="1" kern="1200" baseline="0" dirty="0" smtClean="0">
                <a:solidFill>
                  <a:schemeClr val="tx1"/>
                </a:solidFill>
                <a:effectLst/>
                <a:latin typeface="TUOS Stephenson" pitchFamily="18" charset="0"/>
                <a:ea typeface="+mn-ea"/>
                <a:cs typeface="+mn-cs"/>
              </a:rPr>
              <a:t>Re L </a:t>
            </a:r>
            <a:r>
              <a:rPr lang="en-GB" sz="1200" i="0" kern="1200" baseline="0" dirty="0" smtClean="0">
                <a:solidFill>
                  <a:schemeClr val="tx1"/>
                </a:solidFill>
                <a:effectLst/>
                <a:latin typeface="TUOS Stephenson" pitchFamily="18" charset="0"/>
                <a:ea typeface="+mn-ea"/>
                <a:cs typeface="+mn-cs"/>
              </a:rPr>
              <a:t>courts have manipulated information disclosure to deem a patient unable to make an autonomous decision.</a:t>
            </a:r>
          </a:p>
          <a:p>
            <a:endParaRPr lang="en-GB" sz="1200" i="1" kern="1200" dirty="0" smtClean="0">
              <a:solidFill>
                <a:schemeClr val="tx1"/>
              </a:solidFill>
              <a:effectLst/>
              <a:latin typeface="TUOS Stephenson" pitchFamily="18" charset="0"/>
              <a:ea typeface="+mn-ea"/>
              <a:cs typeface="+mn-cs"/>
            </a:endParaRPr>
          </a:p>
        </p:txBody>
      </p:sp>
      <p:sp>
        <p:nvSpPr>
          <p:cNvPr id="4" name="Slide Number Placeholder 3"/>
          <p:cNvSpPr>
            <a:spLocks noGrp="1"/>
          </p:cNvSpPr>
          <p:nvPr>
            <p:ph type="sldNum" sz="quarter" idx="10"/>
          </p:nvPr>
        </p:nvSpPr>
        <p:spPr/>
        <p:txBody>
          <a:bodyPr/>
          <a:lstStyle/>
          <a:p>
            <a:fld id="{5DFC76F8-5F78-47BB-8D67-D88D7438758D}" type="slidenum">
              <a:rPr lang="en-GB" smtClean="0"/>
              <a:pPr/>
              <a:t>10</a:t>
            </a:fld>
            <a:endParaRPr lang="en-GB" dirty="0"/>
          </a:p>
        </p:txBody>
      </p:sp>
    </p:spTree>
    <p:extLst>
      <p:ext uri="{BB962C8B-B14F-4D97-AF65-F5344CB8AC3E}">
        <p14:creationId xmlns:p14="http://schemas.microsoft.com/office/powerpoint/2010/main" val="224209658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Inextricable</a:t>
            </a:r>
            <a:r>
              <a:rPr lang="en-GB" baseline="0" dirty="0" smtClean="0"/>
              <a:t> link between autonomy and information represented in statute in the mental capacity act 2005. This make the exercise of patient autonomy contingent on the ability to understand and use the relevant information and necessarily therefore on the receipt of the relevant information.</a:t>
            </a:r>
            <a:endParaRPr lang="en-GB" dirty="0"/>
          </a:p>
        </p:txBody>
      </p:sp>
      <p:sp>
        <p:nvSpPr>
          <p:cNvPr id="4" name="Slide Number Placeholder 3"/>
          <p:cNvSpPr>
            <a:spLocks noGrp="1"/>
          </p:cNvSpPr>
          <p:nvPr>
            <p:ph type="sldNum" sz="quarter" idx="10"/>
          </p:nvPr>
        </p:nvSpPr>
        <p:spPr/>
        <p:txBody>
          <a:bodyPr/>
          <a:lstStyle/>
          <a:p>
            <a:fld id="{5DFC76F8-5F78-47BB-8D67-D88D7438758D}" type="slidenum">
              <a:rPr lang="en-GB" smtClean="0"/>
              <a:pPr/>
              <a:t>11</a:t>
            </a:fld>
            <a:endParaRPr lang="en-GB" dirty="0"/>
          </a:p>
        </p:txBody>
      </p:sp>
    </p:spTree>
    <p:extLst>
      <p:ext uri="{BB962C8B-B14F-4D97-AF65-F5344CB8AC3E}">
        <p14:creationId xmlns:p14="http://schemas.microsoft.com/office/powerpoint/2010/main" val="33332178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That is the</a:t>
            </a:r>
            <a:r>
              <a:rPr lang="en-GB" baseline="0" dirty="0" smtClean="0"/>
              <a:t> person may have the information about the choice sufficient to fulfil the procedural requirements to refuse the information itself i.e. the nature of the information refused. However in refusing this information they significantly risk not meeting the procedural requirements for autonomy in future medical decisions because evidence about their significantly increased risk of a serous condition now exists and they do not now about it. </a:t>
            </a:r>
            <a:endParaRPr lang="en-GB" dirty="0"/>
          </a:p>
        </p:txBody>
      </p:sp>
      <p:sp>
        <p:nvSpPr>
          <p:cNvPr id="4" name="Slide Number Placeholder 3"/>
          <p:cNvSpPr>
            <a:spLocks noGrp="1"/>
          </p:cNvSpPr>
          <p:nvPr>
            <p:ph type="sldNum" sz="quarter" idx="10"/>
          </p:nvPr>
        </p:nvSpPr>
        <p:spPr/>
        <p:txBody>
          <a:bodyPr/>
          <a:lstStyle/>
          <a:p>
            <a:fld id="{5DFC76F8-5F78-47BB-8D67-D88D7438758D}" type="slidenum">
              <a:rPr lang="en-GB" smtClean="0"/>
              <a:pPr/>
              <a:t>12</a:t>
            </a:fld>
            <a:endParaRPr lang="en-GB" dirty="0"/>
          </a:p>
        </p:txBody>
      </p:sp>
    </p:spTree>
    <p:extLst>
      <p:ext uri="{BB962C8B-B14F-4D97-AF65-F5344CB8AC3E}">
        <p14:creationId xmlns:p14="http://schemas.microsoft.com/office/powerpoint/2010/main" val="124877721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In</a:t>
            </a:r>
            <a:r>
              <a:rPr lang="en-GB" baseline="0" dirty="0" smtClean="0"/>
              <a:t> that the current (arguably) autonomous choice restricts your future ability to make autonomous choices.</a:t>
            </a:r>
            <a:endParaRPr lang="en-GB" dirty="0"/>
          </a:p>
        </p:txBody>
      </p:sp>
      <p:sp>
        <p:nvSpPr>
          <p:cNvPr id="4" name="Slide Number Placeholder 3"/>
          <p:cNvSpPr>
            <a:spLocks noGrp="1"/>
          </p:cNvSpPr>
          <p:nvPr>
            <p:ph type="sldNum" sz="quarter" idx="10"/>
          </p:nvPr>
        </p:nvSpPr>
        <p:spPr/>
        <p:txBody>
          <a:bodyPr/>
          <a:lstStyle/>
          <a:p>
            <a:fld id="{5DFC76F8-5F78-47BB-8D67-D88D7438758D}" type="slidenum">
              <a:rPr lang="en-GB" smtClean="0"/>
              <a:pPr/>
              <a:t>13</a:t>
            </a:fld>
            <a:endParaRPr lang="en-GB" dirty="0"/>
          </a:p>
        </p:txBody>
      </p:sp>
    </p:spTree>
    <p:extLst>
      <p:ext uri="{BB962C8B-B14F-4D97-AF65-F5344CB8AC3E}">
        <p14:creationId xmlns:p14="http://schemas.microsoft.com/office/powerpoint/2010/main" val="72623721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base" latinLnBrk="0" hangingPunct="1">
              <a:lnSpc>
                <a:spcPct val="100000"/>
              </a:lnSpc>
              <a:spcBef>
                <a:spcPct val="30000"/>
              </a:spcBef>
              <a:spcAft>
                <a:spcPct val="0"/>
              </a:spcAft>
              <a:buClrTx/>
              <a:buSzTx/>
              <a:buFontTx/>
              <a:buNone/>
              <a:tabLst/>
              <a:defRPr/>
            </a:pPr>
            <a:r>
              <a:rPr lang="en-GB" dirty="0" smtClean="0"/>
              <a:t>Theoretical commentators take</a:t>
            </a:r>
            <a:r>
              <a:rPr lang="en-GB" baseline="0" dirty="0" smtClean="0"/>
              <a:t> very different approaches to the issues of whether you can autonomously restrict your future autonomy. Dworkin thinks all choices foreclose other choices and autonomy can be autonomously restricted. Others deny this Harris and Keywood. These theories require that a person retain control over their future decisions. The law seems to reflect this approach to autonomous restrictions of autonomy as it does not allow people to defer choice to others or even to their own previous choices whilst they retain the ability to make their own choices.  </a:t>
            </a:r>
          </a:p>
          <a:p>
            <a:r>
              <a:rPr lang="en-GB" dirty="0" smtClean="0"/>
              <a:t>The information</a:t>
            </a:r>
            <a:r>
              <a:rPr lang="en-GB" baseline="0" dirty="0" smtClean="0"/>
              <a:t> about the genetic condition may enable to person to avoid the manifestation of the condition itself. Indeed ACMG and GE list of additional findings to be looked for all concern actionable conditions. You may know at the point of refusal of information that you would refuse current surgical or medical treatment for the particular condition. But might not know whether you would accept additional screening current and future if you know you were at risk or population screening. Also what about treatments that arise in the future. Also there may be risks associated with other treatments that your condition exposes you to. Would you accept these other treatments if you had this information? </a:t>
            </a:r>
          </a:p>
          <a:p>
            <a:r>
              <a:rPr lang="en-GB" baseline="0" dirty="0" smtClean="0"/>
              <a:t>Information becomes relevant when it exists. It is then that it is relevant to.</a:t>
            </a:r>
            <a:endParaRPr lang="en-GB" dirty="0" smtClean="0"/>
          </a:p>
          <a:p>
            <a:pPr marL="0" marR="0" indent="0" algn="l" defTabSz="914400" rtl="0" eaLnBrk="1" fontAlgn="base" latinLnBrk="0" hangingPunct="1">
              <a:lnSpc>
                <a:spcPct val="100000"/>
              </a:lnSpc>
              <a:spcBef>
                <a:spcPct val="30000"/>
              </a:spcBef>
              <a:spcAft>
                <a:spcPct val="0"/>
              </a:spcAft>
              <a:buClrTx/>
              <a:buSzTx/>
              <a:buFontTx/>
              <a:buNone/>
              <a:tabLst/>
              <a:defRPr/>
            </a:pPr>
            <a:endParaRPr lang="en-GB" baseline="0" dirty="0" smtClean="0"/>
          </a:p>
        </p:txBody>
      </p:sp>
      <p:sp>
        <p:nvSpPr>
          <p:cNvPr id="4" name="Slide Number Placeholder 3"/>
          <p:cNvSpPr>
            <a:spLocks noGrp="1"/>
          </p:cNvSpPr>
          <p:nvPr>
            <p:ph type="sldNum" sz="quarter" idx="10"/>
          </p:nvPr>
        </p:nvSpPr>
        <p:spPr/>
        <p:txBody>
          <a:bodyPr/>
          <a:lstStyle/>
          <a:p>
            <a:fld id="{5DFC76F8-5F78-47BB-8D67-D88D7438758D}" type="slidenum">
              <a:rPr lang="en-GB" smtClean="0"/>
              <a:pPr/>
              <a:t>14</a:t>
            </a:fld>
            <a:endParaRPr lang="en-GB" dirty="0"/>
          </a:p>
        </p:txBody>
      </p:sp>
    </p:spTree>
    <p:extLst>
      <p:ext uri="{BB962C8B-B14F-4D97-AF65-F5344CB8AC3E}">
        <p14:creationId xmlns:p14="http://schemas.microsoft.com/office/powerpoint/2010/main" val="90369089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base" latinLnBrk="0" hangingPunct="1">
              <a:lnSpc>
                <a:spcPct val="100000"/>
              </a:lnSpc>
              <a:spcBef>
                <a:spcPct val="30000"/>
              </a:spcBef>
              <a:spcAft>
                <a:spcPct val="0"/>
              </a:spcAft>
              <a:buClrTx/>
              <a:buSzTx/>
              <a:buFontTx/>
              <a:buNone/>
              <a:tabLst/>
              <a:defRPr/>
            </a:pPr>
            <a:r>
              <a:rPr lang="en-GB" baseline="0" dirty="0" smtClean="0"/>
              <a:t>MCA does not allow person to fetter their future decision making by deferring to others or their own earlier decisions where they are still capable of making autonomous decisions.</a:t>
            </a:r>
            <a:endParaRPr lang="en-GB" dirty="0" smtClean="0"/>
          </a:p>
        </p:txBody>
      </p:sp>
      <p:sp>
        <p:nvSpPr>
          <p:cNvPr id="4" name="Slide Number Placeholder 3"/>
          <p:cNvSpPr>
            <a:spLocks noGrp="1"/>
          </p:cNvSpPr>
          <p:nvPr>
            <p:ph type="sldNum" sz="quarter" idx="10"/>
          </p:nvPr>
        </p:nvSpPr>
        <p:spPr/>
        <p:txBody>
          <a:bodyPr/>
          <a:lstStyle/>
          <a:p>
            <a:fld id="{5DFC76F8-5F78-47BB-8D67-D88D7438758D}" type="slidenum">
              <a:rPr lang="en-GB" smtClean="0"/>
              <a:pPr/>
              <a:t>15</a:t>
            </a:fld>
            <a:endParaRPr lang="en-GB" dirty="0"/>
          </a:p>
        </p:txBody>
      </p:sp>
    </p:spTree>
    <p:extLst>
      <p:ext uri="{BB962C8B-B14F-4D97-AF65-F5344CB8AC3E}">
        <p14:creationId xmlns:p14="http://schemas.microsoft.com/office/powerpoint/2010/main" val="417513152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Only when info exists</a:t>
            </a:r>
            <a:r>
              <a:rPr lang="en-GB" baseline="0" dirty="0" smtClean="0"/>
              <a:t> do we know what it might be relevant to. We cannot compel physical intervention and require people to generate information about themselves. but when they decide to have an information generating test, the conception of autonomy adopted in English law does not easily protect people from knowing the information that is known by others and known to be relevant to their future medical choices. It is at the point of the test that the patient weighs up the burdens and benefits of having the test and having the information. As the ACMG said </a:t>
            </a:r>
            <a:endParaRPr lang="en-GB" dirty="0"/>
          </a:p>
        </p:txBody>
      </p:sp>
      <p:sp>
        <p:nvSpPr>
          <p:cNvPr id="4" name="Slide Number Placeholder 3"/>
          <p:cNvSpPr>
            <a:spLocks noGrp="1"/>
          </p:cNvSpPr>
          <p:nvPr>
            <p:ph type="sldNum" sz="quarter" idx="10"/>
          </p:nvPr>
        </p:nvSpPr>
        <p:spPr/>
        <p:txBody>
          <a:bodyPr/>
          <a:lstStyle/>
          <a:p>
            <a:fld id="{5DFC76F8-5F78-47BB-8D67-D88D7438758D}" type="slidenum">
              <a:rPr lang="en-GB" smtClean="0"/>
              <a:pPr/>
              <a:t>16</a:t>
            </a:fld>
            <a:endParaRPr lang="en-GB" dirty="0"/>
          </a:p>
        </p:txBody>
      </p:sp>
    </p:spTree>
    <p:extLst>
      <p:ext uri="{BB962C8B-B14F-4D97-AF65-F5344CB8AC3E}">
        <p14:creationId xmlns:p14="http://schemas.microsoft.com/office/powerpoint/2010/main" val="165716031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Requiring</a:t>
            </a:r>
            <a:r>
              <a:rPr lang="en-GB" baseline="0" dirty="0" smtClean="0"/>
              <a:t> a person to know about future risks could cause psychological harm. But the point of the disclosure is to prevent harm. This raises the question of whether disclosure is more likely to cause harm than prevent harm? Analysing genetic disclosure in the context of competing harms sets up a more level playing field that between harm and autonomy – where there is a clear hierarchy.  If disclosure is a breach of autonomy  (not the argument here) autonomy is breached as soon as disclosure is made but in preventing  and causing harm we move into the realm of risk and it become much harder to determine which interests should be protected.</a:t>
            </a:r>
            <a:endParaRPr lang="en-GB" dirty="0"/>
          </a:p>
        </p:txBody>
      </p:sp>
      <p:sp>
        <p:nvSpPr>
          <p:cNvPr id="4" name="Slide Number Placeholder 3"/>
          <p:cNvSpPr>
            <a:spLocks noGrp="1"/>
          </p:cNvSpPr>
          <p:nvPr>
            <p:ph type="sldNum" sz="quarter" idx="10"/>
          </p:nvPr>
        </p:nvSpPr>
        <p:spPr/>
        <p:txBody>
          <a:bodyPr/>
          <a:lstStyle/>
          <a:p>
            <a:fld id="{5DFC76F8-5F78-47BB-8D67-D88D7438758D}" type="slidenum">
              <a:rPr lang="en-GB" smtClean="0"/>
              <a:pPr/>
              <a:t>17</a:t>
            </a:fld>
            <a:endParaRPr lang="en-GB" dirty="0"/>
          </a:p>
        </p:txBody>
      </p:sp>
    </p:spTree>
    <p:extLst>
      <p:ext uri="{BB962C8B-B14F-4D97-AF65-F5344CB8AC3E}">
        <p14:creationId xmlns:p14="http://schemas.microsoft.com/office/powerpoint/2010/main" val="98460263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Affective forecasting – people over estimate the duration and</a:t>
            </a:r>
            <a:r>
              <a:rPr lang="en-GB" baseline="0" dirty="0" smtClean="0"/>
              <a:t> intensity their emotional reactions. This has been shown to be the case with respect to bad medical news.  Thus people may think they will suffer psychiatric harm if they get bad news but they might not suffer the intensity of mental harm they expect and certainly not sufficient mental harm to be classified as a medical condition. Psychological immune system recognised by psychologists. Thus they would be unable to legally articulate a grievance that unwanted genetic knowledge had caused them harm. </a:t>
            </a:r>
            <a:endParaRPr lang="en-GB" dirty="0"/>
          </a:p>
        </p:txBody>
      </p:sp>
      <p:sp>
        <p:nvSpPr>
          <p:cNvPr id="4" name="Slide Number Placeholder 3"/>
          <p:cNvSpPr>
            <a:spLocks noGrp="1"/>
          </p:cNvSpPr>
          <p:nvPr>
            <p:ph type="sldNum" sz="quarter" idx="10"/>
          </p:nvPr>
        </p:nvSpPr>
        <p:spPr/>
        <p:txBody>
          <a:bodyPr/>
          <a:lstStyle/>
          <a:p>
            <a:fld id="{5DFC76F8-5F78-47BB-8D67-D88D7438758D}" type="slidenum">
              <a:rPr lang="en-GB" smtClean="0"/>
              <a:pPr/>
              <a:t>18</a:t>
            </a:fld>
            <a:endParaRPr lang="en-GB" dirty="0"/>
          </a:p>
        </p:txBody>
      </p:sp>
    </p:spTree>
    <p:extLst>
      <p:ext uri="{BB962C8B-B14F-4D97-AF65-F5344CB8AC3E}">
        <p14:creationId xmlns:p14="http://schemas.microsoft.com/office/powerpoint/2010/main" val="182567556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base" latinLnBrk="0" hangingPunct="1">
              <a:lnSpc>
                <a:spcPct val="100000"/>
              </a:lnSpc>
              <a:spcBef>
                <a:spcPct val="30000"/>
              </a:spcBef>
              <a:spcAft>
                <a:spcPct val="0"/>
              </a:spcAft>
              <a:buClrTx/>
              <a:buSzTx/>
              <a:buFontTx/>
              <a:buNone/>
              <a:tabLst/>
              <a:defRPr/>
            </a:pPr>
            <a:r>
              <a:rPr lang="en-GB" dirty="0" smtClean="0"/>
              <a:t>Knowledge alone is not sufficient to prevent harm,</a:t>
            </a:r>
            <a:r>
              <a:rPr lang="en-GB" baseline="0" dirty="0" smtClean="0"/>
              <a:t> harm preventing action is required and this might be thought to be unlikely in those who refuse information.  Thus making the harm prevention rationale for disclosure questionable. </a:t>
            </a:r>
            <a:endParaRPr lang="en-GB" dirty="0" smtClean="0"/>
          </a:p>
          <a:p>
            <a:pPr marL="0" marR="0" indent="0" algn="l" defTabSz="914400" rtl="0" eaLnBrk="1" fontAlgn="base" latinLnBrk="0" hangingPunct="1">
              <a:lnSpc>
                <a:spcPct val="100000"/>
              </a:lnSpc>
              <a:spcBef>
                <a:spcPct val="30000"/>
              </a:spcBef>
              <a:spcAft>
                <a:spcPct val="0"/>
              </a:spcAft>
              <a:buClrTx/>
              <a:buSzTx/>
              <a:buFontTx/>
              <a:buNone/>
              <a:tabLst/>
              <a:defRPr/>
            </a:pPr>
            <a:r>
              <a:rPr lang="en-GB" baseline="0" dirty="0" smtClean="0"/>
              <a:t>However despite the intuitive appeal of the argument that not wanting to now will correspond with not acting upon the information to minimise risk if you were given it, we find that out own predictions of how we will act on unknown health information are ‘typically inaccurate. This is the norm rather than a minority position. It might be argued that when people know they have a particular high risk, there attitude to harm prevention will be very different than when they consider themselves to be very unlikely to be at an increased risk.</a:t>
            </a:r>
          </a:p>
          <a:p>
            <a:pPr marL="0" marR="0" indent="0" algn="l" defTabSz="914400" rtl="0" eaLnBrk="1" fontAlgn="base" latinLnBrk="0" hangingPunct="1">
              <a:lnSpc>
                <a:spcPct val="100000"/>
              </a:lnSpc>
              <a:spcBef>
                <a:spcPct val="30000"/>
              </a:spcBef>
              <a:spcAft>
                <a:spcPct val="0"/>
              </a:spcAft>
              <a:buClrTx/>
              <a:buSzTx/>
              <a:buFontTx/>
              <a:buNone/>
              <a:tabLst/>
              <a:defRPr/>
            </a:pPr>
            <a:r>
              <a:rPr lang="en-GB" baseline="0" dirty="0" smtClean="0"/>
              <a:t>Experiencing the prediction of ones emotional response and subsequent actions is not eh same as experiencing the emotional response itself. Nothing can replace experience. Here this is particularly important where any one person is unlikely to have one of the additional findings which the labs propose to look for. Thus at the time of predicting their response they will not consider themselves to at high risk at all but when they get the info thy will know themselves to be at particularly high risk which may change their attitude to treatment a, screening and associated risk avoidance completely.  </a:t>
            </a:r>
            <a:endParaRPr lang="en-GB" dirty="0" smtClean="0"/>
          </a:p>
          <a:p>
            <a:endParaRPr lang="en-GB" dirty="0"/>
          </a:p>
        </p:txBody>
      </p:sp>
      <p:sp>
        <p:nvSpPr>
          <p:cNvPr id="4" name="Slide Number Placeholder 3"/>
          <p:cNvSpPr>
            <a:spLocks noGrp="1"/>
          </p:cNvSpPr>
          <p:nvPr>
            <p:ph type="sldNum" sz="quarter" idx="10"/>
          </p:nvPr>
        </p:nvSpPr>
        <p:spPr/>
        <p:txBody>
          <a:bodyPr/>
          <a:lstStyle/>
          <a:p>
            <a:fld id="{5DFC76F8-5F78-47BB-8D67-D88D7438758D}" type="slidenum">
              <a:rPr lang="en-GB" smtClean="0"/>
              <a:pPr/>
              <a:t>19</a:t>
            </a:fld>
            <a:endParaRPr lang="en-GB" dirty="0"/>
          </a:p>
        </p:txBody>
      </p:sp>
    </p:spTree>
    <p:extLst>
      <p:ext uri="{BB962C8B-B14F-4D97-AF65-F5344CB8AC3E}">
        <p14:creationId xmlns:p14="http://schemas.microsoft.com/office/powerpoint/2010/main" val="275402918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A1485EB-EFED-4368-82A3-5BC0A5AE02A6}" type="slidenum">
              <a:rPr lang="en-GB"/>
              <a:pPr/>
              <a:t>2</a:t>
            </a:fld>
            <a:endParaRPr lang="en-GB" dirty="0"/>
          </a:p>
        </p:txBody>
      </p:sp>
      <p:sp>
        <p:nvSpPr>
          <p:cNvPr id="60418" name="Rectangle 2"/>
          <p:cNvSpPr>
            <a:spLocks noGrp="1" noRot="1" noChangeAspect="1" noChangeArrowheads="1" noTextEdit="1"/>
          </p:cNvSpPr>
          <p:nvPr>
            <p:ph type="sldImg"/>
          </p:nvPr>
        </p:nvSpPr>
        <p:spPr>
          <a:ln/>
        </p:spPr>
      </p:sp>
      <p:sp>
        <p:nvSpPr>
          <p:cNvPr id="60419" name="Rectangle 3"/>
          <p:cNvSpPr>
            <a:spLocks noGrp="1" noChangeArrowheads="1"/>
          </p:cNvSpPr>
          <p:nvPr>
            <p:ph type="body" idx="1"/>
          </p:nvPr>
        </p:nvSpPr>
        <p:spPr/>
        <p:txBody>
          <a:bodyPr/>
          <a:lstStyle/>
          <a:p>
            <a:r>
              <a:rPr lang="en-US" dirty="0" smtClean="0"/>
              <a:t>Consideration here limited to genetic testing but may</a:t>
            </a:r>
            <a:r>
              <a:rPr lang="en-US" baseline="0" dirty="0" smtClean="0"/>
              <a:t> be applicable to other areas where information arises about people. </a:t>
            </a:r>
            <a:endParaRPr lang="en-US" dirty="0"/>
          </a:p>
        </p:txBody>
      </p:sp>
    </p:spTree>
    <p:extLst>
      <p:ext uri="{BB962C8B-B14F-4D97-AF65-F5344CB8AC3E}">
        <p14:creationId xmlns:p14="http://schemas.microsoft.com/office/powerpoint/2010/main" val="891568247"/>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5DFC76F8-5F78-47BB-8D67-D88D7438758D}" type="slidenum">
              <a:rPr lang="en-GB" smtClean="0"/>
              <a:pPr/>
              <a:t>20</a:t>
            </a:fld>
            <a:endParaRPr lang="en-GB" dirty="0"/>
          </a:p>
        </p:txBody>
      </p:sp>
    </p:spTree>
    <p:extLst>
      <p:ext uri="{BB962C8B-B14F-4D97-AF65-F5344CB8AC3E}">
        <p14:creationId xmlns:p14="http://schemas.microsoft.com/office/powerpoint/2010/main" val="155199253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Whole</a:t>
            </a:r>
            <a:r>
              <a:rPr lang="en-GB" baseline="0" dirty="0" smtClean="0"/>
              <a:t> genome sequencing becoming cheaper and easier. Moving from research to mainstream medicine. Instead of answering a specific question, scientists can look at all of a person’s genes in one go.  This could uncover information unrelated to the reason for the test.</a:t>
            </a:r>
          </a:p>
          <a:p>
            <a:r>
              <a:rPr lang="en-GB" baseline="0" dirty="0" smtClean="0"/>
              <a:t>Genomics England – 100 000 WGS plan to mainstream genomic medicine. Cancer, rare diseases and infectious diseases. Should people be given information depicting future increased risks? </a:t>
            </a:r>
            <a:r>
              <a:rPr lang="en-GB" dirty="0" smtClean="0"/>
              <a:t>Three options</a:t>
            </a:r>
          </a:p>
          <a:p>
            <a:pPr lvl="1"/>
            <a:r>
              <a:rPr lang="en-GB" dirty="0" smtClean="0"/>
              <a:t>No feedback </a:t>
            </a:r>
          </a:p>
          <a:p>
            <a:pPr lvl="1"/>
            <a:r>
              <a:rPr lang="en-GB" dirty="0" smtClean="0"/>
              <a:t>Patient choice whether to have feedback</a:t>
            </a:r>
          </a:p>
          <a:p>
            <a:pPr lvl="1"/>
            <a:r>
              <a:rPr lang="en-GB" dirty="0" smtClean="0"/>
              <a:t>Required feedback</a:t>
            </a:r>
          </a:p>
          <a:p>
            <a:endParaRPr lang="en-GB" baseline="0" dirty="0" smtClean="0"/>
          </a:p>
          <a:p>
            <a:r>
              <a:rPr lang="en-GB" baseline="0" dirty="0" smtClean="0"/>
              <a:t>ACMG took a bold stance  on this March 2013 decided that patients should receive information about 24 cancer and cardiac conditions without being offered a preference. A little over a year later the ACMG retreated from this position and agreed that an opt out could be offered</a:t>
            </a:r>
            <a:endParaRPr lang="en-GB" dirty="0"/>
          </a:p>
        </p:txBody>
      </p:sp>
      <p:sp>
        <p:nvSpPr>
          <p:cNvPr id="4" name="Slide Number Placeholder 3"/>
          <p:cNvSpPr>
            <a:spLocks noGrp="1"/>
          </p:cNvSpPr>
          <p:nvPr>
            <p:ph type="sldNum" sz="quarter" idx="10"/>
          </p:nvPr>
        </p:nvSpPr>
        <p:spPr/>
        <p:txBody>
          <a:bodyPr/>
          <a:lstStyle/>
          <a:p>
            <a:fld id="{5DFC76F8-5F78-47BB-8D67-D88D7438758D}" type="slidenum">
              <a:rPr lang="en-GB" smtClean="0"/>
              <a:pPr/>
              <a:t>3</a:t>
            </a:fld>
            <a:endParaRPr lang="en-GB" dirty="0"/>
          </a:p>
        </p:txBody>
      </p:sp>
    </p:spTree>
    <p:extLst>
      <p:ext uri="{BB962C8B-B14F-4D97-AF65-F5344CB8AC3E}">
        <p14:creationId xmlns:p14="http://schemas.microsoft.com/office/powerpoint/2010/main" val="306657607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In essence there are three possible options. First we might return no information, other than that which relates to the reason the test was performed, to the patient. This is the approach taken by Biobank UK with regard to the genetic data they collect from participants in the research context and by two of the few studies which currently sequences whole exomes.  Secondly the patient could be required to receive their genetic information. In this context specific criteria may be attached to particular conditions warranting disclosure. Until recently this was the approach adopted by the American College of Medical Genetics and Genomics (ACMG).  The third approach would be to allow the patient to choose whether and what information he or she does and does not want to know.  In March 2013 the ACMG published a report recommending that in whole genome sequencing in clinical care information about 24 genetic mutations (the minimum list) which can cause cancer or cardiac conditions should be returned without ‘offering the patient a preference as to whether or not to receive the minimum list of incidental findings’.  However, little over a year later, on 1st April 2014 the ACMG retreated from this position and agreed that an “opt out” option could be offered to patients who are considered candidates for clinical genome-scale sequencing. </a:t>
            </a:r>
          </a:p>
          <a:p>
            <a:r>
              <a:rPr lang="en-US" dirty="0" smtClean="0"/>
              <a:t>Focus here on overriding</a:t>
            </a:r>
            <a:r>
              <a:rPr lang="en-US" baseline="0" dirty="0" smtClean="0"/>
              <a:t> choice to require feedback of additional findings</a:t>
            </a:r>
            <a:endParaRPr lang="en-GB" dirty="0"/>
          </a:p>
        </p:txBody>
      </p:sp>
      <p:sp>
        <p:nvSpPr>
          <p:cNvPr id="4" name="Slide Number Placeholder 3"/>
          <p:cNvSpPr>
            <a:spLocks noGrp="1"/>
          </p:cNvSpPr>
          <p:nvPr>
            <p:ph type="sldNum" sz="quarter" idx="10"/>
          </p:nvPr>
        </p:nvSpPr>
        <p:spPr/>
        <p:txBody>
          <a:bodyPr/>
          <a:lstStyle/>
          <a:p>
            <a:fld id="{5DFC76F8-5F78-47BB-8D67-D88D7438758D}" type="slidenum">
              <a:rPr lang="en-GB" smtClean="0"/>
              <a:pPr/>
              <a:t>4</a:t>
            </a:fld>
            <a:endParaRPr lang="en-GB" dirty="0"/>
          </a:p>
        </p:txBody>
      </p:sp>
    </p:spTree>
    <p:extLst>
      <p:ext uri="{BB962C8B-B14F-4D97-AF65-F5344CB8AC3E}">
        <p14:creationId xmlns:p14="http://schemas.microsoft.com/office/powerpoint/2010/main" val="207916479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5DFC76F8-5F78-47BB-8D67-D88D7438758D}" type="slidenum">
              <a:rPr lang="en-GB" smtClean="0"/>
              <a:pPr/>
              <a:t>5</a:t>
            </a:fld>
            <a:endParaRPr lang="en-GB" dirty="0"/>
          </a:p>
        </p:txBody>
      </p:sp>
    </p:spTree>
    <p:extLst>
      <p:ext uri="{BB962C8B-B14F-4D97-AF65-F5344CB8AC3E}">
        <p14:creationId xmlns:p14="http://schemas.microsoft.com/office/powerpoint/2010/main" val="330284397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ACMG did not define the</a:t>
            </a:r>
            <a:r>
              <a:rPr lang="en-GB" baseline="0" dirty="0" smtClean="0"/>
              <a:t> conceptions of autonomy or harm that it was adhering to. This makes its position that requiring information is an interference with autonomy and will prevent harm difficult. </a:t>
            </a:r>
            <a:endParaRPr lang="en-GB" dirty="0"/>
          </a:p>
        </p:txBody>
      </p:sp>
      <p:sp>
        <p:nvSpPr>
          <p:cNvPr id="4" name="Slide Number Placeholder 3"/>
          <p:cNvSpPr>
            <a:spLocks noGrp="1"/>
          </p:cNvSpPr>
          <p:nvPr>
            <p:ph type="sldNum" sz="quarter" idx="10"/>
          </p:nvPr>
        </p:nvSpPr>
        <p:spPr/>
        <p:txBody>
          <a:bodyPr/>
          <a:lstStyle/>
          <a:p>
            <a:fld id="{5DFC76F8-5F78-47BB-8D67-D88D7438758D}" type="slidenum">
              <a:rPr lang="en-GB" smtClean="0"/>
              <a:pPr/>
              <a:t>6</a:t>
            </a:fld>
            <a:endParaRPr lang="en-GB" dirty="0"/>
          </a:p>
        </p:txBody>
      </p:sp>
    </p:spTree>
    <p:extLst>
      <p:ext uri="{BB962C8B-B14F-4D97-AF65-F5344CB8AC3E}">
        <p14:creationId xmlns:p14="http://schemas.microsoft.com/office/powerpoint/2010/main" val="370430606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Objection to a position that breached autonomy unsurprising</a:t>
            </a:r>
            <a:r>
              <a:rPr lang="en-US" baseline="0" dirty="0" smtClean="0"/>
              <a:t> given the unquestionable position of autonomy as the dominant principle in medical law, ethics and practice in the US.  Furthermore it seems that the principle of autonomy adhered to in English and US law is content-neutral in that there is not requirement for patients to demonstrate that their choice is rational or has sound reasons before it will be deemed autonomous and worthy of respect. In the US like the UK, where autonomy is possible, it consistently overrides concerns about welfare and harm prevention.</a:t>
            </a:r>
            <a:endParaRPr lang="en-US" dirty="0" smtClean="0"/>
          </a:p>
          <a:p>
            <a:endParaRPr lang="en-US" dirty="0" smtClean="0"/>
          </a:p>
          <a:p>
            <a:r>
              <a:rPr lang="en-US" dirty="0" smtClean="0"/>
              <a:t>English law has reaffirmed in the MCA 2005.  One of the principles that underpins the Act is that ‘A person is not to be treated as unable to make a decision merely because he makes an unwise decision.’  Thus choices about medical treatment are not required to accord with any particular value position to be considered autonomous and deserving of respect. The law recognises this value-neutral position by holding that the duty to respect autonomy supersedes any duty to prevent physical harm. </a:t>
            </a:r>
            <a:endParaRPr lang="en-GB" dirty="0"/>
          </a:p>
        </p:txBody>
      </p:sp>
      <p:sp>
        <p:nvSpPr>
          <p:cNvPr id="4" name="Slide Number Placeholder 3"/>
          <p:cNvSpPr>
            <a:spLocks noGrp="1"/>
          </p:cNvSpPr>
          <p:nvPr>
            <p:ph type="sldNum" sz="quarter" idx="10"/>
          </p:nvPr>
        </p:nvSpPr>
        <p:spPr/>
        <p:txBody>
          <a:bodyPr/>
          <a:lstStyle/>
          <a:p>
            <a:fld id="{5DFC76F8-5F78-47BB-8D67-D88D7438758D}" type="slidenum">
              <a:rPr lang="en-GB" smtClean="0"/>
              <a:pPr/>
              <a:t>7</a:t>
            </a:fld>
            <a:endParaRPr lang="en-GB" dirty="0"/>
          </a:p>
        </p:txBody>
      </p:sp>
    </p:spTree>
    <p:extLst>
      <p:ext uri="{BB962C8B-B14F-4D97-AF65-F5344CB8AC3E}">
        <p14:creationId xmlns:p14="http://schemas.microsoft.com/office/powerpoint/2010/main" val="342761029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As</a:t>
            </a:r>
            <a:r>
              <a:rPr lang="en-GB" baseline="0" dirty="0" smtClean="0"/>
              <a:t> autonomy provides the basis for allowing refusals of medical treatment that undermine objective concerns about welfare can it provide a similar basis for allowing refusals of medical information that appear to be contrary to objective welfare? Does the same content-neutral interpretation of autonomy apply to refusals of information?</a:t>
            </a:r>
          </a:p>
          <a:p>
            <a:r>
              <a:rPr lang="en-GB" baseline="0" dirty="0" smtClean="0"/>
              <a:t>In the legal context there is an inextricable link between autonomy and information that makes it difficult to support refusals to receive information about oneself on the basis of autonomy even though it might support a refusal of treatment based on that information. </a:t>
            </a:r>
            <a:endParaRPr lang="en-GB" dirty="0"/>
          </a:p>
        </p:txBody>
      </p:sp>
      <p:sp>
        <p:nvSpPr>
          <p:cNvPr id="4" name="Slide Number Placeholder 3"/>
          <p:cNvSpPr>
            <a:spLocks noGrp="1"/>
          </p:cNvSpPr>
          <p:nvPr>
            <p:ph type="sldNum" sz="quarter" idx="10"/>
          </p:nvPr>
        </p:nvSpPr>
        <p:spPr/>
        <p:txBody>
          <a:bodyPr/>
          <a:lstStyle/>
          <a:p>
            <a:fld id="{5DFC76F8-5F78-47BB-8D67-D88D7438758D}" type="slidenum">
              <a:rPr lang="en-GB" smtClean="0"/>
              <a:pPr/>
              <a:t>8</a:t>
            </a:fld>
            <a:endParaRPr lang="en-GB" dirty="0"/>
          </a:p>
        </p:txBody>
      </p:sp>
    </p:spTree>
    <p:extLst>
      <p:ext uri="{BB962C8B-B14F-4D97-AF65-F5344CB8AC3E}">
        <p14:creationId xmlns:p14="http://schemas.microsoft.com/office/powerpoint/2010/main" val="289287103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Content-neutral</a:t>
            </a:r>
            <a:r>
              <a:rPr lang="en-GB" baseline="0" dirty="0" smtClean="0"/>
              <a:t> in that choices don’t need to accord with particular moral or rational ends but the law requires certain procedures to be followed in making choices which can be deemed to be autonomous.  Free of internal or external constraints that affect the choice’s ability to represent the person’s true or authentic preferences. External might be undue influence or control of the choice architecture  like lack of relevant information or nudge. Internal lack of capacity, addiction. </a:t>
            </a:r>
            <a:endParaRPr lang="en-GB" dirty="0"/>
          </a:p>
        </p:txBody>
      </p:sp>
      <p:sp>
        <p:nvSpPr>
          <p:cNvPr id="4" name="Slide Number Placeholder 3"/>
          <p:cNvSpPr>
            <a:spLocks noGrp="1"/>
          </p:cNvSpPr>
          <p:nvPr>
            <p:ph type="sldNum" sz="quarter" idx="10"/>
          </p:nvPr>
        </p:nvSpPr>
        <p:spPr/>
        <p:txBody>
          <a:bodyPr/>
          <a:lstStyle/>
          <a:p>
            <a:fld id="{5DFC76F8-5F78-47BB-8D67-D88D7438758D}" type="slidenum">
              <a:rPr lang="en-GB" smtClean="0"/>
              <a:pPr/>
              <a:t>9</a:t>
            </a:fld>
            <a:endParaRPr lang="en-GB" dirty="0"/>
          </a:p>
        </p:txBody>
      </p:sp>
    </p:spTree>
    <p:extLst>
      <p:ext uri="{BB962C8B-B14F-4D97-AF65-F5344CB8AC3E}">
        <p14:creationId xmlns:p14="http://schemas.microsoft.com/office/powerpoint/2010/main" val="676648175"/>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098" name="Rectangle 2"/>
          <p:cNvSpPr>
            <a:spLocks noGrp="1" noChangeArrowheads="1"/>
          </p:cNvSpPr>
          <p:nvPr>
            <p:ph type="ctrTitle"/>
          </p:nvPr>
        </p:nvSpPr>
        <p:spPr>
          <a:xfrm>
            <a:off x="609600" y="2209800"/>
            <a:ext cx="8229600" cy="1828800"/>
          </a:xfrm>
        </p:spPr>
        <p:txBody>
          <a:bodyPr anchor="ctr"/>
          <a:lstStyle>
            <a:lvl1pPr>
              <a:defRPr sz="5400"/>
            </a:lvl1pPr>
          </a:lstStyle>
          <a:p>
            <a:pPr lvl="0"/>
            <a:r>
              <a:rPr lang="en-US" noProof="0" smtClean="0"/>
              <a:t>Click to edit Master title style</a:t>
            </a:r>
            <a:endParaRPr lang="en-GB" noProof="0" smtClean="0"/>
          </a:p>
        </p:txBody>
      </p:sp>
      <p:sp>
        <p:nvSpPr>
          <p:cNvPr id="4099" name="Rectangle 3"/>
          <p:cNvSpPr>
            <a:spLocks noGrp="1" noChangeArrowheads="1"/>
          </p:cNvSpPr>
          <p:nvPr>
            <p:ph type="subTitle" idx="1"/>
          </p:nvPr>
        </p:nvSpPr>
        <p:spPr>
          <a:xfrm>
            <a:off x="609600" y="4876800"/>
            <a:ext cx="8229600" cy="1066800"/>
          </a:xfrm>
        </p:spPr>
        <p:txBody>
          <a:bodyPr/>
          <a:lstStyle>
            <a:lvl1pPr marL="0" indent="0">
              <a:spcBef>
                <a:spcPct val="0"/>
              </a:spcBef>
              <a:buFontTx/>
              <a:buNone/>
              <a:defRPr/>
            </a:lvl1pPr>
          </a:lstStyle>
          <a:p>
            <a:pPr lvl="0"/>
            <a:r>
              <a:rPr lang="en-US" noProof="0" smtClean="0"/>
              <a:t>Click to edit Master subtitle style</a:t>
            </a:r>
            <a:endParaRPr lang="en-GB" noProof="0" smtClean="0"/>
          </a:p>
        </p:txBody>
      </p:sp>
      <p:sp>
        <p:nvSpPr>
          <p:cNvPr id="4102" name="Rectangle 6"/>
          <p:cNvSpPr>
            <a:spLocks noGrp="1" noChangeArrowheads="1"/>
          </p:cNvSpPr>
          <p:nvPr>
            <p:ph type="sldNum" sz="quarter" idx="4"/>
          </p:nvPr>
        </p:nvSpPr>
        <p:spPr bwMode="auto">
          <a:xfrm>
            <a:off x="7010400" y="152400"/>
            <a:ext cx="1905000" cy="457200"/>
          </a:xfrm>
          <a:prstGeom prst="rect">
            <a:avLst/>
          </a:prstGeo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800">
                <a:solidFill>
                  <a:srgbClr val="FFFFFF"/>
                </a:solidFill>
              </a:defRPr>
            </a:lvl1pPr>
          </a:lstStyle>
          <a:p>
            <a:fld id="{BBEF7CC6-0C7D-4E30-86E4-3678273D9C4E}" type="slidenum">
              <a:rPr lang="en-GB"/>
              <a:pPr/>
              <a:t>‹#›</a:t>
            </a:fld>
            <a:endParaRPr lang="en-GB" dirty="0"/>
          </a:p>
        </p:txBody>
      </p:sp>
      <p:sp>
        <p:nvSpPr>
          <p:cNvPr id="4114" name="Rectangle 18"/>
          <p:cNvSpPr>
            <a:spLocks noGrp="1" noChangeArrowheads="1"/>
          </p:cNvSpPr>
          <p:nvPr>
            <p:ph type="dt" sz="half" idx="2"/>
          </p:nvPr>
        </p:nvSpPr>
        <p:spPr/>
        <p:txBody>
          <a:bodyPr/>
          <a:lstStyle>
            <a:lvl1pPr>
              <a:defRPr/>
            </a:lvl1pPr>
          </a:lstStyle>
          <a:p>
            <a:fld id="{E4396657-07D2-43E8-A7A0-237C711206DB}" type="datetime1">
              <a:rPr lang="en-GB"/>
              <a:pPr/>
              <a:t>23/06/2015</a:t>
            </a:fld>
            <a:endParaRPr lang="en-GB" dirty="0"/>
          </a:p>
        </p:txBody>
      </p:sp>
      <p:sp>
        <p:nvSpPr>
          <p:cNvPr id="4115" name="Rectangle 19"/>
          <p:cNvSpPr>
            <a:spLocks noGrp="1" noChangeArrowheads="1"/>
          </p:cNvSpPr>
          <p:nvPr>
            <p:ph type="ftr" sz="quarter" idx="3"/>
          </p:nvPr>
        </p:nvSpPr>
        <p:spPr/>
        <p:txBody>
          <a:bodyPr/>
          <a:lstStyle>
            <a:lvl1pPr>
              <a:defRPr/>
            </a:lvl1pPr>
          </a:lstStyle>
          <a:p>
            <a:r>
              <a:rPr lang="en-GB" dirty="0"/>
              <a:t>© The University of Sheffield / Department of Marketing and Communications</a:t>
            </a:r>
          </a:p>
        </p:txBody>
      </p:sp>
      <p:pic>
        <p:nvPicPr>
          <p:cNvPr id="4122" name="Picture 26"/>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152400"/>
            <a:ext cx="2419350" cy="728663"/>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fld id="{795C76CF-C925-4AE1-8FB7-B6953565C684}" type="datetime1">
              <a:rPr lang="en-GB"/>
              <a:pPr/>
              <a:t>23/06/2015</a:t>
            </a:fld>
            <a:endParaRPr lang="en-GB" dirty="0"/>
          </a:p>
        </p:txBody>
      </p:sp>
      <p:sp>
        <p:nvSpPr>
          <p:cNvPr id="5" name="Footer Placeholder 4"/>
          <p:cNvSpPr>
            <a:spLocks noGrp="1"/>
          </p:cNvSpPr>
          <p:nvPr>
            <p:ph type="ftr" sz="quarter" idx="11"/>
          </p:nvPr>
        </p:nvSpPr>
        <p:spPr/>
        <p:txBody>
          <a:bodyPr/>
          <a:lstStyle>
            <a:lvl1pPr>
              <a:defRPr/>
            </a:lvl1pPr>
          </a:lstStyle>
          <a:p>
            <a:r>
              <a:rPr lang="en-GB" dirty="0"/>
              <a:t>© The University of Sheffield / Department of Marketing and Communications</a:t>
            </a:r>
          </a:p>
        </p:txBody>
      </p:sp>
    </p:spTree>
    <p:extLst>
      <p:ext uri="{BB962C8B-B14F-4D97-AF65-F5344CB8AC3E}">
        <p14:creationId xmlns:p14="http://schemas.microsoft.com/office/powerpoint/2010/main" val="338597179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81800" y="1371600"/>
            <a:ext cx="2057400" cy="4724400"/>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609600" y="1371600"/>
            <a:ext cx="6019800" cy="4724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fld id="{1935B1AC-B6B4-4524-97C2-4B05D600D3E1}" type="datetime1">
              <a:rPr lang="en-GB"/>
              <a:pPr/>
              <a:t>23/06/2015</a:t>
            </a:fld>
            <a:endParaRPr lang="en-GB" dirty="0"/>
          </a:p>
        </p:txBody>
      </p:sp>
      <p:sp>
        <p:nvSpPr>
          <p:cNvPr id="5" name="Footer Placeholder 4"/>
          <p:cNvSpPr>
            <a:spLocks noGrp="1"/>
          </p:cNvSpPr>
          <p:nvPr>
            <p:ph type="ftr" sz="quarter" idx="11"/>
          </p:nvPr>
        </p:nvSpPr>
        <p:spPr/>
        <p:txBody>
          <a:bodyPr/>
          <a:lstStyle>
            <a:lvl1pPr>
              <a:defRPr/>
            </a:lvl1pPr>
          </a:lstStyle>
          <a:p>
            <a:r>
              <a:rPr lang="en-GB" dirty="0"/>
              <a:t>© The University of Sheffield / Department of Marketing and Communications</a:t>
            </a:r>
          </a:p>
        </p:txBody>
      </p:sp>
    </p:spTree>
    <p:extLst>
      <p:ext uri="{BB962C8B-B14F-4D97-AF65-F5344CB8AC3E}">
        <p14:creationId xmlns:p14="http://schemas.microsoft.com/office/powerpoint/2010/main" val="79447823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1371600"/>
            <a:ext cx="8229600" cy="762000"/>
          </a:xfrm>
        </p:spPr>
        <p:txBody>
          <a:bodyPr/>
          <a:lstStyle/>
          <a:p>
            <a:r>
              <a:rPr lang="en-US" smtClean="0"/>
              <a:t>Click to edit Master title style</a:t>
            </a:r>
            <a:endParaRPr lang="en-GB"/>
          </a:p>
        </p:txBody>
      </p:sp>
      <p:sp>
        <p:nvSpPr>
          <p:cNvPr id="3" name="Text Placeholder 2"/>
          <p:cNvSpPr>
            <a:spLocks noGrp="1"/>
          </p:cNvSpPr>
          <p:nvPr>
            <p:ph type="body" sz="half" idx="1"/>
          </p:nvPr>
        </p:nvSpPr>
        <p:spPr>
          <a:xfrm>
            <a:off x="609600" y="2362200"/>
            <a:ext cx="4038600" cy="3733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800600" y="2362200"/>
            <a:ext cx="4038600" cy="3733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a:xfrm>
            <a:off x="685800" y="6553200"/>
            <a:ext cx="914400" cy="304800"/>
          </a:xfrm>
        </p:spPr>
        <p:txBody>
          <a:bodyPr/>
          <a:lstStyle>
            <a:lvl1pPr>
              <a:defRPr/>
            </a:lvl1pPr>
          </a:lstStyle>
          <a:p>
            <a:fld id="{A59B3A68-D771-4775-9F1C-441C3DEB2509}" type="datetime1">
              <a:rPr lang="en-GB"/>
              <a:pPr/>
              <a:t>23/06/2015</a:t>
            </a:fld>
            <a:endParaRPr lang="en-GB" dirty="0"/>
          </a:p>
        </p:txBody>
      </p:sp>
      <p:sp>
        <p:nvSpPr>
          <p:cNvPr id="6" name="Footer Placeholder 5"/>
          <p:cNvSpPr>
            <a:spLocks noGrp="1"/>
          </p:cNvSpPr>
          <p:nvPr>
            <p:ph type="ftr" sz="quarter" idx="11"/>
          </p:nvPr>
        </p:nvSpPr>
        <p:spPr>
          <a:xfrm>
            <a:off x="1371600" y="6553200"/>
            <a:ext cx="5181600" cy="304800"/>
          </a:xfrm>
        </p:spPr>
        <p:txBody>
          <a:bodyPr/>
          <a:lstStyle>
            <a:lvl1pPr>
              <a:defRPr/>
            </a:lvl1pPr>
          </a:lstStyle>
          <a:p>
            <a:r>
              <a:rPr lang="en-GB" dirty="0"/>
              <a:t>© The University of Sheffield / Department of Marketing and Communications</a:t>
            </a:r>
          </a:p>
        </p:txBody>
      </p:sp>
    </p:spTree>
    <p:extLst>
      <p:ext uri="{BB962C8B-B14F-4D97-AF65-F5344CB8AC3E}">
        <p14:creationId xmlns:p14="http://schemas.microsoft.com/office/powerpoint/2010/main" val="16110263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fld id="{39879F52-52EB-4BEB-B77B-268DC6EBD9D6}" type="datetime1">
              <a:rPr lang="en-GB"/>
              <a:pPr/>
              <a:t>23/06/2015</a:t>
            </a:fld>
            <a:endParaRPr lang="en-GB" dirty="0"/>
          </a:p>
        </p:txBody>
      </p:sp>
      <p:sp>
        <p:nvSpPr>
          <p:cNvPr id="5" name="Footer Placeholder 4"/>
          <p:cNvSpPr>
            <a:spLocks noGrp="1"/>
          </p:cNvSpPr>
          <p:nvPr>
            <p:ph type="ftr" sz="quarter" idx="11"/>
          </p:nvPr>
        </p:nvSpPr>
        <p:spPr/>
        <p:txBody>
          <a:bodyPr/>
          <a:lstStyle>
            <a:lvl1pPr>
              <a:defRPr/>
            </a:lvl1pPr>
          </a:lstStyle>
          <a:p>
            <a:r>
              <a:rPr lang="en-GB" dirty="0"/>
              <a:t>© The University of Sheffield / Department of Marketing and Communications</a:t>
            </a:r>
          </a:p>
        </p:txBody>
      </p:sp>
    </p:spTree>
    <p:extLst>
      <p:ext uri="{BB962C8B-B14F-4D97-AF65-F5344CB8AC3E}">
        <p14:creationId xmlns:p14="http://schemas.microsoft.com/office/powerpoint/2010/main" val="15113122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fld id="{238D9C85-02C4-40A9-B89F-830982E6CF53}" type="datetime1">
              <a:rPr lang="en-GB"/>
              <a:pPr/>
              <a:t>23/06/2015</a:t>
            </a:fld>
            <a:endParaRPr lang="en-GB" dirty="0"/>
          </a:p>
        </p:txBody>
      </p:sp>
      <p:sp>
        <p:nvSpPr>
          <p:cNvPr id="5" name="Footer Placeholder 4"/>
          <p:cNvSpPr>
            <a:spLocks noGrp="1"/>
          </p:cNvSpPr>
          <p:nvPr>
            <p:ph type="ftr" sz="quarter" idx="11"/>
          </p:nvPr>
        </p:nvSpPr>
        <p:spPr/>
        <p:txBody>
          <a:bodyPr/>
          <a:lstStyle>
            <a:lvl1pPr>
              <a:defRPr/>
            </a:lvl1pPr>
          </a:lstStyle>
          <a:p>
            <a:r>
              <a:rPr lang="en-GB" dirty="0"/>
              <a:t>© The University of Sheffield / Department of Marketing and Communications</a:t>
            </a:r>
          </a:p>
        </p:txBody>
      </p:sp>
    </p:spTree>
    <p:extLst>
      <p:ext uri="{BB962C8B-B14F-4D97-AF65-F5344CB8AC3E}">
        <p14:creationId xmlns:p14="http://schemas.microsoft.com/office/powerpoint/2010/main" val="227467457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609600" y="2362200"/>
            <a:ext cx="4038600" cy="3733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800600" y="2362200"/>
            <a:ext cx="4038600" cy="3733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lvl1pPr>
              <a:defRPr/>
            </a:lvl1pPr>
          </a:lstStyle>
          <a:p>
            <a:fld id="{A6F76E59-C8A5-4E1E-847D-52749C43A74A}" type="datetime1">
              <a:rPr lang="en-GB"/>
              <a:pPr/>
              <a:t>23/06/2015</a:t>
            </a:fld>
            <a:endParaRPr lang="en-GB" dirty="0"/>
          </a:p>
        </p:txBody>
      </p:sp>
      <p:sp>
        <p:nvSpPr>
          <p:cNvPr id="6" name="Footer Placeholder 5"/>
          <p:cNvSpPr>
            <a:spLocks noGrp="1"/>
          </p:cNvSpPr>
          <p:nvPr>
            <p:ph type="ftr" sz="quarter" idx="11"/>
          </p:nvPr>
        </p:nvSpPr>
        <p:spPr/>
        <p:txBody>
          <a:bodyPr/>
          <a:lstStyle>
            <a:lvl1pPr>
              <a:defRPr/>
            </a:lvl1pPr>
          </a:lstStyle>
          <a:p>
            <a:r>
              <a:rPr lang="en-GB" dirty="0"/>
              <a:t>© The University of Sheffield / Department of Marketing and Communications</a:t>
            </a:r>
          </a:p>
        </p:txBody>
      </p:sp>
    </p:spTree>
    <p:extLst>
      <p:ext uri="{BB962C8B-B14F-4D97-AF65-F5344CB8AC3E}">
        <p14:creationId xmlns:p14="http://schemas.microsoft.com/office/powerpoint/2010/main" val="4173028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lvl1pPr>
              <a:defRPr/>
            </a:lvl1pPr>
          </a:lstStyle>
          <a:p>
            <a:fld id="{F6E1B311-24A4-4D03-B79D-79A2AA2265F2}" type="datetime1">
              <a:rPr lang="en-GB"/>
              <a:pPr/>
              <a:t>23/06/2015</a:t>
            </a:fld>
            <a:endParaRPr lang="en-GB" dirty="0"/>
          </a:p>
        </p:txBody>
      </p:sp>
      <p:sp>
        <p:nvSpPr>
          <p:cNvPr id="8" name="Footer Placeholder 7"/>
          <p:cNvSpPr>
            <a:spLocks noGrp="1"/>
          </p:cNvSpPr>
          <p:nvPr>
            <p:ph type="ftr" sz="quarter" idx="11"/>
          </p:nvPr>
        </p:nvSpPr>
        <p:spPr/>
        <p:txBody>
          <a:bodyPr/>
          <a:lstStyle>
            <a:lvl1pPr>
              <a:defRPr/>
            </a:lvl1pPr>
          </a:lstStyle>
          <a:p>
            <a:r>
              <a:rPr lang="en-GB" dirty="0"/>
              <a:t>© The University of Sheffield / Department of Marketing and Communications</a:t>
            </a:r>
          </a:p>
        </p:txBody>
      </p:sp>
    </p:spTree>
    <p:extLst>
      <p:ext uri="{BB962C8B-B14F-4D97-AF65-F5344CB8AC3E}">
        <p14:creationId xmlns:p14="http://schemas.microsoft.com/office/powerpoint/2010/main" val="10267354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lvl1pPr>
              <a:defRPr/>
            </a:lvl1pPr>
          </a:lstStyle>
          <a:p>
            <a:fld id="{C19EE0E5-6010-4C05-8B11-CE3AAEB46AD1}" type="datetime1">
              <a:rPr lang="en-GB"/>
              <a:pPr/>
              <a:t>23/06/2015</a:t>
            </a:fld>
            <a:endParaRPr lang="en-GB" dirty="0"/>
          </a:p>
        </p:txBody>
      </p:sp>
      <p:sp>
        <p:nvSpPr>
          <p:cNvPr id="4" name="Footer Placeholder 3"/>
          <p:cNvSpPr>
            <a:spLocks noGrp="1"/>
          </p:cNvSpPr>
          <p:nvPr>
            <p:ph type="ftr" sz="quarter" idx="11"/>
          </p:nvPr>
        </p:nvSpPr>
        <p:spPr/>
        <p:txBody>
          <a:bodyPr/>
          <a:lstStyle>
            <a:lvl1pPr>
              <a:defRPr/>
            </a:lvl1pPr>
          </a:lstStyle>
          <a:p>
            <a:r>
              <a:rPr lang="en-GB" dirty="0"/>
              <a:t>© The University of Sheffield / Department of Marketing and Communications</a:t>
            </a:r>
          </a:p>
        </p:txBody>
      </p:sp>
    </p:spTree>
    <p:extLst>
      <p:ext uri="{BB962C8B-B14F-4D97-AF65-F5344CB8AC3E}">
        <p14:creationId xmlns:p14="http://schemas.microsoft.com/office/powerpoint/2010/main" val="20642736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fld id="{09B63B8C-C40F-4650-8BC5-7FF0A93629EC}" type="datetime1">
              <a:rPr lang="en-GB"/>
              <a:pPr/>
              <a:t>23/06/2015</a:t>
            </a:fld>
            <a:endParaRPr lang="en-GB" dirty="0"/>
          </a:p>
        </p:txBody>
      </p:sp>
      <p:sp>
        <p:nvSpPr>
          <p:cNvPr id="3" name="Footer Placeholder 2"/>
          <p:cNvSpPr>
            <a:spLocks noGrp="1"/>
          </p:cNvSpPr>
          <p:nvPr>
            <p:ph type="ftr" sz="quarter" idx="11"/>
          </p:nvPr>
        </p:nvSpPr>
        <p:spPr/>
        <p:txBody>
          <a:bodyPr/>
          <a:lstStyle>
            <a:lvl1pPr>
              <a:defRPr/>
            </a:lvl1pPr>
          </a:lstStyle>
          <a:p>
            <a:r>
              <a:rPr lang="en-GB" dirty="0"/>
              <a:t>© The University of Sheffield / Department of Marketing and Communications</a:t>
            </a:r>
          </a:p>
        </p:txBody>
      </p:sp>
    </p:spTree>
    <p:extLst>
      <p:ext uri="{BB962C8B-B14F-4D97-AF65-F5344CB8AC3E}">
        <p14:creationId xmlns:p14="http://schemas.microsoft.com/office/powerpoint/2010/main" val="14715424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fld id="{6BA9B255-6118-4FF1-91EC-094F74E61DAA}" type="datetime1">
              <a:rPr lang="en-GB"/>
              <a:pPr/>
              <a:t>23/06/2015</a:t>
            </a:fld>
            <a:endParaRPr lang="en-GB" dirty="0"/>
          </a:p>
        </p:txBody>
      </p:sp>
      <p:sp>
        <p:nvSpPr>
          <p:cNvPr id="6" name="Footer Placeholder 5"/>
          <p:cNvSpPr>
            <a:spLocks noGrp="1"/>
          </p:cNvSpPr>
          <p:nvPr>
            <p:ph type="ftr" sz="quarter" idx="11"/>
          </p:nvPr>
        </p:nvSpPr>
        <p:spPr/>
        <p:txBody>
          <a:bodyPr/>
          <a:lstStyle>
            <a:lvl1pPr>
              <a:defRPr/>
            </a:lvl1pPr>
          </a:lstStyle>
          <a:p>
            <a:r>
              <a:rPr lang="en-GB" dirty="0"/>
              <a:t>© The University of Sheffield / Department of Marketing and Communications</a:t>
            </a:r>
          </a:p>
        </p:txBody>
      </p:sp>
    </p:spTree>
    <p:extLst>
      <p:ext uri="{BB962C8B-B14F-4D97-AF65-F5344CB8AC3E}">
        <p14:creationId xmlns:p14="http://schemas.microsoft.com/office/powerpoint/2010/main" val="259724201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smtClean="0"/>
              <a:t>Click icon to add picture</a:t>
            </a:r>
            <a:endParaRPr lang="en-GB"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fld id="{6C463EF8-89AB-48DE-95F0-958E93BF6441}" type="datetime1">
              <a:rPr lang="en-GB"/>
              <a:pPr/>
              <a:t>23/06/2015</a:t>
            </a:fld>
            <a:endParaRPr lang="en-GB" dirty="0"/>
          </a:p>
        </p:txBody>
      </p:sp>
      <p:sp>
        <p:nvSpPr>
          <p:cNvPr id="6" name="Footer Placeholder 5"/>
          <p:cNvSpPr>
            <a:spLocks noGrp="1"/>
          </p:cNvSpPr>
          <p:nvPr>
            <p:ph type="ftr" sz="quarter" idx="11"/>
          </p:nvPr>
        </p:nvSpPr>
        <p:spPr/>
        <p:txBody>
          <a:bodyPr/>
          <a:lstStyle>
            <a:lvl1pPr>
              <a:defRPr/>
            </a:lvl1pPr>
          </a:lstStyle>
          <a:p>
            <a:r>
              <a:rPr lang="en-GB" dirty="0"/>
              <a:t>© The University of Sheffield / Department of Marketing and Communications</a:t>
            </a:r>
          </a:p>
        </p:txBody>
      </p:sp>
    </p:spTree>
    <p:extLst>
      <p:ext uri="{BB962C8B-B14F-4D97-AF65-F5344CB8AC3E}">
        <p14:creationId xmlns:p14="http://schemas.microsoft.com/office/powerpoint/2010/main" val="240289227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0099FF"/>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09600" y="1371600"/>
            <a:ext cx="8229600" cy="762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smtClean="0"/>
              <a:t>Click to edit Master title style</a:t>
            </a:r>
            <a:endParaRPr lang="en-GB" smtClean="0"/>
          </a:p>
        </p:txBody>
      </p:sp>
      <p:sp>
        <p:nvSpPr>
          <p:cNvPr id="1027" name="Rectangle 3"/>
          <p:cNvSpPr>
            <a:spLocks noGrp="1" noChangeArrowheads="1"/>
          </p:cNvSpPr>
          <p:nvPr>
            <p:ph type="body" idx="1"/>
          </p:nvPr>
        </p:nvSpPr>
        <p:spPr bwMode="auto">
          <a:xfrm>
            <a:off x="609600" y="2362200"/>
            <a:ext cx="8229600" cy="3733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smtClean="0"/>
          </a:p>
        </p:txBody>
      </p:sp>
      <p:sp>
        <p:nvSpPr>
          <p:cNvPr id="1034" name="Rectangle 10"/>
          <p:cNvSpPr>
            <a:spLocks noGrp="1" noChangeArrowheads="1"/>
          </p:cNvSpPr>
          <p:nvPr>
            <p:ph type="dt" sz="half" idx="2"/>
          </p:nvPr>
        </p:nvSpPr>
        <p:spPr bwMode="auto">
          <a:xfrm>
            <a:off x="685800" y="6553200"/>
            <a:ext cx="914400" cy="304800"/>
          </a:xfrm>
          <a:prstGeom prst="rect">
            <a:avLst/>
          </a:prstGeom>
          <a:noFill/>
          <a:ln>
            <a:noFill/>
          </a:ln>
          <a:effectLst/>
          <a:extLst>
            <a:ext uri="{909E8E84-426E-40DD-AFC4-6F175D3DCCD1}">
              <a14:hiddenFill xmlns:a14="http://schemas.microsoft.com/office/drawing/2010/main">
                <a:solidFill>
                  <a:schemeClr val="bg2"/>
                </a:solidFill>
              </a14:hiddenFill>
            </a:ext>
            <a:ext uri="{91240B29-F687-4F45-9708-019B960494DF}">
              <a14:hiddenLine xmlns:a14="http://schemas.microsoft.com/office/drawing/2010/main" w="9525">
                <a:solidFill>
                  <a:schemeClr val="accent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000">
                <a:solidFill>
                  <a:srgbClr val="FFFFFF"/>
                </a:solidFill>
                <a:latin typeface="+mn-lt"/>
              </a:defRPr>
            </a:lvl1pPr>
          </a:lstStyle>
          <a:p>
            <a:fld id="{1652DA25-332D-4E74-875B-729D41E1B731}" type="datetime1">
              <a:rPr lang="en-GB"/>
              <a:pPr/>
              <a:t>23/06/2015</a:t>
            </a:fld>
            <a:endParaRPr lang="en-GB" dirty="0"/>
          </a:p>
        </p:txBody>
      </p:sp>
      <p:sp>
        <p:nvSpPr>
          <p:cNvPr id="1035" name="Rectangle 11"/>
          <p:cNvSpPr>
            <a:spLocks noGrp="1" noChangeArrowheads="1"/>
          </p:cNvSpPr>
          <p:nvPr>
            <p:ph type="ftr" sz="quarter" idx="3"/>
          </p:nvPr>
        </p:nvSpPr>
        <p:spPr bwMode="auto">
          <a:xfrm>
            <a:off x="1371600" y="6553200"/>
            <a:ext cx="5181600" cy="304800"/>
          </a:xfrm>
          <a:prstGeom prst="rect">
            <a:avLst/>
          </a:prstGeom>
          <a:noFill/>
          <a:ln>
            <a:noFill/>
          </a:ln>
          <a:effectLst/>
          <a:extLst>
            <a:ext uri="{909E8E84-426E-40DD-AFC4-6F175D3DCCD1}">
              <a14:hiddenFill xmlns:a14="http://schemas.microsoft.com/office/drawing/2010/main">
                <a:solidFill>
                  <a:schemeClr val="bg2"/>
                </a:solidFill>
              </a14:hiddenFill>
            </a:ext>
            <a:ext uri="{91240B29-F687-4F45-9708-019B960494DF}">
              <a14:hiddenLine xmlns:a14="http://schemas.microsoft.com/office/drawing/2010/main" w="9525">
                <a:solidFill>
                  <a:schemeClr val="accent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000">
                <a:solidFill>
                  <a:srgbClr val="FFFFFF"/>
                </a:solidFill>
                <a:latin typeface="+mn-lt"/>
              </a:defRPr>
            </a:lvl1pPr>
          </a:lstStyle>
          <a:p>
            <a:r>
              <a:rPr lang="en-GB" dirty="0"/>
              <a:t>© The University of Sheffield / Department of Marketing and Communications</a:t>
            </a:r>
          </a:p>
        </p:txBody>
      </p:sp>
      <p:pic>
        <p:nvPicPr>
          <p:cNvPr id="1055" name="Picture 31"/>
          <p:cNvPicPr>
            <a:picLocks noChangeAspect="1" noChangeArrowheads="1"/>
          </p:cNvPicPr>
          <p:nvPr/>
        </p:nvPicPr>
        <p:blipFill>
          <a:blip r:embed="rId14" cstate="print">
            <a:extLst>
              <a:ext uri="{28A0092B-C50C-407E-A947-70E740481C1C}">
                <a14:useLocalDpi xmlns:a14="http://schemas.microsoft.com/office/drawing/2010/main" val="0"/>
              </a:ext>
            </a:extLst>
          </a:blip>
          <a:srcRect/>
          <a:stretch>
            <a:fillRect/>
          </a:stretch>
        </p:blipFill>
        <p:spPr bwMode="auto">
          <a:xfrm>
            <a:off x="0" y="152400"/>
            <a:ext cx="2419350" cy="728663"/>
          </a:xfrm>
          <a:prstGeom prst="rect">
            <a:avLst/>
          </a:prstGeom>
          <a:noFill/>
          <a:extLst>
            <a:ext uri="{909E8E84-426E-40DD-AFC4-6F175D3DCCD1}">
              <a14:hiddenFill xmlns:a14="http://schemas.microsoft.com/office/drawing/2010/main">
                <a:solidFill>
                  <a:srgbClr val="FFFFFF"/>
                </a:solidFill>
              </a14:hiddenFill>
            </a:ext>
          </a:extLst>
        </p:spPr>
      </p:pic>
    </p:spTree>
  </p:cSld>
  <p:clrMap bg1="dk2" tx1="lt1" bg2="dk1"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hf sldNum="0" hdr="0"/>
  <p:txStyles>
    <p:titleStyle>
      <a:lvl1pPr algn="l" rtl="0" eaLnBrk="1" fontAlgn="base" hangingPunct="1">
        <a:lnSpc>
          <a:spcPct val="83000"/>
        </a:lnSpc>
        <a:spcBef>
          <a:spcPct val="0"/>
        </a:spcBef>
        <a:spcAft>
          <a:spcPct val="0"/>
        </a:spcAft>
        <a:defRPr sz="4400">
          <a:solidFill>
            <a:schemeClr val="tx1"/>
          </a:solidFill>
          <a:latin typeface="+mj-lt"/>
          <a:ea typeface="+mj-ea"/>
          <a:cs typeface="+mj-cs"/>
        </a:defRPr>
      </a:lvl1pPr>
      <a:lvl2pPr algn="l" rtl="0" eaLnBrk="1" fontAlgn="base" hangingPunct="1">
        <a:lnSpc>
          <a:spcPct val="83000"/>
        </a:lnSpc>
        <a:spcBef>
          <a:spcPct val="0"/>
        </a:spcBef>
        <a:spcAft>
          <a:spcPct val="0"/>
        </a:spcAft>
        <a:defRPr sz="4400">
          <a:solidFill>
            <a:schemeClr val="tx1"/>
          </a:solidFill>
          <a:latin typeface="TUOS Stephenson" pitchFamily="18" charset="0"/>
        </a:defRPr>
      </a:lvl2pPr>
      <a:lvl3pPr algn="l" rtl="0" eaLnBrk="1" fontAlgn="base" hangingPunct="1">
        <a:lnSpc>
          <a:spcPct val="83000"/>
        </a:lnSpc>
        <a:spcBef>
          <a:spcPct val="0"/>
        </a:spcBef>
        <a:spcAft>
          <a:spcPct val="0"/>
        </a:spcAft>
        <a:defRPr sz="4400">
          <a:solidFill>
            <a:schemeClr val="tx1"/>
          </a:solidFill>
          <a:latin typeface="TUOS Stephenson" pitchFamily="18" charset="0"/>
        </a:defRPr>
      </a:lvl3pPr>
      <a:lvl4pPr algn="l" rtl="0" eaLnBrk="1" fontAlgn="base" hangingPunct="1">
        <a:lnSpc>
          <a:spcPct val="83000"/>
        </a:lnSpc>
        <a:spcBef>
          <a:spcPct val="0"/>
        </a:spcBef>
        <a:spcAft>
          <a:spcPct val="0"/>
        </a:spcAft>
        <a:defRPr sz="4400">
          <a:solidFill>
            <a:schemeClr val="tx1"/>
          </a:solidFill>
          <a:latin typeface="TUOS Stephenson" pitchFamily="18" charset="0"/>
        </a:defRPr>
      </a:lvl4pPr>
      <a:lvl5pPr algn="l" rtl="0" eaLnBrk="1" fontAlgn="base" hangingPunct="1">
        <a:lnSpc>
          <a:spcPct val="83000"/>
        </a:lnSpc>
        <a:spcBef>
          <a:spcPct val="0"/>
        </a:spcBef>
        <a:spcAft>
          <a:spcPct val="0"/>
        </a:spcAft>
        <a:defRPr sz="4400">
          <a:solidFill>
            <a:schemeClr val="tx1"/>
          </a:solidFill>
          <a:latin typeface="TUOS Stephenson" pitchFamily="18" charset="0"/>
        </a:defRPr>
      </a:lvl5pPr>
      <a:lvl6pPr marL="457200" algn="l" rtl="0" eaLnBrk="1" fontAlgn="base" hangingPunct="1">
        <a:lnSpc>
          <a:spcPct val="83000"/>
        </a:lnSpc>
        <a:spcBef>
          <a:spcPct val="0"/>
        </a:spcBef>
        <a:spcAft>
          <a:spcPct val="0"/>
        </a:spcAft>
        <a:defRPr sz="4400">
          <a:solidFill>
            <a:schemeClr val="tx1"/>
          </a:solidFill>
          <a:latin typeface="TUOS Stephenson" pitchFamily="18" charset="0"/>
        </a:defRPr>
      </a:lvl6pPr>
      <a:lvl7pPr marL="914400" algn="l" rtl="0" eaLnBrk="1" fontAlgn="base" hangingPunct="1">
        <a:lnSpc>
          <a:spcPct val="83000"/>
        </a:lnSpc>
        <a:spcBef>
          <a:spcPct val="0"/>
        </a:spcBef>
        <a:spcAft>
          <a:spcPct val="0"/>
        </a:spcAft>
        <a:defRPr sz="4400">
          <a:solidFill>
            <a:schemeClr val="tx1"/>
          </a:solidFill>
          <a:latin typeface="TUOS Stephenson" pitchFamily="18" charset="0"/>
        </a:defRPr>
      </a:lvl7pPr>
      <a:lvl8pPr marL="1371600" algn="l" rtl="0" eaLnBrk="1" fontAlgn="base" hangingPunct="1">
        <a:lnSpc>
          <a:spcPct val="83000"/>
        </a:lnSpc>
        <a:spcBef>
          <a:spcPct val="0"/>
        </a:spcBef>
        <a:spcAft>
          <a:spcPct val="0"/>
        </a:spcAft>
        <a:defRPr sz="4400">
          <a:solidFill>
            <a:schemeClr val="tx1"/>
          </a:solidFill>
          <a:latin typeface="TUOS Stephenson" pitchFamily="18" charset="0"/>
        </a:defRPr>
      </a:lvl8pPr>
      <a:lvl9pPr marL="1828800" algn="l" rtl="0" eaLnBrk="1" fontAlgn="base" hangingPunct="1">
        <a:lnSpc>
          <a:spcPct val="83000"/>
        </a:lnSpc>
        <a:spcBef>
          <a:spcPct val="0"/>
        </a:spcBef>
        <a:spcAft>
          <a:spcPct val="0"/>
        </a:spcAft>
        <a:defRPr sz="4400">
          <a:solidFill>
            <a:schemeClr val="tx1"/>
          </a:solidFill>
          <a:latin typeface="TUOS Stephenson" pitchFamily="18" charset="0"/>
        </a:defRPr>
      </a:lvl9pPr>
    </p:titleStyle>
    <p:bodyStyle>
      <a:lvl1pPr marL="342900" indent="-342900" algn="l" rtl="0" eaLnBrk="1" fontAlgn="base" hangingPunct="1">
        <a:spcBef>
          <a:spcPct val="30000"/>
        </a:spcBef>
        <a:spcAft>
          <a:spcPct val="0"/>
        </a:spcAft>
        <a:buChar char="•"/>
        <a:defRPr sz="3200">
          <a:solidFill>
            <a:schemeClr val="bg2"/>
          </a:solidFill>
          <a:latin typeface="+mn-lt"/>
          <a:ea typeface="+mn-ea"/>
          <a:cs typeface="+mn-cs"/>
        </a:defRPr>
      </a:lvl1pPr>
      <a:lvl2pPr marL="742950" indent="-285750" algn="l" rtl="0" eaLnBrk="1" fontAlgn="base" hangingPunct="1">
        <a:spcBef>
          <a:spcPct val="30000"/>
        </a:spcBef>
        <a:spcAft>
          <a:spcPct val="0"/>
        </a:spcAft>
        <a:buFont typeface="TUOS Stephenson" pitchFamily="18" charset="0"/>
        <a:buChar char="•"/>
        <a:defRPr sz="2800">
          <a:solidFill>
            <a:schemeClr val="bg2"/>
          </a:solidFill>
          <a:latin typeface="+mn-lt"/>
        </a:defRPr>
      </a:lvl2pPr>
      <a:lvl3pPr marL="1143000" indent="-228600" algn="l" rtl="0" eaLnBrk="1" fontAlgn="base" hangingPunct="1">
        <a:spcBef>
          <a:spcPct val="20000"/>
        </a:spcBef>
        <a:spcAft>
          <a:spcPct val="0"/>
        </a:spcAft>
        <a:defRPr sz="2400">
          <a:solidFill>
            <a:schemeClr val="bg2"/>
          </a:solidFill>
          <a:latin typeface="+mn-lt"/>
        </a:defRPr>
      </a:lvl3pPr>
      <a:lvl4pPr marL="1600200" indent="-228600" algn="l" rtl="0" eaLnBrk="1" fontAlgn="base" hangingPunct="1">
        <a:lnSpc>
          <a:spcPct val="120000"/>
        </a:lnSpc>
        <a:spcBef>
          <a:spcPct val="20000"/>
        </a:spcBef>
        <a:spcAft>
          <a:spcPct val="0"/>
        </a:spcAft>
        <a:buFont typeface="TUOS Stephenson" pitchFamily="18" charset="0"/>
        <a:defRPr sz="1400">
          <a:solidFill>
            <a:schemeClr val="bg2"/>
          </a:solidFill>
          <a:latin typeface="+mn-lt"/>
        </a:defRPr>
      </a:lvl4pPr>
      <a:lvl5pPr marL="2057400" indent="-228600" algn="l" rtl="0" eaLnBrk="1" fontAlgn="base" hangingPunct="1">
        <a:lnSpc>
          <a:spcPct val="140000"/>
        </a:lnSpc>
        <a:spcBef>
          <a:spcPct val="20000"/>
        </a:spcBef>
        <a:spcAft>
          <a:spcPct val="0"/>
        </a:spcAft>
        <a:buFont typeface="TUOS Stephenson" pitchFamily="18" charset="0"/>
        <a:buChar char="•"/>
        <a:defRPr sz="900">
          <a:solidFill>
            <a:schemeClr val="bg2"/>
          </a:solidFill>
          <a:latin typeface="+mn-lt"/>
        </a:defRPr>
      </a:lvl5pPr>
      <a:lvl6pPr marL="2514600" indent="-228600" algn="l" rtl="0" eaLnBrk="1" fontAlgn="base" hangingPunct="1">
        <a:lnSpc>
          <a:spcPct val="140000"/>
        </a:lnSpc>
        <a:spcBef>
          <a:spcPct val="20000"/>
        </a:spcBef>
        <a:spcAft>
          <a:spcPct val="0"/>
        </a:spcAft>
        <a:buFont typeface="TUOS Stephenson" pitchFamily="18" charset="0"/>
        <a:buChar char="•"/>
        <a:defRPr sz="900">
          <a:solidFill>
            <a:schemeClr val="bg2"/>
          </a:solidFill>
          <a:latin typeface="+mn-lt"/>
        </a:defRPr>
      </a:lvl6pPr>
      <a:lvl7pPr marL="2971800" indent="-228600" algn="l" rtl="0" eaLnBrk="1" fontAlgn="base" hangingPunct="1">
        <a:lnSpc>
          <a:spcPct val="140000"/>
        </a:lnSpc>
        <a:spcBef>
          <a:spcPct val="20000"/>
        </a:spcBef>
        <a:spcAft>
          <a:spcPct val="0"/>
        </a:spcAft>
        <a:buFont typeface="TUOS Stephenson" pitchFamily="18" charset="0"/>
        <a:buChar char="•"/>
        <a:defRPr sz="900">
          <a:solidFill>
            <a:schemeClr val="bg2"/>
          </a:solidFill>
          <a:latin typeface="+mn-lt"/>
        </a:defRPr>
      </a:lvl7pPr>
      <a:lvl8pPr marL="3429000" indent="-228600" algn="l" rtl="0" eaLnBrk="1" fontAlgn="base" hangingPunct="1">
        <a:lnSpc>
          <a:spcPct val="140000"/>
        </a:lnSpc>
        <a:spcBef>
          <a:spcPct val="20000"/>
        </a:spcBef>
        <a:spcAft>
          <a:spcPct val="0"/>
        </a:spcAft>
        <a:buFont typeface="TUOS Stephenson" pitchFamily="18" charset="0"/>
        <a:buChar char="•"/>
        <a:defRPr sz="900">
          <a:solidFill>
            <a:schemeClr val="bg2"/>
          </a:solidFill>
          <a:latin typeface="+mn-lt"/>
        </a:defRPr>
      </a:lvl8pPr>
      <a:lvl9pPr marL="3886200" indent="-228600" algn="l" rtl="0" eaLnBrk="1" fontAlgn="base" hangingPunct="1">
        <a:lnSpc>
          <a:spcPct val="140000"/>
        </a:lnSpc>
        <a:spcBef>
          <a:spcPct val="20000"/>
        </a:spcBef>
        <a:spcAft>
          <a:spcPct val="0"/>
        </a:spcAft>
        <a:buFont typeface="TUOS Stephenson" pitchFamily="18" charset="0"/>
        <a:buChar char="•"/>
        <a:defRPr sz="900">
          <a:solidFill>
            <a:schemeClr val="bg2"/>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4.xml"/><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ChangeArrowheads="1"/>
          </p:cNvSpPr>
          <p:nvPr>
            <p:ph type="ctrTitle"/>
          </p:nvPr>
        </p:nvSpPr>
        <p:spPr/>
        <p:txBody>
          <a:bodyPr/>
          <a:lstStyle/>
          <a:p>
            <a:pPr algn="ctr"/>
            <a:r>
              <a:rPr lang="en-US" dirty="0" smtClean="0"/>
              <a:t>Requiring genetic knowledge: a principled case for support</a:t>
            </a:r>
            <a:endParaRPr lang="en-US" dirty="0"/>
          </a:p>
        </p:txBody>
      </p:sp>
      <p:sp>
        <p:nvSpPr>
          <p:cNvPr id="45059" name="Rectangle 3"/>
          <p:cNvSpPr>
            <a:spLocks noGrp="1" noChangeArrowheads="1"/>
          </p:cNvSpPr>
          <p:nvPr>
            <p:ph type="subTitle" idx="1"/>
          </p:nvPr>
        </p:nvSpPr>
        <p:spPr>
          <a:xfrm>
            <a:off x="539552" y="5661248"/>
            <a:ext cx="8229600" cy="1008112"/>
          </a:xfrm>
        </p:spPr>
        <p:txBody>
          <a:bodyPr/>
          <a:lstStyle/>
          <a:p>
            <a:pPr algn="ctr"/>
            <a:r>
              <a:rPr lang="en-US" dirty="0" err="1" smtClean="0"/>
              <a:t>Dr</a:t>
            </a:r>
            <a:r>
              <a:rPr lang="en-US" smtClean="0"/>
              <a:t> Vicky </a:t>
            </a:r>
            <a:r>
              <a:rPr lang="en-US" dirty="0" smtClean="0"/>
              <a:t>Chico</a:t>
            </a:r>
            <a:endParaRPr lang="en-US" dirty="0"/>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dirty="0" smtClean="0"/>
              <a:t>Legal recognition of the importance of information as a condition of autonomy</a:t>
            </a:r>
            <a:endParaRPr lang="en-GB" dirty="0"/>
          </a:p>
        </p:txBody>
      </p:sp>
      <p:sp>
        <p:nvSpPr>
          <p:cNvPr id="3" name="Content Placeholder 2"/>
          <p:cNvSpPr>
            <a:spLocks noGrp="1"/>
          </p:cNvSpPr>
          <p:nvPr>
            <p:ph idx="1"/>
          </p:nvPr>
        </p:nvSpPr>
        <p:spPr>
          <a:xfrm>
            <a:off x="609600" y="3212976"/>
            <a:ext cx="8229600" cy="2883024"/>
          </a:xfrm>
        </p:spPr>
        <p:txBody>
          <a:bodyPr/>
          <a:lstStyle/>
          <a:p>
            <a:r>
              <a:rPr lang="en-GB" i="1" dirty="0" smtClean="0"/>
              <a:t>Montgomery v Lanarkshire </a:t>
            </a:r>
            <a:r>
              <a:rPr lang="en-GB" dirty="0" smtClean="0"/>
              <a:t>[2015] UKSC 11 </a:t>
            </a:r>
            <a:endParaRPr lang="en-GB" i="1" dirty="0" smtClean="0"/>
          </a:p>
          <a:p>
            <a:r>
              <a:rPr lang="en-GB" i="1" dirty="0" smtClean="0"/>
              <a:t>Chester v Afshar </a:t>
            </a:r>
            <a:r>
              <a:rPr lang="en-GB" dirty="0" smtClean="0"/>
              <a:t>[2004] UKHL</a:t>
            </a:r>
            <a:endParaRPr lang="en-GB" i="1" dirty="0" smtClean="0"/>
          </a:p>
          <a:p>
            <a:r>
              <a:rPr lang="en-GB" i="1" dirty="0" smtClean="0"/>
              <a:t>Re L (medical treatment: Gillick competency) </a:t>
            </a:r>
            <a:r>
              <a:rPr lang="en-GB" dirty="0" smtClean="0"/>
              <a:t>[1999] 2FCR 524</a:t>
            </a:r>
            <a:endParaRPr lang="en-GB" i="1" dirty="0"/>
          </a:p>
        </p:txBody>
      </p:sp>
      <p:sp>
        <p:nvSpPr>
          <p:cNvPr id="4" name="Date Placeholder 3"/>
          <p:cNvSpPr>
            <a:spLocks noGrp="1"/>
          </p:cNvSpPr>
          <p:nvPr>
            <p:ph type="dt" sz="half" idx="10"/>
          </p:nvPr>
        </p:nvSpPr>
        <p:spPr/>
        <p:txBody>
          <a:bodyPr/>
          <a:lstStyle/>
          <a:p>
            <a:fld id="{39879F52-52EB-4BEB-B77B-268DC6EBD9D6}" type="datetime1">
              <a:rPr lang="en-GB" smtClean="0"/>
              <a:pPr/>
              <a:t>23/06/2015</a:t>
            </a:fld>
            <a:endParaRPr lang="en-GB" dirty="0"/>
          </a:p>
        </p:txBody>
      </p:sp>
      <p:sp>
        <p:nvSpPr>
          <p:cNvPr id="5" name="Footer Placeholder 4"/>
          <p:cNvSpPr>
            <a:spLocks noGrp="1"/>
          </p:cNvSpPr>
          <p:nvPr>
            <p:ph type="ftr" sz="quarter" idx="11"/>
          </p:nvPr>
        </p:nvSpPr>
        <p:spPr/>
        <p:txBody>
          <a:bodyPr/>
          <a:lstStyle/>
          <a:p>
            <a:r>
              <a:rPr lang="en-GB" dirty="0" smtClean="0"/>
              <a:t>© The University of Sheffield / Department of Marketing and Communications</a:t>
            </a:r>
            <a:endParaRPr lang="en-GB" dirty="0"/>
          </a:p>
        </p:txBody>
      </p:sp>
    </p:spTree>
    <p:extLst>
      <p:ext uri="{BB962C8B-B14F-4D97-AF65-F5344CB8AC3E}">
        <p14:creationId xmlns:p14="http://schemas.microsoft.com/office/powerpoint/2010/main" val="86593879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908720"/>
            <a:ext cx="8229600" cy="1080120"/>
          </a:xfrm>
        </p:spPr>
        <p:txBody>
          <a:bodyPr/>
          <a:lstStyle/>
          <a:p>
            <a:pPr algn="ctr"/>
            <a:r>
              <a:rPr lang="en-GB" dirty="0"/>
              <a:t>Legal recognition of the importance of information as a condition of autonomy</a:t>
            </a:r>
          </a:p>
        </p:txBody>
      </p:sp>
      <p:sp>
        <p:nvSpPr>
          <p:cNvPr id="3" name="Content Placeholder 2"/>
          <p:cNvSpPr>
            <a:spLocks noGrp="1"/>
          </p:cNvSpPr>
          <p:nvPr>
            <p:ph idx="1"/>
          </p:nvPr>
        </p:nvSpPr>
        <p:spPr>
          <a:xfrm>
            <a:off x="609600" y="2708920"/>
            <a:ext cx="8229600" cy="3387080"/>
          </a:xfrm>
        </p:spPr>
        <p:txBody>
          <a:bodyPr/>
          <a:lstStyle/>
          <a:p>
            <a:r>
              <a:rPr lang="en-GB" dirty="0" smtClean="0"/>
              <a:t>Mental Capacity Act 2005</a:t>
            </a:r>
          </a:p>
          <a:p>
            <a:pPr lvl="1"/>
            <a:r>
              <a:rPr lang="en-GB" dirty="0" smtClean="0"/>
              <a:t>A person is unable to make a decision for himself if he is unable to understand the </a:t>
            </a:r>
            <a:r>
              <a:rPr lang="en-GB" i="1" dirty="0" smtClean="0"/>
              <a:t>information</a:t>
            </a:r>
            <a:r>
              <a:rPr lang="en-GB" dirty="0" smtClean="0"/>
              <a:t> relevant to the decision, or retain that </a:t>
            </a:r>
            <a:r>
              <a:rPr lang="en-GB" i="1" dirty="0" smtClean="0"/>
              <a:t>information</a:t>
            </a:r>
            <a:r>
              <a:rPr lang="en-GB" dirty="0" smtClean="0"/>
              <a:t> or use or weigh that </a:t>
            </a:r>
            <a:r>
              <a:rPr lang="en-GB" i="1" dirty="0" smtClean="0"/>
              <a:t>information</a:t>
            </a:r>
            <a:r>
              <a:rPr lang="en-GB" dirty="0" smtClean="0"/>
              <a:t> as part of the process of making a decision</a:t>
            </a:r>
          </a:p>
          <a:p>
            <a:pPr lvl="2"/>
            <a:r>
              <a:rPr lang="en-GB" dirty="0"/>
              <a:t>	</a:t>
            </a:r>
            <a:r>
              <a:rPr lang="en-GB" dirty="0" smtClean="0"/>
              <a:t>		</a:t>
            </a:r>
            <a:r>
              <a:rPr lang="en-GB" dirty="0"/>
              <a:t>(</a:t>
            </a:r>
            <a:r>
              <a:rPr lang="en-GB" dirty="0" smtClean="0"/>
              <a:t>MCA 2005 s 3 (1) (a), (b) and (c))</a:t>
            </a:r>
            <a:endParaRPr lang="en-GB" dirty="0"/>
          </a:p>
        </p:txBody>
      </p:sp>
      <p:sp>
        <p:nvSpPr>
          <p:cNvPr id="4" name="Date Placeholder 3"/>
          <p:cNvSpPr>
            <a:spLocks noGrp="1"/>
          </p:cNvSpPr>
          <p:nvPr>
            <p:ph type="dt" sz="half" idx="10"/>
          </p:nvPr>
        </p:nvSpPr>
        <p:spPr/>
        <p:txBody>
          <a:bodyPr/>
          <a:lstStyle/>
          <a:p>
            <a:fld id="{39879F52-52EB-4BEB-B77B-268DC6EBD9D6}" type="datetime1">
              <a:rPr lang="en-GB" smtClean="0"/>
              <a:pPr/>
              <a:t>23/06/2015</a:t>
            </a:fld>
            <a:endParaRPr lang="en-GB" dirty="0"/>
          </a:p>
        </p:txBody>
      </p:sp>
      <p:sp>
        <p:nvSpPr>
          <p:cNvPr id="5" name="Footer Placeholder 4"/>
          <p:cNvSpPr>
            <a:spLocks noGrp="1"/>
          </p:cNvSpPr>
          <p:nvPr>
            <p:ph type="ftr" sz="quarter" idx="11"/>
          </p:nvPr>
        </p:nvSpPr>
        <p:spPr/>
        <p:txBody>
          <a:bodyPr/>
          <a:lstStyle/>
          <a:p>
            <a:r>
              <a:rPr lang="en-GB" dirty="0" smtClean="0"/>
              <a:t>© The University of Sheffield / Department of Marketing and Communications</a:t>
            </a:r>
            <a:endParaRPr lang="en-GB" dirty="0"/>
          </a:p>
        </p:txBody>
      </p:sp>
    </p:spTree>
    <p:extLst>
      <p:ext uri="{BB962C8B-B14F-4D97-AF65-F5344CB8AC3E}">
        <p14:creationId xmlns:p14="http://schemas.microsoft.com/office/powerpoint/2010/main" val="334553573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dirty="0" smtClean="0"/>
              <a:t>Procedural autonomy and refusing information</a:t>
            </a:r>
            <a:endParaRPr lang="en-GB" dirty="0"/>
          </a:p>
        </p:txBody>
      </p:sp>
      <p:sp>
        <p:nvSpPr>
          <p:cNvPr id="3" name="Content Placeholder 2"/>
          <p:cNvSpPr>
            <a:spLocks noGrp="1"/>
          </p:cNvSpPr>
          <p:nvPr>
            <p:ph idx="1"/>
          </p:nvPr>
        </p:nvSpPr>
        <p:spPr>
          <a:xfrm>
            <a:off x="609600" y="2492896"/>
            <a:ext cx="8229600" cy="3603104"/>
          </a:xfrm>
        </p:spPr>
        <p:txBody>
          <a:bodyPr/>
          <a:lstStyle/>
          <a:p>
            <a:r>
              <a:rPr lang="en-GB" dirty="0" smtClean="0"/>
              <a:t>Relevant procedure might be said to be adhered to in the refusal of the information</a:t>
            </a:r>
          </a:p>
          <a:p>
            <a:r>
              <a:rPr lang="en-GB" dirty="0" smtClean="0"/>
              <a:t>But lack of relevant information about a significant risk of a serious medical condition will affect procedural autonomy in future medical choices</a:t>
            </a:r>
            <a:endParaRPr lang="en-GB" dirty="0"/>
          </a:p>
        </p:txBody>
      </p:sp>
      <p:sp>
        <p:nvSpPr>
          <p:cNvPr id="4" name="Date Placeholder 3"/>
          <p:cNvSpPr>
            <a:spLocks noGrp="1"/>
          </p:cNvSpPr>
          <p:nvPr>
            <p:ph type="dt" sz="half" idx="10"/>
          </p:nvPr>
        </p:nvSpPr>
        <p:spPr/>
        <p:txBody>
          <a:bodyPr/>
          <a:lstStyle/>
          <a:p>
            <a:fld id="{39879F52-52EB-4BEB-B77B-268DC6EBD9D6}" type="datetime1">
              <a:rPr lang="en-GB" smtClean="0"/>
              <a:pPr/>
              <a:t>23/06/2015</a:t>
            </a:fld>
            <a:endParaRPr lang="en-GB" dirty="0"/>
          </a:p>
        </p:txBody>
      </p:sp>
      <p:sp>
        <p:nvSpPr>
          <p:cNvPr id="5" name="Footer Placeholder 4"/>
          <p:cNvSpPr>
            <a:spLocks noGrp="1"/>
          </p:cNvSpPr>
          <p:nvPr>
            <p:ph type="ftr" sz="quarter" idx="11"/>
          </p:nvPr>
        </p:nvSpPr>
        <p:spPr/>
        <p:txBody>
          <a:bodyPr/>
          <a:lstStyle/>
          <a:p>
            <a:r>
              <a:rPr lang="en-GB" dirty="0" smtClean="0"/>
              <a:t>© The University of Sheffield / Department of Marketing and Communications</a:t>
            </a:r>
            <a:endParaRPr lang="en-GB" dirty="0"/>
          </a:p>
        </p:txBody>
      </p:sp>
    </p:spTree>
    <p:extLst>
      <p:ext uri="{BB962C8B-B14F-4D97-AF65-F5344CB8AC3E}">
        <p14:creationId xmlns:p14="http://schemas.microsoft.com/office/powerpoint/2010/main" val="7194898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dirty="0"/>
          </a:p>
        </p:txBody>
      </p:sp>
      <p:sp>
        <p:nvSpPr>
          <p:cNvPr id="3" name="Content Placeholder 2"/>
          <p:cNvSpPr>
            <a:spLocks noGrp="1"/>
          </p:cNvSpPr>
          <p:nvPr>
            <p:ph idx="1"/>
          </p:nvPr>
        </p:nvSpPr>
        <p:spPr/>
        <p:txBody>
          <a:bodyPr/>
          <a:lstStyle/>
          <a:p>
            <a:pPr marL="0" indent="0">
              <a:buNone/>
            </a:pPr>
            <a:r>
              <a:rPr lang="en-GB" dirty="0" smtClean="0"/>
              <a:t>Can you autonomously restrict your future autonomy?</a:t>
            </a:r>
            <a:endParaRPr lang="en-GB" dirty="0"/>
          </a:p>
        </p:txBody>
      </p:sp>
      <p:sp>
        <p:nvSpPr>
          <p:cNvPr id="4" name="Date Placeholder 3"/>
          <p:cNvSpPr>
            <a:spLocks noGrp="1"/>
          </p:cNvSpPr>
          <p:nvPr>
            <p:ph type="dt" sz="half" idx="10"/>
          </p:nvPr>
        </p:nvSpPr>
        <p:spPr/>
        <p:txBody>
          <a:bodyPr/>
          <a:lstStyle/>
          <a:p>
            <a:fld id="{39879F52-52EB-4BEB-B77B-268DC6EBD9D6}" type="datetime1">
              <a:rPr lang="en-GB" smtClean="0"/>
              <a:pPr/>
              <a:t>23/06/2015</a:t>
            </a:fld>
            <a:endParaRPr lang="en-GB" dirty="0"/>
          </a:p>
        </p:txBody>
      </p:sp>
      <p:sp>
        <p:nvSpPr>
          <p:cNvPr id="5" name="Footer Placeholder 4"/>
          <p:cNvSpPr>
            <a:spLocks noGrp="1"/>
          </p:cNvSpPr>
          <p:nvPr>
            <p:ph type="ftr" sz="quarter" idx="11"/>
          </p:nvPr>
        </p:nvSpPr>
        <p:spPr/>
        <p:txBody>
          <a:bodyPr/>
          <a:lstStyle/>
          <a:p>
            <a:r>
              <a:rPr lang="en-GB" dirty="0" smtClean="0"/>
              <a:t>© The University of Sheffield / Department of Marketing and Communications</a:t>
            </a:r>
            <a:endParaRPr lang="en-GB" dirty="0"/>
          </a:p>
        </p:txBody>
      </p:sp>
    </p:spTree>
    <p:extLst>
      <p:ext uri="{BB962C8B-B14F-4D97-AF65-F5344CB8AC3E}">
        <p14:creationId xmlns:p14="http://schemas.microsoft.com/office/powerpoint/2010/main" val="374266248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908720"/>
            <a:ext cx="8229600" cy="1008112"/>
          </a:xfrm>
        </p:spPr>
        <p:txBody>
          <a:bodyPr/>
          <a:lstStyle/>
          <a:p>
            <a:pPr algn="ctr"/>
            <a:r>
              <a:rPr lang="en-GB" dirty="0" smtClean="0"/>
              <a:t>Autonomous restriction of autonomy?</a:t>
            </a:r>
            <a:endParaRPr lang="en-GB" dirty="0"/>
          </a:p>
        </p:txBody>
      </p:sp>
      <p:sp>
        <p:nvSpPr>
          <p:cNvPr id="3" name="Content Placeholder 2"/>
          <p:cNvSpPr>
            <a:spLocks noGrp="1"/>
          </p:cNvSpPr>
          <p:nvPr>
            <p:ph idx="1"/>
          </p:nvPr>
        </p:nvSpPr>
        <p:spPr>
          <a:xfrm>
            <a:off x="609600" y="2132856"/>
            <a:ext cx="8229600" cy="3963144"/>
          </a:xfrm>
        </p:spPr>
        <p:txBody>
          <a:bodyPr/>
          <a:lstStyle/>
          <a:p>
            <a:r>
              <a:rPr lang="en-GB" sz="2800" dirty="0" smtClean="0"/>
              <a:t>Maintaining control over future choices is crucial to many conceptions of autonomy</a:t>
            </a:r>
          </a:p>
          <a:p>
            <a:r>
              <a:rPr lang="en-GB" sz="2800" dirty="0"/>
              <a:t>Difficult to maintain control where you do not know what the information is or what it might be relevant to</a:t>
            </a:r>
          </a:p>
          <a:p>
            <a:r>
              <a:rPr lang="en-GB" sz="2800" dirty="0"/>
              <a:t>Screening, treatment, risks associated with other </a:t>
            </a:r>
            <a:r>
              <a:rPr lang="en-GB" sz="2800" dirty="0" smtClean="0"/>
              <a:t>treatment</a:t>
            </a:r>
          </a:p>
          <a:p>
            <a:endParaRPr lang="en-GB" dirty="0"/>
          </a:p>
        </p:txBody>
      </p:sp>
      <p:sp>
        <p:nvSpPr>
          <p:cNvPr id="4" name="Date Placeholder 3"/>
          <p:cNvSpPr>
            <a:spLocks noGrp="1"/>
          </p:cNvSpPr>
          <p:nvPr>
            <p:ph type="dt" sz="half" idx="10"/>
          </p:nvPr>
        </p:nvSpPr>
        <p:spPr/>
        <p:txBody>
          <a:bodyPr/>
          <a:lstStyle/>
          <a:p>
            <a:fld id="{39879F52-52EB-4BEB-B77B-268DC6EBD9D6}" type="datetime1">
              <a:rPr lang="en-GB" smtClean="0"/>
              <a:pPr/>
              <a:t>23/06/2015</a:t>
            </a:fld>
            <a:endParaRPr lang="en-GB" dirty="0"/>
          </a:p>
        </p:txBody>
      </p:sp>
      <p:sp>
        <p:nvSpPr>
          <p:cNvPr id="5" name="Footer Placeholder 4"/>
          <p:cNvSpPr>
            <a:spLocks noGrp="1"/>
          </p:cNvSpPr>
          <p:nvPr>
            <p:ph type="ftr" sz="quarter" idx="11"/>
          </p:nvPr>
        </p:nvSpPr>
        <p:spPr/>
        <p:txBody>
          <a:bodyPr/>
          <a:lstStyle/>
          <a:p>
            <a:r>
              <a:rPr lang="en-GB" dirty="0" smtClean="0"/>
              <a:t>© The University of Sheffied / Department of Marketing and Communications</a:t>
            </a:r>
            <a:endParaRPr lang="en-GB" dirty="0"/>
          </a:p>
        </p:txBody>
      </p:sp>
    </p:spTree>
    <p:extLst>
      <p:ext uri="{BB962C8B-B14F-4D97-AF65-F5344CB8AC3E}">
        <p14:creationId xmlns:p14="http://schemas.microsoft.com/office/powerpoint/2010/main" val="230108259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dirty="0"/>
              <a:t>Autonomous restriction of autonomy?</a:t>
            </a:r>
          </a:p>
        </p:txBody>
      </p:sp>
      <p:sp>
        <p:nvSpPr>
          <p:cNvPr id="3" name="Content Placeholder 2"/>
          <p:cNvSpPr>
            <a:spLocks noGrp="1"/>
          </p:cNvSpPr>
          <p:nvPr>
            <p:ph idx="1"/>
          </p:nvPr>
        </p:nvSpPr>
        <p:spPr>
          <a:xfrm>
            <a:off x="609600" y="2636912"/>
            <a:ext cx="8229600" cy="3459088"/>
          </a:xfrm>
        </p:spPr>
        <p:txBody>
          <a:bodyPr/>
          <a:lstStyle/>
          <a:p>
            <a:r>
              <a:rPr lang="en-GB" dirty="0" smtClean="0"/>
              <a:t>The </a:t>
            </a:r>
            <a:r>
              <a:rPr lang="en-GB" dirty="0"/>
              <a:t>law seems to refute autonomous restrictions of autonomy</a:t>
            </a:r>
          </a:p>
          <a:p>
            <a:r>
              <a:rPr lang="en-GB" dirty="0"/>
              <a:t>Advance decisions not applicable if patient has capacity s.25 (3) MCA 2005</a:t>
            </a:r>
          </a:p>
          <a:p>
            <a:r>
              <a:rPr lang="en-GB" dirty="0"/>
              <a:t>Lasting powers of attorney only extend to making decisions where the patient lacks capacity s.11 (2) and (7) (a) MCA 2005</a:t>
            </a:r>
          </a:p>
          <a:p>
            <a:endParaRPr lang="en-GB" dirty="0" smtClean="0"/>
          </a:p>
          <a:p>
            <a:pPr marL="0" indent="0">
              <a:buNone/>
            </a:pPr>
            <a:endParaRPr lang="en-GB" dirty="0"/>
          </a:p>
        </p:txBody>
      </p:sp>
      <p:sp>
        <p:nvSpPr>
          <p:cNvPr id="4" name="Date Placeholder 3"/>
          <p:cNvSpPr>
            <a:spLocks noGrp="1"/>
          </p:cNvSpPr>
          <p:nvPr>
            <p:ph type="dt" sz="half" idx="10"/>
          </p:nvPr>
        </p:nvSpPr>
        <p:spPr/>
        <p:txBody>
          <a:bodyPr/>
          <a:lstStyle/>
          <a:p>
            <a:fld id="{39879F52-52EB-4BEB-B77B-268DC6EBD9D6}" type="datetime1">
              <a:rPr lang="en-GB" smtClean="0"/>
              <a:pPr/>
              <a:t>23/06/2015</a:t>
            </a:fld>
            <a:endParaRPr lang="en-GB" dirty="0"/>
          </a:p>
        </p:txBody>
      </p:sp>
      <p:sp>
        <p:nvSpPr>
          <p:cNvPr id="5" name="Footer Placeholder 4"/>
          <p:cNvSpPr>
            <a:spLocks noGrp="1"/>
          </p:cNvSpPr>
          <p:nvPr>
            <p:ph type="ftr" sz="quarter" idx="11"/>
          </p:nvPr>
        </p:nvSpPr>
        <p:spPr>
          <a:xfrm>
            <a:off x="1403648" y="6597352"/>
            <a:ext cx="5181600" cy="304800"/>
          </a:xfrm>
        </p:spPr>
        <p:txBody>
          <a:bodyPr/>
          <a:lstStyle/>
          <a:p>
            <a:r>
              <a:rPr lang="en-GB" dirty="0" smtClean="0"/>
              <a:t>© The University of Sheffield / Department of Marketing and Communications</a:t>
            </a:r>
            <a:endParaRPr lang="en-GB" dirty="0"/>
          </a:p>
        </p:txBody>
      </p:sp>
    </p:spTree>
    <p:extLst>
      <p:ext uri="{BB962C8B-B14F-4D97-AF65-F5344CB8AC3E}">
        <p14:creationId xmlns:p14="http://schemas.microsoft.com/office/powerpoint/2010/main" val="28534070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1196752"/>
            <a:ext cx="8229600" cy="936848"/>
          </a:xfrm>
        </p:spPr>
        <p:txBody>
          <a:bodyPr/>
          <a:lstStyle/>
          <a:p>
            <a:pPr algn="ctr"/>
            <a:r>
              <a:rPr lang="en-GB" dirty="0"/>
              <a:t>Autonomous restriction of autonomy?</a:t>
            </a:r>
          </a:p>
        </p:txBody>
      </p:sp>
      <p:sp>
        <p:nvSpPr>
          <p:cNvPr id="3" name="Content Placeholder 2"/>
          <p:cNvSpPr>
            <a:spLocks noGrp="1"/>
          </p:cNvSpPr>
          <p:nvPr>
            <p:ph idx="1"/>
          </p:nvPr>
        </p:nvSpPr>
        <p:spPr>
          <a:xfrm>
            <a:off x="609600" y="2348880"/>
            <a:ext cx="8229600" cy="3747120"/>
          </a:xfrm>
        </p:spPr>
        <p:txBody>
          <a:bodyPr/>
          <a:lstStyle/>
          <a:p>
            <a:r>
              <a:rPr lang="en-GB" dirty="0" smtClean="0"/>
              <a:t>Information becomes relevant when it exists.</a:t>
            </a:r>
          </a:p>
          <a:p>
            <a:r>
              <a:rPr lang="en-GB" dirty="0" smtClean="0"/>
              <a:t>Patient can refuse test on the basis of autonomy – physical interference(battery)</a:t>
            </a:r>
          </a:p>
          <a:p>
            <a:r>
              <a:rPr lang="en-GB" dirty="0"/>
              <a:t>‘patients have the right to decline sequencing’ if they feel that the discovery of incidental findings will outweigh the benefits of </a:t>
            </a:r>
            <a:r>
              <a:rPr lang="en-GB" dirty="0" smtClean="0"/>
              <a:t>testing (ACMG)</a:t>
            </a:r>
          </a:p>
          <a:p>
            <a:endParaRPr lang="en-GB" dirty="0"/>
          </a:p>
        </p:txBody>
      </p:sp>
      <p:sp>
        <p:nvSpPr>
          <p:cNvPr id="4" name="Date Placeholder 3"/>
          <p:cNvSpPr>
            <a:spLocks noGrp="1"/>
          </p:cNvSpPr>
          <p:nvPr>
            <p:ph type="dt" sz="half" idx="10"/>
          </p:nvPr>
        </p:nvSpPr>
        <p:spPr/>
        <p:txBody>
          <a:bodyPr/>
          <a:lstStyle/>
          <a:p>
            <a:fld id="{39879F52-52EB-4BEB-B77B-268DC6EBD9D6}" type="datetime1">
              <a:rPr lang="en-GB" smtClean="0"/>
              <a:pPr/>
              <a:t>23/06/2015</a:t>
            </a:fld>
            <a:endParaRPr lang="en-GB" dirty="0"/>
          </a:p>
        </p:txBody>
      </p:sp>
      <p:sp>
        <p:nvSpPr>
          <p:cNvPr id="5" name="Footer Placeholder 4"/>
          <p:cNvSpPr>
            <a:spLocks noGrp="1"/>
          </p:cNvSpPr>
          <p:nvPr>
            <p:ph type="ftr" sz="quarter" idx="11"/>
          </p:nvPr>
        </p:nvSpPr>
        <p:spPr/>
        <p:txBody>
          <a:bodyPr/>
          <a:lstStyle/>
          <a:p>
            <a:r>
              <a:rPr lang="en-GB" dirty="0" smtClean="0"/>
              <a:t>© The University of Sheffield / Department of Marketing and Communications</a:t>
            </a:r>
            <a:endParaRPr lang="en-GB" dirty="0"/>
          </a:p>
        </p:txBody>
      </p:sp>
    </p:spTree>
    <p:extLst>
      <p:ext uri="{BB962C8B-B14F-4D97-AF65-F5344CB8AC3E}">
        <p14:creationId xmlns:p14="http://schemas.microsoft.com/office/powerpoint/2010/main" val="1292412240"/>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836712"/>
            <a:ext cx="8229600" cy="1512168"/>
          </a:xfrm>
        </p:spPr>
        <p:txBody>
          <a:bodyPr/>
          <a:lstStyle/>
          <a:p>
            <a:pPr algn="ctr"/>
            <a:r>
              <a:rPr lang="en-US" dirty="0" smtClean="0"/>
              <a:t>Additional findings and harm prevention</a:t>
            </a:r>
            <a:endParaRPr lang="en-US" dirty="0"/>
          </a:p>
        </p:txBody>
      </p:sp>
      <p:sp>
        <p:nvSpPr>
          <p:cNvPr id="3" name="Content Placeholder 2"/>
          <p:cNvSpPr>
            <a:spLocks noGrp="1"/>
          </p:cNvSpPr>
          <p:nvPr>
            <p:ph idx="1"/>
          </p:nvPr>
        </p:nvSpPr>
        <p:spPr>
          <a:xfrm>
            <a:off x="251520" y="2276872"/>
            <a:ext cx="8712968" cy="3960440"/>
          </a:xfrm>
        </p:spPr>
        <p:txBody>
          <a:bodyPr/>
          <a:lstStyle/>
          <a:p>
            <a:r>
              <a:rPr lang="en-GB" dirty="0" smtClean="0"/>
              <a:t>Could unwanted genetic information attract legal recognition on the basis that it </a:t>
            </a:r>
            <a:r>
              <a:rPr lang="en-GB" i="1" dirty="0" smtClean="0"/>
              <a:t>risks </a:t>
            </a:r>
            <a:r>
              <a:rPr lang="en-GB" dirty="0" smtClean="0"/>
              <a:t>causing psychological harm?</a:t>
            </a:r>
          </a:p>
          <a:p>
            <a:r>
              <a:rPr lang="en-GB" dirty="0" smtClean="0"/>
              <a:t>How might this be balanced against disclosure </a:t>
            </a:r>
            <a:r>
              <a:rPr lang="en-GB" i="1" dirty="0" smtClean="0"/>
              <a:t>which might </a:t>
            </a:r>
            <a:r>
              <a:rPr lang="en-GB" dirty="0" smtClean="0"/>
              <a:t>prevent physical harm in the form of the manifestation of the genetic condition? </a:t>
            </a:r>
          </a:p>
          <a:p>
            <a:r>
              <a:rPr lang="en-GB" dirty="0" smtClean="0"/>
              <a:t>No clear hierarchy of principles</a:t>
            </a:r>
            <a:endParaRPr lang="en-GB" dirty="0"/>
          </a:p>
        </p:txBody>
      </p:sp>
      <p:sp>
        <p:nvSpPr>
          <p:cNvPr id="4" name="Date Placeholder 3"/>
          <p:cNvSpPr>
            <a:spLocks noGrp="1"/>
          </p:cNvSpPr>
          <p:nvPr>
            <p:ph type="dt" sz="half" idx="10"/>
          </p:nvPr>
        </p:nvSpPr>
        <p:spPr/>
        <p:txBody>
          <a:bodyPr/>
          <a:lstStyle/>
          <a:p>
            <a:fld id="{39879F52-52EB-4BEB-B77B-268DC6EBD9D6}" type="datetime1">
              <a:rPr lang="en-GB" smtClean="0"/>
              <a:pPr/>
              <a:t>23/06/2015</a:t>
            </a:fld>
            <a:endParaRPr lang="en-GB" dirty="0"/>
          </a:p>
        </p:txBody>
      </p:sp>
      <p:sp>
        <p:nvSpPr>
          <p:cNvPr id="5" name="Footer Placeholder 4"/>
          <p:cNvSpPr>
            <a:spLocks noGrp="1"/>
          </p:cNvSpPr>
          <p:nvPr>
            <p:ph type="ftr" sz="quarter" idx="11"/>
          </p:nvPr>
        </p:nvSpPr>
        <p:spPr/>
        <p:txBody>
          <a:bodyPr/>
          <a:lstStyle/>
          <a:p>
            <a:r>
              <a:rPr lang="en-GB" dirty="0" smtClean="0"/>
              <a:t>© The University of Sheffield / Department of Marketing and Communications</a:t>
            </a:r>
            <a:endParaRPr lang="en-GB" dirty="0"/>
          </a:p>
        </p:txBody>
      </p:sp>
    </p:spTree>
    <p:extLst>
      <p:ext uri="{BB962C8B-B14F-4D97-AF65-F5344CB8AC3E}">
        <p14:creationId xmlns:p14="http://schemas.microsoft.com/office/powerpoint/2010/main" val="3460937362"/>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1052736"/>
            <a:ext cx="8229600" cy="1080864"/>
          </a:xfrm>
        </p:spPr>
        <p:txBody>
          <a:bodyPr/>
          <a:lstStyle/>
          <a:p>
            <a:pPr algn="ctr"/>
            <a:r>
              <a:rPr lang="en-US" dirty="0"/>
              <a:t>Additional findings and harm prevention</a:t>
            </a:r>
            <a:endParaRPr lang="en-GB" dirty="0"/>
          </a:p>
        </p:txBody>
      </p:sp>
      <p:sp>
        <p:nvSpPr>
          <p:cNvPr id="3" name="Content Placeholder 2"/>
          <p:cNvSpPr>
            <a:spLocks noGrp="1"/>
          </p:cNvSpPr>
          <p:nvPr>
            <p:ph idx="1"/>
          </p:nvPr>
        </p:nvSpPr>
        <p:spPr>
          <a:xfrm>
            <a:off x="609600" y="2348880"/>
            <a:ext cx="8229600" cy="3747120"/>
          </a:xfrm>
        </p:spPr>
        <p:txBody>
          <a:bodyPr/>
          <a:lstStyle/>
          <a:p>
            <a:r>
              <a:rPr lang="en-GB" dirty="0"/>
              <a:t>Will harm be caused by knowing genetic risks that you did not want to know?</a:t>
            </a:r>
          </a:p>
          <a:p>
            <a:r>
              <a:rPr lang="en-GB" dirty="0" smtClean="0"/>
              <a:t>People fail to anticipate how quickly they will make sense of bad medical news</a:t>
            </a:r>
          </a:p>
          <a:p>
            <a:r>
              <a:rPr lang="en-GB" dirty="0" smtClean="0"/>
              <a:t>Psychological immune system</a:t>
            </a:r>
          </a:p>
          <a:p>
            <a:r>
              <a:rPr lang="en-GB" dirty="0" smtClean="0"/>
              <a:t>Psychological harm requires medical recognition to be legally recognised</a:t>
            </a:r>
            <a:endParaRPr lang="en-GB" dirty="0"/>
          </a:p>
        </p:txBody>
      </p:sp>
      <p:sp>
        <p:nvSpPr>
          <p:cNvPr id="4" name="Date Placeholder 3"/>
          <p:cNvSpPr>
            <a:spLocks noGrp="1"/>
          </p:cNvSpPr>
          <p:nvPr>
            <p:ph type="dt" sz="half" idx="10"/>
          </p:nvPr>
        </p:nvSpPr>
        <p:spPr/>
        <p:txBody>
          <a:bodyPr/>
          <a:lstStyle/>
          <a:p>
            <a:fld id="{39879F52-52EB-4BEB-B77B-268DC6EBD9D6}" type="datetime1">
              <a:rPr lang="en-GB" smtClean="0"/>
              <a:pPr/>
              <a:t>23/06/2015</a:t>
            </a:fld>
            <a:endParaRPr lang="en-GB" dirty="0"/>
          </a:p>
        </p:txBody>
      </p:sp>
      <p:sp>
        <p:nvSpPr>
          <p:cNvPr id="5" name="Footer Placeholder 4"/>
          <p:cNvSpPr>
            <a:spLocks noGrp="1"/>
          </p:cNvSpPr>
          <p:nvPr>
            <p:ph type="ftr" sz="quarter" idx="11"/>
          </p:nvPr>
        </p:nvSpPr>
        <p:spPr/>
        <p:txBody>
          <a:bodyPr/>
          <a:lstStyle/>
          <a:p>
            <a:r>
              <a:rPr lang="en-GB" dirty="0" smtClean="0"/>
              <a:t>© The University of Sheffield / Department of Marketing and Communications</a:t>
            </a:r>
            <a:endParaRPr lang="en-GB" dirty="0"/>
          </a:p>
        </p:txBody>
      </p:sp>
    </p:spTree>
    <p:extLst>
      <p:ext uri="{BB962C8B-B14F-4D97-AF65-F5344CB8AC3E}">
        <p14:creationId xmlns:p14="http://schemas.microsoft.com/office/powerpoint/2010/main" val="1946867198"/>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Additional findings and harm prevention</a:t>
            </a:r>
            <a:endParaRPr lang="en-GB" dirty="0"/>
          </a:p>
        </p:txBody>
      </p:sp>
      <p:sp>
        <p:nvSpPr>
          <p:cNvPr id="3" name="Content Placeholder 2"/>
          <p:cNvSpPr>
            <a:spLocks noGrp="1"/>
          </p:cNvSpPr>
          <p:nvPr>
            <p:ph idx="1"/>
          </p:nvPr>
        </p:nvSpPr>
        <p:spPr>
          <a:xfrm>
            <a:off x="609600" y="2708920"/>
            <a:ext cx="8229600" cy="3387080"/>
          </a:xfrm>
        </p:spPr>
        <p:txBody>
          <a:bodyPr/>
          <a:lstStyle/>
          <a:p>
            <a:r>
              <a:rPr lang="en-GB" dirty="0" smtClean="0"/>
              <a:t>Harm minimising/avoiding action is required</a:t>
            </a:r>
          </a:p>
          <a:p>
            <a:r>
              <a:rPr lang="en-GB" dirty="0" smtClean="0"/>
              <a:t>Refusals </a:t>
            </a:r>
            <a:r>
              <a:rPr lang="en-GB" dirty="0"/>
              <a:t>of knowledge are likely to be based on predictions of non-action</a:t>
            </a:r>
          </a:p>
          <a:p>
            <a:r>
              <a:rPr lang="en-GB" dirty="0" smtClean="0"/>
              <a:t>‘</a:t>
            </a:r>
            <a:r>
              <a:rPr lang="en-GB" dirty="0"/>
              <a:t>T</a:t>
            </a:r>
            <a:r>
              <a:rPr lang="en-GB" dirty="0" smtClean="0"/>
              <a:t>ypically inaccurate’?</a:t>
            </a:r>
          </a:p>
          <a:p>
            <a:r>
              <a:rPr lang="en-GB" dirty="0" smtClean="0"/>
              <a:t>Prediction v experience</a:t>
            </a:r>
            <a:endParaRPr lang="en-GB" dirty="0"/>
          </a:p>
          <a:p>
            <a:pPr marL="0" indent="0">
              <a:buNone/>
            </a:pPr>
            <a:endParaRPr lang="en-GB" dirty="0"/>
          </a:p>
        </p:txBody>
      </p:sp>
      <p:sp>
        <p:nvSpPr>
          <p:cNvPr id="4" name="Date Placeholder 3"/>
          <p:cNvSpPr>
            <a:spLocks noGrp="1"/>
          </p:cNvSpPr>
          <p:nvPr>
            <p:ph type="dt" sz="half" idx="10"/>
          </p:nvPr>
        </p:nvSpPr>
        <p:spPr/>
        <p:txBody>
          <a:bodyPr/>
          <a:lstStyle/>
          <a:p>
            <a:fld id="{39879F52-52EB-4BEB-B77B-268DC6EBD9D6}" type="datetime1">
              <a:rPr lang="en-GB" smtClean="0"/>
              <a:pPr/>
              <a:t>23/06/2015</a:t>
            </a:fld>
            <a:endParaRPr lang="en-GB" dirty="0"/>
          </a:p>
        </p:txBody>
      </p:sp>
      <p:sp>
        <p:nvSpPr>
          <p:cNvPr id="5" name="Footer Placeholder 4"/>
          <p:cNvSpPr>
            <a:spLocks noGrp="1"/>
          </p:cNvSpPr>
          <p:nvPr>
            <p:ph type="ftr" sz="quarter" idx="11"/>
          </p:nvPr>
        </p:nvSpPr>
        <p:spPr/>
        <p:txBody>
          <a:bodyPr/>
          <a:lstStyle/>
          <a:p>
            <a:r>
              <a:rPr lang="en-GB" dirty="0" smtClean="0"/>
              <a:t>© The University of Sheffield / Department of Marketing and Communications</a:t>
            </a:r>
            <a:endParaRPr lang="en-GB" dirty="0"/>
          </a:p>
        </p:txBody>
      </p:sp>
    </p:spTree>
    <p:extLst>
      <p:ext uri="{BB962C8B-B14F-4D97-AF65-F5344CB8AC3E}">
        <p14:creationId xmlns:p14="http://schemas.microsoft.com/office/powerpoint/2010/main" val="400837037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0099FF"/>
        </a:solidFill>
        <a:effectLst/>
      </p:bgPr>
    </p:bg>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5027A62E-3DD4-4B54-AF14-A7E9B6D18CAE}" type="datetime1">
              <a:rPr lang="en-GB"/>
              <a:pPr/>
              <a:t>23/06/2015</a:t>
            </a:fld>
            <a:endParaRPr lang="en-GB" dirty="0"/>
          </a:p>
        </p:txBody>
      </p:sp>
      <p:sp>
        <p:nvSpPr>
          <p:cNvPr id="5" name="Footer Placeholder 4"/>
          <p:cNvSpPr>
            <a:spLocks noGrp="1"/>
          </p:cNvSpPr>
          <p:nvPr>
            <p:ph type="ftr" sz="quarter" idx="11"/>
          </p:nvPr>
        </p:nvSpPr>
        <p:spPr/>
        <p:txBody>
          <a:bodyPr/>
          <a:lstStyle/>
          <a:p>
            <a:r>
              <a:rPr lang="en-GB" dirty="0"/>
              <a:t>© The University of Sheffield / Department of Marketing and Communications</a:t>
            </a:r>
          </a:p>
        </p:txBody>
      </p:sp>
      <p:sp>
        <p:nvSpPr>
          <p:cNvPr id="59396" name="Rectangle 4"/>
          <p:cNvSpPr>
            <a:spLocks noGrp="1" noChangeArrowheads="1"/>
          </p:cNvSpPr>
          <p:nvPr>
            <p:ph type="title"/>
          </p:nvPr>
        </p:nvSpPr>
        <p:spPr>
          <a:xfrm>
            <a:off x="609600" y="332656"/>
            <a:ext cx="8229600" cy="648072"/>
          </a:xfrm>
        </p:spPr>
        <p:txBody>
          <a:bodyPr/>
          <a:lstStyle/>
          <a:p>
            <a:pPr algn="ctr"/>
            <a:r>
              <a:rPr lang="en-US" dirty="0" smtClean="0"/>
              <a:t>Introduction</a:t>
            </a:r>
            <a:endParaRPr lang="en-US" dirty="0"/>
          </a:p>
        </p:txBody>
      </p:sp>
      <p:sp>
        <p:nvSpPr>
          <p:cNvPr id="59397" name="Rectangle 5"/>
          <p:cNvSpPr>
            <a:spLocks noGrp="1" noChangeArrowheads="1"/>
          </p:cNvSpPr>
          <p:nvPr>
            <p:ph type="body" idx="1"/>
          </p:nvPr>
        </p:nvSpPr>
        <p:spPr>
          <a:xfrm>
            <a:off x="609600" y="908720"/>
            <a:ext cx="8229600" cy="5904656"/>
          </a:xfrm>
        </p:spPr>
        <p:txBody>
          <a:bodyPr/>
          <a:lstStyle/>
          <a:p>
            <a:r>
              <a:rPr lang="en-US" dirty="0" smtClean="0"/>
              <a:t>Should people be required to know information about themselves that arises from a genetic test?</a:t>
            </a:r>
            <a:endParaRPr lang="en-US" dirty="0"/>
          </a:p>
          <a:p>
            <a:r>
              <a:rPr lang="en-US" dirty="0" smtClean="0"/>
              <a:t>Trend – allowing people to refuse genetic information about themselves on the basis of protecting their autonomy</a:t>
            </a:r>
          </a:p>
          <a:p>
            <a:r>
              <a:rPr lang="en-US" dirty="0" smtClean="0"/>
              <a:t>Requiring knowledge of genetic information may not undermine the legal conception of autonomy – giving doubt that it would be unlawful to require knowledge</a:t>
            </a:r>
          </a:p>
          <a:p>
            <a:endParaRPr lang="en-US" dirty="0" smtClean="0"/>
          </a:p>
          <a:p>
            <a:endParaRPr lang="en-US" dirty="0"/>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836712"/>
            <a:ext cx="8229600" cy="720080"/>
          </a:xfrm>
        </p:spPr>
        <p:txBody>
          <a:bodyPr/>
          <a:lstStyle/>
          <a:p>
            <a:pPr algn="ctr"/>
            <a:r>
              <a:rPr lang="en-GB" dirty="0" smtClean="0"/>
              <a:t>Conclusion</a:t>
            </a:r>
            <a:endParaRPr lang="en-GB" dirty="0"/>
          </a:p>
        </p:txBody>
      </p:sp>
      <p:sp>
        <p:nvSpPr>
          <p:cNvPr id="3" name="Content Placeholder 2"/>
          <p:cNvSpPr>
            <a:spLocks noGrp="1"/>
          </p:cNvSpPr>
          <p:nvPr>
            <p:ph idx="1"/>
          </p:nvPr>
        </p:nvSpPr>
        <p:spPr>
          <a:xfrm>
            <a:off x="179512" y="1412776"/>
            <a:ext cx="8856984" cy="4683224"/>
          </a:xfrm>
        </p:spPr>
        <p:txBody>
          <a:bodyPr/>
          <a:lstStyle/>
          <a:p>
            <a:r>
              <a:rPr lang="en-GB" dirty="0" smtClean="0"/>
              <a:t>Significant reason to doubt whether  a choice which rejects personal information is consistent with (legal) conceptions of autonomy</a:t>
            </a:r>
          </a:p>
          <a:p>
            <a:r>
              <a:rPr lang="en-GB" dirty="0" smtClean="0"/>
              <a:t>Balancing harms: knowing unwanted genetic information has an arguably greater capacity to prevent(legally recognised) harm than it does </a:t>
            </a:r>
            <a:r>
              <a:rPr lang="en-GB" smtClean="0"/>
              <a:t>to cause it</a:t>
            </a:r>
            <a:endParaRPr lang="en-GB" dirty="0" smtClean="0"/>
          </a:p>
          <a:p>
            <a:endParaRPr lang="en-GB" dirty="0"/>
          </a:p>
        </p:txBody>
      </p:sp>
      <p:sp>
        <p:nvSpPr>
          <p:cNvPr id="4" name="Date Placeholder 3"/>
          <p:cNvSpPr>
            <a:spLocks noGrp="1"/>
          </p:cNvSpPr>
          <p:nvPr>
            <p:ph type="dt" sz="half" idx="10"/>
          </p:nvPr>
        </p:nvSpPr>
        <p:spPr/>
        <p:txBody>
          <a:bodyPr/>
          <a:lstStyle/>
          <a:p>
            <a:fld id="{39879F52-52EB-4BEB-B77B-268DC6EBD9D6}" type="datetime1">
              <a:rPr lang="en-GB" smtClean="0"/>
              <a:pPr/>
              <a:t>23/06/2015</a:t>
            </a:fld>
            <a:endParaRPr lang="en-GB" dirty="0"/>
          </a:p>
        </p:txBody>
      </p:sp>
      <p:sp>
        <p:nvSpPr>
          <p:cNvPr id="5" name="Footer Placeholder 4"/>
          <p:cNvSpPr>
            <a:spLocks noGrp="1"/>
          </p:cNvSpPr>
          <p:nvPr>
            <p:ph type="ftr" sz="quarter" idx="11"/>
          </p:nvPr>
        </p:nvSpPr>
        <p:spPr/>
        <p:txBody>
          <a:bodyPr/>
          <a:lstStyle/>
          <a:p>
            <a:r>
              <a:rPr lang="en-GB" dirty="0" smtClean="0"/>
              <a:t>© The University of Sheffield / Department of Marketing and Communications</a:t>
            </a:r>
            <a:endParaRPr lang="en-GB" dirty="0"/>
          </a:p>
        </p:txBody>
      </p:sp>
    </p:spTree>
    <p:extLst>
      <p:ext uri="{BB962C8B-B14F-4D97-AF65-F5344CB8AC3E}">
        <p14:creationId xmlns:p14="http://schemas.microsoft.com/office/powerpoint/2010/main" val="5581418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836712"/>
            <a:ext cx="8229600" cy="1008112"/>
          </a:xfrm>
        </p:spPr>
        <p:txBody>
          <a:bodyPr/>
          <a:lstStyle/>
          <a:p>
            <a:pPr algn="ctr"/>
            <a:r>
              <a:rPr lang="en-GB" dirty="0"/>
              <a:t>Developments in genetic medicine</a:t>
            </a:r>
          </a:p>
        </p:txBody>
      </p:sp>
      <p:sp>
        <p:nvSpPr>
          <p:cNvPr id="5" name="Date Placeholder 4"/>
          <p:cNvSpPr>
            <a:spLocks noGrp="1"/>
          </p:cNvSpPr>
          <p:nvPr>
            <p:ph type="dt" sz="half" idx="10"/>
          </p:nvPr>
        </p:nvSpPr>
        <p:spPr/>
        <p:txBody>
          <a:bodyPr/>
          <a:lstStyle/>
          <a:p>
            <a:fld id="{A6F76E59-C8A5-4E1E-847D-52749C43A74A}" type="datetime1">
              <a:rPr lang="en-GB" smtClean="0"/>
              <a:pPr/>
              <a:t>23/06/2015</a:t>
            </a:fld>
            <a:endParaRPr lang="en-GB" dirty="0"/>
          </a:p>
        </p:txBody>
      </p:sp>
      <p:sp>
        <p:nvSpPr>
          <p:cNvPr id="6" name="Footer Placeholder 5"/>
          <p:cNvSpPr>
            <a:spLocks noGrp="1"/>
          </p:cNvSpPr>
          <p:nvPr>
            <p:ph type="ftr" sz="quarter" idx="11"/>
          </p:nvPr>
        </p:nvSpPr>
        <p:spPr/>
        <p:txBody>
          <a:bodyPr/>
          <a:lstStyle/>
          <a:p>
            <a:r>
              <a:rPr lang="en-GB" dirty="0" smtClean="0"/>
              <a:t>© The University of Sheffield / Department of Marketing and Communications</a:t>
            </a:r>
            <a:endParaRPr lang="en-GB" dirty="0"/>
          </a:p>
        </p:txBody>
      </p:sp>
      <p:pic>
        <p:nvPicPr>
          <p:cNvPr id="1026" name="Picture 2"/>
          <p:cNvPicPr>
            <a:picLocks noGrp="1" noChangeAspect="1" noChangeArrowheads="1"/>
          </p:cNvPicPr>
          <p:nvPr>
            <p:ph sz="half" idx="1"/>
          </p:nvPr>
        </p:nvPicPr>
        <p:blipFill>
          <a:blip r:embed="rId3">
            <a:extLst>
              <a:ext uri="{28A0092B-C50C-407E-A947-70E740481C1C}">
                <a14:useLocalDpi xmlns:a14="http://schemas.microsoft.com/office/drawing/2010/main" val="0"/>
              </a:ext>
            </a:extLst>
          </a:blip>
          <a:srcRect/>
          <a:stretch>
            <a:fillRect/>
          </a:stretch>
        </p:blipFill>
        <p:spPr bwMode="auto">
          <a:xfrm>
            <a:off x="609600" y="3284983"/>
            <a:ext cx="3890392" cy="180020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8" name="Picture 4"/>
          <p:cNvPicPr>
            <a:picLocks noGrp="1" noChangeAspect="1" noChangeArrowheads="1"/>
          </p:cNvPicPr>
          <p:nvPr>
            <p:ph sz="half" idx="2"/>
          </p:nvPr>
        </p:nvPicPr>
        <p:blipFill>
          <a:blip r:embed="rId4">
            <a:extLst>
              <a:ext uri="{28A0092B-C50C-407E-A947-70E740481C1C}">
                <a14:useLocalDpi xmlns:a14="http://schemas.microsoft.com/office/drawing/2010/main" val="0"/>
              </a:ext>
            </a:extLst>
          </a:blip>
          <a:srcRect/>
          <a:stretch>
            <a:fillRect/>
          </a:stretch>
        </p:blipFill>
        <p:spPr bwMode="auto">
          <a:xfrm>
            <a:off x="5004048" y="3284984"/>
            <a:ext cx="3463677" cy="1800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03345421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dirty="0" smtClean="0"/>
              <a:t>The problem of additional findings</a:t>
            </a:r>
            <a:endParaRPr lang="en-GB" dirty="0"/>
          </a:p>
        </p:txBody>
      </p:sp>
      <p:sp>
        <p:nvSpPr>
          <p:cNvPr id="3" name="Content Placeholder 2"/>
          <p:cNvSpPr>
            <a:spLocks noGrp="1"/>
          </p:cNvSpPr>
          <p:nvPr>
            <p:ph idx="1"/>
          </p:nvPr>
        </p:nvSpPr>
        <p:spPr/>
        <p:txBody>
          <a:bodyPr/>
          <a:lstStyle/>
          <a:p>
            <a:endParaRPr lang="en-GB" dirty="0" smtClean="0"/>
          </a:p>
          <a:p>
            <a:r>
              <a:rPr lang="en-GB" dirty="0" smtClean="0"/>
              <a:t>Three options</a:t>
            </a:r>
          </a:p>
          <a:p>
            <a:pPr lvl="1"/>
            <a:r>
              <a:rPr lang="en-GB" dirty="0" smtClean="0"/>
              <a:t>No feedback </a:t>
            </a:r>
          </a:p>
          <a:p>
            <a:pPr lvl="1"/>
            <a:r>
              <a:rPr lang="en-GB" dirty="0" smtClean="0"/>
              <a:t>Patient </a:t>
            </a:r>
            <a:r>
              <a:rPr lang="en-GB" dirty="0"/>
              <a:t>choice whether to have feedback</a:t>
            </a:r>
          </a:p>
          <a:p>
            <a:pPr lvl="1"/>
            <a:r>
              <a:rPr lang="en-GB" dirty="0"/>
              <a:t>Required feedback</a:t>
            </a:r>
          </a:p>
          <a:p>
            <a:pPr marL="0" indent="0">
              <a:buNone/>
            </a:pPr>
            <a:endParaRPr lang="en-GB" dirty="0" smtClean="0"/>
          </a:p>
        </p:txBody>
      </p:sp>
      <p:sp>
        <p:nvSpPr>
          <p:cNvPr id="4" name="Date Placeholder 3"/>
          <p:cNvSpPr>
            <a:spLocks noGrp="1"/>
          </p:cNvSpPr>
          <p:nvPr>
            <p:ph type="dt" sz="half" idx="10"/>
          </p:nvPr>
        </p:nvSpPr>
        <p:spPr/>
        <p:txBody>
          <a:bodyPr/>
          <a:lstStyle/>
          <a:p>
            <a:fld id="{39879F52-52EB-4BEB-B77B-268DC6EBD9D6}" type="datetime1">
              <a:rPr lang="en-GB" smtClean="0"/>
              <a:pPr/>
              <a:t>23/06/2015</a:t>
            </a:fld>
            <a:endParaRPr lang="en-GB" dirty="0"/>
          </a:p>
        </p:txBody>
      </p:sp>
      <p:sp>
        <p:nvSpPr>
          <p:cNvPr id="5" name="Footer Placeholder 4"/>
          <p:cNvSpPr>
            <a:spLocks noGrp="1"/>
          </p:cNvSpPr>
          <p:nvPr>
            <p:ph type="ftr" sz="quarter" idx="11"/>
          </p:nvPr>
        </p:nvSpPr>
        <p:spPr/>
        <p:txBody>
          <a:bodyPr/>
          <a:lstStyle/>
          <a:p>
            <a:r>
              <a:rPr lang="en-GB" dirty="0" smtClean="0"/>
              <a:t>© The University of Sheffield / Department of Marketing and Communications</a:t>
            </a:r>
            <a:endParaRPr lang="en-GB" dirty="0"/>
          </a:p>
        </p:txBody>
      </p:sp>
    </p:spTree>
    <p:extLst>
      <p:ext uri="{BB962C8B-B14F-4D97-AF65-F5344CB8AC3E}">
        <p14:creationId xmlns:p14="http://schemas.microsoft.com/office/powerpoint/2010/main" val="1066038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mph" presetSubtype="0" fill="hold" nodeType="clickEffect">
                                  <p:stCondLst>
                                    <p:cond delay="0"/>
                                  </p:stCondLst>
                                  <p:iterate type="lt">
                                    <p:tmPct val="4000"/>
                                  </p:iterate>
                                  <p:childTnLst>
                                    <p:set>
                                      <p:cBhvr override="childStyle">
                                        <p:cTn id="6" dur="500" fill="hold"/>
                                        <p:tgtEl>
                                          <p:spTgt spid="3">
                                            <p:txEl>
                                              <p:pRg st="4" end="4"/>
                                            </p:txEl>
                                          </p:spTgt>
                                        </p:tgtEl>
                                        <p:attrNameLst>
                                          <p:attrName>style.textDecorationUnderline</p:attrName>
                                        </p:attrNameLst>
                                      </p:cBhvr>
                                      <p:to>
                                        <p:strVal val="tru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The problem of additional findings</a:t>
            </a:r>
            <a:endParaRPr lang="en-GB" dirty="0"/>
          </a:p>
        </p:txBody>
      </p:sp>
      <p:sp>
        <p:nvSpPr>
          <p:cNvPr id="3" name="Content Placeholder 2"/>
          <p:cNvSpPr>
            <a:spLocks noGrp="1"/>
          </p:cNvSpPr>
          <p:nvPr>
            <p:ph idx="1"/>
          </p:nvPr>
        </p:nvSpPr>
        <p:spPr/>
        <p:txBody>
          <a:bodyPr/>
          <a:lstStyle/>
          <a:p>
            <a:r>
              <a:rPr lang="en-GB" dirty="0" smtClean="0"/>
              <a:t>ACMG recommendations:</a:t>
            </a:r>
          </a:p>
          <a:p>
            <a:pPr lvl="1"/>
            <a:r>
              <a:rPr lang="en-GB" dirty="0" smtClean="0"/>
              <a:t>‘patients should not be offered a preference whether or not to receive the minimum list of incidental findings’</a:t>
            </a:r>
          </a:p>
          <a:p>
            <a:pPr lvl="1"/>
            <a:r>
              <a:rPr lang="en-GB" dirty="0" smtClean="0"/>
              <a:t>‘patients have the right to decline sequencing’ if they feel that the discovery of incidental findings will outweigh the benefits of testing’</a:t>
            </a:r>
          </a:p>
          <a:p>
            <a:endParaRPr lang="en-GB" dirty="0"/>
          </a:p>
        </p:txBody>
      </p:sp>
      <p:sp>
        <p:nvSpPr>
          <p:cNvPr id="4" name="Date Placeholder 3"/>
          <p:cNvSpPr>
            <a:spLocks noGrp="1"/>
          </p:cNvSpPr>
          <p:nvPr>
            <p:ph type="dt" sz="half" idx="10"/>
          </p:nvPr>
        </p:nvSpPr>
        <p:spPr/>
        <p:txBody>
          <a:bodyPr/>
          <a:lstStyle/>
          <a:p>
            <a:fld id="{39879F52-52EB-4BEB-B77B-268DC6EBD9D6}" type="datetime1">
              <a:rPr lang="en-GB" smtClean="0"/>
              <a:pPr/>
              <a:t>23/06/2015</a:t>
            </a:fld>
            <a:endParaRPr lang="en-GB" dirty="0"/>
          </a:p>
        </p:txBody>
      </p:sp>
      <p:sp>
        <p:nvSpPr>
          <p:cNvPr id="5" name="Footer Placeholder 4"/>
          <p:cNvSpPr>
            <a:spLocks noGrp="1"/>
          </p:cNvSpPr>
          <p:nvPr>
            <p:ph type="ftr" sz="quarter" idx="11"/>
          </p:nvPr>
        </p:nvSpPr>
        <p:spPr/>
        <p:txBody>
          <a:bodyPr/>
          <a:lstStyle/>
          <a:p>
            <a:r>
              <a:rPr lang="en-GB" dirty="0" smtClean="0"/>
              <a:t>© The University of Sheffield / Department of Marketing and Communications</a:t>
            </a:r>
            <a:endParaRPr lang="en-GB" dirty="0"/>
          </a:p>
        </p:txBody>
      </p:sp>
    </p:spTree>
    <p:extLst>
      <p:ext uri="{BB962C8B-B14F-4D97-AF65-F5344CB8AC3E}">
        <p14:creationId xmlns:p14="http://schemas.microsoft.com/office/powerpoint/2010/main" val="164447543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1560" y="1124744"/>
            <a:ext cx="8280920" cy="1728192"/>
          </a:xfrm>
        </p:spPr>
        <p:txBody>
          <a:bodyPr/>
          <a:lstStyle/>
          <a:p>
            <a:pPr algn="ctr"/>
            <a:r>
              <a:rPr lang="en-US" dirty="0"/>
              <a:t>The problem of additional findings</a:t>
            </a:r>
          </a:p>
        </p:txBody>
      </p:sp>
      <p:sp>
        <p:nvSpPr>
          <p:cNvPr id="3" name="Content Placeholder 2"/>
          <p:cNvSpPr>
            <a:spLocks noGrp="1"/>
          </p:cNvSpPr>
          <p:nvPr>
            <p:ph idx="1"/>
          </p:nvPr>
        </p:nvSpPr>
        <p:spPr>
          <a:xfrm>
            <a:off x="251520" y="2420888"/>
            <a:ext cx="8784976" cy="3675112"/>
          </a:xfrm>
        </p:spPr>
        <p:txBody>
          <a:bodyPr/>
          <a:lstStyle/>
          <a:p>
            <a:r>
              <a:rPr lang="en-GB" dirty="0" smtClean="0"/>
              <a:t>ACMG made a clear statement that it believed its position </a:t>
            </a:r>
            <a:r>
              <a:rPr lang="en-GB" i="1" dirty="0" smtClean="0"/>
              <a:t>did</a:t>
            </a:r>
            <a:r>
              <a:rPr lang="en-GB" dirty="0" smtClean="0"/>
              <a:t> interfere with autonomy</a:t>
            </a:r>
          </a:p>
          <a:p>
            <a:r>
              <a:rPr lang="en-GB" dirty="0" smtClean="0"/>
              <a:t>The justification for this was prevention of harm </a:t>
            </a:r>
          </a:p>
          <a:p>
            <a:r>
              <a:rPr lang="en-GB" dirty="0"/>
              <a:t>Presenting required genetic knowledge as an interference with autonomy led to the </a:t>
            </a:r>
            <a:r>
              <a:rPr lang="en-GB" dirty="0" smtClean="0"/>
              <a:t>retreat from the recommendations</a:t>
            </a:r>
          </a:p>
          <a:p>
            <a:pPr marL="0" indent="0">
              <a:buNone/>
            </a:pPr>
            <a:endParaRPr lang="en-GB" dirty="0"/>
          </a:p>
          <a:p>
            <a:endParaRPr lang="en-GB" dirty="0" smtClean="0"/>
          </a:p>
          <a:p>
            <a:endParaRPr lang="en-GB" dirty="0"/>
          </a:p>
        </p:txBody>
      </p:sp>
      <p:sp>
        <p:nvSpPr>
          <p:cNvPr id="4" name="Date Placeholder 3"/>
          <p:cNvSpPr>
            <a:spLocks noGrp="1"/>
          </p:cNvSpPr>
          <p:nvPr>
            <p:ph type="dt" sz="half" idx="10"/>
          </p:nvPr>
        </p:nvSpPr>
        <p:spPr/>
        <p:txBody>
          <a:bodyPr/>
          <a:lstStyle/>
          <a:p>
            <a:fld id="{39879F52-52EB-4BEB-B77B-268DC6EBD9D6}" type="datetime1">
              <a:rPr lang="en-GB" smtClean="0"/>
              <a:pPr/>
              <a:t>23/06/2015</a:t>
            </a:fld>
            <a:endParaRPr lang="en-GB" dirty="0"/>
          </a:p>
        </p:txBody>
      </p:sp>
      <p:sp>
        <p:nvSpPr>
          <p:cNvPr id="5" name="Footer Placeholder 4"/>
          <p:cNvSpPr>
            <a:spLocks noGrp="1"/>
          </p:cNvSpPr>
          <p:nvPr>
            <p:ph type="ftr" sz="quarter" idx="11"/>
          </p:nvPr>
        </p:nvSpPr>
        <p:spPr/>
        <p:txBody>
          <a:bodyPr/>
          <a:lstStyle/>
          <a:p>
            <a:r>
              <a:rPr lang="en-GB" dirty="0" smtClean="0"/>
              <a:t>© The University of Sheffield / Department of Marketing and Communications</a:t>
            </a:r>
            <a:endParaRPr lang="en-GB" dirty="0"/>
          </a:p>
        </p:txBody>
      </p:sp>
    </p:spTree>
    <p:extLst>
      <p:ext uri="{BB962C8B-B14F-4D97-AF65-F5344CB8AC3E}">
        <p14:creationId xmlns:p14="http://schemas.microsoft.com/office/powerpoint/2010/main" val="346329177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908720"/>
            <a:ext cx="8229600" cy="1008112"/>
          </a:xfrm>
        </p:spPr>
        <p:txBody>
          <a:bodyPr/>
          <a:lstStyle/>
          <a:p>
            <a:pPr algn="ctr"/>
            <a:r>
              <a:rPr lang="en-GB" dirty="0" smtClean="0"/>
              <a:t>Autonomy v welfare in the medical treatment context</a:t>
            </a:r>
            <a:endParaRPr lang="en-GB" dirty="0"/>
          </a:p>
        </p:txBody>
      </p:sp>
      <p:sp>
        <p:nvSpPr>
          <p:cNvPr id="3" name="Content Placeholder 2"/>
          <p:cNvSpPr>
            <a:spLocks noGrp="1"/>
          </p:cNvSpPr>
          <p:nvPr>
            <p:ph idx="1"/>
          </p:nvPr>
        </p:nvSpPr>
        <p:spPr>
          <a:xfrm>
            <a:off x="609600" y="2780928"/>
            <a:ext cx="8229600" cy="3315072"/>
          </a:xfrm>
        </p:spPr>
        <p:txBody>
          <a:bodyPr/>
          <a:lstStyle/>
          <a:p>
            <a:r>
              <a:rPr lang="en-GB" sz="2800" dirty="0"/>
              <a:t>The position in English medical law where treatment is refused</a:t>
            </a:r>
          </a:p>
          <a:p>
            <a:pPr lvl="1"/>
            <a:r>
              <a:rPr lang="en-GB" sz="2000" dirty="0" smtClean="0"/>
              <a:t>‘An </a:t>
            </a:r>
            <a:r>
              <a:rPr lang="en-GB" sz="2000" dirty="0"/>
              <a:t>adult patient who…. suffers from no mental incapacity has an absolute right to choose whether to consent to medical treatment, to refuse it or to choose one rather than another of the treatments being offered….. This right of choice is not limited to decisions which others might regard as sensible. It exists notwithstanding that the reasons for making the choice are rational, irrational, unknown or even </a:t>
            </a:r>
            <a:r>
              <a:rPr lang="en-GB" sz="2000" dirty="0" smtClean="0"/>
              <a:t>non-existent’</a:t>
            </a:r>
          </a:p>
          <a:p>
            <a:pPr lvl="2"/>
            <a:r>
              <a:rPr lang="en-GB" sz="1600" dirty="0"/>
              <a:t>	</a:t>
            </a:r>
            <a:r>
              <a:rPr lang="en-GB" sz="1600" dirty="0" smtClean="0"/>
              <a:t>					(Lord Donaldson </a:t>
            </a:r>
            <a:r>
              <a:rPr lang="en-GB" sz="1600" i="1" dirty="0" smtClean="0"/>
              <a:t>Re T)</a:t>
            </a:r>
            <a:endParaRPr lang="en-GB" sz="1600" dirty="0"/>
          </a:p>
          <a:p>
            <a:pPr marL="0" indent="0">
              <a:buNone/>
            </a:pPr>
            <a:endParaRPr lang="en-GB" dirty="0"/>
          </a:p>
        </p:txBody>
      </p:sp>
      <p:sp>
        <p:nvSpPr>
          <p:cNvPr id="4" name="Date Placeholder 3"/>
          <p:cNvSpPr>
            <a:spLocks noGrp="1"/>
          </p:cNvSpPr>
          <p:nvPr>
            <p:ph type="dt" sz="half" idx="10"/>
          </p:nvPr>
        </p:nvSpPr>
        <p:spPr/>
        <p:txBody>
          <a:bodyPr/>
          <a:lstStyle/>
          <a:p>
            <a:fld id="{39879F52-52EB-4BEB-B77B-268DC6EBD9D6}" type="datetime1">
              <a:rPr lang="en-GB" smtClean="0"/>
              <a:pPr/>
              <a:t>23/06/2015</a:t>
            </a:fld>
            <a:endParaRPr lang="en-GB" dirty="0"/>
          </a:p>
        </p:txBody>
      </p:sp>
      <p:sp>
        <p:nvSpPr>
          <p:cNvPr id="5" name="Footer Placeholder 4"/>
          <p:cNvSpPr>
            <a:spLocks noGrp="1"/>
          </p:cNvSpPr>
          <p:nvPr>
            <p:ph type="ftr" sz="quarter" idx="11"/>
          </p:nvPr>
        </p:nvSpPr>
        <p:spPr/>
        <p:txBody>
          <a:bodyPr/>
          <a:lstStyle/>
          <a:p>
            <a:r>
              <a:rPr lang="en-GB" dirty="0" smtClean="0"/>
              <a:t>© The University of Sheffield / Department of Marketing and Communications</a:t>
            </a:r>
            <a:endParaRPr lang="en-GB" dirty="0"/>
          </a:p>
        </p:txBody>
      </p:sp>
    </p:spTree>
    <p:extLst>
      <p:ext uri="{BB962C8B-B14F-4D97-AF65-F5344CB8AC3E}">
        <p14:creationId xmlns:p14="http://schemas.microsoft.com/office/powerpoint/2010/main" val="73493413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dirty="0"/>
          </a:p>
        </p:txBody>
      </p:sp>
      <p:sp>
        <p:nvSpPr>
          <p:cNvPr id="3" name="Content Placeholder 2"/>
          <p:cNvSpPr>
            <a:spLocks noGrp="1"/>
          </p:cNvSpPr>
          <p:nvPr>
            <p:ph idx="1"/>
          </p:nvPr>
        </p:nvSpPr>
        <p:spPr/>
        <p:txBody>
          <a:bodyPr/>
          <a:lstStyle/>
          <a:p>
            <a:pPr marL="0" indent="0">
              <a:buNone/>
            </a:pPr>
            <a:r>
              <a:rPr lang="en-GB" dirty="0"/>
              <a:t>Do </a:t>
            </a:r>
            <a:r>
              <a:rPr lang="en-GB" dirty="0" smtClean="0"/>
              <a:t>choices </a:t>
            </a:r>
            <a:r>
              <a:rPr lang="en-GB" dirty="0"/>
              <a:t>to refuse medical </a:t>
            </a:r>
            <a:r>
              <a:rPr lang="en-GB" i="1" dirty="0"/>
              <a:t>information</a:t>
            </a:r>
            <a:r>
              <a:rPr lang="en-GB" dirty="0"/>
              <a:t> </a:t>
            </a:r>
            <a:r>
              <a:rPr lang="en-GB" dirty="0" smtClean="0"/>
              <a:t>have the same capacity to interfere with autonomy as choices to refuse medical </a:t>
            </a:r>
            <a:r>
              <a:rPr lang="en-GB" i="1" dirty="0" smtClean="0"/>
              <a:t>treatment</a:t>
            </a:r>
            <a:r>
              <a:rPr lang="en-GB" dirty="0" smtClean="0"/>
              <a:t>?</a:t>
            </a:r>
            <a:endParaRPr lang="en-GB" dirty="0"/>
          </a:p>
        </p:txBody>
      </p:sp>
      <p:sp>
        <p:nvSpPr>
          <p:cNvPr id="4" name="Date Placeholder 3"/>
          <p:cNvSpPr>
            <a:spLocks noGrp="1"/>
          </p:cNvSpPr>
          <p:nvPr>
            <p:ph type="dt" sz="half" idx="10"/>
          </p:nvPr>
        </p:nvSpPr>
        <p:spPr/>
        <p:txBody>
          <a:bodyPr/>
          <a:lstStyle/>
          <a:p>
            <a:fld id="{39879F52-52EB-4BEB-B77B-268DC6EBD9D6}" type="datetime1">
              <a:rPr lang="en-GB" smtClean="0"/>
              <a:pPr/>
              <a:t>23/06/2015</a:t>
            </a:fld>
            <a:endParaRPr lang="en-GB" dirty="0"/>
          </a:p>
        </p:txBody>
      </p:sp>
      <p:sp>
        <p:nvSpPr>
          <p:cNvPr id="5" name="Footer Placeholder 4"/>
          <p:cNvSpPr>
            <a:spLocks noGrp="1"/>
          </p:cNvSpPr>
          <p:nvPr>
            <p:ph type="ftr" sz="quarter" idx="11"/>
          </p:nvPr>
        </p:nvSpPr>
        <p:spPr/>
        <p:txBody>
          <a:bodyPr/>
          <a:lstStyle/>
          <a:p>
            <a:r>
              <a:rPr lang="en-GB" dirty="0" smtClean="0"/>
              <a:t>© The University of Sheffield / Department of Marketing and Communications</a:t>
            </a:r>
            <a:endParaRPr lang="en-GB" dirty="0"/>
          </a:p>
        </p:txBody>
      </p:sp>
    </p:spTree>
    <p:extLst>
      <p:ext uri="{BB962C8B-B14F-4D97-AF65-F5344CB8AC3E}">
        <p14:creationId xmlns:p14="http://schemas.microsoft.com/office/powerpoint/2010/main" val="162733025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dirty="0" smtClean="0"/>
              <a:t>Refusing medical information in the name of autonomy</a:t>
            </a:r>
            <a:endParaRPr lang="en-GB" dirty="0"/>
          </a:p>
        </p:txBody>
      </p:sp>
      <p:sp>
        <p:nvSpPr>
          <p:cNvPr id="3" name="Content Placeholder 2"/>
          <p:cNvSpPr>
            <a:spLocks noGrp="1"/>
          </p:cNvSpPr>
          <p:nvPr>
            <p:ph idx="1"/>
          </p:nvPr>
        </p:nvSpPr>
        <p:spPr>
          <a:xfrm>
            <a:off x="609600" y="2564904"/>
            <a:ext cx="8229600" cy="3531096"/>
          </a:xfrm>
        </p:spPr>
        <p:txBody>
          <a:bodyPr/>
          <a:lstStyle/>
          <a:p>
            <a:r>
              <a:rPr lang="en-GB" dirty="0" smtClean="0"/>
              <a:t>English medico-legal conception of autonomy is content-neutral but has procedural requirements</a:t>
            </a:r>
          </a:p>
          <a:p>
            <a:pPr marL="0" indent="0">
              <a:buNone/>
            </a:pPr>
            <a:endParaRPr lang="en-GB" dirty="0" smtClean="0"/>
          </a:p>
          <a:p>
            <a:r>
              <a:rPr lang="en-GB" dirty="0" smtClean="0"/>
              <a:t>Information is a crucial part of these procedural requirements</a:t>
            </a:r>
          </a:p>
          <a:p>
            <a:endParaRPr lang="en-GB" dirty="0"/>
          </a:p>
        </p:txBody>
      </p:sp>
      <p:sp>
        <p:nvSpPr>
          <p:cNvPr id="4" name="Date Placeholder 3"/>
          <p:cNvSpPr>
            <a:spLocks noGrp="1"/>
          </p:cNvSpPr>
          <p:nvPr>
            <p:ph type="dt" sz="half" idx="10"/>
          </p:nvPr>
        </p:nvSpPr>
        <p:spPr/>
        <p:txBody>
          <a:bodyPr/>
          <a:lstStyle/>
          <a:p>
            <a:fld id="{39879F52-52EB-4BEB-B77B-268DC6EBD9D6}" type="datetime1">
              <a:rPr lang="en-GB" smtClean="0"/>
              <a:pPr/>
              <a:t>23/06/2015</a:t>
            </a:fld>
            <a:endParaRPr lang="en-GB" dirty="0"/>
          </a:p>
        </p:txBody>
      </p:sp>
      <p:sp>
        <p:nvSpPr>
          <p:cNvPr id="5" name="Footer Placeholder 4"/>
          <p:cNvSpPr>
            <a:spLocks noGrp="1"/>
          </p:cNvSpPr>
          <p:nvPr>
            <p:ph type="ftr" sz="quarter" idx="11"/>
          </p:nvPr>
        </p:nvSpPr>
        <p:spPr/>
        <p:txBody>
          <a:bodyPr/>
          <a:lstStyle/>
          <a:p>
            <a:r>
              <a:rPr lang="en-GB" dirty="0" smtClean="0"/>
              <a:t>© The University of Sheffield / Department of Marketing and Communications</a:t>
            </a:r>
            <a:endParaRPr lang="en-GB" dirty="0"/>
          </a:p>
        </p:txBody>
      </p:sp>
    </p:spTree>
    <p:extLst>
      <p:ext uri="{BB962C8B-B14F-4D97-AF65-F5344CB8AC3E}">
        <p14:creationId xmlns:p14="http://schemas.microsoft.com/office/powerpoint/2010/main" val="1825407716"/>
      </p:ext>
    </p:extLst>
  </p:cSld>
  <p:clrMapOvr>
    <a:masterClrMapping/>
  </p:clrMapOvr>
  <p:timing>
    <p:tnLst>
      <p:par>
        <p:cTn id="1" dur="indefinite" restart="never" nodeType="tmRoot"/>
      </p:par>
    </p:tnLst>
  </p:timing>
</p:sld>
</file>

<file path=ppt/theme/theme1.xml><?xml version="1.0" encoding="utf-8"?>
<a:theme xmlns:a="http://schemas.openxmlformats.org/drawingml/2006/main" name="tuos_ppt_template_colour">
  <a:themeElements>
    <a:clrScheme name="">
      <a:dk1>
        <a:srgbClr val="FCFBE3"/>
      </a:dk1>
      <a:lt1>
        <a:srgbClr val="FFFFFF"/>
      </a:lt1>
      <a:dk2>
        <a:srgbClr val="336699"/>
      </a:dk2>
      <a:lt2>
        <a:srgbClr val="FFFF33"/>
      </a:lt2>
      <a:accent1>
        <a:srgbClr val="FFFF00"/>
      </a:accent1>
      <a:accent2>
        <a:srgbClr val="B5B5B5"/>
      </a:accent2>
      <a:accent3>
        <a:srgbClr val="ADB8CA"/>
      </a:accent3>
      <a:accent4>
        <a:srgbClr val="DADADA"/>
      </a:accent4>
      <a:accent5>
        <a:srgbClr val="FFFFAA"/>
      </a:accent5>
      <a:accent6>
        <a:srgbClr val="A4A4A4"/>
      </a:accent6>
      <a:hlink>
        <a:srgbClr val="00B4F0"/>
      </a:hlink>
      <a:folHlink>
        <a:srgbClr val="FF00AE"/>
      </a:folHlink>
    </a:clrScheme>
    <a:fontScheme name="Office Theme">
      <a:majorFont>
        <a:latin typeface="TUOS Stephenson"/>
        <a:ea typeface=""/>
        <a:cs typeface=""/>
      </a:majorFont>
      <a:minorFont>
        <a:latin typeface="TUOS Blake"/>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2400" b="0" i="0" u="none" strike="noStrike" cap="none" normalizeH="0" baseline="0" smtClean="0">
            <a:ln>
              <a:noFill/>
            </a:ln>
            <a:solidFill>
              <a:schemeClr val="tx1"/>
            </a:solidFill>
            <a:effectLst/>
            <a:latin typeface="TUOS Stephenso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2400" b="0" i="0" u="none" strike="noStrike" cap="none" normalizeH="0" baseline="0" smtClean="0">
            <a:ln>
              <a:noFill/>
            </a:ln>
            <a:solidFill>
              <a:schemeClr val="tx1"/>
            </a:solidFill>
            <a:effectLst/>
            <a:latin typeface="TUOS Stephenson" pitchFamily="18" charset="0"/>
          </a:defRPr>
        </a:defPPr>
      </a:lstStyle>
    </a:lnDef>
  </a:objectDefaults>
  <a:extraClrSchemeLst>
    <a:extraClrScheme>
      <a:clrScheme name="Office Theme 1">
        <a:dk1>
          <a:srgbClr val="2A196F"/>
        </a:dk1>
        <a:lt1>
          <a:srgbClr val="F9FFA2"/>
        </a:lt1>
        <a:dk2>
          <a:srgbClr val="00B3EF"/>
        </a:dk2>
        <a:lt2>
          <a:srgbClr val="FCFBE3"/>
        </a:lt2>
        <a:accent1>
          <a:srgbClr val="FFFF00"/>
        </a:accent1>
        <a:accent2>
          <a:srgbClr val="B5B5B5"/>
        </a:accent2>
        <a:accent3>
          <a:srgbClr val="FBFFCE"/>
        </a:accent3>
        <a:accent4>
          <a:srgbClr val="22145E"/>
        </a:accent4>
        <a:accent5>
          <a:srgbClr val="FFFFAA"/>
        </a:accent5>
        <a:accent6>
          <a:srgbClr val="A4A4A4"/>
        </a:accent6>
        <a:hlink>
          <a:srgbClr val="00B4F0"/>
        </a:hlink>
        <a:folHlink>
          <a:srgbClr val="FF00AE"/>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tuos_ppt_template_colour</Template>
  <TotalTime>1218</TotalTime>
  <Words>3015</Words>
  <Application>Microsoft Office PowerPoint</Application>
  <PresentationFormat>On-screen Show (4:3)</PresentationFormat>
  <Paragraphs>164</Paragraphs>
  <Slides>20</Slides>
  <Notes>20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20</vt:i4>
      </vt:variant>
    </vt:vector>
  </HeadingPairs>
  <TitlesOfParts>
    <vt:vector size="23" baseType="lpstr">
      <vt:lpstr>TUOS Blake</vt:lpstr>
      <vt:lpstr>TUOS Stephenson</vt:lpstr>
      <vt:lpstr>tuos_ppt_template_colour</vt:lpstr>
      <vt:lpstr>Requiring genetic knowledge: a principled case for support</vt:lpstr>
      <vt:lpstr>Introduction</vt:lpstr>
      <vt:lpstr>Developments in genetic medicine</vt:lpstr>
      <vt:lpstr>The problem of additional findings</vt:lpstr>
      <vt:lpstr>The problem of additional findings</vt:lpstr>
      <vt:lpstr>The problem of additional findings</vt:lpstr>
      <vt:lpstr>Autonomy v welfare in the medical treatment context</vt:lpstr>
      <vt:lpstr>PowerPoint Presentation</vt:lpstr>
      <vt:lpstr>Refusing medical information in the name of autonomy</vt:lpstr>
      <vt:lpstr>Legal recognition of the importance of information as a condition of autonomy</vt:lpstr>
      <vt:lpstr>Legal recognition of the importance of information as a condition of autonomy</vt:lpstr>
      <vt:lpstr>Procedural autonomy and refusing information</vt:lpstr>
      <vt:lpstr>PowerPoint Presentation</vt:lpstr>
      <vt:lpstr>Autonomous restriction of autonomy?</vt:lpstr>
      <vt:lpstr>Autonomous restriction of autonomy?</vt:lpstr>
      <vt:lpstr>Autonomous restriction of autonomy?</vt:lpstr>
      <vt:lpstr>Additional findings and harm prevention</vt:lpstr>
      <vt:lpstr>Additional findings and harm prevention</vt:lpstr>
      <vt:lpstr>Additional findings and harm prevention</vt:lpstr>
      <vt:lpstr>Conclusion</vt:lpstr>
    </vt:vector>
  </TitlesOfParts>
  <Manager>Design team</Manager>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Can requiring genetic knowledge be justified in the name of preventing harm?</dc:title>
  <dc:subject>PowerPoint template</dc:subject>
  <dc:creator>Victoria Chico</dc:creator>
  <cp:keywords>tuos, sheffield, university, powerpoint, ppt, template, i-d, 2005, colour, dmc</cp:keywords>
  <dc:description>Please use this template for all your screen presentation requirements - adapting as necessary to the audience and facility in which it might be seen._x000d_
_x000d_
© 2005  The Univeristy of Sheffield</dc:description>
  <cp:lastModifiedBy>Hazel Halton</cp:lastModifiedBy>
  <cp:revision>274</cp:revision>
  <cp:lastPrinted>2015-06-04T13:33:04Z</cp:lastPrinted>
  <dcterms:created xsi:type="dcterms:W3CDTF">2014-02-10T10:00:13Z</dcterms:created>
  <dcterms:modified xsi:type="dcterms:W3CDTF">2015-06-23T13:00:00Z</dcterms:modified>
  <cp:category>templates, identity</cp:category>
</cp:coreProperties>
</file>