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handoutMasterIdLst>
    <p:handoutMasterId r:id="rId16"/>
  </p:handoutMasterIdLst>
  <p:sldIdLst>
    <p:sldId id="575" r:id="rId3"/>
    <p:sldId id="566" r:id="rId4"/>
    <p:sldId id="550" r:id="rId5"/>
    <p:sldId id="551" r:id="rId6"/>
    <p:sldId id="584" r:id="rId7"/>
    <p:sldId id="581" r:id="rId8"/>
    <p:sldId id="583" r:id="rId9"/>
    <p:sldId id="554" r:id="rId10"/>
    <p:sldId id="585" r:id="rId11"/>
    <p:sldId id="586" r:id="rId12"/>
    <p:sldId id="568" r:id="rId13"/>
    <p:sldId id="578" r:id="rId14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1414F4"/>
    <a:srgbClr val="4629F3"/>
    <a:srgbClr val="2147FF"/>
    <a:srgbClr val="0000CC"/>
    <a:srgbClr val="17375E"/>
    <a:srgbClr val="7777F9"/>
    <a:srgbClr val="7582FB"/>
    <a:srgbClr val="8C97FC"/>
    <a:srgbClr val="95B0FD"/>
    <a:srgbClr val="9F9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>
    <p:restoredLeft sz="34587" autoAdjust="0"/>
    <p:restoredTop sz="94629" autoAdjust="0"/>
  </p:normalViewPr>
  <p:slideViewPr>
    <p:cSldViewPr>
      <p:cViewPr>
        <p:scale>
          <a:sx n="134" d="100"/>
          <a:sy n="134" d="100"/>
        </p:scale>
        <p:origin x="-3536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CAE371B-38F7-443E-8047-AEE507CB9A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7777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E33D628-AAD8-451A-83BB-532F83B6A3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84599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B3BAC-2FE0-49C1-9AA5-E78C37F32E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8725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C0FA8-067A-4B01-912D-4E71D74C09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760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5769E-1421-4406-8D99-0EFED410F2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5721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F95A0-2450-4EBB-873C-2FB89EF6F3B0}" type="datetimeFigureOut">
              <a:rPr lang="en-AU" altLang="en-US"/>
              <a:pPr>
                <a:defRPr/>
              </a:pPr>
              <a:t>31/05/2015</a:t>
            </a:fld>
            <a:endParaRPr lang="en-A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711E9-C997-4DC5-9493-0C057E7FFA7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977871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89FC6-64C4-430E-920D-B9394A7E8140}" type="datetimeFigureOut">
              <a:rPr lang="en-AU" altLang="en-US"/>
              <a:pPr>
                <a:defRPr/>
              </a:pPr>
              <a:t>31/05/2015</a:t>
            </a:fld>
            <a:endParaRPr lang="en-A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1E58E-4EC0-4471-98DC-77E6B64B9D8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5158927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98544-54E5-4AFC-B0BF-B750AD7C742F}" type="datetimeFigureOut">
              <a:rPr lang="en-AU" altLang="en-US"/>
              <a:pPr>
                <a:defRPr/>
              </a:pPr>
              <a:t>31/05/2015</a:t>
            </a:fld>
            <a:endParaRPr lang="en-A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8ED94-9538-4942-B680-315B1BA6C12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66916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C4BBE-E91D-4E73-98A5-D8D43274E942}" type="datetimeFigureOut">
              <a:rPr lang="en-AU" altLang="en-US"/>
              <a:pPr>
                <a:defRPr/>
              </a:pPr>
              <a:t>31/05/2015</a:t>
            </a:fld>
            <a:endParaRPr lang="en-A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9A141-24EB-4432-B8B4-8B59D49FCC9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38311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6E96E-7155-4758-96FB-DF7AFC87846F}" type="datetimeFigureOut">
              <a:rPr lang="en-AU" altLang="en-US"/>
              <a:pPr>
                <a:defRPr/>
              </a:pPr>
              <a:t>31/05/2015</a:t>
            </a:fld>
            <a:endParaRPr lang="en-AU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A76A6-5E47-4E4B-BA10-0BBE68FCE62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796096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DE65F-D482-48D2-9469-AD95EE7570BF}" type="datetimeFigureOut">
              <a:rPr lang="en-AU" altLang="en-US"/>
              <a:pPr>
                <a:defRPr/>
              </a:pPr>
              <a:t>31/05/2015</a:t>
            </a:fld>
            <a:endParaRPr lang="en-AU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A764A-B014-4B5F-8156-E64D5966FC1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0895228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17A5E-5933-4746-A426-29503409334B}" type="datetimeFigureOut">
              <a:rPr lang="en-AU" altLang="en-US"/>
              <a:pPr>
                <a:defRPr/>
              </a:pPr>
              <a:t>31/05/2015</a:t>
            </a:fld>
            <a:endParaRPr lang="en-AU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AF245-496C-493D-A653-0BE2CA17908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6741738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76BBA-079C-4FEF-8E29-2746633787E6}" type="datetimeFigureOut">
              <a:rPr lang="en-AU" altLang="en-US"/>
              <a:pPr>
                <a:defRPr/>
              </a:pPr>
              <a:t>31/05/2015</a:t>
            </a:fld>
            <a:endParaRPr lang="en-A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92EF2-AFB2-4064-B046-AA8C2F59430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49844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B0AF7-864E-4D68-8197-D0B5D27735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41432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5FC11-27DD-448C-A251-A054CC22E828}" type="datetimeFigureOut">
              <a:rPr lang="en-AU" altLang="en-US"/>
              <a:pPr>
                <a:defRPr/>
              </a:pPr>
              <a:t>31/05/2015</a:t>
            </a:fld>
            <a:endParaRPr lang="en-A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39533-4F43-462D-989D-B440158F2B7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8947938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15B52-2C61-44AC-B9A9-00C4C092C546}" type="datetimeFigureOut">
              <a:rPr lang="en-AU" altLang="en-US"/>
              <a:pPr>
                <a:defRPr/>
              </a:pPr>
              <a:t>31/05/2015</a:t>
            </a:fld>
            <a:endParaRPr lang="en-A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634E-07FC-4068-96BD-ACFB68474AB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939054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3B600-AA79-4910-9F25-267DEFFB5886}" type="datetimeFigureOut">
              <a:rPr lang="en-AU" altLang="en-US"/>
              <a:pPr>
                <a:defRPr/>
              </a:pPr>
              <a:t>31/05/2015</a:t>
            </a:fld>
            <a:endParaRPr lang="en-A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F9DDC-F0CE-4994-AF40-072AF48F07E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18160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FF44D-6F94-489C-B8F4-F0178B698B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1917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63328-D8C6-4B08-9749-043046148D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7085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F0A60-98C6-4CCF-A2AF-F036A91A03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4431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34271-99A3-459E-9CE1-F6BBEBBC76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601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2CEE9-C328-482F-A1EA-08121EF6E3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972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6E3AD-8DE7-464B-AE85-93DCBB582E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798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40A6F-9142-45A5-8CB9-A8CE6879FC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1464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E46D000-1D6E-4E80-9F5C-F2D8867103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6" r:id="rId1"/>
    <p:sldLayoutId id="2147484377" r:id="rId2"/>
    <p:sldLayoutId id="2147484378" r:id="rId3"/>
    <p:sldLayoutId id="2147484379" r:id="rId4"/>
    <p:sldLayoutId id="2147484380" r:id="rId5"/>
    <p:sldLayoutId id="2147484381" r:id="rId6"/>
    <p:sldLayoutId id="2147484382" r:id="rId7"/>
    <p:sldLayoutId id="2147484383" r:id="rId8"/>
    <p:sldLayoutId id="2147484384" r:id="rId9"/>
    <p:sldLayoutId id="2147484385" r:id="rId10"/>
    <p:sldLayoutId id="21474843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AU" alt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AU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4F12CE5-2166-4D87-BF78-FB56654848FE}" type="datetimeFigureOut">
              <a:rPr lang="en-AU" altLang="en-US"/>
              <a:pPr>
                <a:defRPr/>
              </a:pPr>
              <a:t>31/05/2015</a:t>
            </a:fld>
            <a:endParaRPr lang="en-A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89CCDB16-AF46-46B8-8050-87DFE330E61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7" r:id="rId1"/>
    <p:sldLayoutId id="2147484388" r:id="rId2"/>
    <p:sldLayoutId id="2147484389" r:id="rId3"/>
    <p:sldLayoutId id="2147484390" r:id="rId4"/>
    <p:sldLayoutId id="2147484391" r:id="rId5"/>
    <p:sldLayoutId id="2147484392" r:id="rId6"/>
    <p:sldLayoutId id="2147484393" r:id="rId7"/>
    <p:sldLayoutId id="2147484394" r:id="rId8"/>
    <p:sldLayoutId id="2147484395" r:id="rId9"/>
    <p:sldLayoutId id="2147484396" r:id="rId10"/>
    <p:sldLayoutId id="21474843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alphaModFix amt="42000"/>
          </a:blip>
          <a:srcRect t="15787" b="15787"/>
          <a:stretch>
            <a:fillRect/>
          </a:stretch>
        </p:blipFill>
        <p:spPr>
          <a:xfrm>
            <a:off x="-1" y="-17016"/>
            <a:ext cx="9144001" cy="6884465"/>
          </a:xfrm>
        </p:spPr>
      </p:pic>
      <p:sp>
        <p:nvSpPr>
          <p:cNvPr id="2" name="TextBox 1"/>
          <p:cNvSpPr txBox="1"/>
          <p:nvPr/>
        </p:nvSpPr>
        <p:spPr>
          <a:xfrm>
            <a:off x="323528" y="1484784"/>
            <a:ext cx="84249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>
                <a:latin typeface="Calibri"/>
                <a:cs typeface="Calibri"/>
              </a:rPr>
              <a:t>Think before you spit</a:t>
            </a:r>
            <a:r>
              <a:rPr lang="en-US" sz="4400" dirty="0" smtClean="0">
                <a:latin typeface="Calibri"/>
                <a:cs typeface="Calibri"/>
              </a:rPr>
              <a:t>: ELSI and the Direct-to-Consumer Genetic Testing Space</a:t>
            </a:r>
            <a:endParaRPr lang="en-US" sz="4400" dirty="0">
              <a:latin typeface="Calibri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5013176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libri"/>
                <a:cs typeface="Calibri"/>
              </a:rPr>
              <a:t>Jan Charbonneau, Dianne Nicol &amp; Don Chalmers</a:t>
            </a:r>
          </a:p>
          <a:p>
            <a:pPr algn="ctr"/>
            <a:r>
              <a:rPr lang="en-US" sz="2800" dirty="0" smtClean="0">
                <a:latin typeface="Calibri"/>
                <a:cs typeface="Calibri"/>
              </a:rPr>
              <a:t>Centre for Law &amp; Genetics, University of Tasmania</a:t>
            </a:r>
            <a:endParaRPr lang="en-US"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5296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936104"/>
          </a:xfrm>
        </p:spPr>
        <p:txBody>
          <a:bodyPr/>
          <a:lstStyle/>
          <a:p>
            <a:r>
              <a:rPr lang="en-US" sz="3600" dirty="0" smtClean="0">
                <a:latin typeface="Calibri"/>
                <a:cs typeface="Calibri"/>
              </a:rPr>
              <a:t>Likelihood of Purchase</a:t>
            </a: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412776"/>
            <a:ext cx="7560840" cy="5256584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>
                <a:latin typeface="Calibri"/>
                <a:cs typeface="Calibri"/>
              </a:rPr>
              <a:t>29% </a:t>
            </a:r>
            <a:r>
              <a:rPr lang="en-US" sz="2400" dirty="0" smtClean="0">
                <a:latin typeface="Calibri"/>
                <a:cs typeface="Calibri"/>
              </a:rPr>
              <a:t>were</a:t>
            </a:r>
            <a:r>
              <a:rPr lang="en-US" sz="2800" dirty="0" smtClean="0">
                <a:latin typeface="Calibri"/>
                <a:cs typeface="Calibri"/>
              </a:rPr>
              <a:t> </a:t>
            </a:r>
            <a:r>
              <a:rPr lang="en-US" sz="2400" dirty="0" smtClean="0">
                <a:latin typeface="Calibri"/>
                <a:cs typeface="Calibri"/>
              </a:rPr>
              <a:t>likely to purchase a DTC test from an onshore company.</a:t>
            </a:r>
          </a:p>
          <a:p>
            <a:pPr marL="0" indent="0" algn="ctr">
              <a:buNone/>
            </a:pPr>
            <a:endParaRPr lang="en-US" sz="2400" dirty="0" smtClean="0"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en-US" sz="2800" dirty="0" smtClean="0">
                <a:latin typeface="Calibri"/>
                <a:cs typeface="Calibri"/>
              </a:rPr>
              <a:t>17% </a:t>
            </a:r>
            <a:r>
              <a:rPr lang="en-US" sz="2400" dirty="0" smtClean="0">
                <a:latin typeface="Calibri"/>
                <a:cs typeface="Calibri"/>
              </a:rPr>
              <a:t>were</a:t>
            </a:r>
            <a:r>
              <a:rPr lang="en-US" sz="2800" dirty="0" smtClean="0">
                <a:latin typeface="Calibri"/>
                <a:cs typeface="Calibri"/>
              </a:rPr>
              <a:t> </a:t>
            </a:r>
            <a:r>
              <a:rPr lang="en-US" sz="2400" dirty="0" smtClean="0">
                <a:latin typeface="Calibri"/>
                <a:cs typeface="Calibri"/>
              </a:rPr>
              <a:t>likely to purchase a DTC test from an offshore company.</a:t>
            </a:r>
          </a:p>
          <a:p>
            <a:pPr marL="0" indent="0" algn="ctr">
              <a:buNone/>
            </a:pPr>
            <a:endParaRPr lang="en-US" sz="2400" dirty="0" smtClean="0"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en-US" sz="2800" dirty="0" smtClean="0">
                <a:latin typeface="Calibri"/>
                <a:cs typeface="Calibri"/>
              </a:rPr>
              <a:t>38% </a:t>
            </a:r>
            <a:r>
              <a:rPr lang="en-US" sz="2400" dirty="0" smtClean="0">
                <a:latin typeface="Calibri"/>
                <a:cs typeface="Calibri"/>
              </a:rPr>
              <a:t>were</a:t>
            </a:r>
            <a:r>
              <a:rPr lang="en-US" sz="2800" dirty="0" smtClean="0">
                <a:latin typeface="Calibri"/>
                <a:cs typeface="Calibri"/>
              </a:rPr>
              <a:t> </a:t>
            </a:r>
            <a:r>
              <a:rPr lang="en-US" sz="2400" dirty="0" smtClean="0">
                <a:latin typeface="Calibri"/>
                <a:cs typeface="Calibri"/>
              </a:rPr>
              <a:t>likely to purchase a DTC test if the results were returned to their doctors</a:t>
            </a:r>
            <a:r>
              <a:rPr lang="en-US" sz="2400" dirty="0" smtClean="0">
                <a:latin typeface="Calibri"/>
                <a:cs typeface="Calibri"/>
              </a:rPr>
              <a:t>.</a:t>
            </a:r>
          </a:p>
          <a:p>
            <a:pPr marL="0" indent="0" algn="ctr">
              <a:buNone/>
            </a:pPr>
            <a:endParaRPr lang="en-US" sz="2400" dirty="0"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Calibri"/>
                <a:cs typeface="Calibri"/>
              </a:rPr>
              <a:t>2013 Monitor indicated likelihood of purchase increased if condition was life threatening &amp; there was available treatment</a:t>
            </a: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4" name="Picture 1" descr="DNA_orbit_animated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0"/>
            <a:ext cx="1169417" cy="716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294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3101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467544" y="260648"/>
            <a:ext cx="8136904" cy="6264696"/>
          </a:xfrm>
          <a:prstGeom prst="roundRect">
            <a:avLst>
              <a:gd name="adj" fmla="val 48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Rounded Rectangle 23"/>
          <p:cNvSpPr/>
          <p:nvPr/>
        </p:nvSpPr>
        <p:spPr>
          <a:xfrm>
            <a:off x="1547664" y="1844824"/>
            <a:ext cx="6048672" cy="864096"/>
          </a:xfrm>
          <a:prstGeom prst="round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3131840" y="2348880"/>
            <a:ext cx="2592288" cy="0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1547664" y="4581128"/>
            <a:ext cx="6120680" cy="864096"/>
          </a:xfrm>
          <a:prstGeom prst="round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1680" y="4725144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+mn-lt"/>
              </a:rPr>
              <a:t>Consumer </a:t>
            </a:r>
            <a:r>
              <a:rPr lang="en-US" dirty="0" smtClean="0">
                <a:latin typeface="+mn-lt"/>
              </a:rPr>
              <a:t>                                          </a:t>
            </a:r>
            <a:r>
              <a:rPr lang="en-US" dirty="0" smtClean="0">
                <a:solidFill>
                  <a:srgbClr val="FFFFFF"/>
                </a:solidFill>
                <a:latin typeface="+mn-lt"/>
              </a:rPr>
              <a:t>Company</a:t>
            </a:r>
            <a:endParaRPr lang="en-US" dirty="0">
              <a:solidFill>
                <a:srgbClr val="FFFFFF"/>
              </a:solidFill>
              <a:latin typeface="+mn-lt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3275856" y="5013176"/>
            <a:ext cx="2448272" cy="0"/>
          </a:xfrm>
          <a:prstGeom prst="straightConnector1">
            <a:avLst/>
          </a:prstGeom>
          <a:ln>
            <a:solidFill>
              <a:srgbClr val="EEECE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Hexagon 33"/>
          <p:cNvSpPr/>
          <p:nvPr/>
        </p:nvSpPr>
        <p:spPr>
          <a:xfrm>
            <a:off x="683568" y="3501008"/>
            <a:ext cx="792088" cy="576064"/>
          </a:xfrm>
          <a:prstGeom prst="hexagon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827584" y="3501008"/>
            <a:ext cx="50405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R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6" name="Hexagon 35"/>
          <p:cNvSpPr/>
          <p:nvPr/>
        </p:nvSpPr>
        <p:spPr>
          <a:xfrm>
            <a:off x="7668344" y="3501008"/>
            <a:ext cx="792088" cy="576064"/>
          </a:xfrm>
          <a:prstGeom prst="hexagon">
            <a:avLst/>
          </a:prstGeom>
          <a:noFill/>
          <a:ln>
            <a:solidFill>
              <a:srgbClr val="558E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7812360" y="3501008"/>
            <a:ext cx="788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R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1043608" y="2276872"/>
            <a:ext cx="432048" cy="0"/>
          </a:xfrm>
          <a:prstGeom prst="straightConnector1">
            <a:avLst/>
          </a:prstGeom>
          <a:ln>
            <a:solidFill>
              <a:srgbClr val="558ED5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043608" y="2276872"/>
            <a:ext cx="0" cy="1224136"/>
          </a:xfrm>
          <a:prstGeom prst="line">
            <a:avLst/>
          </a:prstGeom>
          <a:ln>
            <a:solidFill>
              <a:srgbClr val="558ED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043608" y="4077072"/>
            <a:ext cx="0" cy="1008112"/>
          </a:xfrm>
          <a:prstGeom prst="line">
            <a:avLst/>
          </a:prstGeom>
          <a:ln>
            <a:solidFill>
              <a:srgbClr val="558ED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1043608" y="5085184"/>
            <a:ext cx="360040" cy="0"/>
          </a:xfrm>
          <a:prstGeom prst="line">
            <a:avLst/>
          </a:prstGeom>
          <a:ln>
            <a:solidFill>
              <a:srgbClr val="558ED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8100392" y="4077072"/>
            <a:ext cx="0" cy="1008112"/>
          </a:xfrm>
          <a:prstGeom prst="line">
            <a:avLst/>
          </a:prstGeom>
          <a:ln>
            <a:solidFill>
              <a:srgbClr val="558ED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8100392" y="2276872"/>
            <a:ext cx="1" cy="1224136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7668344" y="2276872"/>
            <a:ext cx="432048" cy="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7812360" y="5085184"/>
            <a:ext cx="288032" cy="0"/>
          </a:xfrm>
          <a:prstGeom prst="line">
            <a:avLst/>
          </a:prstGeom>
          <a:ln>
            <a:solidFill>
              <a:srgbClr val="558ED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2555776" y="2708920"/>
            <a:ext cx="3888432" cy="1872208"/>
          </a:xfrm>
          <a:prstGeom prst="line">
            <a:avLst/>
          </a:prstGeom>
          <a:ln>
            <a:solidFill>
              <a:srgbClr val="558ED5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2555776" y="2708920"/>
            <a:ext cx="0" cy="1872208"/>
          </a:xfrm>
          <a:prstGeom prst="straightConnector1">
            <a:avLst/>
          </a:prstGeom>
          <a:ln>
            <a:solidFill>
              <a:srgbClr val="558ED5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907704" y="2060849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Patient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0152" y="2060848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+mn-lt"/>
              </a:rPr>
              <a:t>Doctor</a:t>
            </a:r>
            <a:endParaRPr lang="en-US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5" name="Hexagon 24"/>
          <p:cNvSpPr>
            <a:spLocks noChangeAspect="1"/>
          </p:cNvSpPr>
          <p:nvPr/>
        </p:nvSpPr>
        <p:spPr bwMode="auto">
          <a:xfrm>
            <a:off x="6948264" y="6093296"/>
            <a:ext cx="255966" cy="216024"/>
          </a:xfrm>
          <a:prstGeom prst="hexagon">
            <a:avLst/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sz="1000" b="1" dirty="0">
                <a:solidFill>
                  <a:srgbClr val="558ED5"/>
                </a:solidFill>
              </a:rPr>
              <a:t>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164288" y="6063099"/>
            <a:ext cx="936104" cy="24622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AU" sz="1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Results</a:t>
            </a:r>
            <a:endParaRPr lang="en-AU" sz="10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804248" y="6021288"/>
            <a:ext cx="1008112" cy="360040"/>
          </a:xfrm>
          <a:prstGeom prst="roundRect">
            <a:avLst/>
          </a:prstGeom>
          <a:noFill/>
          <a:ln w="19050" cmpd="sng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 cmpd="sng">
                <a:solidFill>
                  <a:schemeClr val="tx1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620688"/>
            <a:ext cx="6480720" cy="5847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558ED5"/>
                </a:solidFill>
                <a:latin typeface="+mn-lt"/>
              </a:rPr>
              <a:t>Spot the </a:t>
            </a:r>
            <a:r>
              <a:rPr lang="en-US" sz="3200" b="1" dirty="0" smtClean="0">
                <a:solidFill>
                  <a:srgbClr val="558ED5"/>
                </a:solidFill>
                <a:latin typeface="+mn-lt"/>
              </a:rPr>
              <a:t>ELSI!</a:t>
            </a:r>
            <a:endParaRPr lang="en-US" sz="3200" b="1" dirty="0">
              <a:solidFill>
                <a:srgbClr val="558ED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7350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alphaModFix amt="37000"/>
          </a:blip>
          <a:srcRect t="15787" b="15787"/>
          <a:stretch>
            <a:fillRect/>
          </a:stretch>
        </p:blipFill>
        <p:spPr>
          <a:xfrm>
            <a:off x="-1" y="-17016"/>
            <a:ext cx="9144001" cy="6884465"/>
          </a:xfrm>
        </p:spPr>
      </p:pic>
      <p:sp>
        <p:nvSpPr>
          <p:cNvPr id="2" name="TextBox 1"/>
          <p:cNvSpPr txBox="1"/>
          <p:nvPr/>
        </p:nvSpPr>
        <p:spPr>
          <a:xfrm>
            <a:off x="323528" y="1484784"/>
            <a:ext cx="84249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800" dirty="0" smtClean="0"/>
          </a:p>
          <a:p>
            <a:pPr algn="ctr"/>
            <a:r>
              <a:rPr lang="en-US" sz="4800" dirty="0" smtClean="0">
                <a:latin typeface="Calibri"/>
                <a:cs typeface="Calibri"/>
              </a:rPr>
              <a:t>Thank you!</a:t>
            </a:r>
          </a:p>
          <a:p>
            <a:pPr algn="ctr"/>
            <a:endParaRPr lang="en-US" sz="4800" dirty="0" smtClean="0">
              <a:latin typeface="Calibri"/>
              <a:cs typeface="Calibri"/>
            </a:endParaRPr>
          </a:p>
          <a:p>
            <a:pPr algn="ctr"/>
            <a:r>
              <a:rPr lang="en-US" sz="4800" dirty="0">
                <a:latin typeface="Calibri"/>
                <a:cs typeface="Calibri"/>
              </a:rPr>
              <a:t>Q</a:t>
            </a:r>
            <a:r>
              <a:rPr lang="en-US" sz="4800" dirty="0" smtClean="0">
                <a:latin typeface="Calibri"/>
                <a:cs typeface="Calibri"/>
              </a:rPr>
              <a:t>uestions?</a:t>
            </a:r>
            <a:endParaRPr lang="en-US" sz="4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4404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60648"/>
            <a:ext cx="7772400" cy="648072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>
                <a:latin typeface="Calibri"/>
                <a:cs typeface="Calibri"/>
              </a:rPr>
              <a:t>This research has three main components</a:t>
            </a:r>
          </a:p>
          <a:p>
            <a:pPr marL="0" indent="0">
              <a:lnSpc>
                <a:spcPct val="50000"/>
              </a:lnSpc>
              <a:buNone/>
            </a:pPr>
            <a:endParaRPr lang="en-US" dirty="0" smtClean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800" dirty="0" smtClean="0">
                <a:latin typeface="Calibri"/>
                <a:cs typeface="Calibri"/>
              </a:rPr>
              <a:t>1 – mapping the direct-to-consumer genetic testing space</a:t>
            </a:r>
          </a:p>
          <a:p>
            <a:pPr marL="0" indent="0">
              <a:lnSpc>
                <a:spcPct val="50000"/>
              </a:lnSpc>
              <a:buNone/>
            </a:pPr>
            <a:endParaRPr lang="en-US" dirty="0" smtClean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800" dirty="0" smtClean="0">
                <a:latin typeface="Calibri"/>
                <a:cs typeface="Calibri"/>
              </a:rPr>
              <a:t>2 – determining what drives likelihood of purchase </a:t>
            </a:r>
          </a:p>
          <a:p>
            <a:pPr marL="0" indent="0">
              <a:buNone/>
            </a:pPr>
            <a:r>
              <a:rPr lang="en-US" sz="2800" dirty="0">
                <a:latin typeface="Calibri"/>
                <a:cs typeface="Calibri"/>
              </a:rPr>
              <a:t>	</a:t>
            </a:r>
            <a:r>
              <a:rPr lang="en-US" sz="2800" dirty="0" smtClean="0">
                <a:latin typeface="Calibri"/>
                <a:cs typeface="Calibri"/>
              </a:rPr>
              <a:t>	</a:t>
            </a:r>
            <a:r>
              <a:rPr lang="en-US" sz="2400" dirty="0" smtClean="0">
                <a:latin typeface="Calibri"/>
                <a:cs typeface="Calibri"/>
              </a:rPr>
              <a:t>Swinburne Monitor 2013</a:t>
            </a:r>
          </a:p>
          <a:p>
            <a:pPr marL="0" indent="0">
              <a:lnSpc>
                <a:spcPct val="50000"/>
              </a:lnSpc>
              <a:buNone/>
            </a:pPr>
            <a:endParaRPr lang="en-US" dirty="0" smtClean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800" dirty="0" smtClean="0">
                <a:latin typeface="Calibri"/>
                <a:cs typeface="Calibri"/>
              </a:rPr>
              <a:t>3 – assessing consumer engagement with DTC 			</a:t>
            </a:r>
            <a:r>
              <a:rPr lang="en-US" sz="2400" dirty="0" smtClean="0">
                <a:latin typeface="Calibri"/>
                <a:cs typeface="Calibri"/>
              </a:rPr>
              <a:t>Qualtrics Online Panel 2015</a:t>
            </a:r>
          </a:p>
          <a:p>
            <a:pPr marL="0" indent="0">
              <a:buNone/>
            </a:pPr>
            <a:endParaRPr lang="en-US" sz="2400" dirty="0" smtClean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2400" dirty="0" smtClean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000" dirty="0" smtClean="0">
                <a:latin typeface="Calibri"/>
                <a:cs typeface="Calibri"/>
              </a:rPr>
              <a:t>Acknowledgement: This research </a:t>
            </a:r>
            <a:r>
              <a:rPr lang="en-US" sz="2000" dirty="0">
                <a:latin typeface="Calibri"/>
                <a:cs typeface="Calibri"/>
              </a:rPr>
              <a:t>i</a:t>
            </a:r>
            <a:r>
              <a:rPr lang="en-US" sz="2000" dirty="0" smtClean="0">
                <a:latin typeface="Calibri"/>
                <a:cs typeface="Calibri"/>
              </a:rPr>
              <a:t>s funded by the Australian Research Council Discovery Grant </a:t>
            </a:r>
            <a:r>
              <a:rPr lang="en-US" sz="2000" i="1" dirty="0" smtClean="0">
                <a:latin typeface="Calibri"/>
                <a:cs typeface="Calibri"/>
              </a:rPr>
              <a:t>Personalised Medicine in the Age of Genomic Medicine </a:t>
            </a:r>
            <a:r>
              <a:rPr lang="en-US" sz="2000" dirty="0" smtClean="0">
                <a:latin typeface="Calibri"/>
                <a:cs typeface="Calibri"/>
              </a:rPr>
              <a:t>DP11010069</a:t>
            </a:r>
            <a:endParaRPr lang="en-US" sz="2000" dirty="0"/>
          </a:p>
          <a:p>
            <a:endParaRPr lang="en-US" sz="2400" dirty="0"/>
          </a:p>
        </p:txBody>
      </p:sp>
      <p:pic>
        <p:nvPicPr>
          <p:cNvPr id="4" name="Picture 1" descr="DNA_orbit_animated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0"/>
            <a:ext cx="1241425" cy="716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294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3965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67544" y="404664"/>
            <a:ext cx="8280920" cy="6048672"/>
          </a:xfrm>
          <a:prstGeom prst="roundRect">
            <a:avLst>
              <a:gd name="adj" fmla="val 48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ounded Rectangle 1"/>
          <p:cNvSpPr/>
          <p:nvPr/>
        </p:nvSpPr>
        <p:spPr>
          <a:xfrm>
            <a:off x="971600" y="2132856"/>
            <a:ext cx="7272808" cy="2880320"/>
          </a:xfrm>
          <a:prstGeom prst="roundRect">
            <a:avLst>
              <a:gd name="adj" fmla="val 10556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0" name="Straight Arrow Connector 29"/>
          <p:cNvCxnSpPr>
            <a:cxnSpLocks noChangeShapeType="1"/>
          </p:cNvCxnSpPr>
          <p:nvPr/>
        </p:nvCxnSpPr>
        <p:spPr bwMode="auto">
          <a:xfrm>
            <a:off x="2435722" y="3645024"/>
            <a:ext cx="288032" cy="0"/>
          </a:xfrm>
          <a:prstGeom prst="straightConnector1">
            <a:avLst/>
          </a:prstGeom>
          <a:noFill/>
          <a:ln w="19050">
            <a:solidFill>
              <a:srgbClr val="558ED5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Rounded Rectangle 30"/>
          <p:cNvSpPr/>
          <p:nvPr/>
        </p:nvSpPr>
        <p:spPr bwMode="auto">
          <a:xfrm>
            <a:off x="1163662" y="3068960"/>
            <a:ext cx="1200052" cy="1152128"/>
          </a:xfrm>
          <a:prstGeom prst="roundRect">
            <a:avLst/>
          </a:prstGeom>
          <a:solidFill>
            <a:srgbClr val="3366FF"/>
          </a:solidFill>
          <a:ln w="190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800" dirty="0" smtClean="0">
                <a:solidFill>
                  <a:srgbClr val="FFFFFF"/>
                </a:solidFill>
              </a:rPr>
              <a:t>Patient</a:t>
            </a:r>
            <a:endParaRPr lang="en-AU" sz="1400" dirty="0">
              <a:solidFill>
                <a:srgbClr val="FFFFFF"/>
              </a:solidFill>
            </a:endParaRPr>
          </a:p>
        </p:txBody>
      </p:sp>
      <p:cxnSp>
        <p:nvCxnSpPr>
          <p:cNvPr id="33" name="Straight Arrow Connector 32"/>
          <p:cNvCxnSpPr>
            <a:cxnSpLocks noChangeShapeType="1"/>
          </p:cNvCxnSpPr>
          <p:nvPr/>
        </p:nvCxnSpPr>
        <p:spPr bwMode="auto">
          <a:xfrm>
            <a:off x="4518859" y="3356992"/>
            <a:ext cx="400017" cy="0"/>
          </a:xfrm>
          <a:prstGeom prst="straightConnector1">
            <a:avLst/>
          </a:prstGeom>
          <a:noFill/>
          <a:ln w="19050">
            <a:solidFill>
              <a:srgbClr val="558ED5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Rounded Rectangle 33"/>
          <p:cNvSpPr/>
          <p:nvPr/>
        </p:nvSpPr>
        <p:spPr bwMode="auto">
          <a:xfrm>
            <a:off x="2985459" y="3068960"/>
            <a:ext cx="1466730" cy="1152128"/>
          </a:xfrm>
          <a:prstGeom prst="roundRect">
            <a:avLst/>
          </a:prstGeom>
          <a:solidFill>
            <a:srgbClr val="3366FF"/>
          </a:solidFill>
          <a:ln w="190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800" dirty="0" smtClean="0">
                <a:solidFill>
                  <a:srgbClr val="FFFFFF"/>
                </a:solidFill>
              </a:rPr>
              <a:t>Medical Gatekeeper</a:t>
            </a:r>
            <a:endParaRPr lang="en-AU" sz="1400" dirty="0">
              <a:solidFill>
                <a:srgbClr val="FFFFFF"/>
              </a:solidFill>
            </a:endParaRPr>
          </a:p>
        </p:txBody>
      </p:sp>
      <p:cxnSp>
        <p:nvCxnSpPr>
          <p:cNvPr id="35" name="Straight Arrow Connector 34"/>
          <p:cNvCxnSpPr>
            <a:cxnSpLocks noChangeShapeType="1"/>
          </p:cNvCxnSpPr>
          <p:nvPr/>
        </p:nvCxnSpPr>
        <p:spPr bwMode="auto">
          <a:xfrm>
            <a:off x="4518859" y="4005064"/>
            <a:ext cx="400017" cy="0"/>
          </a:xfrm>
          <a:prstGeom prst="straightConnector1">
            <a:avLst/>
          </a:prstGeom>
          <a:noFill/>
          <a:ln w="19050">
            <a:solidFill>
              <a:srgbClr val="558ED5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Rounded Rectangle 35"/>
          <p:cNvSpPr/>
          <p:nvPr/>
        </p:nvSpPr>
        <p:spPr bwMode="auto">
          <a:xfrm>
            <a:off x="4985546" y="3068960"/>
            <a:ext cx="2866791" cy="504056"/>
          </a:xfrm>
          <a:prstGeom prst="roundRect">
            <a:avLst/>
          </a:prstGeom>
          <a:solidFill>
            <a:srgbClr val="3366FF"/>
          </a:solidFill>
          <a:ln w="190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800" dirty="0" smtClean="0">
                <a:solidFill>
                  <a:srgbClr val="FFFFFF"/>
                </a:solidFill>
              </a:rPr>
              <a:t>Financial Gatekeeper</a:t>
            </a:r>
            <a:endParaRPr lang="en-AU" sz="1400" dirty="0">
              <a:solidFill>
                <a:srgbClr val="FFFFFF"/>
              </a:solidFill>
            </a:endParaRPr>
          </a:p>
        </p:txBody>
      </p:sp>
      <p:sp>
        <p:nvSpPr>
          <p:cNvPr id="39" name="Rounded Rectangle 38"/>
          <p:cNvSpPr/>
          <p:nvPr/>
        </p:nvSpPr>
        <p:spPr bwMode="auto">
          <a:xfrm>
            <a:off x="4985546" y="3717031"/>
            <a:ext cx="2866791" cy="515307"/>
          </a:xfrm>
          <a:prstGeom prst="roundRect">
            <a:avLst/>
          </a:prstGeom>
          <a:solidFill>
            <a:srgbClr val="3366FF"/>
          </a:solidFill>
          <a:ln w="190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800" dirty="0" smtClean="0">
                <a:solidFill>
                  <a:srgbClr val="FFFFFF"/>
                </a:solidFill>
              </a:rPr>
              <a:t>Quality Gatekeeper</a:t>
            </a:r>
            <a:endParaRPr lang="en-AU" sz="1400" dirty="0">
              <a:solidFill>
                <a:srgbClr val="FFFFFF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785450" y="2564904"/>
            <a:ext cx="5266896" cy="1872208"/>
          </a:xfrm>
          <a:prstGeom prst="roundRect">
            <a:avLst>
              <a:gd name="adj" fmla="val 12293"/>
            </a:avLst>
          </a:prstGeom>
          <a:noFill/>
          <a:ln w="19050">
            <a:solidFill>
              <a:srgbClr val="558E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85472" y="2627620"/>
            <a:ext cx="4266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558ED5"/>
                </a:solidFill>
                <a:latin typeface="+mn-lt"/>
              </a:rPr>
              <a:t>Government &amp; Professional Oversight</a:t>
            </a:r>
            <a:endParaRPr lang="en-US" sz="1800" b="1" dirty="0">
              <a:solidFill>
                <a:srgbClr val="558ED5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1800" y="213285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558ED5"/>
                </a:solidFill>
                <a:latin typeface="+mn-lt"/>
              </a:rPr>
              <a:t>Legal System</a:t>
            </a:r>
            <a:endParaRPr lang="en-US" sz="1800" b="1" dirty="0">
              <a:solidFill>
                <a:srgbClr val="558ED5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99792" y="450912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558ED5"/>
                </a:solidFill>
                <a:latin typeface="+mn-lt"/>
              </a:rPr>
              <a:t>Regulations</a:t>
            </a:r>
            <a:endParaRPr lang="en-US" sz="1800" b="1" dirty="0">
              <a:solidFill>
                <a:srgbClr val="558ED5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620688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558ED5"/>
                </a:solidFill>
                <a:latin typeface="+mn-lt"/>
              </a:rPr>
              <a:t>DTC Genetic Testing represents a paradigm shift from 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8144" y="5589240"/>
            <a:ext cx="201622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To …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6431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8568952" cy="6336704"/>
          </a:xfrm>
          <a:prstGeom prst="roundRect">
            <a:avLst>
              <a:gd name="adj" fmla="val 4823"/>
            </a:avLst>
          </a:prstGeom>
          <a:solidFill>
            <a:schemeClr val="bg1"/>
          </a:solidFill>
          <a:ln>
            <a:solidFill>
              <a:srgbClr val="558E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3" name="Rounded Rectangle 112"/>
          <p:cNvSpPr/>
          <p:nvPr/>
        </p:nvSpPr>
        <p:spPr bwMode="auto">
          <a:xfrm>
            <a:off x="1080517" y="2980184"/>
            <a:ext cx="1368425" cy="1152525"/>
          </a:xfrm>
          <a:prstGeom prst="roundRect">
            <a:avLst/>
          </a:prstGeom>
          <a:solidFill>
            <a:srgbClr val="3366FF"/>
          </a:solidFill>
          <a:ln w="19050"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800" dirty="0">
                <a:solidFill>
                  <a:schemeClr val="bg1"/>
                </a:solidFill>
              </a:rPr>
              <a:t>Consumer</a:t>
            </a:r>
          </a:p>
        </p:txBody>
      </p:sp>
      <p:cxnSp>
        <p:nvCxnSpPr>
          <p:cNvPr id="114" name="Straight Arrow Connector 113"/>
          <p:cNvCxnSpPr>
            <a:cxnSpLocks noChangeShapeType="1"/>
          </p:cNvCxnSpPr>
          <p:nvPr/>
        </p:nvCxnSpPr>
        <p:spPr bwMode="auto">
          <a:xfrm flipH="1">
            <a:off x="2520380" y="3196084"/>
            <a:ext cx="1152525" cy="0"/>
          </a:xfrm>
          <a:prstGeom prst="straightConnector1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5" name="Rounded Rectangle 114"/>
          <p:cNvSpPr/>
          <p:nvPr/>
        </p:nvSpPr>
        <p:spPr bwMode="auto">
          <a:xfrm>
            <a:off x="3779267" y="2980184"/>
            <a:ext cx="1441450" cy="1152525"/>
          </a:xfrm>
          <a:prstGeom prst="roundRect">
            <a:avLst/>
          </a:prstGeom>
          <a:solidFill>
            <a:srgbClr val="3366FF"/>
          </a:solidFill>
          <a:ln w="19050"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800" dirty="0" smtClean="0">
                <a:solidFill>
                  <a:srgbClr val="FFFFFF"/>
                </a:solidFill>
              </a:rPr>
              <a:t>DTC Company</a:t>
            </a:r>
            <a:endParaRPr lang="en-AU" sz="1800" dirty="0">
              <a:solidFill>
                <a:srgbClr val="FFFFFF"/>
              </a:solidFill>
            </a:endParaRPr>
          </a:p>
        </p:txBody>
      </p:sp>
      <p:sp>
        <p:nvSpPr>
          <p:cNvPr id="116" name="Rounded Rectangle 115"/>
          <p:cNvSpPr/>
          <p:nvPr/>
        </p:nvSpPr>
        <p:spPr bwMode="auto">
          <a:xfrm>
            <a:off x="3563367" y="1124397"/>
            <a:ext cx="1873250" cy="1136650"/>
          </a:xfrm>
          <a:prstGeom prst="roundRect">
            <a:avLst/>
          </a:prstGeom>
          <a:solidFill>
            <a:srgbClr val="3366FF"/>
          </a:solidFill>
          <a:ln w="19050"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800" dirty="0">
                <a:solidFill>
                  <a:srgbClr val="FFFFFF"/>
                </a:solidFill>
              </a:rPr>
              <a:t>DTC Certified Practitioner / Healthcare Professional</a:t>
            </a:r>
          </a:p>
        </p:txBody>
      </p:sp>
      <p:sp>
        <p:nvSpPr>
          <p:cNvPr id="117" name="Rounded Rectangle 116"/>
          <p:cNvSpPr/>
          <p:nvPr/>
        </p:nvSpPr>
        <p:spPr bwMode="auto">
          <a:xfrm>
            <a:off x="3888011" y="4941169"/>
            <a:ext cx="1223963" cy="880391"/>
          </a:xfrm>
          <a:prstGeom prst="roundRect">
            <a:avLst/>
          </a:prstGeom>
          <a:solidFill>
            <a:srgbClr val="3366FF"/>
          </a:solidFill>
          <a:ln w="19050"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800" dirty="0">
                <a:solidFill>
                  <a:srgbClr val="FFFFFF"/>
                </a:solidFill>
              </a:rPr>
              <a:t>Over the Counter</a:t>
            </a:r>
          </a:p>
        </p:txBody>
      </p:sp>
      <p:sp>
        <p:nvSpPr>
          <p:cNvPr id="118" name="Rounded Rectangle 117"/>
          <p:cNvSpPr/>
          <p:nvPr/>
        </p:nvSpPr>
        <p:spPr bwMode="auto">
          <a:xfrm>
            <a:off x="1080517" y="4941168"/>
            <a:ext cx="1368426" cy="880392"/>
          </a:xfrm>
          <a:prstGeom prst="roundRect">
            <a:avLst/>
          </a:prstGeom>
          <a:solidFill>
            <a:srgbClr val="3366FF"/>
          </a:solidFill>
          <a:ln w="19050"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72000" rIns="7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800" dirty="0" smtClean="0">
                <a:solidFill>
                  <a:srgbClr val="FFFFFF"/>
                </a:solidFill>
              </a:rPr>
              <a:t>Healthcare Professional</a:t>
            </a:r>
            <a:endParaRPr lang="en-AU" sz="1800" dirty="0">
              <a:solidFill>
                <a:srgbClr val="FFFFFF"/>
              </a:solidFill>
            </a:endParaRPr>
          </a:p>
        </p:txBody>
      </p:sp>
      <p:cxnSp>
        <p:nvCxnSpPr>
          <p:cNvPr id="120" name="Straight Arrow Connector 119"/>
          <p:cNvCxnSpPr>
            <a:cxnSpLocks noChangeShapeType="1"/>
          </p:cNvCxnSpPr>
          <p:nvPr/>
        </p:nvCxnSpPr>
        <p:spPr bwMode="auto">
          <a:xfrm>
            <a:off x="2520380" y="3556447"/>
            <a:ext cx="1152525" cy="0"/>
          </a:xfrm>
          <a:prstGeom prst="straightConnector1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" name="Straight Arrow Connector 120"/>
          <p:cNvCxnSpPr>
            <a:cxnSpLocks noChangeShapeType="1"/>
          </p:cNvCxnSpPr>
          <p:nvPr/>
        </p:nvCxnSpPr>
        <p:spPr bwMode="auto">
          <a:xfrm flipH="1">
            <a:off x="2520380" y="3916809"/>
            <a:ext cx="1152525" cy="0"/>
          </a:xfrm>
          <a:prstGeom prst="straightConnector1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2" name="Rectangle 121"/>
          <p:cNvSpPr/>
          <p:nvPr/>
        </p:nvSpPr>
        <p:spPr bwMode="auto">
          <a:xfrm>
            <a:off x="2952006" y="3053209"/>
            <a:ext cx="287337" cy="287338"/>
          </a:xfrm>
          <a:prstGeom prst="rect">
            <a:avLst/>
          </a:prstGeom>
          <a:solidFill>
            <a:schemeClr val="bg1"/>
          </a:solidFill>
          <a:ln w="19050" cmpd="sng">
            <a:solidFill>
              <a:srgbClr val="558ED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</a:t>
            </a:r>
          </a:p>
        </p:txBody>
      </p:sp>
      <p:sp>
        <p:nvSpPr>
          <p:cNvPr id="123" name="Rectangle 122"/>
          <p:cNvSpPr/>
          <p:nvPr/>
        </p:nvSpPr>
        <p:spPr bwMode="auto">
          <a:xfrm>
            <a:off x="2952006" y="3411984"/>
            <a:ext cx="287337" cy="288925"/>
          </a:xfrm>
          <a:prstGeom prst="rect">
            <a:avLst/>
          </a:prstGeom>
          <a:solidFill>
            <a:schemeClr val="bg1"/>
          </a:solidFill>
          <a:ln w="19050" cmpd="sng">
            <a:solidFill>
              <a:srgbClr val="558ED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</a:t>
            </a:r>
          </a:p>
        </p:txBody>
      </p:sp>
      <p:sp>
        <p:nvSpPr>
          <p:cNvPr id="124" name="Hexagon 123"/>
          <p:cNvSpPr/>
          <p:nvPr/>
        </p:nvSpPr>
        <p:spPr bwMode="auto">
          <a:xfrm>
            <a:off x="2915493" y="3772347"/>
            <a:ext cx="360363" cy="288925"/>
          </a:xfrm>
          <a:prstGeom prst="hexagon">
            <a:avLst/>
          </a:prstGeom>
          <a:solidFill>
            <a:schemeClr val="bg1"/>
          </a:solidFill>
          <a:ln w="19050">
            <a:solidFill>
              <a:srgbClr val="558ED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</a:t>
            </a:r>
          </a:p>
        </p:txBody>
      </p:sp>
      <p:cxnSp>
        <p:nvCxnSpPr>
          <p:cNvPr id="125" name="Straight Arrow Connector 124"/>
          <p:cNvCxnSpPr>
            <a:cxnSpLocks noChangeShapeType="1"/>
          </p:cNvCxnSpPr>
          <p:nvPr/>
        </p:nvCxnSpPr>
        <p:spPr bwMode="auto">
          <a:xfrm>
            <a:off x="1944117" y="4204147"/>
            <a:ext cx="0" cy="649287"/>
          </a:xfrm>
          <a:prstGeom prst="straightConnector1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7" name="Straight Arrow Connector 126"/>
          <p:cNvCxnSpPr>
            <a:cxnSpLocks noChangeShapeType="1"/>
          </p:cNvCxnSpPr>
          <p:nvPr/>
        </p:nvCxnSpPr>
        <p:spPr bwMode="auto">
          <a:xfrm flipV="1">
            <a:off x="1440880" y="4204147"/>
            <a:ext cx="0" cy="649288"/>
          </a:xfrm>
          <a:prstGeom prst="straightConnector1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0" name="Hexagon 129"/>
          <p:cNvSpPr/>
          <p:nvPr/>
        </p:nvSpPr>
        <p:spPr bwMode="auto">
          <a:xfrm>
            <a:off x="1261492" y="4365104"/>
            <a:ext cx="358775" cy="287337"/>
          </a:xfrm>
          <a:prstGeom prst="hexagon">
            <a:avLst/>
          </a:prstGeom>
          <a:solidFill>
            <a:schemeClr val="bg1"/>
          </a:solidFill>
          <a:ln w="19050">
            <a:solidFill>
              <a:srgbClr val="558ED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</a:t>
            </a:r>
          </a:p>
        </p:txBody>
      </p:sp>
      <p:sp>
        <p:nvSpPr>
          <p:cNvPr id="131" name="Hexagon 130"/>
          <p:cNvSpPr/>
          <p:nvPr/>
        </p:nvSpPr>
        <p:spPr bwMode="auto">
          <a:xfrm>
            <a:off x="1764730" y="4365104"/>
            <a:ext cx="360362" cy="287337"/>
          </a:xfrm>
          <a:prstGeom prst="hexagon">
            <a:avLst/>
          </a:prstGeom>
          <a:solidFill>
            <a:schemeClr val="bg1"/>
          </a:solidFill>
          <a:ln w="19050">
            <a:solidFill>
              <a:srgbClr val="558ED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</a:t>
            </a:r>
          </a:p>
        </p:txBody>
      </p:sp>
      <p:cxnSp>
        <p:nvCxnSpPr>
          <p:cNvPr id="133" name="Straight Arrow Connector 132"/>
          <p:cNvCxnSpPr>
            <a:cxnSpLocks noChangeShapeType="1"/>
          </p:cNvCxnSpPr>
          <p:nvPr/>
        </p:nvCxnSpPr>
        <p:spPr bwMode="auto">
          <a:xfrm>
            <a:off x="4499992" y="4204147"/>
            <a:ext cx="0" cy="649287"/>
          </a:xfrm>
          <a:prstGeom prst="straightConnector1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4" name="Rectangle 133"/>
          <p:cNvSpPr/>
          <p:nvPr/>
        </p:nvSpPr>
        <p:spPr bwMode="auto">
          <a:xfrm>
            <a:off x="4355530" y="4348609"/>
            <a:ext cx="288925" cy="288925"/>
          </a:xfrm>
          <a:prstGeom prst="rect">
            <a:avLst/>
          </a:prstGeom>
          <a:solidFill>
            <a:schemeClr val="bg1"/>
          </a:solidFill>
          <a:ln w="19050" cmpd="sng">
            <a:solidFill>
              <a:srgbClr val="558ED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</a:t>
            </a:r>
          </a:p>
        </p:txBody>
      </p:sp>
      <p:cxnSp>
        <p:nvCxnSpPr>
          <p:cNvPr id="135" name="Straight Arrow Connector 134"/>
          <p:cNvCxnSpPr>
            <a:cxnSpLocks noChangeShapeType="1"/>
          </p:cNvCxnSpPr>
          <p:nvPr/>
        </p:nvCxnSpPr>
        <p:spPr bwMode="auto">
          <a:xfrm flipH="1" flipV="1">
            <a:off x="2377505" y="4132710"/>
            <a:ext cx="1510506" cy="808458"/>
          </a:xfrm>
          <a:prstGeom prst="straightConnector1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0" name="Rectangle 139"/>
          <p:cNvSpPr/>
          <p:nvPr/>
        </p:nvSpPr>
        <p:spPr bwMode="auto">
          <a:xfrm>
            <a:off x="2951212" y="4420047"/>
            <a:ext cx="288925" cy="288925"/>
          </a:xfrm>
          <a:prstGeom prst="rect">
            <a:avLst/>
          </a:prstGeom>
          <a:solidFill>
            <a:schemeClr val="bg1"/>
          </a:solidFill>
          <a:ln w="19050" cmpd="sng">
            <a:solidFill>
              <a:srgbClr val="558ED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</a:t>
            </a:r>
          </a:p>
        </p:txBody>
      </p:sp>
      <p:cxnSp>
        <p:nvCxnSpPr>
          <p:cNvPr id="141" name="Straight Arrow Connector 140"/>
          <p:cNvCxnSpPr>
            <a:cxnSpLocks noChangeShapeType="1"/>
          </p:cNvCxnSpPr>
          <p:nvPr/>
        </p:nvCxnSpPr>
        <p:spPr bwMode="auto">
          <a:xfrm>
            <a:off x="6228184" y="2996183"/>
            <a:ext cx="215900" cy="0"/>
          </a:xfrm>
          <a:prstGeom prst="straightConnector1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2" name="Straight Arrow Connector 141"/>
          <p:cNvCxnSpPr>
            <a:cxnSpLocks noChangeShapeType="1"/>
          </p:cNvCxnSpPr>
          <p:nvPr/>
        </p:nvCxnSpPr>
        <p:spPr bwMode="auto">
          <a:xfrm>
            <a:off x="6228184" y="3968189"/>
            <a:ext cx="215900" cy="0"/>
          </a:xfrm>
          <a:prstGeom prst="straightConnector1">
            <a:avLst/>
          </a:prstGeom>
          <a:noFill/>
          <a:ln w="19050">
            <a:solidFill>
              <a:srgbClr val="558ED5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" name="Straight Connector 142"/>
          <p:cNvCxnSpPr>
            <a:cxnSpLocks noChangeShapeType="1"/>
          </p:cNvCxnSpPr>
          <p:nvPr/>
        </p:nvCxnSpPr>
        <p:spPr bwMode="auto">
          <a:xfrm>
            <a:off x="6228184" y="2996183"/>
            <a:ext cx="0" cy="972006"/>
          </a:xfrm>
          <a:prstGeom prst="line">
            <a:avLst/>
          </a:prstGeom>
          <a:noFill/>
          <a:ln w="19050">
            <a:solidFill>
              <a:srgbClr val="558E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6" name="Straight Connector 145"/>
          <p:cNvCxnSpPr>
            <a:cxnSpLocks noChangeShapeType="1"/>
          </p:cNvCxnSpPr>
          <p:nvPr/>
        </p:nvCxnSpPr>
        <p:spPr bwMode="auto">
          <a:xfrm flipV="1">
            <a:off x="5257230" y="3484215"/>
            <a:ext cx="970954" cy="794"/>
          </a:xfrm>
          <a:prstGeom prst="lin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8" name="Straight Connector 147"/>
          <p:cNvCxnSpPr>
            <a:cxnSpLocks noChangeShapeType="1"/>
          </p:cNvCxnSpPr>
          <p:nvPr/>
        </p:nvCxnSpPr>
        <p:spPr bwMode="auto">
          <a:xfrm flipH="1">
            <a:off x="8065515" y="2996183"/>
            <a:ext cx="3" cy="1815728"/>
          </a:xfrm>
          <a:prstGeom prst="lin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9" name="Elbow Connector 148"/>
          <p:cNvCxnSpPr>
            <a:cxnSpLocks noChangeShapeType="1"/>
          </p:cNvCxnSpPr>
          <p:nvPr/>
        </p:nvCxnSpPr>
        <p:spPr bwMode="auto">
          <a:xfrm rot="10800000">
            <a:off x="5257231" y="3861049"/>
            <a:ext cx="2808286" cy="950862"/>
          </a:xfrm>
          <a:prstGeom prst="bentConnector3">
            <a:avLst>
              <a:gd name="adj1" fmla="val 74067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1" name="Rectangle 150"/>
          <p:cNvSpPr/>
          <p:nvPr/>
        </p:nvSpPr>
        <p:spPr bwMode="auto">
          <a:xfrm>
            <a:off x="5617592" y="3340547"/>
            <a:ext cx="287338" cy="287337"/>
          </a:xfrm>
          <a:prstGeom prst="rect">
            <a:avLst/>
          </a:prstGeom>
          <a:solidFill>
            <a:schemeClr val="bg1"/>
          </a:solidFill>
          <a:ln w="19050" cmpd="sng">
            <a:solidFill>
              <a:srgbClr val="558ED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</a:t>
            </a:r>
          </a:p>
        </p:txBody>
      </p:sp>
      <p:sp>
        <p:nvSpPr>
          <p:cNvPr id="152" name="Hexagon 151"/>
          <p:cNvSpPr/>
          <p:nvPr/>
        </p:nvSpPr>
        <p:spPr bwMode="auto">
          <a:xfrm>
            <a:off x="6804248" y="4653136"/>
            <a:ext cx="360362" cy="287337"/>
          </a:xfrm>
          <a:prstGeom prst="hexagon">
            <a:avLst/>
          </a:prstGeom>
          <a:solidFill>
            <a:schemeClr val="bg1"/>
          </a:solidFill>
          <a:ln w="19050">
            <a:solidFill>
              <a:srgbClr val="558ED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rgbClr val="558ED5"/>
                </a:solidFill>
              </a:rPr>
              <a:t>R</a:t>
            </a:r>
          </a:p>
        </p:txBody>
      </p:sp>
      <p:cxnSp>
        <p:nvCxnSpPr>
          <p:cNvPr id="153" name="Straight Arrow Connector 152"/>
          <p:cNvCxnSpPr>
            <a:cxnSpLocks noChangeShapeType="1"/>
          </p:cNvCxnSpPr>
          <p:nvPr/>
        </p:nvCxnSpPr>
        <p:spPr bwMode="auto">
          <a:xfrm>
            <a:off x="4499992" y="2332484"/>
            <a:ext cx="0" cy="576263"/>
          </a:xfrm>
          <a:prstGeom prst="straightConnector1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4" name="Straight Arrow Connector 153"/>
          <p:cNvCxnSpPr>
            <a:cxnSpLocks noChangeShapeType="1"/>
          </p:cNvCxnSpPr>
          <p:nvPr/>
        </p:nvCxnSpPr>
        <p:spPr bwMode="auto">
          <a:xfrm flipV="1">
            <a:off x="4946080" y="2332484"/>
            <a:ext cx="0" cy="576263"/>
          </a:xfrm>
          <a:prstGeom prst="straightConnector1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5" name="Straight Arrow Connector 154"/>
          <p:cNvCxnSpPr>
            <a:cxnSpLocks noChangeShapeType="1"/>
          </p:cNvCxnSpPr>
          <p:nvPr/>
        </p:nvCxnSpPr>
        <p:spPr bwMode="auto">
          <a:xfrm flipV="1">
            <a:off x="4057650" y="2332485"/>
            <a:ext cx="0" cy="576262"/>
          </a:xfrm>
          <a:prstGeom prst="straightConnector1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6" name="Rectangle 155"/>
          <p:cNvSpPr/>
          <p:nvPr/>
        </p:nvSpPr>
        <p:spPr bwMode="auto">
          <a:xfrm>
            <a:off x="3924622" y="2476947"/>
            <a:ext cx="287338" cy="287337"/>
          </a:xfrm>
          <a:prstGeom prst="rect">
            <a:avLst/>
          </a:prstGeom>
          <a:solidFill>
            <a:schemeClr val="bg1"/>
          </a:solidFill>
          <a:ln w="19050" cmpd="sng">
            <a:solidFill>
              <a:srgbClr val="558ED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</a:t>
            </a:r>
          </a:p>
        </p:txBody>
      </p:sp>
      <p:sp>
        <p:nvSpPr>
          <p:cNvPr id="157" name="Rectangle 156"/>
          <p:cNvSpPr/>
          <p:nvPr/>
        </p:nvSpPr>
        <p:spPr bwMode="auto">
          <a:xfrm>
            <a:off x="4355530" y="2476947"/>
            <a:ext cx="288925" cy="287337"/>
          </a:xfrm>
          <a:prstGeom prst="rect">
            <a:avLst/>
          </a:prstGeom>
          <a:solidFill>
            <a:schemeClr val="bg1"/>
          </a:solidFill>
          <a:ln w="19050" cmpd="sng">
            <a:solidFill>
              <a:srgbClr val="558ED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</a:t>
            </a:r>
          </a:p>
        </p:txBody>
      </p:sp>
      <p:sp>
        <p:nvSpPr>
          <p:cNvPr id="158" name="Hexagon 157"/>
          <p:cNvSpPr/>
          <p:nvPr/>
        </p:nvSpPr>
        <p:spPr bwMode="auto">
          <a:xfrm>
            <a:off x="4752405" y="2476947"/>
            <a:ext cx="360362" cy="287337"/>
          </a:xfrm>
          <a:prstGeom prst="hexagon">
            <a:avLst/>
          </a:prstGeom>
          <a:solidFill>
            <a:schemeClr val="bg1"/>
          </a:solidFill>
          <a:ln w="19050">
            <a:solidFill>
              <a:srgbClr val="558ED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</a:t>
            </a:r>
          </a:p>
        </p:txBody>
      </p:sp>
      <p:cxnSp>
        <p:nvCxnSpPr>
          <p:cNvPr id="159" name="Straight Arrow Connector 158"/>
          <p:cNvCxnSpPr>
            <a:cxnSpLocks noChangeShapeType="1"/>
          </p:cNvCxnSpPr>
          <p:nvPr/>
        </p:nvCxnSpPr>
        <p:spPr bwMode="auto">
          <a:xfrm>
            <a:off x="1296417" y="1468884"/>
            <a:ext cx="0" cy="1439863"/>
          </a:xfrm>
          <a:prstGeom prst="straightConnector1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0" name="Straight Arrow Connector 159"/>
          <p:cNvCxnSpPr>
            <a:cxnSpLocks noChangeShapeType="1"/>
          </p:cNvCxnSpPr>
          <p:nvPr/>
        </p:nvCxnSpPr>
        <p:spPr bwMode="auto">
          <a:xfrm>
            <a:off x="2304480" y="2116584"/>
            <a:ext cx="0" cy="792163"/>
          </a:xfrm>
          <a:prstGeom prst="straightConnector1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1" name="Straight Arrow Connector 160"/>
          <p:cNvCxnSpPr>
            <a:cxnSpLocks noChangeShapeType="1"/>
          </p:cNvCxnSpPr>
          <p:nvPr/>
        </p:nvCxnSpPr>
        <p:spPr bwMode="auto">
          <a:xfrm>
            <a:off x="1801242" y="1756222"/>
            <a:ext cx="1690688" cy="0"/>
          </a:xfrm>
          <a:prstGeom prst="straightConnector1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5" name="Straight Connector 164"/>
          <p:cNvCxnSpPr>
            <a:cxnSpLocks noChangeShapeType="1"/>
          </p:cNvCxnSpPr>
          <p:nvPr/>
        </p:nvCxnSpPr>
        <p:spPr bwMode="auto">
          <a:xfrm>
            <a:off x="1801242" y="1756222"/>
            <a:ext cx="0" cy="1152525"/>
          </a:xfrm>
          <a:prstGeom prst="lin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6" name="Straight Connector 165"/>
          <p:cNvCxnSpPr>
            <a:cxnSpLocks noChangeShapeType="1"/>
          </p:cNvCxnSpPr>
          <p:nvPr/>
        </p:nvCxnSpPr>
        <p:spPr bwMode="auto">
          <a:xfrm>
            <a:off x="1296417" y="1468884"/>
            <a:ext cx="2195513" cy="0"/>
          </a:xfrm>
          <a:prstGeom prst="lin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7" name="Straight Connector 166"/>
          <p:cNvCxnSpPr>
            <a:cxnSpLocks noChangeShapeType="1"/>
          </p:cNvCxnSpPr>
          <p:nvPr/>
        </p:nvCxnSpPr>
        <p:spPr bwMode="auto">
          <a:xfrm>
            <a:off x="2304480" y="2116584"/>
            <a:ext cx="1187450" cy="0"/>
          </a:xfrm>
          <a:prstGeom prst="lin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8" name="Rectangle 167"/>
          <p:cNvSpPr/>
          <p:nvPr/>
        </p:nvSpPr>
        <p:spPr bwMode="auto">
          <a:xfrm>
            <a:off x="2161605" y="1972122"/>
            <a:ext cx="287337" cy="288925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</a:t>
            </a:r>
          </a:p>
        </p:txBody>
      </p:sp>
      <p:sp>
        <p:nvSpPr>
          <p:cNvPr id="169" name="Hexagon 168"/>
          <p:cNvSpPr/>
          <p:nvPr/>
        </p:nvSpPr>
        <p:spPr bwMode="auto">
          <a:xfrm>
            <a:off x="1104330" y="1756222"/>
            <a:ext cx="360362" cy="288925"/>
          </a:xfrm>
          <a:prstGeom prst="hexagon">
            <a:avLst/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</a:t>
            </a:r>
          </a:p>
        </p:txBody>
      </p:sp>
      <p:sp>
        <p:nvSpPr>
          <p:cNvPr id="170" name="Rectangle 169"/>
          <p:cNvSpPr/>
          <p:nvPr/>
        </p:nvSpPr>
        <p:spPr bwMode="auto">
          <a:xfrm>
            <a:off x="1656780" y="1972122"/>
            <a:ext cx="287337" cy="288925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</a:t>
            </a:r>
          </a:p>
        </p:txBody>
      </p:sp>
      <p:sp>
        <p:nvSpPr>
          <p:cNvPr id="171" name="Hexagon 170"/>
          <p:cNvSpPr/>
          <p:nvPr/>
        </p:nvSpPr>
        <p:spPr bwMode="auto">
          <a:xfrm>
            <a:off x="1104330" y="2261047"/>
            <a:ext cx="360362" cy="287337"/>
          </a:xfrm>
          <a:prstGeom prst="hexagon">
            <a:avLst/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</a:t>
            </a:r>
          </a:p>
        </p:txBody>
      </p:sp>
      <p:sp>
        <p:nvSpPr>
          <p:cNvPr id="119" name="Round Same Side Corner Rectangle 118"/>
          <p:cNvSpPr/>
          <p:nvPr/>
        </p:nvSpPr>
        <p:spPr bwMode="auto">
          <a:xfrm>
            <a:off x="6516216" y="2491358"/>
            <a:ext cx="1296988" cy="1009650"/>
          </a:xfrm>
          <a:prstGeom prst="round2SameRect">
            <a:avLst/>
          </a:prstGeom>
          <a:solidFill>
            <a:srgbClr val="3366F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 smtClean="0">
                <a:solidFill>
                  <a:schemeClr val="bg1"/>
                </a:solidFill>
              </a:rPr>
              <a:t>Company Lab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11" name="Round Same Side Corner Rectangle 110"/>
          <p:cNvSpPr/>
          <p:nvPr/>
        </p:nvSpPr>
        <p:spPr bwMode="auto">
          <a:xfrm flipV="1">
            <a:off x="6516216" y="3499470"/>
            <a:ext cx="1296986" cy="1009650"/>
          </a:xfrm>
          <a:prstGeom prst="round2SameRect">
            <a:avLst/>
          </a:prstGeom>
          <a:solidFill>
            <a:srgbClr val="3366FF"/>
          </a:solidFill>
          <a:ln w="19050"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6624959" y="3645024"/>
            <a:ext cx="1078979" cy="646331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AU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Contract Lab</a:t>
            </a:r>
            <a:endParaRPr lang="en-AU" sz="1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228184" y="5157192"/>
            <a:ext cx="1868164" cy="656703"/>
            <a:chOff x="6197129" y="5292577"/>
            <a:chExt cx="1868164" cy="656703"/>
          </a:xfrm>
        </p:grpSpPr>
        <p:sp>
          <p:nvSpPr>
            <p:cNvPr id="60" name="Rounded Rectangle 59"/>
            <p:cNvSpPr/>
            <p:nvPr/>
          </p:nvSpPr>
          <p:spPr>
            <a:xfrm>
              <a:off x="6197129" y="5292577"/>
              <a:ext cx="1868164" cy="656703"/>
            </a:xfrm>
            <a:prstGeom prst="roundRect">
              <a:avLst>
                <a:gd name="adj" fmla="val 7227"/>
              </a:avLst>
            </a:prstGeom>
            <a:solidFill>
              <a:schemeClr val="bg1"/>
            </a:solidFill>
            <a:ln w="19050">
              <a:solidFill>
                <a:srgbClr val="558E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sz="1000" dirty="0">
                <a:solidFill>
                  <a:schemeClr val="tx1"/>
                </a:solidFill>
              </a:endParaRPr>
            </a:p>
          </p:txBody>
        </p:sp>
        <p:sp>
          <p:nvSpPr>
            <p:cNvPr id="61" name="Hexagon 60"/>
            <p:cNvSpPr>
              <a:spLocks noChangeAspect="1"/>
            </p:cNvSpPr>
            <p:nvPr/>
          </p:nvSpPr>
          <p:spPr bwMode="auto">
            <a:xfrm>
              <a:off x="6300067" y="5670239"/>
              <a:ext cx="202705" cy="167844"/>
            </a:xfrm>
            <a:prstGeom prst="hexagon">
              <a:avLst/>
            </a:prstGeom>
            <a:solidFill>
              <a:schemeClr val="bg1"/>
            </a:solidFill>
            <a:ln w="19050">
              <a:solidFill>
                <a:srgbClr val="558ED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sz="1000" b="1" dirty="0">
                  <a:solidFill>
                    <a:srgbClr val="558ED5"/>
                  </a:solidFill>
                </a:rPr>
                <a:t>R</a:t>
              </a:r>
            </a:p>
          </p:txBody>
        </p:sp>
        <p:sp>
          <p:nvSpPr>
            <p:cNvPr id="62" name="Rectangle 61"/>
            <p:cNvSpPr>
              <a:spLocks noChangeAspect="1"/>
            </p:cNvSpPr>
            <p:nvPr/>
          </p:nvSpPr>
          <p:spPr bwMode="auto">
            <a:xfrm>
              <a:off x="7061225" y="5364585"/>
              <a:ext cx="209174" cy="216024"/>
            </a:xfrm>
            <a:prstGeom prst="rect">
              <a:avLst/>
            </a:prstGeom>
            <a:solidFill>
              <a:schemeClr val="bg1"/>
            </a:solidFill>
            <a:ln w="19050" cmpd="sng">
              <a:solidFill>
                <a:srgbClr val="558ED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sz="1000" b="1" dirty="0">
                  <a:solidFill>
                    <a:srgbClr val="558ED5"/>
                  </a:solidFill>
                </a:rPr>
                <a:t>D</a:t>
              </a:r>
            </a:p>
          </p:txBody>
        </p:sp>
        <p:sp>
          <p:nvSpPr>
            <p:cNvPr id="63" name="Hexagon 62"/>
            <p:cNvSpPr>
              <a:spLocks noChangeAspect="1"/>
            </p:cNvSpPr>
            <p:nvPr/>
          </p:nvSpPr>
          <p:spPr bwMode="auto">
            <a:xfrm>
              <a:off x="7092155" y="5669775"/>
              <a:ext cx="202705" cy="168772"/>
            </a:xfrm>
            <a:prstGeom prst="hexagon">
              <a:avLst/>
            </a:prstGeom>
            <a:solidFill>
              <a:schemeClr val="bg1"/>
            </a:solidFill>
            <a:ln w="19050">
              <a:solidFill>
                <a:srgbClr val="558ED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sz="1000" b="1" dirty="0">
                  <a:solidFill>
                    <a:srgbClr val="558ED5"/>
                  </a:solidFill>
                </a:rPr>
                <a:t>A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277249" y="5349564"/>
              <a:ext cx="788044" cy="246221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Ins="0" rtlCol="0">
              <a:spAutoFit/>
            </a:bodyPr>
            <a:lstStyle/>
            <a:p>
              <a:r>
                <a:rPr lang="en-AU" sz="1000" dirty="0" smtClean="0">
                  <a:solidFill>
                    <a:srgbClr val="558ED5"/>
                  </a:solidFill>
                  <a:latin typeface="+mn-lt"/>
                </a:rPr>
                <a:t>DNA Sample</a:t>
              </a:r>
              <a:endParaRPr lang="en-AU" sz="1000" dirty="0">
                <a:solidFill>
                  <a:srgbClr val="558ED5"/>
                </a:solidFill>
                <a:latin typeface="+mn-lt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444084" y="5631051"/>
              <a:ext cx="615950" cy="246221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AU" sz="1000" dirty="0" smtClean="0">
                  <a:solidFill>
                    <a:srgbClr val="558ED5"/>
                  </a:solidFill>
                  <a:latin typeface="+mn-lt"/>
                </a:rPr>
                <a:t>Results</a:t>
              </a:r>
              <a:endParaRPr lang="en-AU" sz="1000" dirty="0">
                <a:solidFill>
                  <a:srgbClr val="558ED5"/>
                </a:solidFill>
                <a:latin typeface="+mn-lt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255315" y="5631051"/>
              <a:ext cx="772944" cy="246221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AU" sz="1000" dirty="0" smtClean="0">
                  <a:solidFill>
                    <a:srgbClr val="558ED5"/>
                  </a:solidFill>
                  <a:latin typeface="+mn-lt"/>
                </a:rPr>
                <a:t>Advice</a:t>
              </a:r>
              <a:endParaRPr lang="en-AU" sz="1000" dirty="0">
                <a:solidFill>
                  <a:srgbClr val="558ED5"/>
                </a:solidFill>
                <a:latin typeface="+mn-lt"/>
              </a:endParaRPr>
            </a:p>
          </p:txBody>
        </p:sp>
        <p:sp>
          <p:nvSpPr>
            <p:cNvPr id="67" name="Rectangle 66"/>
            <p:cNvSpPr>
              <a:spLocks noChangeAspect="1"/>
            </p:cNvSpPr>
            <p:nvPr/>
          </p:nvSpPr>
          <p:spPr bwMode="auto">
            <a:xfrm>
              <a:off x="6306678" y="5385498"/>
              <a:ext cx="162521" cy="167844"/>
            </a:xfrm>
            <a:prstGeom prst="rect">
              <a:avLst/>
            </a:prstGeom>
            <a:solidFill>
              <a:schemeClr val="bg1"/>
            </a:solidFill>
            <a:ln w="19050" cmpd="sng">
              <a:solidFill>
                <a:srgbClr val="558ED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sz="1000" b="1" dirty="0" smtClean="0">
                  <a:solidFill>
                    <a:srgbClr val="558ED5"/>
                  </a:solidFill>
                </a:rPr>
                <a:t>T</a:t>
              </a:r>
              <a:endParaRPr lang="en-US" sz="1000" b="1" dirty="0">
                <a:solidFill>
                  <a:srgbClr val="558ED5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443986" y="5373216"/>
              <a:ext cx="743297" cy="246221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AU" sz="1000" dirty="0" smtClean="0">
                  <a:solidFill>
                    <a:srgbClr val="558ED5"/>
                  </a:solidFill>
                  <a:latin typeface="+mn-lt"/>
                </a:rPr>
                <a:t>Test Kit</a:t>
              </a:r>
              <a:endParaRPr lang="en-AU" sz="1000" dirty="0">
                <a:solidFill>
                  <a:srgbClr val="558ED5"/>
                </a:solidFill>
                <a:latin typeface="+mn-lt"/>
              </a:endParaRPr>
            </a:p>
          </p:txBody>
        </p:sp>
      </p:grpSp>
      <p:cxnSp>
        <p:nvCxnSpPr>
          <p:cNvPr id="4" name="Straight Connector 3"/>
          <p:cNvCxnSpPr/>
          <p:nvPr/>
        </p:nvCxnSpPr>
        <p:spPr>
          <a:xfrm flipH="1">
            <a:off x="7884368" y="2996183"/>
            <a:ext cx="181146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7884368" y="3968189"/>
            <a:ext cx="181150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ounded Rectangle 69"/>
          <p:cNvSpPr/>
          <p:nvPr/>
        </p:nvSpPr>
        <p:spPr bwMode="auto">
          <a:xfrm>
            <a:off x="755576" y="611396"/>
            <a:ext cx="7632848" cy="5697924"/>
          </a:xfrm>
          <a:prstGeom prst="roundRect">
            <a:avLst>
              <a:gd name="adj" fmla="val 6622"/>
            </a:avLst>
          </a:prstGeom>
          <a:noFill/>
          <a:ln w="19050">
            <a:solidFill>
              <a:srgbClr val="3366FF"/>
            </a:solidFill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1800" dirty="0">
              <a:solidFill>
                <a:schemeClr val="tx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843808" y="5877272"/>
            <a:ext cx="3347455" cy="369332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AU" sz="1800" dirty="0" smtClean="0">
                <a:solidFill>
                  <a:srgbClr val="558ED5"/>
                </a:solidFill>
                <a:latin typeface="Calibri" panose="020F0502020204030204" pitchFamily="34" charset="0"/>
              </a:rPr>
              <a:t>Regulations</a:t>
            </a:r>
            <a:endParaRPr lang="en-AU" sz="1800" dirty="0">
              <a:solidFill>
                <a:srgbClr val="558ED5"/>
              </a:solidFill>
              <a:latin typeface="Calibri" panose="020F050202020403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898273" y="683404"/>
            <a:ext cx="3347455" cy="369332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AU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Legal System</a:t>
            </a:r>
            <a:endParaRPr lang="en-AU" sz="18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8478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080120"/>
          </a:xfrm>
        </p:spPr>
        <p:txBody>
          <a:bodyPr/>
          <a:lstStyle/>
          <a:p>
            <a:r>
              <a:rPr lang="en-US" sz="3600" dirty="0" smtClean="0">
                <a:latin typeface="Calibri"/>
                <a:cs typeface="Calibri"/>
              </a:rPr>
              <a:t>Confidence in DTC</a:t>
            </a: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56792"/>
            <a:ext cx="8064896" cy="5184576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>
                <a:latin typeface="Calibri"/>
                <a:cs typeface="Calibri"/>
              </a:rPr>
              <a:t>30% </a:t>
            </a:r>
            <a:r>
              <a:rPr lang="en-US" sz="2400" dirty="0" smtClean="0">
                <a:latin typeface="Calibri"/>
                <a:cs typeface="Calibri"/>
              </a:rPr>
              <a:t>were</a:t>
            </a:r>
            <a:r>
              <a:rPr lang="en-US" sz="2800" dirty="0" smtClean="0">
                <a:latin typeface="Calibri"/>
                <a:cs typeface="Calibri"/>
              </a:rPr>
              <a:t> </a:t>
            </a:r>
            <a:r>
              <a:rPr lang="en-US" sz="2400" dirty="0" smtClean="0">
                <a:latin typeface="Calibri"/>
                <a:cs typeface="Calibri"/>
              </a:rPr>
              <a:t>confident the company would provide all information needed for healthcare decisions.</a:t>
            </a:r>
          </a:p>
          <a:p>
            <a:pPr marL="0" indent="0" algn="ctr">
              <a:lnSpc>
                <a:spcPct val="50000"/>
              </a:lnSpc>
              <a:buNone/>
            </a:pPr>
            <a:endParaRPr lang="en-US" dirty="0" smtClean="0"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en-US" sz="2800" dirty="0" smtClean="0">
                <a:latin typeface="Calibri"/>
                <a:cs typeface="Calibri"/>
              </a:rPr>
              <a:t>42% </a:t>
            </a:r>
            <a:r>
              <a:rPr lang="en-US" sz="2400" dirty="0" smtClean="0">
                <a:latin typeface="Calibri"/>
                <a:cs typeface="Calibri"/>
              </a:rPr>
              <a:t>were</a:t>
            </a:r>
            <a:r>
              <a:rPr lang="en-US" sz="2800" dirty="0" smtClean="0">
                <a:latin typeface="Calibri"/>
                <a:cs typeface="Calibri"/>
              </a:rPr>
              <a:t> </a:t>
            </a:r>
            <a:r>
              <a:rPr lang="en-US" sz="2400" dirty="0" smtClean="0">
                <a:latin typeface="Calibri"/>
                <a:cs typeface="Calibri"/>
              </a:rPr>
              <a:t>confident in their ability to interpret genetic test results.</a:t>
            </a:r>
          </a:p>
          <a:p>
            <a:pPr marL="0" indent="0" algn="ctr">
              <a:lnSpc>
                <a:spcPct val="50000"/>
              </a:lnSpc>
              <a:buNone/>
            </a:pPr>
            <a:endParaRPr lang="en-US" dirty="0" smtClean="0"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en-US" sz="2800" dirty="0" smtClean="0">
                <a:latin typeface="Calibri"/>
                <a:cs typeface="Calibri"/>
              </a:rPr>
              <a:t>35% </a:t>
            </a:r>
            <a:r>
              <a:rPr lang="en-US" sz="2400" dirty="0" smtClean="0">
                <a:latin typeface="Calibri"/>
                <a:cs typeface="Calibri"/>
              </a:rPr>
              <a:t>were confident DTC tests are accurate.</a:t>
            </a:r>
          </a:p>
          <a:p>
            <a:pPr marL="0" indent="0" algn="ctr">
              <a:lnSpc>
                <a:spcPct val="50000"/>
              </a:lnSpc>
              <a:buNone/>
            </a:pPr>
            <a:endParaRPr lang="en-US" dirty="0" smtClean="0"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en-US" sz="2800" dirty="0" smtClean="0">
                <a:latin typeface="Calibri"/>
                <a:cs typeface="Calibri"/>
              </a:rPr>
              <a:t>43% </a:t>
            </a:r>
            <a:r>
              <a:rPr lang="en-US" sz="2400" dirty="0" smtClean="0">
                <a:latin typeface="Calibri"/>
                <a:cs typeface="Calibri"/>
              </a:rPr>
              <a:t>were confident genetic information would only be shared with permission.</a:t>
            </a: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705" y="5445224"/>
            <a:ext cx="2303711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0415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251520" y="260648"/>
            <a:ext cx="8640960" cy="6336704"/>
          </a:xfrm>
          <a:prstGeom prst="roundRect">
            <a:avLst>
              <a:gd name="adj" fmla="val 4823"/>
            </a:avLst>
          </a:prstGeom>
          <a:solidFill>
            <a:schemeClr val="bg1"/>
          </a:solidFill>
          <a:ln>
            <a:solidFill>
              <a:srgbClr val="558E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0" name="Rounded Rectangle 49"/>
          <p:cNvSpPr/>
          <p:nvPr/>
        </p:nvSpPr>
        <p:spPr bwMode="auto">
          <a:xfrm>
            <a:off x="1456228" y="2605213"/>
            <a:ext cx="1314653" cy="789892"/>
          </a:xfrm>
          <a:prstGeom prst="roundRect">
            <a:avLst/>
          </a:prstGeom>
          <a:solidFill>
            <a:srgbClr val="3366FF"/>
          </a:solidFill>
          <a:ln w="190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800" dirty="0">
                <a:solidFill>
                  <a:srgbClr val="FFFFFF"/>
                </a:solidFill>
              </a:rPr>
              <a:t>Consumer</a:t>
            </a:r>
          </a:p>
        </p:txBody>
      </p:sp>
      <p:sp>
        <p:nvSpPr>
          <p:cNvPr id="57" name="Rounded Rectangle 56"/>
          <p:cNvSpPr/>
          <p:nvPr/>
        </p:nvSpPr>
        <p:spPr bwMode="auto">
          <a:xfrm>
            <a:off x="3634585" y="2605213"/>
            <a:ext cx="1368545" cy="789892"/>
          </a:xfrm>
          <a:prstGeom prst="roundRect">
            <a:avLst/>
          </a:prstGeom>
          <a:solidFill>
            <a:srgbClr val="3366FF"/>
          </a:solidFill>
          <a:ln w="190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800" dirty="0">
                <a:solidFill>
                  <a:srgbClr val="FFFFFF"/>
                </a:solidFill>
              </a:rPr>
              <a:t>Online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800" dirty="0">
                <a:solidFill>
                  <a:srgbClr val="FFFFFF"/>
                </a:solidFill>
              </a:rPr>
              <a:t>Sharing</a:t>
            </a:r>
          </a:p>
        </p:txBody>
      </p:sp>
      <p:cxnSp>
        <p:nvCxnSpPr>
          <p:cNvPr id="52" name="Straight Arrow Connector 51"/>
          <p:cNvCxnSpPr>
            <a:cxnSpLocks noChangeShapeType="1"/>
          </p:cNvCxnSpPr>
          <p:nvPr/>
        </p:nvCxnSpPr>
        <p:spPr bwMode="auto">
          <a:xfrm>
            <a:off x="2843510" y="2997758"/>
            <a:ext cx="719460" cy="1338"/>
          </a:xfrm>
          <a:prstGeom prst="straightConnector1">
            <a:avLst/>
          </a:prstGeom>
          <a:solidFill>
            <a:schemeClr val="bg1"/>
          </a:solidFill>
          <a:ln w="19050">
            <a:solidFill>
              <a:srgbClr val="558ED5"/>
            </a:solidFill>
            <a:round/>
            <a:headEnd/>
            <a:tailEnd type="arrow" w="med" len="med"/>
          </a:ln>
          <a:effectLst/>
          <a:extLst/>
        </p:spPr>
      </p:cxnSp>
      <p:sp>
        <p:nvSpPr>
          <p:cNvPr id="56" name="Hexagon 55"/>
          <p:cNvSpPr/>
          <p:nvPr/>
        </p:nvSpPr>
        <p:spPr bwMode="auto">
          <a:xfrm>
            <a:off x="2988171" y="2842104"/>
            <a:ext cx="358775" cy="316110"/>
          </a:xfrm>
          <a:prstGeom prst="hexagon">
            <a:avLst/>
          </a:prstGeom>
          <a:solidFill>
            <a:schemeClr val="bg1"/>
          </a:solidFill>
          <a:ln w="19050">
            <a:solidFill>
              <a:srgbClr val="558ED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rgbClr val="558ED5"/>
                </a:solidFill>
              </a:rPr>
              <a:t>R</a:t>
            </a:r>
          </a:p>
        </p:txBody>
      </p:sp>
      <p:cxnSp>
        <p:nvCxnSpPr>
          <p:cNvPr id="47" name="Straight Arrow Connector 46"/>
          <p:cNvCxnSpPr>
            <a:cxnSpLocks noChangeShapeType="1"/>
          </p:cNvCxnSpPr>
          <p:nvPr/>
        </p:nvCxnSpPr>
        <p:spPr bwMode="auto">
          <a:xfrm>
            <a:off x="5866110" y="2682140"/>
            <a:ext cx="287337" cy="0"/>
          </a:xfrm>
          <a:prstGeom prst="straightConnector1">
            <a:avLst/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arrow" w="med" len="med"/>
          </a:ln>
          <a:effectLst/>
          <a:extLst/>
        </p:spPr>
      </p:cxnSp>
      <p:cxnSp>
        <p:nvCxnSpPr>
          <p:cNvPr id="48" name="Straight Arrow Connector 47"/>
          <p:cNvCxnSpPr>
            <a:cxnSpLocks noChangeShapeType="1"/>
          </p:cNvCxnSpPr>
          <p:nvPr/>
        </p:nvCxnSpPr>
        <p:spPr bwMode="auto">
          <a:xfrm>
            <a:off x="5876429" y="3343215"/>
            <a:ext cx="287338" cy="0"/>
          </a:xfrm>
          <a:prstGeom prst="straightConnector1">
            <a:avLst/>
          </a:prstGeom>
          <a:solidFill>
            <a:schemeClr val="bg1"/>
          </a:solidFill>
          <a:ln w="19050">
            <a:solidFill>
              <a:srgbClr val="558ED5"/>
            </a:solidFill>
            <a:round/>
            <a:headEnd/>
            <a:tailEnd type="arrow" w="med" len="med"/>
          </a:ln>
          <a:effectLst/>
          <a:extLst/>
        </p:spPr>
      </p:cxnSp>
      <p:cxnSp>
        <p:nvCxnSpPr>
          <p:cNvPr id="53" name="Straight Connector 52"/>
          <p:cNvCxnSpPr>
            <a:cxnSpLocks noChangeShapeType="1"/>
          </p:cNvCxnSpPr>
          <p:nvPr/>
        </p:nvCxnSpPr>
        <p:spPr bwMode="auto">
          <a:xfrm>
            <a:off x="5866110" y="2679153"/>
            <a:ext cx="0" cy="664062"/>
          </a:xfrm>
          <a:prstGeom prst="line">
            <a:avLst/>
          </a:prstGeom>
          <a:solidFill>
            <a:schemeClr val="bg1"/>
          </a:solidFill>
          <a:ln w="19050">
            <a:solidFill>
              <a:srgbClr val="558ED5"/>
            </a:solidFill>
            <a:round/>
            <a:headEnd/>
            <a:tailEnd/>
          </a:ln>
          <a:effectLst/>
          <a:extLst/>
        </p:spPr>
      </p:cxnSp>
      <p:cxnSp>
        <p:nvCxnSpPr>
          <p:cNvPr id="54" name="Straight Connector 53"/>
          <p:cNvCxnSpPr>
            <a:cxnSpLocks noChangeShapeType="1"/>
          </p:cNvCxnSpPr>
          <p:nvPr/>
        </p:nvCxnSpPr>
        <p:spPr bwMode="auto">
          <a:xfrm>
            <a:off x="5075535" y="2997758"/>
            <a:ext cx="790575" cy="1527"/>
          </a:xfrm>
          <a:prstGeom prst="line">
            <a:avLst/>
          </a:prstGeom>
          <a:solidFill>
            <a:schemeClr val="bg1"/>
          </a:solidFill>
          <a:ln w="19050">
            <a:solidFill>
              <a:srgbClr val="558ED5"/>
            </a:solidFill>
            <a:round/>
            <a:headEnd/>
            <a:tailEnd/>
          </a:ln>
          <a:effectLst/>
          <a:extLst/>
        </p:spPr>
      </p:cxnSp>
      <p:sp>
        <p:nvSpPr>
          <p:cNvPr id="64" name="Hexagon 63"/>
          <p:cNvSpPr/>
          <p:nvPr/>
        </p:nvSpPr>
        <p:spPr bwMode="auto">
          <a:xfrm>
            <a:off x="5290839" y="2842104"/>
            <a:ext cx="360363" cy="316110"/>
          </a:xfrm>
          <a:prstGeom prst="hexagon">
            <a:avLst/>
          </a:prstGeom>
          <a:solidFill>
            <a:schemeClr val="bg1"/>
          </a:solidFill>
          <a:ln w="19050">
            <a:solidFill>
              <a:srgbClr val="558ED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rgbClr val="558ED5"/>
                </a:solidFill>
              </a:rPr>
              <a:t>R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6227266" y="3000158"/>
            <a:ext cx="1584176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cxnSpLocks noChangeShapeType="1"/>
          </p:cNvCxnSpPr>
          <p:nvPr/>
        </p:nvCxnSpPr>
        <p:spPr bwMode="auto">
          <a:xfrm flipV="1">
            <a:off x="1727299" y="3443136"/>
            <a:ext cx="0" cy="792183"/>
          </a:xfrm>
          <a:prstGeom prst="straightConnector1">
            <a:avLst/>
          </a:prstGeom>
          <a:noFill/>
          <a:ln w="19050">
            <a:solidFill>
              <a:srgbClr val="558ED5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Straight Arrow Connector 50"/>
          <p:cNvCxnSpPr>
            <a:cxnSpLocks noChangeShapeType="1"/>
          </p:cNvCxnSpPr>
          <p:nvPr/>
        </p:nvCxnSpPr>
        <p:spPr bwMode="auto">
          <a:xfrm flipH="1" flipV="1">
            <a:off x="2770882" y="3408664"/>
            <a:ext cx="865634" cy="768118"/>
          </a:xfrm>
          <a:prstGeom prst="straightConnector1">
            <a:avLst/>
          </a:prstGeom>
          <a:noFill/>
          <a:ln w="19050">
            <a:solidFill>
              <a:srgbClr val="558ED5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" name="Rectangle 70"/>
          <p:cNvSpPr/>
          <p:nvPr/>
        </p:nvSpPr>
        <p:spPr bwMode="auto">
          <a:xfrm>
            <a:off x="1474887" y="3601572"/>
            <a:ext cx="504825" cy="396446"/>
          </a:xfrm>
          <a:prstGeom prst="rect">
            <a:avLst/>
          </a:prstGeom>
          <a:solidFill>
            <a:schemeClr val="bg1"/>
          </a:solidFill>
          <a:ln w="19050" cmpd="sng">
            <a:solidFill>
              <a:srgbClr val="558ED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rgbClr val="558ED5"/>
                </a:solidFill>
              </a:rPr>
              <a:t>Raw Data</a:t>
            </a:r>
          </a:p>
        </p:txBody>
      </p:sp>
      <p:sp>
        <p:nvSpPr>
          <p:cNvPr id="72" name="Hexagon 71"/>
          <p:cNvSpPr/>
          <p:nvPr/>
        </p:nvSpPr>
        <p:spPr bwMode="auto">
          <a:xfrm>
            <a:off x="2986583" y="3603864"/>
            <a:ext cx="360363" cy="317856"/>
          </a:xfrm>
          <a:prstGeom prst="hexagon">
            <a:avLst/>
          </a:prstGeom>
          <a:solidFill>
            <a:schemeClr val="bg1"/>
          </a:solidFill>
          <a:ln w="19050">
            <a:solidFill>
              <a:srgbClr val="558ED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rgbClr val="558ED5"/>
                </a:solidFill>
              </a:rPr>
              <a:t>R</a:t>
            </a:r>
          </a:p>
        </p:txBody>
      </p:sp>
      <p:sp>
        <p:nvSpPr>
          <p:cNvPr id="73" name="Rounded Rectangle 72"/>
          <p:cNvSpPr/>
          <p:nvPr/>
        </p:nvSpPr>
        <p:spPr bwMode="auto">
          <a:xfrm>
            <a:off x="3419872" y="4278482"/>
            <a:ext cx="1584346" cy="789892"/>
          </a:xfrm>
          <a:prstGeom prst="roundRect">
            <a:avLst/>
          </a:prstGeom>
          <a:solidFill>
            <a:srgbClr val="3366FF"/>
          </a:solidFill>
          <a:ln w="190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800" dirty="0">
                <a:solidFill>
                  <a:srgbClr val="FFFFFF"/>
                </a:solidFill>
              </a:rPr>
              <a:t>Online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800" dirty="0" smtClean="0">
                <a:solidFill>
                  <a:srgbClr val="FFFFFF"/>
                </a:solidFill>
              </a:rPr>
              <a:t>Interpretation</a:t>
            </a:r>
            <a:endParaRPr lang="en-AU" sz="1800" dirty="0">
              <a:solidFill>
                <a:srgbClr val="FFFFFF"/>
              </a:solidFill>
            </a:endParaRPr>
          </a:p>
        </p:txBody>
      </p:sp>
      <p:cxnSp>
        <p:nvCxnSpPr>
          <p:cNvPr id="74" name="Straight Arrow Connector 73"/>
          <p:cNvCxnSpPr>
            <a:cxnSpLocks noChangeShapeType="1"/>
          </p:cNvCxnSpPr>
          <p:nvPr/>
        </p:nvCxnSpPr>
        <p:spPr bwMode="auto">
          <a:xfrm>
            <a:off x="2699792" y="3998018"/>
            <a:ext cx="684311" cy="553356"/>
          </a:xfrm>
          <a:prstGeom prst="straightConnector1">
            <a:avLst/>
          </a:prstGeom>
          <a:noFill/>
          <a:ln w="19050">
            <a:solidFill>
              <a:srgbClr val="558ED5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5" name="Rectangle 74"/>
          <p:cNvSpPr/>
          <p:nvPr/>
        </p:nvSpPr>
        <p:spPr bwMode="auto">
          <a:xfrm>
            <a:off x="2194967" y="3601572"/>
            <a:ext cx="504825" cy="396446"/>
          </a:xfrm>
          <a:prstGeom prst="rect">
            <a:avLst/>
          </a:prstGeom>
          <a:solidFill>
            <a:schemeClr val="bg1"/>
          </a:solidFill>
          <a:ln w="19050" cmpd="sng">
            <a:solidFill>
              <a:srgbClr val="558ED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rgbClr val="558ED5"/>
                </a:solidFill>
              </a:rPr>
              <a:t>Raw Data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2447379" y="3443136"/>
            <a:ext cx="0" cy="158437"/>
          </a:xfrm>
          <a:prstGeom prst="line">
            <a:avLst/>
          </a:prstGeom>
          <a:ln w="19050">
            <a:solidFill>
              <a:srgbClr val="558E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ounded Rectangle 75"/>
          <p:cNvSpPr/>
          <p:nvPr/>
        </p:nvSpPr>
        <p:spPr bwMode="auto">
          <a:xfrm>
            <a:off x="1456228" y="4278482"/>
            <a:ext cx="1459588" cy="1382767"/>
          </a:xfrm>
          <a:prstGeom prst="roundRect">
            <a:avLst/>
          </a:prstGeom>
          <a:solidFill>
            <a:srgbClr val="3366FF"/>
          </a:solidFill>
          <a:ln w="190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800" dirty="0" smtClean="0">
                <a:solidFill>
                  <a:srgbClr val="FFFFFF"/>
                </a:solidFill>
              </a:rPr>
              <a:t>DTC Testing or Sequencing Company</a:t>
            </a:r>
            <a:endParaRPr lang="en-AU" sz="1800" dirty="0">
              <a:solidFill>
                <a:srgbClr val="FFFFFF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6810585" y="4696483"/>
            <a:ext cx="1001775" cy="371890"/>
            <a:chOff x="6450544" y="4149080"/>
            <a:chExt cx="1001775" cy="338041"/>
          </a:xfrm>
        </p:grpSpPr>
        <p:sp>
          <p:nvSpPr>
            <p:cNvPr id="30" name="Rounded Rectangle 29"/>
            <p:cNvSpPr/>
            <p:nvPr/>
          </p:nvSpPr>
          <p:spPr>
            <a:xfrm>
              <a:off x="6450544" y="4149080"/>
              <a:ext cx="1001775" cy="338041"/>
            </a:xfrm>
            <a:prstGeom prst="roundRect">
              <a:avLst>
                <a:gd name="adj" fmla="val 7227"/>
              </a:avLst>
            </a:prstGeom>
            <a:solidFill>
              <a:schemeClr val="bg1"/>
            </a:solidFill>
            <a:ln w="1905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sz="1000">
                <a:solidFill>
                  <a:schemeClr val="tx1"/>
                </a:solidFill>
              </a:endParaRPr>
            </a:p>
          </p:txBody>
        </p:sp>
        <p:sp>
          <p:nvSpPr>
            <p:cNvPr id="31" name="Hexagon 30"/>
            <p:cNvSpPr>
              <a:spLocks noChangeAspect="1"/>
            </p:cNvSpPr>
            <p:nvPr/>
          </p:nvSpPr>
          <p:spPr bwMode="auto">
            <a:xfrm>
              <a:off x="6552046" y="4223256"/>
              <a:ext cx="255966" cy="189689"/>
            </a:xfrm>
            <a:prstGeom prst="hexagon">
              <a:avLst/>
            </a:prstGeom>
            <a:solidFill>
              <a:schemeClr val="bg1"/>
            </a:solidFill>
            <a:ln w="19050">
              <a:solidFill>
                <a:srgbClr val="558ED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sz="1000" b="1" dirty="0">
                  <a:solidFill>
                    <a:srgbClr val="558ED5"/>
                  </a:solidFill>
                </a:rPr>
                <a:t>R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808012" y="4194990"/>
              <a:ext cx="644307" cy="2238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AU" sz="1000" dirty="0" smtClean="0">
                  <a:solidFill>
                    <a:srgbClr val="558ED5"/>
                  </a:solidFill>
                  <a:latin typeface="+mn-lt"/>
                </a:rPr>
                <a:t>Results</a:t>
              </a:r>
              <a:endParaRPr lang="en-AU" sz="1000" dirty="0">
                <a:solidFill>
                  <a:srgbClr val="558ED5"/>
                </a:solidFill>
                <a:latin typeface="+mn-lt"/>
              </a:endParaRP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1043608" y="1628800"/>
            <a:ext cx="7128792" cy="4536504"/>
          </a:xfrm>
          <a:prstGeom prst="roundRect">
            <a:avLst/>
          </a:prstGeom>
          <a:noFill/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300192" y="2348880"/>
            <a:ext cx="1656184" cy="504056"/>
          </a:xfrm>
          <a:prstGeom prst="roundRec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300192" y="3212976"/>
            <a:ext cx="1656184" cy="576064"/>
          </a:xfrm>
          <a:prstGeom prst="roundRect">
            <a:avLst/>
          </a:prstGeom>
          <a:solidFill>
            <a:srgbClr val="3366FF"/>
          </a:solidFill>
          <a:ln>
            <a:solidFill>
              <a:srgbClr val="558ED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516216" y="328498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+mn-lt"/>
              </a:rPr>
              <a:t>Researcher</a:t>
            </a:r>
            <a:endParaRPr lang="en-US" sz="1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00192" y="242088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FFFF"/>
                </a:solidFill>
                <a:latin typeface="+mn-lt"/>
              </a:rPr>
              <a:t>DTC / Company</a:t>
            </a:r>
            <a:endParaRPr lang="en-US" sz="18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5616" y="620688"/>
            <a:ext cx="676875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Care to Share?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2056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720080"/>
          </a:xfrm>
        </p:spPr>
        <p:txBody>
          <a:bodyPr/>
          <a:lstStyle/>
          <a:p>
            <a:r>
              <a:rPr lang="en-US" sz="3600" dirty="0" smtClean="0">
                <a:latin typeface="Calibri"/>
                <a:cs typeface="Calibri"/>
              </a:rPr>
              <a:t>Online behaviours</a:t>
            </a: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268760"/>
            <a:ext cx="9073008" cy="558924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>
                <a:solidFill>
                  <a:srgbClr val="FFFF00"/>
                </a:solidFill>
                <a:latin typeface="Calibri"/>
                <a:cs typeface="Calibri"/>
              </a:rPr>
              <a:t>61% </a:t>
            </a:r>
            <a:r>
              <a:rPr lang="en-US" sz="2400" dirty="0" smtClean="0">
                <a:latin typeface="Calibri"/>
                <a:cs typeface="Calibri"/>
              </a:rPr>
              <a:t>– would go online to better understand DTC results </a:t>
            </a:r>
            <a:r>
              <a:rPr lang="en-US" sz="2800" dirty="0" smtClean="0">
                <a:latin typeface="Calibri"/>
                <a:cs typeface="Calibri"/>
              </a:rPr>
              <a:t>– 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54% </a:t>
            </a:r>
          </a:p>
          <a:p>
            <a:pPr marL="0" indent="0" algn="ctr">
              <a:lnSpc>
                <a:spcPct val="50000"/>
              </a:lnSpc>
              <a:buNone/>
            </a:pPr>
            <a:endParaRPr lang="en-US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en-US" sz="2000" dirty="0" smtClean="0">
                <a:latin typeface="Calibri"/>
                <a:cs typeface="Calibri"/>
              </a:rPr>
              <a:t>Actual behaviour - 80% looked for health-related information online in last 12 months</a:t>
            </a:r>
          </a:p>
          <a:p>
            <a:pPr marL="0" indent="0" algn="ctr">
              <a:buNone/>
            </a:pPr>
            <a:r>
              <a:rPr lang="en-US" sz="2000" dirty="0" smtClean="0">
                <a:latin typeface="Calibri"/>
                <a:cs typeface="Calibri"/>
              </a:rPr>
              <a:t>57% used the Internet for self-diagnosis</a:t>
            </a:r>
          </a:p>
          <a:p>
            <a:pPr marL="0" indent="0" algn="ctr">
              <a:lnSpc>
                <a:spcPct val="50000"/>
              </a:lnSpc>
              <a:buNone/>
            </a:pPr>
            <a:endParaRPr lang="en-US" dirty="0"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FFFF00"/>
                </a:solidFill>
                <a:latin typeface="Calibri"/>
                <a:cs typeface="Calibri"/>
              </a:rPr>
              <a:t>35% </a:t>
            </a:r>
            <a:r>
              <a:rPr lang="en-US" sz="2400" dirty="0" smtClean="0">
                <a:latin typeface="Calibri"/>
                <a:cs typeface="Calibri"/>
              </a:rPr>
              <a:t>– would go online to find others with similar test results – 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34%</a:t>
            </a:r>
          </a:p>
          <a:p>
            <a:pPr marL="0" indent="0" algn="ctr">
              <a:lnSpc>
                <a:spcPct val="50000"/>
              </a:lnSpc>
              <a:buNone/>
            </a:pPr>
            <a:endParaRPr lang="en-US" sz="2800" dirty="0"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en-US" sz="2800" dirty="0">
                <a:solidFill>
                  <a:srgbClr val="FFFF00"/>
                </a:solidFill>
                <a:latin typeface="Calibri"/>
                <a:cs typeface="Calibri"/>
              </a:rPr>
              <a:t>35% </a:t>
            </a:r>
            <a:r>
              <a:rPr lang="en-US" sz="2400" dirty="0" smtClean="0">
                <a:latin typeface="Calibri"/>
                <a:cs typeface="Calibri"/>
              </a:rPr>
              <a:t>– would </a:t>
            </a:r>
            <a:r>
              <a:rPr lang="en-US" sz="2400" dirty="0">
                <a:latin typeface="Calibri"/>
                <a:cs typeface="Calibri"/>
              </a:rPr>
              <a:t>go online </a:t>
            </a:r>
            <a:r>
              <a:rPr lang="en-US" sz="2400" dirty="0" smtClean="0">
                <a:latin typeface="Calibri"/>
                <a:cs typeface="Calibri"/>
              </a:rPr>
              <a:t>instead of visiting their doctor – </a:t>
            </a:r>
            <a:r>
              <a:rPr lang="en-US" sz="2800" dirty="0" smtClean="0">
                <a:solidFill>
                  <a:srgbClr val="47FFD1"/>
                </a:solidFill>
                <a:latin typeface="Calibri"/>
                <a:cs typeface="Calibri"/>
              </a:rPr>
              <a:t>34%</a:t>
            </a:r>
          </a:p>
          <a:p>
            <a:pPr marL="0" indent="0" algn="ctr">
              <a:lnSpc>
                <a:spcPct val="50000"/>
              </a:lnSpc>
              <a:buNone/>
            </a:pPr>
            <a:endParaRPr lang="en-US" sz="2800" dirty="0" smtClean="0">
              <a:solidFill>
                <a:srgbClr val="FFFF00"/>
              </a:solidFill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FFFF00"/>
                </a:solidFill>
                <a:latin typeface="Calibri"/>
                <a:cs typeface="Calibri"/>
              </a:rPr>
              <a:t>19% </a:t>
            </a:r>
            <a:r>
              <a:rPr lang="en-US" sz="2400" dirty="0" smtClean="0">
                <a:latin typeface="Calibri"/>
                <a:cs typeface="Calibri"/>
              </a:rPr>
              <a:t>– would share genetic information in online communities – 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19%</a:t>
            </a:r>
          </a:p>
          <a:p>
            <a:pPr marL="0" indent="0" algn="ctr">
              <a:lnSpc>
                <a:spcPct val="50000"/>
              </a:lnSpc>
              <a:buNone/>
            </a:pPr>
            <a:endParaRPr lang="en-US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en-US" sz="2000" dirty="0" smtClean="0">
                <a:latin typeface="Calibri"/>
                <a:cs typeface="Calibri"/>
              </a:rPr>
              <a:t>Actual behaviour - 27% shared health-related information online </a:t>
            </a:r>
          </a:p>
          <a:p>
            <a:pPr marL="0" indent="0" algn="ctr">
              <a:buNone/>
            </a:pPr>
            <a:r>
              <a:rPr lang="en-US" sz="2000" dirty="0" smtClean="0">
                <a:latin typeface="Calibri"/>
                <a:cs typeface="Calibri"/>
              </a:rPr>
              <a:t>20% shared genetic information online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876256" y="6165304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         </a:t>
            </a:r>
            <a:r>
              <a:rPr lang="en-US" sz="1400" dirty="0" smtClean="0">
                <a:latin typeface="Calibri"/>
                <a:cs typeface="Calibri"/>
              </a:rPr>
              <a:t>Diabetes</a:t>
            </a:r>
          </a:p>
          <a:p>
            <a:r>
              <a:rPr lang="en-US" sz="1400" dirty="0" smtClean="0"/>
              <a:t>          </a:t>
            </a:r>
            <a:r>
              <a:rPr lang="en-US" sz="1400" dirty="0" smtClean="0">
                <a:latin typeface="Calibri"/>
                <a:cs typeface="Calibri"/>
              </a:rPr>
              <a:t>Colorectal Cancer</a:t>
            </a:r>
            <a:endParaRPr lang="en-US" sz="1400" dirty="0">
              <a:latin typeface="Calibri"/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92280" y="6165304"/>
            <a:ext cx="216024" cy="21602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92280" y="6453336"/>
            <a:ext cx="216024" cy="216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782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ounded Rectangle 50"/>
          <p:cNvSpPr/>
          <p:nvPr/>
        </p:nvSpPr>
        <p:spPr>
          <a:xfrm>
            <a:off x="251520" y="260648"/>
            <a:ext cx="8568952" cy="6336704"/>
          </a:xfrm>
          <a:prstGeom prst="roundRect">
            <a:avLst>
              <a:gd name="adj" fmla="val 48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3" name="Rounded Rectangle 72"/>
          <p:cNvSpPr/>
          <p:nvPr/>
        </p:nvSpPr>
        <p:spPr bwMode="auto">
          <a:xfrm>
            <a:off x="1150938" y="3124200"/>
            <a:ext cx="1476846" cy="1152525"/>
          </a:xfrm>
          <a:prstGeom prst="roundRect">
            <a:avLst/>
          </a:prstGeom>
          <a:solidFill>
            <a:srgbClr val="3366FF"/>
          </a:solidFill>
          <a:ln w="19050"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800" dirty="0" smtClean="0">
                <a:solidFill>
                  <a:srgbClr val="FFFFFF"/>
                </a:solidFill>
              </a:rPr>
              <a:t>Consumer / Research </a:t>
            </a:r>
            <a:r>
              <a:rPr lang="en-AU" sz="1800" dirty="0">
                <a:solidFill>
                  <a:srgbClr val="FFFFFF"/>
                </a:solidFill>
              </a:rPr>
              <a:t>Participant</a:t>
            </a:r>
          </a:p>
        </p:txBody>
      </p:sp>
      <p:cxnSp>
        <p:nvCxnSpPr>
          <p:cNvPr id="74" name="Straight Arrow Connector 73"/>
          <p:cNvCxnSpPr>
            <a:cxnSpLocks noChangeShapeType="1"/>
          </p:cNvCxnSpPr>
          <p:nvPr/>
        </p:nvCxnSpPr>
        <p:spPr bwMode="auto">
          <a:xfrm flipH="1">
            <a:off x="2699197" y="3340100"/>
            <a:ext cx="900113" cy="0"/>
          </a:xfrm>
          <a:prstGeom prst="straightConnector1">
            <a:avLst/>
          </a:prstGeom>
          <a:noFill/>
          <a:ln w="19050">
            <a:solidFill>
              <a:srgbClr val="558ED5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5" name="Rounded Rectangle 74"/>
          <p:cNvSpPr/>
          <p:nvPr/>
        </p:nvSpPr>
        <p:spPr bwMode="auto">
          <a:xfrm>
            <a:off x="3670747" y="3124200"/>
            <a:ext cx="1441450" cy="1152525"/>
          </a:xfrm>
          <a:prstGeom prst="roundRect">
            <a:avLst/>
          </a:prstGeom>
          <a:solidFill>
            <a:srgbClr val="3366FF"/>
          </a:solidFill>
          <a:ln w="19050"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800" dirty="0" smtClean="0">
                <a:solidFill>
                  <a:srgbClr val="FFFFFF"/>
                </a:solidFill>
              </a:rPr>
              <a:t>DTC Company</a:t>
            </a:r>
            <a:endParaRPr lang="en-AU" sz="1800" dirty="0">
              <a:solidFill>
                <a:srgbClr val="FFFFFF"/>
              </a:solidFill>
            </a:endParaRPr>
          </a:p>
        </p:txBody>
      </p:sp>
      <p:sp>
        <p:nvSpPr>
          <p:cNvPr id="76" name="Rounded Rectangle 75"/>
          <p:cNvSpPr/>
          <p:nvPr/>
        </p:nvSpPr>
        <p:spPr bwMode="auto">
          <a:xfrm>
            <a:off x="3670747" y="1556792"/>
            <a:ext cx="1441450" cy="848271"/>
          </a:xfrm>
          <a:prstGeom prst="roundRect">
            <a:avLst/>
          </a:prstGeom>
          <a:solidFill>
            <a:srgbClr val="3366FF"/>
          </a:solidFill>
          <a:ln w="19050"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800" dirty="0" smtClean="0">
                <a:solidFill>
                  <a:srgbClr val="FFFFFF"/>
                </a:solidFill>
              </a:rPr>
              <a:t>Partner/ Affiliated Company</a:t>
            </a:r>
            <a:endParaRPr lang="en-AU" sz="1800" dirty="0">
              <a:solidFill>
                <a:srgbClr val="FFFFFF"/>
              </a:solidFill>
            </a:endParaRPr>
          </a:p>
        </p:txBody>
      </p:sp>
      <p:sp>
        <p:nvSpPr>
          <p:cNvPr id="81" name="Rounded Rectangle 80"/>
          <p:cNvSpPr/>
          <p:nvPr/>
        </p:nvSpPr>
        <p:spPr bwMode="auto">
          <a:xfrm>
            <a:off x="1150938" y="5068888"/>
            <a:ext cx="1476846" cy="936625"/>
          </a:xfrm>
          <a:prstGeom prst="roundRect">
            <a:avLst/>
          </a:prstGeom>
          <a:solidFill>
            <a:srgbClr val="3366FF"/>
          </a:solidFill>
          <a:ln w="19050"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800" dirty="0" smtClean="0">
                <a:solidFill>
                  <a:srgbClr val="FFFFFF"/>
                </a:solidFill>
              </a:rPr>
              <a:t>Healthcare Professional</a:t>
            </a:r>
            <a:endParaRPr lang="en-AU" sz="1800" dirty="0">
              <a:solidFill>
                <a:srgbClr val="FFFFFF"/>
              </a:solidFill>
            </a:endParaRPr>
          </a:p>
        </p:txBody>
      </p:sp>
      <p:cxnSp>
        <p:nvCxnSpPr>
          <p:cNvPr id="95" name="Straight Arrow Connector 94"/>
          <p:cNvCxnSpPr>
            <a:cxnSpLocks noChangeShapeType="1"/>
          </p:cNvCxnSpPr>
          <p:nvPr/>
        </p:nvCxnSpPr>
        <p:spPr bwMode="auto">
          <a:xfrm>
            <a:off x="2699197" y="3700462"/>
            <a:ext cx="900112" cy="1"/>
          </a:xfrm>
          <a:prstGeom prst="straightConnector1">
            <a:avLst/>
          </a:prstGeom>
          <a:noFill/>
          <a:ln w="19050">
            <a:solidFill>
              <a:srgbClr val="558ED5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" name="Straight Arrow Connector 97"/>
          <p:cNvCxnSpPr>
            <a:cxnSpLocks noChangeShapeType="1"/>
          </p:cNvCxnSpPr>
          <p:nvPr/>
        </p:nvCxnSpPr>
        <p:spPr bwMode="auto">
          <a:xfrm flipH="1">
            <a:off x="2699197" y="4060825"/>
            <a:ext cx="900113" cy="0"/>
          </a:xfrm>
          <a:prstGeom prst="straightConnector1">
            <a:avLst/>
          </a:prstGeom>
          <a:noFill/>
          <a:ln w="19050">
            <a:solidFill>
              <a:srgbClr val="558ED5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9" name="Rectangle 98"/>
          <p:cNvSpPr/>
          <p:nvPr/>
        </p:nvSpPr>
        <p:spPr bwMode="auto">
          <a:xfrm>
            <a:off x="3024014" y="3197225"/>
            <a:ext cx="287338" cy="287338"/>
          </a:xfrm>
          <a:prstGeom prst="rect">
            <a:avLst/>
          </a:prstGeom>
          <a:solidFill>
            <a:schemeClr val="bg1"/>
          </a:solidFill>
          <a:ln w="19050" cmpd="sng">
            <a:solidFill>
              <a:srgbClr val="558ED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rgbClr val="558ED5"/>
                </a:solidFill>
              </a:rPr>
              <a:t>T</a:t>
            </a:r>
          </a:p>
        </p:txBody>
      </p:sp>
      <p:sp>
        <p:nvSpPr>
          <p:cNvPr id="101" name="Rectangle 100"/>
          <p:cNvSpPr/>
          <p:nvPr/>
        </p:nvSpPr>
        <p:spPr bwMode="auto">
          <a:xfrm>
            <a:off x="3024014" y="3556000"/>
            <a:ext cx="287338" cy="288925"/>
          </a:xfrm>
          <a:prstGeom prst="rect">
            <a:avLst/>
          </a:prstGeom>
          <a:solidFill>
            <a:schemeClr val="bg1"/>
          </a:solidFill>
          <a:ln w="19050" cmpd="sng">
            <a:solidFill>
              <a:srgbClr val="558ED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rgbClr val="558ED5"/>
                </a:solidFill>
              </a:rPr>
              <a:t>D</a:t>
            </a:r>
          </a:p>
        </p:txBody>
      </p:sp>
      <p:sp>
        <p:nvSpPr>
          <p:cNvPr id="102" name="Hexagon 101"/>
          <p:cNvSpPr/>
          <p:nvPr/>
        </p:nvSpPr>
        <p:spPr bwMode="auto">
          <a:xfrm>
            <a:off x="2987502" y="3916363"/>
            <a:ext cx="360362" cy="288925"/>
          </a:xfrm>
          <a:prstGeom prst="hexagon">
            <a:avLst/>
          </a:prstGeom>
          <a:solidFill>
            <a:schemeClr val="bg1"/>
          </a:solidFill>
          <a:ln w="19050">
            <a:solidFill>
              <a:srgbClr val="558ED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rgbClr val="558ED5"/>
                </a:solidFill>
              </a:rPr>
              <a:t>R</a:t>
            </a:r>
          </a:p>
        </p:txBody>
      </p:sp>
      <p:cxnSp>
        <p:nvCxnSpPr>
          <p:cNvPr id="104" name="Straight Arrow Connector 103"/>
          <p:cNvCxnSpPr>
            <a:cxnSpLocks noChangeShapeType="1"/>
          </p:cNvCxnSpPr>
          <p:nvPr/>
        </p:nvCxnSpPr>
        <p:spPr bwMode="auto">
          <a:xfrm>
            <a:off x="2159570" y="4363889"/>
            <a:ext cx="0" cy="649287"/>
          </a:xfrm>
          <a:prstGeom prst="straightConnector1">
            <a:avLst/>
          </a:prstGeom>
          <a:noFill/>
          <a:ln w="19050">
            <a:solidFill>
              <a:srgbClr val="558ED5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" name="Straight Arrow Connector 104"/>
          <p:cNvCxnSpPr>
            <a:cxnSpLocks noChangeShapeType="1"/>
          </p:cNvCxnSpPr>
          <p:nvPr/>
        </p:nvCxnSpPr>
        <p:spPr bwMode="auto">
          <a:xfrm flipV="1">
            <a:off x="1583829" y="4363889"/>
            <a:ext cx="0" cy="649287"/>
          </a:xfrm>
          <a:prstGeom prst="straightConnector1">
            <a:avLst/>
          </a:prstGeom>
          <a:noFill/>
          <a:ln w="19050">
            <a:solidFill>
              <a:srgbClr val="558ED5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6" name="Hexagon 105"/>
          <p:cNvSpPr/>
          <p:nvPr/>
        </p:nvSpPr>
        <p:spPr bwMode="auto">
          <a:xfrm>
            <a:off x="1403648" y="4533900"/>
            <a:ext cx="360363" cy="287338"/>
          </a:xfrm>
          <a:prstGeom prst="hexagon">
            <a:avLst/>
          </a:prstGeom>
          <a:solidFill>
            <a:schemeClr val="bg1"/>
          </a:solidFill>
          <a:ln w="19050">
            <a:solidFill>
              <a:srgbClr val="558ED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rgbClr val="558ED5"/>
                </a:solidFill>
              </a:rPr>
              <a:t>A</a:t>
            </a:r>
          </a:p>
        </p:txBody>
      </p:sp>
      <p:sp>
        <p:nvSpPr>
          <p:cNvPr id="107" name="Hexagon 106"/>
          <p:cNvSpPr/>
          <p:nvPr/>
        </p:nvSpPr>
        <p:spPr bwMode="auto">
          <a:xfrm>
            <a:off x="1979389" y="4532313"/>
            <a:ext cx="360363" cy="287337"/>
          </a:xfrm>
          <a:prstGeom prst="hexagon">
            <a:avLst/>
          </a:prstGeom>
          <a:solidFill>
            <a:schemeClr val="bg1"/>
          </a:solidFill>
          <a:ln w="19050">
            <a:solidFill>
              <a:srgbClr val="558ED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rgbClr val="558ED5"/>
                </a:solidFill>
              </a:rPr>
              <a:t>R</a:t>
            </a:r>
          </a:p>
        </p:txBody>
      </p:sp>
      <p:cxnSp>
        <p:nvCxnSpPr>
          <p:cNvPr id="140" name="Straight Arrow Connector 139"/>
          <p:cNvCxnSpPr>
            <a:cxnSpLocks noChangeShapeType="1"/>
          </p:cNvCxnSpPr>
          <p:nvPr/>
        </p:nvCxnSpPr>
        <p:spPr bwMode="auto">
          <a:xfrm flipV="1">
            <a:off x="4391980" y="2476500"/>
            <a:ext cx="0" cy="576263"/>
          </a:xfrm>
          <a:prstGeom prst="straightConnector1">
            <a:avLst/>
          </a:prstGeom>
          <a:noFill/>
          <a:ln w="19050">
            <a:solidFill>
              <a:srgbClr val="558ED5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4" name="Hexagon 123"/>
          <p:cNvSpPr/>
          <p:nvPr/>
        </p:nvSpPr>
        <p:spPr bwMode="auto">
          <a:xfrm>
            <a:off x="4211960" y="2636912"/>
            <a:ext cx="360040" cy="288925"/>
          </a:xfrm>
          <a:prstGeom prst="hexagon">
            <a:avLst/>
          </a:prstGeom>
          <a:solidFill>
            <a:schemeClr val="bg1"/>
          </a:solidFill>
          <a:ln w="19050">
            <a:solidFill>
              <a:srgbClr val="558ED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rgbClr val="558ED5"/>
                </a:solidFill>
              </a:rPr>
              <a:t>R</a:t>
            </a:r>
          </a:p>
        </p:txBody>
      </p:sp>
      <p:cxnSp>
        <p:nvCxnSpPr>
          <p:cNvPr id="78" name="Straight Arrow Connector 77"/>
          <p:cNvCxnSpPr>
            <a:cxnSpLocks noChangeShapeType="1"/>
          </p:cNvCxnSpPr>
          <p:nvPr/>
        </p:nvCxnSpPr>
        <p:spPr bwMode="auto">
          <a:xfrm>
            <a:off x="6191697" y="3124200"/>
            <a:ext cx="215900" cy="0"/>
          </a:xfrm>
          <a:prstGeom prst="straightConnector1">
            <a:avLst/>
          </a:prstGeom>
          <a:noFill/>
          <a:ln w="19050">
            <a:solidFill>
              <a:srgbClr val="558ED5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" name="Straight Arrow Connector 78"/>
          <p:cNvCxnSpPr>
            <a:cxnSpLocks noChangeShapeType="1"/>
          </p:cNvCxnSpPr>
          <p:nvPr/>
        </p:nvCxnSpPr>
        <p:spPr bwMode="auto">
          <a:xfrm>
            <a:off x="6191697" y="4205288"/>
            <a:ext cx="215900" cy="0"/>
          </a:xfrm>
          <a:prstGeom prst="straightConnector1">
            <a:avLst/>
          </a:prstGeom>
          <a:noFill/>
          <a:ln w="19050">
            <a:solidFill>
              <a:srgbClr val="558ED5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" name="Straight Connector 79"/>
          <p:cNvCxnSpPr>
            <a:cxnSpLocks noChangeShapeType="1"/>
          </p:cNvCxnSpPr>
          <p:nvPr/>
        </p:nvCxnSpPr>
        <p:spPr bwMode="auto">
          <a:xfrm>
            <a:off x="6191697" y="3124200"/>
            <a:ext cx="0" cy="1081088"/>
          </a:xfrm>
          <a:prstGeom prst="line">
            <a:avLst/>
          </a:prstGeom>
          <a:noFill/>
          <a:ln w="19050">
            <a:solidFill>
              <a:srgbClr val="558E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" name="Straight Connector 81"/>
          <p:cNvCxnSpPr>
            <a:cxnSpLocks noChangeShapeType="1"/>
          </p:cNvCxnSpPr>
          <p:nvPr/>
        </p:nvCxnSpPr>
        <p:spPr bwMode="auto">
          <a:xfrm>
            <a:off x="5183634" y="3629025"/>
            <a:ext cx="1008063" cy="0"/>
          </a:xfrm>
          <a:prstGeom prst="line">
            <a:avLst/>
          </a:prstGeom>
          <a:noFill/>
          <a:ln w="19050">
            <a:solidFill>
              <a:srgbClr val="558E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4" name="Straight Connector 83"/>
          <p:cNvCxnSpPr>
            <a:cxnSpLocks noChangeShapeType="1"/>
          </p:cNvCxnSpPr>
          <p:nvPr/>
        </p:nvCxnSpPr>
        <p:spPr bwMode="auto">
          <a:xfrm>
            <a:off x="7991922" y="3140199"/>
            <a:ext cx="1" cy="1857251"/>
          </a:xfrm>
          <a:prstGeom prst="line">
            <a:avLst/>
          </a:prstGeom>
          <a:noFill/>
          <a:ln w="19050">
            <a:solidFill>
              <a:srgbClr val="558E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" name="Elbow Connector 84"/>
          <p:cNvCxnSpPr>
            <a:cxnSpLocks noChangeShapeType="1"/>
          </p:cNvCxnSpPr>
          <p:nvPr/>
        </p:nvCxnSpPr>
        <p:spPr bwMode="auto">
          <a:xfrm rot="10800000">
            <a:off x="5183634" y="3989388"/>
            <a:ext cx="2808288" cy="1008062"/>
          </a:xfrm>
          <a:prstGeom prst="bentConnector3">
            <a:avLst>
              <a:gd name="adj1" fmla="val 81264"/>
            </a:avLst>
          </a:prstGeom>
          <a:noFill/>
          <a:ln w="19050">
            <a:solidFill>
              <a:srgbClr val="558ED5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6" name="Rectangle 85"/>
          <p:cNvSpPr/>
          <p:nvPr/>
        </p:nvSpPr>
        <p:spPr bwMode="auto">
          <a:xfrm>
            <a:off x="5543997" y="3484563"/>
            <a:ext cx="287337" cy="287337"/>
          </a:xfrm>
          <a:prstGeom prst="rect">
            <a:avLst/>
          </a:prstGeom>
          <a:solidFill>
            <a:schemeClr val="bg1"/>
          </a:solidFill>
          <a:ln w="19050" cmpd="sng">
            <a:solidFill>
              <a:srgbClr val="558ED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rgbClr val="558ED5"/>
                </a:solidFill>
              </a:rPr>
              <a:t>D</a:t>
            </a:r>
          </a:p>
        </p:txBody>
      </p:sp>
      <p:sp>
        <p:nvSpPr>
          <p:cNvPr id="87" name="Hexagon 86"/>
          <p:cNvSpPr/>
          <p:nvPr/>
        </p:nvSpPr>
        <p:spPr bwMode="auto">
          <a:xfrm>
            <a:off x="6694934" y="4852988"/>
            <a:ext cx="360363" cy="287337"/>
          </a:xfrm>
          <a:prstGeom prst="hexagon">
            <a:avLst/>
          </a:prstGeom>
          <a:solidFill>
            <a:schemeClr val="bg1"/>
          </a:solidFill>
          <a:ln w="19050">
            <a:solidFill>
              <a:srgbClr val="558ED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rgbClr val="558ED5"/>
                </a:solidFill>
              </a:rPr>
              <a:t>R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6125343" y="5348810"/>
            <a:ext cx="1868164" cy="656703"/>
            <a:chOff x="6197129" y="5292577"/>
            <a:chExt cx="1868164" cy="656703"/>
          </a:xfrm>
        </p:grpSpPr>
        <p:sp>
          <p:nvSpPr>
            <p:cNvPr id="42" name="Rounded Rectangle 41"/>
            <p:cNvSpPr/>
            <p:nvPr/>
          </p:nvSpPr>
          <p:spPr>
            <a:xfrm>
              <a:off x="6197129" y="5292577"/>
              <a:ext cx="1868164" cy="656703"/>
            </a:xfrm>
            <a:prstGeom prst="roundRect">
              <a:avLst>
                <a:gd name="adj" fmla="val 7227"/>
              </a:avLst>
            </a:prstGeom>
            <a:solidFill>
              <a:schemeClr val="bg1"/>
            </a:solidFill>
            <a:ln w="19050">
              <a:solidFill>
                <a:srgbClr val="558E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sz="1000">
                <a:solidFill>
                  <a:schemeClr val="tx1"/>
                </a:solidFill>
              </a:endParaRPr>
            </a:p>
          </p:txBody>
        </p:sp>
        <p:sp>
          <p:nvSpPr>
            <p:cNvPr id="43" name="Hexagon 42"/>
            <p:cNvSpPr>
              <a:spLocks noChangeAspect="1"/>
            </p:cNvSpPr>
            <p:nvPr/>
          </p:nvSpPr>
          <p:spPr bwMode="auto">
            <a:xfrm>
              <a:off x="6300067" y="5670239"/>
              <a:ext cx="202705" cy="167844"/>
            </a:xfrm>
            <a:prstGeom prst="hexagon">
              <a:avLst/>
            </a:prstGeom>
            <a:solidFill>
              <a:schemeClr val="bg1"/>
            </a:solidFill>
            <a:ln w="19050">
              <a:solidFill>
                <a:srgbClr val="558ED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sz="1000" b="1" dirty="0">
                  <a:solidFill>
                    <a:srgbClr val="558ED5"/>
                  </a:solidFill>
                </a:rPr>
                <a:t>R</a:t>
              </a:r>
            </a:p>
          </p:txBody>
        </p:sp>
        <p:sp>
          <p:nvSpPr>
            <p:cNvPr id="44" name="Rectangle 43"/>
            <p:cNvSpPr>
              <a:spLocks noChangeAspect="1"/>
            </p:cNvSpPr>
            <p:nvPr/>
          </p:nvSpPr>
          <p:spPr bwMode="auto">
            <a:xfrm>
              <a:off x="7104126" y="5385498"/>
              <a:ext cx="162521" cy="167844"/>
            </a:xfrm>
            <a:prstGeom prst="rect">
              <a:avLst/>
            </a:prstGeom>
            <a:solidFill>
              <a:schemeClr val="bg1"/>
            </a:solidFill>
            <a:ln w="19050" cmpd="sng">
              <a:solidFill>
                <a:srgbClr val="558ED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sz="1000" b="1" dirty="0">
                  <a:solidFill>
                    <a:srgbClr val="558ED5"/>
                  </a:solidFill>
                </a:rPr>
                <a:t>D</a:t>
              </a:r>
            </a:p>
          </p:txBody>
        </p:sp>
        <p:sp>
          <p:nvSpPr>
            <p:cNvPr id="45" name="Hexagon 44"/>
            <p:cNvSpPr>
              <a:spLocks noChangeAspect="1"/>
            </p:cNvSpPr>
            <p:nvPr/>
          </p:nvSpPr>
          <p:spPr bwMode="auto">
            <a:xfrm>
              <a:off x="7092155" y="5669775"/>
              <a:ext cx="202705" cy="168772"/>
            </a:xfrm>
            <a:prstGeom prst="hexagon">
              <a:avLst/>
            </a:prstGeom>
            <a:solidFill>
              <a:schemeClr val="bg1"/>
            </a:solidFill>
            <a:ln w="19050">
              <a:solidFill>
                <a:srgbClr val="558ED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sz="1000" b="1" dirty="0">
                  <a:solidFill>
                    <a:srgbClr val="558ED5"/>
                  </a:solidFill>
                </a:rPr>
                <a:t>A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235427" y="5349564"/>
              <a:ext cx="829866" cy="246221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Ins="0" rtlCol="0">
              <a:spAutoFit/>
            </a:bodyPr>
            <a:lstStyle/>
            <a:p>
              <a:r>
                <a:rPr lang="en-AU" sz="1000" dirty="0" smtClean="0">
                  <a:solidFill>
                    <a:srgbClr val="558ED5"/>
                  </a:solidFill>
                  <a:latin typeface="+mn-lt"/>
                </a:rPr>
                <a:t>DNA Sample</a:t>
              </a:r>
              <a:endParaRPr lang="en-AU" sz="1000" dirty="0">
                <a:solidFill>
                  <a:srgbClr val="558ED5"/>
                </a:solidFill>
                <a:latin typeface="+mn-lt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444084" y="5631051"/>
              <a:ext cx="615950" cy="246221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AU" sz="1000" dirty="0" smtClean="0">
                  <a:solidFill>
                    <a:srgbClr val="558ED5"/>
                  </a:solidFill>
                  <a:latin typeface="+mn-lt"/>
                </a:rPr>
                <a:t>Results</a:t>
              </a:r>
              <a:endParaRPr lang="en-AU" sz="1000" dirty="0">
                <a:solidFill>
                  <a:srgbClr val="558ED5"/>
                </a:solidFill>
                <a:latin typeface="+mn-lt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255315" y="5631051"/>
              <a:ext cx="772944" cy="246221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AU" sz="1000" dirty="0" smtClean="0">
                  <a:solidFill>
                    <a:srgbClr val="558ED5"/>
                  </a:solidFill>
                  <a:latin typeface="+mn-lt"/>
                </a:rPr>
                <a:t>Advice</a:t>
              </a:r>
              <a:endParaRPr lang="en-AU" sz="1000" dirty="0">
                <a:solidFill>
                  <a:srgbClr val="558ED5"/>
                </a:solidFill>
                <a:latin typeface="+mn-lt"/>
              </a:endParaRPr>
            </a:p>
          </p:txBody>
        </p:sp>
        <p:sp>
          <p:nvSpPr>
            <p:cNvPr id="49" name="Rectangle 48"/>
            <p:cNvSpPr>
              <a:spLocks noChangeAspect="1"/>
            </p:cNvSpPr>
            <p:nvPr/>
          </p:nvSpPr>
          <p:spPr bwMode="auto">
            <a:xfrm>
              <a:off x="6306678" y="5385498"/>
              <a:ext cx="162521" cy="167844"/>
            </a:xfrm>
            <a:prstGeom prst="rect">
              <a:avLst/>
            </a:prstGeom>
            <a:solidFill>
              <a:schemeClr val="bg1"/>
            </a:solidFill>
            <a:ln w="19050" cmpd="sng">
              <a:solidFill>
                <a:srgbClr val="558ED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sz="1000" b="1" dirty="0" smtClean="0">
                  <a:solidFill>
                    <a:srgbClr val="558ED5"/>
                  </a:solidFill>
                </a:rPr>
                <a:t>T</a:t>
              </a:r>
              <a:endParaRPr lang="en-US" sz="1000" b="1" dirty="0">
                <a:solidFill>
                  <a:srgbClr val="558ED5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444083" y="5349564"/>
              <a:ext cx="743297" cy="246221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AU" sz="1000" dirty="0" smtClean="0">
                  <a:solidFill>
                    <a:srgbClr val="558ED5"/>
                  </a:solidFill>
                  <a:latin typeface="+mn-lt"/>
                </a:rPr>
                <a:t>Test Kit</a:t>
              </a:r>
              <a:endParaRPr lang="en-AU" sz="1000" dirty="0">
                <a:solidFill>
                  <a:srgbClr val="558ED5"/>
                </a:solidFill>
                <a:latin typeface="+mn-lt"/>
              </a:endParaRPr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3275856" y="5085184"/>
            <a:ext cx="2232248" cy="936104"/>
          </a:xfrm>
          <a:prstGeom prst="roundRect">
            <a:avLst/>
          </a:prstGeom>
          <a:solidFill>
            <a:srgbClr val="3366FF"/>
          </a:solidFill>
          <a:ln w="1905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FFFFFF"/>
                </a:solidFill>
              </a:rPr>
              <a:t>DTC </a:t>
            </a:r>
            <a:r>
              <a:rPr lang="en-US" sz="1800" dirty="0">
                <a:solidFill>
                  <a:srgbClr val="FFFFFF"/>
                </a:solidFill>
              </a:rPr>
              <a:t>/ </a:t>
            </a:r>
            <a:r>
              <a:rPr lang="en-US" sz="1800" dirty="0" smtClean="0">
                <a:solidFill>
                  <a:srgbClr val="FFFFFF"/>
                </a:solidFill>
              </a:rPr>
              <a:t>Company / Researcher</a:t>
            </a:r>
            <a:endParaRPr lang="en-US" sz="1800" dirty="0">
              <a:solidFill>
                <a:srgbClr val="FFFFFF"/>
              </a:solidFill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4391980" y="4365104"/>
            <a:ext cx="0" cy="648072"/>
          </a:xfrm>
          <a:prstGeom prst="straightConnector1">
            <a:avLst/>
          </a:prstGeom>
          <a:ln w="19050" cmpd="sng">
            <a:solidFill>
              <a:srgbClr val="558ED5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Hexagon 68"/>
          <p:cNvSpPr/>
          <p:nvPr/>
        </p:nvSpPr>
        <p:spPr bwMode="auto">
          <a:xfrm>
            <a:off x="4211960" y="4509120"/>
            <a:ext cx="360040" cy="288031"/>
          </a:xfrm>
          <a:prstGeom prst="hexagon">
            <a:avLst/>
          </a:prstGeom>
          <a:solidFill>
            <a:schemeClr val="bg1"/>
          </a:solidFill>
          <a:ln w="19050">
            <a:solidFill>
              <a:srgbClr val="558ED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rgbClr val="558ED5"/>
                </a:solidFill>
              </a:rPr>
              <a:t>R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7812360" y="3140968"/>
            <a:ext cx="181147" cy="0"/>
          </a:xfrm>
          <a:prstGeom prst="line">
            <a:avLst/>
          </a:prstGeom>
          <a:ln w="19050">
            <a:solidFill>
              <a:srgbClr val="558E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 Same Side Corner Rectangle 52"/>
          <p:cNvSpPr/>
          <p:nvPr/>
        </p:nvSpPr>
        <p:spPr bwMode="auto">
          <a:xfrm>
            <a:off x="6444208" y="2635374"/>
            <a:ext cx="1296988" cy="1009650"/>
          </a:xfrm>
          <a:prstGeom prst="round2SameRect">
            <a:avLst/>
          </a:prstGeom>
          <a:solidFill>
            <a:srgbClr val="3366F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 smtClean="0">
                <a:solidFill>
                  <a:schemeClr val="bg1"/>
                </a:solidFill>
              </a:rPr>
              <a:t>Company Lab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54" name="Round Same Side Corner Rectangle 53"/>
          <p:cNvSpPr/>
          <p:nvPr/>
        </p:nvSpPr>
        <p:spPr bwMode="auto">
          <a:xfrm flipV="1">
            <a:off x="6444208" y="3643486"/>
            <a:ext cx="1296986" cy="1009650"/>
          </a:xfrm>
          <a:prstGeom prst="round2SameRect">
            <a:avLst/>
          </a:prstGeom>
          <a:solidFill>
            <a:srgbClr val="3366FF"/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552951" y="3789040"/>
            <a:ext cx="1078979" cy="646331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AU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Contract Lab</a:t>
            </a:r>
            <a:endParaRPr lang="en-AU" sz="1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7812360" y="4112205"/>
            <a:ext cx="181150" cy="0"/>
          </a:xfrm>
          <a:prstGeom prst="line">
            <a:avLst/>
          </a:prstGeom>
          <a:ln w="19050">
            <a:solidFill>
              <a:srgbClr val="558E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539552" y="1340768"/>
            <a:ext cx="7992888" cy="4968552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99592" y="476672"/>
            <a:ext cx="748883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558ED5"/>
                </a:solidFill>
                <a:latin typeface="+mn-lt"/>
              </a:rPr>
              <a:t>Spit for Science?</a:t>
            </a:r>
            <a:endParaRPr lang="en-US" sz="3200" b="1" dirty="0">
              <a:solidFill>
                <a:srgbClr val="558ED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3493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1008112"/>
          </a:xfrm>
        </p:spPr>
        <p:txBody>
          <a:bodyPr/>
          <a:lstStyle/>
          <a:p>
            <a:r>
              <a:rPr lang="en-US" sz="3600" dirty="0" smtClean="0">
                <a:latin typeface="Calibri"/>
                <a:cs typeface="Calibri"/>
              </a:rPr>
              <a:t>DTC Research</a:t>
            </a: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352928" cy="4824536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>
                <a:latin typeface="Calibri"/>
                <a:cs typeface="Calibri"/>
              </a:rPr>
              <a:t>47%  </a:t>
            </a:r>
            <a:r>
              <a:rPr lang="en-US" sz="2400" dirty="0" smtClean="0">
                <a:latin typeface="Calibri"/>
                <a:cs typeface="Calibri"/>
              </a:rPr>
              <a:t>were</a:t>
            </a:r>
            <a:r>
              <a:rPr lang="en-US" sz="2800" dirty="0" smtClean="0">
                <a:latin typeface="Calibri"/>
                <a:cs typeface="Calibri"/>
              </a:rPr>
              <a:t> </a:t>
            </a:r>
            <a:r>
              <a:rPr lang="en-US" sz="2400" dirty="0" smtClean="0">
                <a:latin typeface="Calibri"/>
                <a:cs typeface="Calibri"/>
              </a:rPr>
              <a:t>happy for the DTC company to make their genetic test information available at no cost to university researchers.</a:t>
            </a:r>
          </a:p>
          <a:p>
            <a:pPr marL="0" indent="0" algn="ctr">
              <a:lnSpc>
                <a:spcPct val="50000"/>
              </a:lnSpc>
              <a:buNone/>
            </a:pPr>
            <a:endParaRPr lang="en-US" sz="2400" dirty="0"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en-US" sz="2800" dirty="0" smtClean="0">
                <a:latin typeface="Calibri"/>
                <a:cs typeface="Calibri"/>
              </a:rPr>
              <a:t>43% </a:t>
            </a:r>
            <a:r>
              <a:rPr lang="en-US" sz="2400" dirty="0" smtClean="0">
                <a:latin typeface="Calibri"/>
                <a:cs typeface="Calibri"/>
              </a:rPr>
              <a:t>were</a:t>
            </a:r>
            <a:r>
              <a:rPr lang="en-US" sz="2800" dirty="0" smtClean="0">
                <a:latin typeface="Calibri"/>
                <a:cs typeface="Calibri"/>
              </a:rPr>
              <a:t> </a:t>
            </a:r>
            <a:r>
              <a:rPr lang="en-US" sz="2400" dirty="0" smtClean="0">
                <a:latin typeface="Calibri"/>
                <a:cs typeface="Calibri"/>
              </a:rPr>
              <a:t>happy for the DTC company to use their genetic test information for their research even if they get no financial or other benefit.</a:t>
            </a:r>
          </a:p>
          <a:p>
            <a:pPr marL="0" indent="0" algn="ctr">
              <a:lnSpc>
                <a:spcPct val="50000"/>
              </a:lnSpc>
              <a:buNone/>
            </a:pPr>
            <a:endParaRPr lang="en-US" sz="2400" dirty="0"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en-US" sz="2800" dirty="0" smtClean="0">
                <a:latin typeface="Calibri"/>
                <a:cs typeface="Calibri"/>
              </a:rPr>
              <a:t>25% </a:t>
            </a:r>
            <a:r>
              <a:rPr lang="en-US" sz="2400" dirty="0" smtClean="0">
                <a:latin typeface="Calibri"/>
                <a:cs typeface="Calibri"/>
              </a:rPr>
              <a:t>were</a:t>
            </a:r>
            <a:r>
              <a:rPr lang="en-US" sz="2800" dirty="0" smtClean="0">
                <a:latin typeface="Calibri"/>
                <a:cs typeface="Calibri"/>
              </a:rPr>
              <a:t> </a:t>
            </a:r>
            <a:r>
              <a:rPr lang="en-US" sz="2400" dirty="0" smtClean="0">
                <a:latin typeface="Calibri"/>
                <a:cs typeface="Calibri"/>
              </a:rPr>
              <a:t>happy for their genetic test information to be sold for profit by the DTC company to anothe</a:t>
            </a:r>
            <a:r>
              <a:rPr lang="en-US" sz="2400" dirty="0" smtClean="0"/>
              <a:t>r </a:t>
            </a:r>
            <a:r>
              <a:rPr lang="en-US" sz="2400" dirty="0" smtClean="0">
                <a:latin typeface="Calibri"/>
                <a:cs typeface="Calibri"/>
              </a:rPr>
              <a:t>company for their research.</a:t>
            </a: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5445224"/>
            <a:ext cx="2196244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479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FFFFFF"/>
      </a:dk1>
      <a:lt1>
        <a:srgbClr val="FFFFFF"/>
      </a:lt1>
      <a:dk2>
        <a:srgbClr val="FFFFFF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3753</TotalTime>
  <Words>522</Words>
  <Application>Microsoft Macintosh PowerPoint</Application>
  <PresentationFormat>On-screen Show (4:3)</PresentationFormat>
  <Paragraphs>147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Default Design</vt:lpstr>
      <vt:lpstr>Office Theme</vt:lpstr>
      <vt:lpstr>PowerPoint Presentation</vt:lpstr>
      <vt:lpstr>PowerPoint Presentation</vt:lpstr>
      <vt:lpstr>PowerPoint Presentation</vt:lpstr>
      <vt:lpstr>PowerPoint Presentation</vt:lpstr>
      <vt:lpstr>Confidence in DTC</vt:lpstr>
      <vt:lpstr>PowerPoint Presentation</vt:lpstr>
      <vt:lpstr>Online behaviours</vt:lpstr>
      <vt:lpstr>PowerPoint Presentation</vt:lpstr>
      <vt:lpstr>DTC Research</vt:lpstr>
      <vt:lpstr>Likelihood of Purchase</vt:lpstr>
      <vt:lpstr>PowerPoint Presentation</vt:lpstr>
      <vt:lpstr>PowerPoint Presentation</vt:lpstr>
    </vt:vector>
  </TitlesOfParts>
  <Company>Massey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Ambush Marketing</dc:title>
  <dc:creator>zfwood</dc:creator>
  <cp:lastModifiedBy>Jan Charbonneau</cp:lastModifiedBy>
  <cp:revision>381</cp:revision>
  <cp:lastPrinted>2015-05-29T03:51:20Z</cp:lastPrinted>
  <dcterms:created xsi:type="dcterms:W3CDTF">2011-11-24T10:22:54Z</dcterms:created>
  <dcterms:modified xsi:type="dcterms:W3CDTF">2015-05-31T04:53:26Z</dcterms:modified>
</cp:coreProperties>
</file>