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9" r:id="rId3"/>
    <p:sldId id="282" r:id="rId4"/>
    <p:sldId id="310" r:id="rId5"/>
    <p:sldId id="303" r:id="rId6"/>
    <p:sldId id="301" r:id="rId7"/>
    <p:sldId id="306" r:id="rId8"/>
    <p:sldId id="307" r:id="rId9"/>
    <p:sldId id="308" r:id="rId10"/>
    <p:sldId id="309" r:id="rId11"/>
    <p:sldId id="311" r:id="rId12"/>
    <p:sldId id="312" r:id="rId13"/>
    <p:sldId id="313" r:id="rId14"/>
    <p:sldId id="322" r:id="rId15"/>
    <p:sldId id="323" r:id="rId16"/>
    <p:sldId id="258" r:id="rId17"/>
    <p:sldId id="324" r:id="rId18"/>
    <p:sldId id="325" r:id="rId19"/>
    <p:sldId id="259" r:id="rId20"/>
    <p:sldId id="316" r:id="rId21"/>
    <p:sldId id="317" r:id="rId22"/>
    <p:sldId id="261" r:id="rId23"/>
    <p:sldId id="283" r:id="rId24"/>
    <p:sldId id="332" r:id="rId25"/>
    <p:sldId id="326" r:id="rId26"/>
    <p:sldId id="329" r:id="rId27"/>
    <p:sldId id="330" r:id="rId28"/>
    <p:sldId id="327" r:id="rId29"/>
    <p:sldId id="331" r:id="rId30"/>
    <p:sldId id="281" r:id="rId3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68" d="100"/>
          <a:sy n="68" d="100"/>
        </p:scale>
        <p:origin x="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CAF6706-2EF1-4E4C-BEAB-EFE7A830475F}" type="datetimeFigureOut">
              <a:rPr lang="en-GB" smtClean="0"/>
              <a:t>23/06/2015</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E594A6F-56FC-419A-9E83-FD5FDEACB9E2}" type="slidenum">
              <a:rPr lang="en-GB" smtClean="0"/>
              <a:t>‹#›</a:t>
            </a:fld>
            <a:endParaRPr lang="en-GB"/>
          </a:p>
        </p:txBody>
      </p:sp>
    </p:spTree>
    <p:extLst>
      <p:ext uri="{BB962C8B-B14F-4D97-AF65-F5344CB8AC3E}">
        <p14:creationId xmlns:p14="http://schemas.microsoft.com/office/powerpoint/2010/main" val="259602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594A6F-56FC-419A-9E83-FD5FDEACB9E2}" type="slidenum">
              <a:rPr lang="en-GB" smtClean="0"/>
              <a:t>18</a:t>
            </a:fld>
            <a:endParaRPr lang="en-GB"/>
          </a:p>
        </p:txBody>
      </p:sp>
    </p:spTree>
    <p:extLst>
      <p:ext uri="{BB962C8B-B14F-4D97-AF65-F5344CB8AC3E}">
        <p14:creationId xmlns:p14="http://schemas.microsoft.com/office/powerpoint/2010/main" val="317265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594A6F-56FC-419A-9E83-FD5FDEACB9E2}" type="slidenum">
              <a:rPr lang="en-GB" smtClean="0"/>
              <a:t>29</a:t>
            </a:fld>
            <a:endParaRPr lang="en-GB"/>
          </a:p>
        </p:txBody>
      </p:sp>
    </p:spTree>
    <p:extLst>
      <p:ext uri="{BB962C8B-B14F-4D97-AF65-F5344CB8AC3E}">
        <p14:creationId xmlns:p14="http://schemas.microsoft.com/office/powerpoint/2010/main" val="408987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6440FB-3C10-4C6B-9EC4-3BC8B5FBA006}"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27196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6440FB-3C10-4C6B-9EC4-3BC8B5FBA006}"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73435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6440FB-3C10-4C6B-9EC4-3BC8B5FBA006}"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114717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6440FB-3C10-4C6B-9EC4-3BC8B5FBA006}"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53020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440FB-3C10-4C6B-9EC4-3BC8B5FBA006}" type="datetimeFigureOut">
              <a:rPr lang="en-GB" smtClean="0"/>
              <a:t>23/06/2015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244110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6440FB-3C10-4C6B-9EC4-3BC8B5FBA006}" type="datetimeFigureOut">
              <a:rPr lang="en-GB" smtClean="0"/>
              <a:t>23/06/2015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114728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6440FB-3C10-4C6B-9EC4-3BC8B5FBA006}" type="datetimeFigureOut">
              <a:rPr lang="en-GB" smtClean="0"/>
              <a:t>23/06/2015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66596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6440FB-3C10-4C6B-9EC4-3BC8B5FBA006}" type="datetimeFigureOut">
              <a:rPr lang="en-GB" smtClean="0"/>
              <a:t>23/06/2015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220520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440FB-3C10-4C6B-9EC4-3BC8B5FBA006}" type="datetimeFigureOut">
              <a:rPr lang="en-GB" smtClean="0"/>
              <a:t>23/06/2015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181836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440FB-3C10-4C6B-9EC4-3BC8B5FBA006}" type="datetimeFigureOut">
              <a:rPr lang="en-GB" smtClean="0"/>
              <a:t>23/06/2015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318167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440FB-3C10-4C6B-9EC4-3BC8B5FBA006}" type="datetimeFigureOut">
              <a:rPr lang="en-GB" smtClean="0"/>
              <a:t>23/06/2015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CC17E6-A018-4A23-AD61-1D416CB32AC6}" type="slidenum">
              <a:rPr lang="en-GB" smtClean="0"/>
              <a:t>‹#›</a:t>
            </a:fld>
            <a:endParaRPr lang="en-GB"/>
          </a:p>
        </p:txBody>
      </p:sp>
    </p:spTree>
    <p:extLst>
      <p:ext uri="{BB962C8B-B14F-4D97-AF65-F5344CB8AC3E}">
        <p14:creationId xmlns:p14="http://schemas.microsoft.com/office/powerpoint/2010/main" val="185706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440FB-3C10-4C6B-9EC4-3BC8B5FBA006}" type="datetimeFigureOut">
              <a:rPr lang="en-GB" smtClean="0"/>
              <a:t>23/06/2015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C17E6-A018-4A23-AD61-1D416CB32AC6}" type="slidenum">
              <a:rPr lang="en-GB" smtClean="0"/>
              <a:t>‹#›</a:t>
            </a:fld>
            <a:endParaRPr lang="en-GB"/>
          </a:p>
        </p:txBody>
      </p:sp>
    </p:spTree>
    <p:extLst>
      <p:ext uri="{BB962C8B-B14F-4D97-AF65-F5344CB8AC3E}">
        <p14:creationId xmlns:p14="http://schemas.microsoft.com/office/powerpoint/2010/main" val="3576634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econtact-genomics@exeter.ac.uk" TargetMode="External"/><Relationship Id="rId2" Type="http://schemas.openxmlformats.org/officeDocument/2006/relationships/hyperlink" Target="http://ex.ac.uk/mg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55" y="404664"/>
            <a:ext cx="8229600" cy="1143000"/>
          </a:xfrm>
        </p:spPr>
        <p:txBody>
          <a:bodyPr>
            <a:noAutofit/>
          </a:bodyPr>
          <a:lstStyle/>
          <a:p>
            <a:r>
              <a:rPr lang="en-GB" sz="3200" dirty="0" smtClean="0">
                <a:latin typeface="Helvetica" panose="020B0604020202020204" pitchFamily="34" charset="0"/>
                <a:cs typeface="Helvetica" panose="020B0604020202020204" pitchFamily="34" charset="0"/>
              </a:rPr>
              <a:t>Is there a duty to re-contact in light of new genetic information?</a:t>
            </a:r>
            <a:endParaRPr lang="en-GB" sz="3200" dirty="0">
              <a:latin typeface="Helvetica" panose="020B0604020202020204" pitchFamily="34" charset="0"/>
              <a:cs typeface="Helvetica" panose="020B0604020202020204" pitchFamily="34" charset="0"/>
            </a:endParaRPr>
          </a:p>
        </p:txBody>
      </p:sp>
      <p:sp>
        <p:nvSpPr>
          <p:cNvPr id="3" name="Subtitle 2"/>
          <p:cNvSpPr>
            <a:spLocks noGrp="1"/>
          </p:cNvSpPr>
          <p:nvPr>
            <p:ph idx="1"/>
          </p:nvPr>
        </p:nvSpPr>
        <p:spPr/>
        <p:txBody>
          <a:bodyPr>
            <a:noAutofit/>
          </a:bodyPr>
          <a:lstStyle/>
          <a:p>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41" y="1779635"/>
            <a:ext cx="3706813"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descr="exeter.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27381200"/>
            <a:ext cx="28797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32450" y="26758900"/>
            <a:ext cx="17653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27055763"/>
            <a:ext cx="18065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27532013"/>
            <a:ext cx="36131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2188" y="27474863"/>
            <a:ext cx="5664200" cy="86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9" descr="C:\Users\dc398\Desktop\downloa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8925" y="26984325"/>
            <a:ext cx="18446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776" y="5708848"/>
            <a:ext cx="7866447" cy="8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28384" y="5723490"/>
            <a:ext cx="998259" cy="82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isad.isadroot.ex.ac.uk\UOE\User\Desktop\Recontact\Images\healthcare professional discussing a patient fil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4000" y="2288066"/>
            <a:ext cx="4343400"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7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Helvetica" panose="020B0604020202020204" pitchFamily="34" charset="0"/>
                <a:cs typeface="Helvetica" panose="020B0604020202020204" pitchFamily="34" charset="0"/>
              </a:rPr>
              <a:t>3. Healthcare professional liability</a:t>
            </a:r>
            <a:endParaRPr lang="en-GB"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GB" sz="2800" dirty="0" smtClean="0">
                <a:latin typeface="Helvetica" panose="020B0604020202020204" pitchFamily="34" charset="0"/>
                <a:cs typeface="Helvetica" panose="020B0604020202020204" pitchFamily="34" charset="0"/>
              </a:rPr>
              <a:t>Re-contacting could prevent HCP from being held liable for negligence by former patients </a:t>
            </a:r>
          </a:p>
          <a:p>
            <a:pPr marL="0" indent="0">
              <a:buNone/>
            </a:pPr>
            <a:endParaRPr lang="en-GB" sz="2800" dirty="0" smtClean="0">
              <a:latin typeface="Helvetica" panose="020B0604020202020204" pitchFamily="34" charset="0"/>
              <a:cs typeface="Helvetica" panose="020B0604020202020204" pitchFamily="34" charset="0"/>
            </a:endParaRPr>
          </a:p>
          <a:p>
            <a:r>
              <a:rPr lang="en-GB" sz="2800" dirty="0" smtClean="0">
                <a:latin typeface="Helvetica" panose="020B0604020202020204" pitchFamily="34" charset="0"/>
                <a:cs typeface="Helvetica" panose="020B0604020202020204" pitchFamily="34" charset="0"/>
              </a:rPr>
              <a:t>Embracing re-contact policy may make HCP liable if they cannot meet expectations</a:t>
            </a:r>
          </a:p>
          <a:p>
            <a:pPr marL="0" indent="0">
              <a:buNone/>
            </a:pPr>
            <a:endParaRPr lang="en-GB" sz="2800" dirty="0" smtClean="0">
              <a:latin typeface="Helvetica" panose="020B0604020202020204" pitchFamily="34" charset="0"/>
              <a:cs typeface="Helvetica" panose="020B0604020202020204" pitchFamily="34" charset="0"/>
            </a:endParaRPr>
          </a:p>
          <a:p>
            <a:r>
              <a:rPr lang="en-GB" sz="2800" dirty="0" smtClean="0">
                <a:latin typeface="Helvetica" panose="020B0604020202020204" pitchFamily="34" charset="0"/>
                <a:cs typeface="Helvetica" panose="020B0604020202020204" pitchFamily="34" charset="0"/>
              </a:rPr>
              <a:t>Breach of patients’ right not to know </a:t>
            </a:r>
            <a:endParaRPr lang="en-GB"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8309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latin typeface="Helvetica" panose="020B0604020202020204" pitchFamily="34" charset="0"/>
                <a:cs typeface="Helvetica" panose="020B0604020202020204" pitchFamily="34" charset="0"/>
              </a:rPr>
              <a:t>4. Ethical Desirability vs. Practical Unfeasibility </a:t>
            </a:r>
            <a:endParaRPr lang="en-GB"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lstStyle/>
          <a:p>
            <a:pPr marL="0" indent="0">
              <a:buNone/>
            </a:pPr>
            <a:r>
              <a:rPr lang="en-GB" sz="2800" dirty="0" smtClean="0">
                <a:latin typeface="Helvetica" panose="020B0604020202020204" pitchFamily="34" charset="0"/>
                <a:cs typeface="Helvetica" panose="020B0604020202020204" pitchFamily="34" charset="0"/>
              </a:rPr>
              <a:t>Re-contacting barriers:</a:t>
            </a:r>
          </a:p>
          <a:p>
            <a:r>
              <a:rPr lang="en-GB" sz="2800" dirty="0" smtClean="0">
                <a:latin typeface="Helvetica" panose="020B0604020202020204" pitchFamily="34" charset="0"/>
                <a:cs typeface="Helvetica" panose="020B0604020202020204" pitchFamily="34" charset="0"/>
              </a:rPr>
              <a:t>Lack of infrastructure for tracking data of former patients (e.g. </a:t>
            </a:r>
            <a:r>
              <a:rPr lang="en-GB" sz="2800" dirty="0" err="1" smtClean="0">
                <a:latin typeface="Helvetica" panose="020B0604020202020204" pitchFamily="34" charset="0"/>
                <a:cs typeface="Helvetica" panose="020B0604020202020204" pitchFamily="34" charset="0"/>
              </a:rPr>
              <a:t>informatisation</a:t>
            </a:r>
            <a:r>
              <a:rPr lang="en-GB" sz="2800" dirty="0" smtClean="0">
                <a:latin typeface="Helvetica" panose="020B0604020202020204" pitchFamily="34" charset="0"/>
                <a:cs typeface="Helvetica" panose="020B0604020202020204" pitchFamily="34" charset="0"/>
              </a:rPr>
              <a:t> of databases) </a:t>
            </a:r>
          </a:p>
          <a:p>
            <a:r>
              <a:rPr lang="en-GB" sz="2800" dirty="0" smtClean="0">
                <a:latin typeface="Helvetica" panose="020B0604020202020204" pitchFamily="34" charset="0"/>
                <a:cs typeface="Helvetica" panose="020B0604020202020204" pitchFamily="34" charset="0"/>
              </a:rPr>
              <a:t>Lack of time and resources (staff, money) to perform re-contacting </a:t>
            </a:r>
          </a:p>
          <a:p>
            <a:r>
              <a:rPr lang="en-GB" sz="2800" dirty="0" smtClean="0">
                <a:latin typeface="Helvetica" panose="020B0604020202020204" pitchFamily="34" charset="0"/>
                <a:cs typeface="Helvetica" panose="020B0604020202020204" pitchFamily="34" charset="0"/>
              </a:rPr>
              <a:t>Lack of up-to </a:t>
            </a:r>
            <a:r>
              <a:rPr lang="en-GB" sz="2800" dirty="0">
                <a:latin typeface="Helvetica" panose="020B0604020202020204" pitchFamily="34" charset="0"/>
                <a:cs typeface="Helvetica" panose="020B0604020202020204" pitchFamily="34" charset="0"/>
              </a:rPr>
              <a:t>date patient addresses</a:t>
            </a:r>
          </a:p>
          <a:p>
            <a:endParaRPr lang="en-GB" sz="2800" dirty="0" smtClean="0"/>
          </a:p>
          <a:p>
            <a:endParaRPr lang="en-GB" dirty="0"/>
          </a:p>
        </p:txBody>
      </p:sp>
    </p:spTree>
    <p:extLst>
      <p:ext uri="{BB962C8B-B14F-4D97-AF65-F5344CB8AC3E}">
        <p14:creationId xmlns:p14="http://schemas.microsoft.com/office/powerpoint/2010/main" val="289193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Helvetica" panose="020B0604020202020204" pitchFamily="34" charset="0"/>
                <a:cs typeface="Helvetica" panose="020B0604020202020204" pitchFamily="34" charset="0"/>
              </a:rPr>
              <a:t>Re-contacting solutions</a:t>
            </a:r>
            <a:br>
              <a:rPr lang="en-GB" sz="3200" b="1" dirty="0">
                <a:latin typeface="Helvetica" panose="020B0604020202020204" pitchFamily="34" charset="0"/>
                <a:cs typeface="Helvetica" panose="020B0604020202020204" pitchFamily="34" charset="0"/>
              </a:rPr>
            </a:br>
            <a:endParaRPr lang="en-GB" sz="32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GB" sz="2000" dirty="0" smtClean="0">
                <a:latin typeface="Helvetica" panose="020B0604020202020204" pitchFamily="34" charset="0"/>
                <a:cs typeface="Helvetica" panose="020B0604020202020204" pitchFamily="34" charset="0"/>
              </a:rPr>
              <a:t>Shared responsibility: Involve patients in process of re-contacting </a:t>
            </a:r>
          </a:p>
          <a:p>
            <a:pPr lvl="1"/>
            <a:r>
              <a:rPr lang="en-GB" sz="2000" dirty="0" smtClean="0">
                <a:latin typeface="Helvetica" panose="020B0604020202020204" pitchFamily="34" charset="0"/>
                <a:cs typeface="Helvetica" panose="020B0604020202020204" pitchFamily="34" charset="0"/>
              </a:rPr>
              <a:t>Contact department regularly</a:t>
            </a:r>
          </a:p>
          <a:p>
            <a:pPr lvl="1"/>
            <a:r>
              <a:rPr lang="en-GB" sz="2000" dirty="0" smtClean="0">
                <a:latin typeface="Helvetica" panose="020B0604020202020204" pitchFamily="34" charset="0"/>
                <a:cs typeface="Helvetica" panose="020B0604020202020204" pitchFamily="34" charset="0"/>
              </a:rPr>
              <a:t>Update department about change of address, family history, etc.</a:t>
            </a:r>
          </a:p>
          <a:p>
            <a:pPr lvl="1"/>
            <a:r>
              <a:rPr lang="en-GB" sz="2000" dirty="0" smtClean="0">
                <a:latin typeface="Helvetica" panose="020B0604020202020204" pitchFamily="34" charset="0"/>
                <a:cs typeface="Helvetica" panose="020B0604020202020204" pitchFamily="34" charset="0"/>
              </a:rPr>
              <a:t>Check for new information on genetic developments on websites</a:t>
            </a:r>
          </a:p>
          <a:p>
            <a:pPr marL="457200" lvl="1" indent="0">
              <a:buNone/>
            </a:pPr>
            <a:endParaRPr lang="en-GB" sz="2000" dirty="0" smtClean="0">
              <a:latin typeface="Helvetica" panose="020B0604020202020204" pitchFamily="34" charset="0"/>
              <a:cs typeface="Helvetica" panose="020B0604020202020204" pitchFamily="34" charset="0"/>
            </a:endParaRPr>
          </a:p>
          <a:p>
            <a:r>
              <a:rPr lang="en-GB" sz="2000" dirty="0" smtClean="0">
                <a:latin typeface="Helvetica" panose="020B0604020202020204" pitchFamily="34" charset="0"/>
                <a:cs typeface="Helvetica" panose="020B0604020202020204" pitchFamily="34" charset="0"/>
              </a:rPr>
              <a:t>Role of media, support groups</a:t>
            </a:r>
          </a:p>
          <a:p>
            <a:pPr marL="0" indent="0">
              <a:buNone/>
            </a:pPr>
            <a:endParaRPr lang="en-GB" sz="2000" dirty="0" smtClean="0">
              <a:latin typeface="Helvetica" panose="020B0604020202020204" pitchFamily="34" charset="0"/>
              <a:cs typeface="Helvetica" panose="020B0604020202020204" pitchFamily="34" charset="0"/>
            </a:endParaRPr>
          </a:p>
          <a:p>
            <a:r>
              <a:rPr lang="en-GB" sz="2000" dirty="0" smtClean="0">
                <a:latin typeface="Helvetica" panose="020B0604020202020204" pitchFamily="34" charset="0"/>
                <a:cs typeface="Helvetica" panose="020B0604020202020204" pitchFamily="34" charset="0"/>
              </a:rPr>
              <a:t>Implementing digital communication system between laboratory, clinicians and patients </a:t>
            </a:r>
          </a:p>
          <a:p>
            <a:pPr marL="0" indent="0">
              <a:buNone/>
            </a:pPr>
            <a:endParaRPr lang="en-GB" sz="2000" dirty="0" smtClean="0">
              <a:latin typeface="Helvetica" panose="020B0604020202020204" pitchFamily="34" charset="0"/>
              <a:cs typeface="Helvetica" panose="020B0604020202020204" pitchFamily="34" charset="0"/>
            </a:endParaRPr>
          </a:p>
          <a:p>
            <a:r>
              <a:rPr lang="en-GB" sz="2000" dirty="0" smtClean="0">
                <a:latin typeface="Helvetica" panose="020B0604020202020204" pitchFamily="34" charset="0"/>
                <a:cs typeface="Helvetica" panose="020B0604020202020204" pitchFamily="34" charset="0"/>
              </a:rPr>
              <a:t>Treat WGS like every other diagnostic test by only focusing on data concerning the diagnostic question and discard the rest  </a:t>
            </a:r>
          </a:p>
          <a:p>
            <a:pPr marL="0" indent="0">
              <a:buNone/>
            </a:pPr>
            <a:endParaRPr lang="en-GB" sz="2000" dirty="0" smtClean="0">
              <a:latin typeface="Helvetica" panose="020B0604020202020204" pitchFamily="34" charset="0"/>
              <a:cs typeface="Helvetica" panose="020B0604020202020204" pitchFamily="34" charset="0"/>
            </a:endParaRPr>
          </a:p>
          <a:p>
            <a:r>
              <a:rPr lang="en-GB" sz="2000" dirty="0" smtClean="0">
                <a:latin typeface="Helvetica" panose="020B0604020202020204" pitchFamily="34" charset="0"/>
                <a:cs typeface="Helvetica" panose="020B0604020202020204" pitchFamily="34" charset="0"/>
              </a:rPr>
              <a:t>Phone App, layered information </a:t>
            </a:r>
          </a:p>
        </p:txBody>
      </p:sp>
    </p:spTree>
    <p:extLst>
      <p:ext uri="{BB962C8B-B14F-4D97-AF65-F5344CB8AC3E}">
        <p14:creationId xmlns:p14="http://schemas.microsoft.com/office/powerpoint/2010/main" val="286108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Empirical data available </a:t>
            </a:r>
            <a:endParaRPr lang="en-GB" sz="32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GB" sz="2800" dirty="0" smtClean="0">
                <a:latin typeface="Helvetica" panose="020B0604020202020204" pitchFamily="34" charset="0"/>
                <a:cs typeface="Helvetica" panose="020B0604020202020204" pitchFamily="34" charset="0"/>
              </a:rPr>
              <a:t>Survey – focus groups (patients, HCPs) </a:t>
            </a:r>
          </a:p>
          <a:p>
            <a:pPr marL="0" indent="0">
              <a:buNone/>
            </a:pPr>
            <a:endParaRPr lang="en-GB" sz="2800" dirty="0" smtClean="0">
              <a:latin typeface="Helvetica" panose="020B0604020202020204" pitchFamily="34" charset="0"/>
              <a:cs typeface="Helvetica" panose="020B0604020202020204" pitchFamily="34" charset="0"/>
            </a:endParaRPr>
          </a:p>
          <a:p>
            <a:r>
              <a:rPr lang="en-GB" sz="2800" dirty="0">
                <a:latin typeface="Helvetica" panose="020B0604020202020204" pitchFamily="34" charset="0"/>
                <a:cs typeface="Helvetica" panose="020B0604020202020204" pitchFamily="34" charset="0"/>
              </a:rPr>
              <a:t>M</a:t>
            </a:r>
            <a:r>
              <a:rPr lang="en-GB" sz="2800" dirty="0" smtClean="0">
                <a:latin typeface="Helvetica" panose="020B0604020202020204" pitchFamily="34" charset="0"/>
                <a:cs typeface="Helvetica" panose="020B0604020202020204" pitchFamily="34" charset="0"/>
              </a:rPr>
              <a:t>ost </a:t>
            </a:r>
            <a:r>
              <a:rPr lang="en-GB" sz="2800" dirty="0">
                <a:latin typeface="Helvetica" panose="020B0604020202020204" pitchFamily="34" charset="0"/>
                <a:cs typeface="Helvetica" panose="020B0604020202020204" pitchFamily="34" charset="0"/>
              </a:rPr>
              <a:t>but not all patients value being re-contacted </a:t>
            </a:r>
            <a:endParaRPr lang="en-GB" sz="2800" dirty="0" smtClean="0">
              <a:latin typeface="Helvetica" panose="020B0604020202020204" pitchFamily="34" charset="0"/>
              <a:cs typeface="Helvetica" panose="020B0604020202020204" pitchFamily="34" charset="0"/>
            </a:endParaRPr>
          </a:p>
          <a:p>
            <a:pPr marL="0" indent="0">
              <a:buNone/>
            </a:pPr>
            <a:endParaRPr lang="en-GB" sz="2800" dirty="0" smtClean="0">
              <a:latin typeface="Helvetica" panose="020B0604020202020204" pitchFamily="34" charset="0"/>
              <a:cs typeface="Helvetica" panose="020B0604020202020204" pitchFamily="34" charset="0"/>
            </a:endParaRPr>
          </a:p>
          <a:p>
            <a:r>
              <a:rPr lang="en-GB" sz="2800" dirty="0" smtClean="0">
                <a:latin typeface="Helvetica" panose="020B0604020202020204" pitchFamily="34" charset="0"/>
                <a:cs typeface="Helvetica" panose="020B0604020202020204" pitchFamily="34" charset="0"/>
              </a:rPr>
              <a:t>Divergence between HCP (</a:t>
            </a:r>
            <a:r>
              <a:rPr lang="en-GB" sz="2800" dirty="0" smtClean="0">
                <a:latin typeface="Helvetica" panose="020B0604020202020204" pitchFamily="34" charset="0"/>
                <a:cs typeface="Helvetica" panose="020B0604020202020204" pitchFamily="34" charset="0"/>
                <a:sym typeface="Wingdings" panose="05000000000000000000" pitchFamily="2" charset="2"/>
              </a:rPr>
              <a:t> </a:t>
            </a:r>
            <a:r>
              <a:rPr lang="en-GB" sz="2800" dirty="0" smtClean="0">
                <a:latin typeface="Helvetica" panose="020B0604020202020204" pitchFamily="34" charset="0"/>
                <a:cs typeface="Helvetica" panose="020B0604020202020204" pitchFamily="34" charset="0"/>
              </a:rPr>
              <a:t>shared model) and patients (</a:t>
            </a:r>
            <a:r>
              <a:rPr lang="en-GB" sz="2800" dirty="0" smtClean="0">
                <a:latin typeface="Helvetica" panose="020B0604020202020204" pitchFamily="34" charset="0"/>
                <a:cs typeface="Helvetica" panose="020B0604020202020204" pitchFamily="34" charset="0"/>
                <a:sym typeface="Wingdings" panose="05000000000000000000" pitchFamily="2" charset="2"/>
              </a:rPr>
              <a:t> </a:t>
            </a:r>
            <a:r>
              <a:rPr lang="en-GB" sz="2800" dirty="0" smtClean="0">
                <a:latin typeface="Helvetica" panose="020B0604020202020204" pitchFamily="34" charset="0"/>
                <a:cs typeface="Helvetica" panose="020B0604020202020204" pitchFamily="34" charset="0"/>
              </a:rPr>
              <a:t>HCP) expectations about responsibility for re-contacting </a:t>
            </a:r>
            <a:endParaRPr lang="en-GB"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7622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Project</a:t>
            </a:r>
            <a:endParaRPr lang="en-GB" dirty="0"/>
          </a:p>
        </p:txBody>
      </p:sp>
      <p:pic>
        <p:nvPicPr>
          <p:cNvPr id="4" name="Content Placeholder 3" descr="Re-contacting in mainstreaming genetics - Re-contacting in mainstreaming genetics - University of Exeter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1412776"/>
            <a:ext cx="9018691" cy="4919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5317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Helvetica" panose="020B0604020202020204" pitchFamily="34" charset="0"/>
                <a:cs typeface="Helvetica" panose="020B0604020202020204" pitchFamily="34" charset="0"/>
              </a:rPr>
              <a:t>Team</a:t>
            </a:r>
            <a:endParaRPr lang="en-GB"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25000" lnSpcReduction="20000"/>
          </a:bodyPr>
          <a:lstStyle/>
          <a:p>
            <a:pPr marL="0" indent="0">
              <a:buNone/>
            </a:pPr>
            <a:endParaRPr lang="en-GB" sz="4400" b="1" dirty="0" smtClean="0">
              <a:latin typeface="Arial" panose="020B0604020202020204" pitchFamily="34" charset="0"/>
              <a:cs typeface="Arial" panose="020B0604020202020204" pitchFamily="34" charset="0"/>
            </a:endParaRPr>
          </a:p>
          <a:p>
            <a:pPr marL="0" indent="0">
              <a:buNone/>
            </a:pPr>
            <a:r>
              <a:rPr lang="en-GB" sz="4800" b="1" dirty="0" smtClean="0">
                <a:latin typeface="Helvetica" panose="020B0604020202020204" pitchFamily="34" charset="0"/>
                <a:cs typeface="Helvetica" panose="020B0604020202020204" pitchFamily="34" charset="0"/>
              </a:rPr>
              <a:t>Principle </a:t>
            </a:r>
            <a:r>
              <a:rPr lang="en-GB" sz="4800" b="1" dirty="0">
                <a:latin typeface="Helvetica" panose="020B0604020202020204" pitchFamily="34" charset="0"/>
                <a:cs typeface="Helvetica" panose="020B0604020202020204" pitchFamily="34" charset="0"/>
              </a:rPr>
              <a:t>Investigator</a:t>
            </a:r>
          </a:p>
          <a:p>
            <a:pPr marL="0" indent="0">
              <a:buNone/>
            </a:pPr>
            <a:r>
              <a:rPr lang="en-GB" sz="4800" u="sng" dirty="0" smtClean="0">
                <a:latin typeface="Helvetica" panose="020B0604020202020204" pitchFamily="34" charset="0"/>
                <a:cs typeface="Helvetica" panose="020B0604020202020204" pitchFamily="34" charset="0"/>
              </a:rPr>
              <a:t>Susan Kelly</a:t>
            </a:r>
            <a:r>
              <a:rPr lang="en-GB" sz="4800" dirty="0" smtClean="0">
                <a:latin typeface="Helvetica" panose="020B0604020202020204" pitchFamily="34" charset="0"/>
                <a:cs typeface="Helvetica" panose="020B0604020202020204" pitchFamily="34" charset="0"/>
              </a:rPr>
              <a:t>, Associate Professor in </a:t>
            </a:r>
            <a:r>
              <a:rPr lang="en-GB" sz="4800" dirty="0">
                <a:latin typeface="Helvetica" panose="020B0604020202020204" pitchFamily="34" charset="0"/>
                <a:cs typeface="Helvetica" panose="020B0604020202020204" pitchFamily="34" charset="0"/>
              </a:rPr>
              <a:t>Medical Sociology, Sociology, Philosophy and </a:t>
            </a:r>
            <a:r>
              <a:rPr lang="en-GB" sz="4800" dirty="0" smtClean="0">
                <a:latin typeface="Helvetica" panose="020B0604020202020204" pitchFamily="34" charset="0"/>
                <a:cs typeface="Helvetica" panose="020B0604020202020204" pitchFamily="34" charset="0"/>
              </a:rPr>
              <a:t>Anthropology, University </a:t>
            </a:r>
            <a:r>
              <a:rPr lang="en-GB" sz="4800" dirty="0">
                <a:latin typeface="Helvetica" panose="020B0604020202020204" pitchFamily="34" charset="0"/>
                <a:cs typeface="Helvetica" panose="020B0604020202020204" pitchFamily="34" charset="0"/>
              </a:rPr>
              <a:t>of Exeter</a:t>
            </a:r>
          </a:p>
          <a:p>
            <a:pPr marL="0" indent="0">
              <a:buNone/>
            </a:pPr>
            <a:r>
              <a:rPr lang="en-GB" sz="4800" b="1" dirty="0" smtClean="0">
                <a:latin typeface="Helvetica" panose="020B0604020202020204" pitchFamily="34" charset="0"/>
                <a:cs typeface="Helvetica" panose="020B0604020202020204" pitchFamily="34" charset="0"/>
              </a:rPr>
              <a:t>Co-Investigators</a:t>
            </a:r>
            <a:endParaRPr lang="en-GB" sz="4800" b="1" dirty="0">
              <a:latin typeface="Helvetica" panose="020B0604020202020204" pitchFamily="34" charset="0"/>
              <a:cs typeface="Helvetica" panose="020B0604020202020204" pitchFamily="34" charset="0"/>
            </a:endParaRPr>
          </a:p>
          <a:p>
            <a:pPr marL="0" indent="0">
              <a:buNone/>
            </a:pPr>
            <a:r>
              <a:rPr lang="en-GB" sz="4800" u="sng" dirty="0" smtClean="0">
                <a:latin typeface="Helvetica" panose="020B0604020202020204" pitchFamily="34" charset="0"/>
                <a:cs typeface="Helvetica" panose="020B0604020202020204" pitchFamily="34" charset="0"/>
              </a:rPr>
              <a:t>Angus Clarke</a:t>
            </a:r>
            <a:r>
              <a:rPr lang="en-GB" sz="4800" dirty="0" smtClean="0">
                <a:latin typeface="Helvetica" panose="020B0604020202020204" pitchFamily="34" charset="0"/>
                <a:cs typeface="Helvetica" panose="020B0604020202020204" pitchFamily="34" charset="0"/>
              </a:rPr>
              <a:t>, Clinical </a:t>
            </a:r>
            <a:r>
              <a:rPr lang="en-GB" sz="4800" dirty="0">
                <a:latin typeface="Helvetica" panose="020B0604020202020204" pitchFamily="34" charset="0"/>
                <a:cs typeface="Helvetica" panose="020B0604020202020204" pitchFamily="34" charset="0"/>
              </a:rPr>
              <a:t>Professor, Institute of Cancer &amp; Genetics, Cardiff  University</a:t>
            </a:r>
          </a:p>
          <a:p>
            <a:pPr marL="0" indent="0">
              <a:buNone/>
            </a:pPr>
            <a:r>
              <a:rPr lang="en-GB" sz="4800" u="sng" dirty="0" err="1" smtClean="0">
                <a:latin typeface="Helvetica" panose="020B0604020202020204" pitchFamily="34" charset="0"/>
                <a:cs typeface="Helvetica" panose="020B0604020202020204" pitchFamily="34" charset="0"/>
              </a:rPr>
              <a:t>Anneke</a:t>
            </a:r>
            <a:r>
              <a:rPr lang="en-GB" sz="4800" u="sng" dirty="0" smtClean="0">
                <a:latin typeface="Helvetica" panose="020B0604020202020204" pitchFamily="34" charset="0"/>
                <a:cs typeface="Helvetica" panose="020B0604020202020204" pitchFamily="34" charset="0"/>
              </a:rPr>
              <a:t> Lucassen</a:t>
            </a:r>
            <a:r>
              <a:rPr lang="en-GB" sz="4800" dirty="0" smtClean="0">
                <a:latin typeface="Helvetica" panose="020B0604020202020204" pitchFamily="34" charset="0"/>
                <a:cs typeface="Helvetica" panose="020B0604020202020204" pitchFamily="34" charset="0"/>
              </a:rPr>
              <a:t>,</a:t>
            </a:r>
            <a:r>
              <a:rPr lang="en-GB" sz="4800" dirty="0">
                <a:latin typeface="Helvetica" panose="020B0604020202020204" pitchFamily="34" charset="0"/>
                <a:cs typeface="Helvetica" panose="020B0604020202020204" pitchFamily="34" charset="0"/>
              </a:rPr>
              <a:t> Professor of Clinical Genetics, Honorary Consultant in Clinical Genetics, Wessex Clinical Genetics Service, Co-ordinator: Ethics and Law teaching Southampton Faculty of Medicine, University of </a:t>
            </a:r>
            <a:r>
              <a:rPr lang="en-GB" sz="4800" dirty="0" smtClean="0">
                <a:latin typeface="Helvetica" panose="020B0604020202020204" pitchFamily="34" charset="0"/>
                <a:cs typeface="Helvetica" panose="020B0604020202020204" pitchFamily="34" charset="0"/>
              </a:rPr>
              <a:t>Southampton</a:t>
            </a:r>
          </a:p>
          <a:p>
            <a:pPr marL="0" indent="0">
              <a:buNone/>
            </a:pPr>
            <a:r>
              <a:rPr lang="en-GB" sz="4800" u="sng" dirty="0" smtClean="0">
                <a:latin typeface="Helvetica" panose="020B0604020202020204" pitchFamily="34" charset="0"/>
                <a:cs typeface="Helvetica" panose="020B0604020202020204" pitchFamily="34" charset="0"/>
              </a:rPr>
              <a:t>Peter Turnpenny</a:t>
            </a:r>
            <a:r>
              <a:rPr lang="en-GB" sz="4800" dirty="0" smtClean="0">
                <a:latin typeface="Helvetica" panose="020B0604020202020204" pitchFamily="34" charset="0"/>
                <a:cs typeface="Helvetica" panose="020B0604020202020204" pitchFamily="34" charset="0"/>
              </a:rPr>
              <a:t>,</a:t>
            </a:r>
            <a:r>
              <a:rPr lang="en-GB" sz="4800" dirty="0">
                <a:latin typeface="Helvetica" panose="020B0604020202020204" pitchFamily="34" charset="0"/>
                <a:cs typeface="Helvetica" panose="020B0604020202020204" pitchFamily="34" charset="0"/>
              </a:rPr>
              <a:t> </a:t>
            </a:r>
            <a:r>
              <a:rPr lang="en-GB" sz="4800" dirty="0" smtClean="0">
                <a:latin typeface="Helvetica" panose="020B0604020202020204" pitchFamily="34" charset="0"/>
                <a:cs typeface="Helvetica" panose="020B0604020202020204" pitchFamily="34" charset="0"/>
              </a:rPr>
              <a:t>Consultant </a:t>
            </a:r>
            <a:r>
              <a:rPr lang="en-GB" sz="4800" dirty="0">
                <a:latin typeface="Helvetica" panose="020B0604020202020204" pitchFamily="34" charset="0"/>
                <a:cs typeface="Helvetica" panose="020B0604020202020204" pitchFamily="34" charset="0"/>
              </a:rPr>
              <a:t>Clinical Geneticist Royal Devon &amp; Exeter (RD&amp;E) Hospital, Honorary Associate Professor, University of Exeter Medical School</a:t>
            </a:r>
          </a:p>
          <a:p>
            <a:pPr marL="0" indent="0">
              <a:buNone/>
            </a:pPr>
            <a:r>
              <a:rPr lang="en-GB" sz="4800" b="1" dirty="0">
                <a:latin typeface="Helvetica" panose="020B0604020202020204" pitchFamily="34" charset="0"/>
                <a:cs typeface="Helvetica" panose="020B0604020202020204" pitchFamily="34" charset="0"/>
              </a:rPr>
              <a:t>Legal Consultant</a:t>
            </a:r>
          </a:p>
          <a:p>
            <a:pPr marL="0" indent="0">
              <a:buNone/>
            </a:pPr>
            <a:r>
              <a:rPr lang="en-GB" sz="4800" u="sng" dirty="0" smtClean="0">
                <a:latin typeface="Helvetica" panose="020B0604020202020204" pitchFamily="34" charset="0"/>
                <a:cs typeface="Helvetica" panose="020B0604020202020204" pitchFamily="34" charset="0"/>
              </a:rPr>
              <a:t>Johnathan Montgomery</a:t>
            </a:r>
            <a:r>
              <a:rPr lang="en-GB" sz="4800" dirty="0" smtClean="0">
                <a:latin typeface="Helvetica" panose="020B0604020202020204" pitchFamily="34" charset="0"/>
                <a:cs typeface="Helvetica" panose="020B0604020202020204" pitchFamily="34" charset="0"/>
              </a:rPr>
              <a:t>,</a:t>
            </a:r>
            <a:r>
              <a:rPr lang="en-GB" sz="4800" dirty="0">
                <a:latin typeface="Helvetica" panose="020B0604020202020204" pitchFamily="34" charset="0"/>
                <a:cs typeface="Helvetica" panose="020B0604020202020204" pitchFamily="34" charset="0"/>
              </a:rPr>
              <a:t> Professor of Healthcare Law, University College London</a:t>
            </a:r>
          </a:p>
          <a:p>
            <a:pPr marL="0" indent="0">
              <a:buNone/>
            </a:pPr>
            <a:r>
              <a:rPr lang="en-GB" sz="4800" b="1" dirty="0">
                <a:latin typeface="Helvetica" panose="020B0604020202020204" pitchFamily="34" charset="0"/>
                <a:cs typeface="Helvetica" panose="020B0604020202020204" pitchFamily="34" charset="0"/>
              </a:rPr>
              <a:t>Research Fellows</a:t>
            </a:r>
          </a:p>
          <a:p>
            <a:pPr marL="0" indent="0">
              <a:buNone/>
            </a:pPr>
            <a:r>
              <a:rPr lang="en-GB" sz="4800" u="sng" dirty="0" smtClean="0">
                <a:latin typeface="Helvetica" panose="020B0604020202020204" pitchFamily="34" charset="0"/>
                <a:cs typeface="Helvetica" panose="020B0604020202020204" pitchFamily="34" charset="0"/>
              </a:rPr>
              <a:t>Daniele Carrieri,</a:t>
            </a:r>
            <a:r>
              <a:rPr lang="en-GB" sz="4800" dirty="0" smtClean="0">
                <a:latin typeface="Helvetica" panose="020B0604020202020204" pitchFamily="34" charset="0"/>
                <a:cs typeface="Helvetica" panose="020B0604020202020204" pitchFamily="34" charset="0"/>
              </a:rPr>
              <a:t> University </a:t>
            </a:r>
            <a:r>
              <a:rPr lang="en-GB" sz="4800" dirty="0">
                <a:latin typeface="Helvetica" panose="020B0604020202020204" pitchFamily="34" charset="0"/>
                <a:cs typeface="Helvetica" panose="020B0604020202020204" pitchFamily="34" charset="0"/>
              </a:rPr>
              <a:t>of Exeter</a:t>
            </a:r>
          </a:p>
          <a:p>
            <a:pPr marL="0" indent="0">
              <a:buNone/>
            </a:pPr>
            <a:r>
              <a:rPr lang="en-GB" sz="4800" u="sng" dirty="0" smtClean="0">
                <a:latin typeface="Helvetica" panose="020B0604020202020204" pitchFamily="34" charset="0"/>
                <a:cs typeface="Helvetica" panose="020B0604020202020204" pitchFamily="34" charset="0"/>
              </a:rPr>
              <a:t>Sandi </a:t>
            </a:r>
            <a:r>
              <a:rPr lang="en-GB" sz="4800" u="sng" dirty="0">
                <a:latin typeface="Helvetica" panose="020B0604020202020204" pitchFamily="34" charset="0"/>
                <a:cs typeface="Helvetica" panose="020B0604020202020204" pitchFamily="34" charset="0"/>
              </a:rPr>
              <a:t>Dheensa</a:t>
            </a:r>
            <a:r>
              <a:rPr lang="en-GB" sz="4800" dirty="0">
                <a:latin typeface="Helvetica" panose="020B0604020202020204" pitchFamily="34" charset="0"/>
                <a:cs typeface="Helvetica" panose="020B0604020202020204" pitchFamily="34" charset="0"/>
              </a:rPr>
              <a:t>, </a:t>
            </a:r>
            <a:r>
              <a:rPr lang="en-GB" sz="4800" dirty="0" smtClean="0">
                <a:latin typeface="Helvetica" panose="020B0604020202020204" pitchFamily="34" charset="0"/>
                <a:cs typeface="Helvetica" panose="020B0604020202020204" pitchFamily="34" charset="0"/>
              </a:rPr>
              <a:t>University of Southampton</a:t>
            </a:r>
            <a:endParaRPr lang="en-GB" sz="4800" dirty="0">
              <a:latin typeface="Helvetica" panose="020B0604020202020204" pitchFamily="34" charset="0"/>
              <a:cs typeface="Helvetica" panose="020B0604020202020204" pitchFamily="34" charset="0"/>
            </a:endParaRPr>
          </a:p>
          <a:p>
            <a:pPr marL="0" indent="0">
              <a:buNone/>
            </a:pPr>
            <a:r>
              <a:rPr lang="en-GB" sz="4800" u="sng" dirty="0" smtClean="0">
                <a:latin typeface="Helvetica" panose="020B0604020202020204" pitchFamily="34" charset="0"/>
                <a:cs typeface="Helvetica" panose="020B0604020202020204" pitchFamily="34" charset="0"/>
              </a:rPr>
              <a:t>Shane Doheny</a:t>
            </a:r>
            <a:r>
              <a:rPr lang="en-GB" sz="4800" dirty="0" smtClean="0">
                <a:latin typeface="Helvetica" panose="020B0604020202020204" pitchFamily="34" charset="0"/>
                <a:cs typeface="Helvetica" panose="020B0604020202020204" pitchFamily="34" charset="0"/>
              </a:rPr>
              <a:t>, </a:t>
            </a:r>
            <a:r>
              <a:rPr lang="en-GB" sz="4800" dirty="0">
                <a:latin typeface="Helvetica" panose="020B0604020202020204" pitchFamily="34" charset="0"/>
                <a:cs typeface="Helvetica" panose="020B0604020202020204" pitchFamily="34" charset="0"/>
              </a:rPr>
              <a:t>Cardiff University</a:t>
            </a:r>
          </a:p>
          <a:p>
            <a:pPr marL="0" indent="0">
              <a:buNone/>
            </a:pPr>
            <a:r>
              <a:rPr lang="en-GB" sz="4800" b="1" dirty="0" smtClean="0">
                <a:latin typeface="Helvetica" panose="020B0604020202020204" pitchFamily="34" charset="0"/>
                <a:cs typeface="Helvetica" panose="020B0604020202020204" pitchFamily="34" charset="0"/>
              </a:rPr>
              <a:t>Advisory </a:t>
            </a:r>
            <a:r>
              <a:rPr lang="en-GB" sz="4800" b="1" dirty="0">
                <a:latin typeface="Helvetica" panose="020B0604020202020204" pitchFamily="34" charset="0"/>
                <a:cs typeface="Helvetica" panose="020B0604020202020204" pitchFamily="34" charset="0"/>
              </a:rPr>
              <a:t>Board</a:t>
            </a:r>
          </a:p>
          <a:p>
            <a:pPr marL="0" indent="0">
              <a:buNone/>
            </a:pPr>
            <a:r>
              <a:rPr lang="en-GB" sz="4800" u="sng" dirty="0">
                <a:latin typeface="Helvetica" panose="020B0604020202020204" pitchFamily="34" charset="0"/>
                <a:cs typeface="Helvetica" panose="020B0604020202020204" pitchFamily="34" charset="0"/>
              </a:rPr>
              <a:t>Andrew Green</a:t>
            </a:r>
            <a:r>
              <a:rPr lang="en-GB" sz="4800" dirty="0">
                <a:latin typeface="Helvetica" panose="020B0604020202020204" pitchFamily="34" charset="0"/>
                <a:cs typeface="Helvetica" panose="020B0604020202020204" pitchFamily="34" charset="0"/>
              </a:rPr>
              <a:t>, Professor of Medical Genetics, National Centre for Medical </a:t>
            </a:r>
            <a:r>
              <a:rPr lang="en-GB" sz="4800" dirty="0" smtClean="0">
                <a:latin typeface="Helvetica" panose="020B0604020202020204" pitchFamily="34" charset="0"/>
                <a:cs typeface="Helvetica" panose="020B0604020202020204" pitchFamily="34" charset="0"/>
              </a:rPr>
              <a:t>Genetics, </a:t>
            </a:r>
            <a:r>
              <a:rPr lang="en-GB" sz="4800" dirty="0" err="1" smtClean="0">
                <a:latin typeface="Helvetica" panose="020B0604020202020204" pitchFamily="34" charset="0"/>
                <a:cs typeface="Helvetica" panose="020B0604020202020204" pitchFamily="34" charset="0"/>
              </a:rPr>
              <a:t>Crumlin</a:t>
            </a:r>
            <a:r>
              <a:rPr lang="en-GB" sz="4800" dirty="0" smtClean="0">
                <a:latin typeface="Helvetica" panose="020B0604020202020204" pitchFamily="34" charset="0"/>
                <a:cs typeface="Helvetica" panose="020B0604020202020204" pitchFamily="34" charset="0"/>
              </a:rPr>
              <a:t> Hospital, Dublin</a:t>
            </a:r>
            <a:endParaRPr lang="en-GB" sz="4800" dirty="0">
              <a:latin typeface="Helvetica" panose="020B0604020202020204" pitchFamily="34" charset="0"/>
              <a:cs typeface="Helvetica" panose="020B0604020202020204" pitchFamily="34" charset="0"/>
            </a:endParaRPr>
          </a:p>
          <a:p>
            <a:pPr marL="0" indent="0">
              <a:buNone/>
            </a:pPr>
            <a:r>
              <a:rPr lang="en-GB" sz="4800" u="sng" dirty="0" smtClean="0">
                <a:latin typeface="Helvetica" panose="020B0604020202020204" pitchFamily="34" charset="0"/>
                <a:cs typeface="Helvetica" panose="020B0604020202020204" pitchFamily="34" charset="0"/>
              </a:rPr>
              <a:t>Andrew Hattersley</a:t>
            </a:r>
            <a:r>
              <a:rPr lang="en-GB" sz="4800" dirty="0">
                <a:latin typeface="Helvetica" panose="020B0604020202020204" pitchFamily="34" charset="0"/>
                <a:cs typeface="Helvetica" panose="020B0604020202020204" pitchFamily="34" charset="0"/>
              </a:rPr>
              <a:t>, Professor of Molecular Medicine and Consultant Physician in Diabetes, University of Exeter Medical School</a:t>
            </a:r>
          </a:p>
          <a:p>
            <a:pPr marL="0" indent="0">
              <a:buNone/>
            </a:pPr>
            <a:r>
              <a:rPr lang="en-GB" sz="4800" u="sng" dirty="0">
                <a:latin typeface="Helvetica" panose="020B0604020202020204" pitchFamily="34" charset="0"/>
                <a:cs typeface="Helvetica" panose="020B0604020202020204" pitchFamily="34" charset="0"/>
              </a:rPr>
              <a:t>Alastair Kent</a:t>
            </a:r>
            <a:r>
              <a:rPr lang="en-GB" sz="4800" dirty="0">
                <a:latin typeface="Helvetica" panose="020B0604020202020204" pitchFamily="34" charset="0"/>
                <a:cs typeface="Helvetica" panose="020B0604020202020204" pitchFamily="34" charset="0"/>
              </a:rPr>
              <a:t>, Genetic Alliance UK</a:t>
            </a:r>
          </a:p>
          <a:p>
            <a:pPr marL="0" indent="0">
              <a:buNone/>
            </a:pPr>
            <a:r>
              <a:rPr lang="en-GB" sz="4800" u="sng" dirty="0">
                <a:latin typeface="Helvetica" panose="020B0604020202020204" pitchFamily="34" charset="0"/>
                <a:cs typeface="Helvetica" panose="020B0604020202020204" pitchFamily="34" charset="0"/>
              </a:rPr>
              <a:t>Frances Flinter</a:t>
            </a:r>
            <a:r>
              <a:rPr lang="en-GB" sz="4800" dirty="0">
                <a:latin typeface="Helvetica" panose="020B0604020202020204" pitchFamily="34" charset="0"/>
                <a:cs typeface="Helvetica" panose="020B0604020202020204" pitchFamily="34" charset="0"/>
              </a:rPr>
              <a:t>, Professor of Clinical Genetics, Guy's and St Thomas' NHS Foundation Trust</a:t>
            </a:r>
          </a:p>
          <a:p>
            <a:pPr marL="0" indent="0">
              <a:buNone/>
            </a:pPr>
            <a:r>
              <a:rPr lang="en-GB" sz="4800" u="sng" dirty="0">
                <a:latin typeface="Helvetica" panose="020B0604020202020204" pitchFamily="34" charset="0"/>
                <a:cs typeface="Helvetica" panose="020B0604020202020204" pitchFamily="34" charset="0"/>
              </a:rPr>
              <a:t>Gillian Crawford</a:t>
            </a:r>
            <a:r>
              <a:rPr lang="en-GB" sz="4800" dirty="0">
                <a:latin typeface="Helvetica" panose="020B0604020202020204" pitchFamily="34" charset="0"/>
                <a:cs typeface="Helvetica" panose="020B0604020202020204" pitchFamily="34" charset="0"/>
              </a:rPr>
              <a:t>, Registered Genetic Counsellor, University of Southampton</a:t>
            </a:r>
          </a:p>
          <a:p>
            <a:pPr marL="0" indent="0">
              <a:buNone/>
            </a:pPr>
            <a:r>
              <a:rPr lang="en-GB" sz="4800" u="sng" dirty="0">
                <a:latin typeface="Helvetica" panose="020B0604020202020204" pitchFamily="34" charset="0"/>
                <a:cs typeface="Helvetica" panose="020B0604020202020204" pitchFamily="34" charset="0"/>
              </a:rPr>
              <a:t>Imran Rafi</a:t>
            </a:r>
            <a:r>
              <a:rPr lang="en-GB" sz="4800" dirty="0">
                <a:latin typeface="Helvetica" panose="020B0604020202020204" pitchFamily="34" charset="0"/>
                <a:cs typeface="Helvetica" panose="020B0604020202020204" pitchFamily="34" charset="0"/>
              </a:rPr>
              <a:t>, Chair of Royal College of General Practitioners Clinical Innovation and Research</a:t>
            </a:r>
          </a:p>
          <a:p>
            <a:pPr marL="0" indent="0">
              <a:buNone/>
            </a:pPr>
            <a:r>
              <a:rPr lang="en-GB" sz="4800" u="sng" dirty="0">
                <a:latin typeface="Helvetica" panose="020B0604020202020204" pitchFamily="34" charset="0"/>
                <a:cs typeface="Helvetica" panose="020B0604020202020204" pitchFamily="34" charset="0"/>
              </a:rPr>
              <a:t>Mila Petrova</a:t>
            </a:r>
            <a:r>
              <a:rPr lang="en-GB" sz="4800" dirty="0">
                <a:latin typeface="Helvetica" panose="020B0604020202020204" pitchFamily="34" charset="0"/>
                <a:cs typeface="Helvetica" panose="020B0604020202020204" pitchFamily="34" charset="0"/>
              </a:rPr>
              <a:t>, Department of Public Health and Primary Care, University of Cambridge</a:t>
            </a:r>
          </a:p>
          <a:p>
            <a:pPr marL="0" indent="0">
              <a:buNone/>
            </a:pPr>
            <a:endParaRPr lang="en-GB" dirty="0"/>
          </a:p>
        </p:txBody>
      </p:sp>
    </p:spTree>
    <p:extLst>
      <p:ext uri="{BB962C8B-B14F-4D97-AF65-F5344CB8AC3E}">
        <p14:creationId xmlns:p14="http://schemas.microsoft.com/office/powerpoint/2010/main" val="3869389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Mainstreaming Genetics/Genomics</a:t>
            </a:r>
            <a:endParaRPr lang="en-GB" sz="32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lstStyle/>
          <a:p>
            <a:pPr marL="0" indent="0">
              <a:buNone/>
            </a:pPr>
            <a:r>
              <a:rPr lang="en-GB" sz="2400" dirty="0" smtClean="0">
                <a:latin typeface="Helvetica" panose="020B0604020202020204" pitchFamily="34" charset="0"/>
                <a:cs typeface="Helvetica" panose="020B0604020202020204" pitchFamily="34" charset="0"/>
              </a:rPr>
              <a:t>The process of making genetic/genomic testing part of routine medical care, where genetic/genomic tests are being ordered by health professionals outside clinical genetics (e.g., oncology, cardiology, paediatrics)</a:t>
            </a:r>
          </a:p>
          <a:p>
            <a:pPr marL="0" indent="0">
              <a:buNone/>
            </a:pPr>
            <a:endParaRPr lang="en-GB" dirty="0"/>
          </a:p>
        </p:txBody>
      </p:sp>
    </p:spTree>
    <p:extLst>
      <p:ext uri="{BB962C8B-B14F-4D97-AF65-F5344CB8AC3E}">
        <p14:creationId xmlns:p14="http://schemas.microsoft.com/office/powerpoint/2010/main" val="389632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descr="https://www.gov.uk/government/uploads/system/uploads/attachment_data/file/213705/dh_132382.pdf - Google Chrome"/>
          <p:cNvPicPr>
            <a:picLocks noChangeAspect="1"/>
          </p:cNvPicPr>
          <p:nvPr/>
        </p:nvPicPr>
        <p:blipFill rotWithShape="1">
          <a:blip r:embed="rId2">
            <a:extLst>
              <a:ext uri="{28A0092B-C50C-407E-A947-70E740481C1C}">
                <a14:useLocalDpi xmlns:a14="http://schemas.microsoft.com/office/drawing/2010/main" val="0"/>
              </a:ext>
            </a:extLst>
          </a:blip>
          <a:srcRect l="20247" t="10042" r="20783" b="4762"/>
          <a:stretch/>
        </p:blipFill>
        <p:spPr>
          <a:xfrm>
            <a:off x="4572000" y="1340768"/>
            <a:ext cx="4600625" cy="5144336"/>
          </a:xfrm>
          <a:prstGeom prst="rect">
            <a:avLst/>
          </a:prstGeom>
          <a:ln>
            <a:noFill/>
          </a:ln>
          <a:effectLst>
            <a:softEdge rad="112500"/>
          </a:effectLst>
        </p:spPr>
      </p:pic>
      <p:pic>
        <p:nvPicPr>
          <p:cNvPr id="4" name="Content Placeholder 3" descr="www.phgfoundation.org/file/7962/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19231" t="10151" r="20502" b="-986"/>
          <a:stretch/>
        </p:blipFill>
        <p:spPr>
          <a:xfrm>
            <a:off x="179512" y="260648"/>
            <a:ext cx="4264321" cy="49745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80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9" name="Text Placeholder 8"/>
          <p:cNvSpPr>
            <a:spLocks noGrp="1"/>
          </p:cNvSpPr>
          <p:nvPr>
            <p:ph type="body" idx="1"/>
          </p:nvPr>
        </p:nvSpPr>
        <p:spPr/>
        <p:txBody>
          <a:bodyPr/>
          <a:lstStyle/>
          <a:p>
            <a:endParaRPr lang="en-GB"/>
          </a:p>
        </p:txBody>
      </p:sp>
      <p:pic>
        <p:nvPicPr>
          <p:cNvPr id="5" name="Content Placeholder 4" descr="The 100,000 Genomes Project | Genomics England - Google Chrome"/>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665" t="13796" r="2220" b="12401"/>
          <a:stretch/>
        </p:blipFill>
        <p:spPr>
          <a:xfrm>
            <a:off x="107504" y="558140"/>
            <a:ext cx="6091415" cy="3861361"/>
          </a:xfrm>
          <a:prstGeom prst="rect">
            <a:avLst/>
          </a:prstGeom>
          <a:ln>
            <a:noFill/>
          </a:ln>
          <a:effectLst>
            <a:outerShdw blurRad="190500" algn="tl" rotWithShape="0">
              <a:srgbClr val="000000">
                <a:alpha val="70000"/>
              </a:srgbClr>
            </a:outerShdw>
          </a:effectLst>
        </p:spPr>
      </p:pic>
      <p:sp>
        <p:nvSpPr>
          <p:cNvPr id="10" name="Text Placeholder 9"/>
          <p:cNvSpPr>
            <a:spLocks noGrp="1"/>
          </p:cNvSpPr>
          <p:nvPr>
            <p:ph type="body" sz="quarter" idx="3"/>
          </p:nvPr>
        </p:nvSpPr>
        <p:spPr/>
        <p:txBody>
          <a:bodyPr/>
          <a:lstStyle/>
          <a:p>
            <a:endParaRPr lang="en-GB"/>
          </a:p>
        </p:txBody>
      </p:sp>
      <p:pic>
        <p:nvPicPr>
          <p:cNvPr id="12" name="Content Placeholder 11" descr="About Genomics England | Genomics England - Google Chrome"/>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11594" t="46893" r="35466" b="26865"/>
          <a:stretch/>
        </p:blipFill>
        <p:spPr>
          <a:xfrm>
            <a:off x="3995936" y="3356992"/>
            <a:ext cx="5045390" cy="19356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92101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a:latin typeface="Helvetica" panose="020B0604020202020204" pitchFamily="34" charset="0"/>
                <a:cs typeface="Helvetica" panose="020B0604020202020204" pitchFamily="34" charset="0"/>
              </a:rPr>
              <a:t>M</a:t>
            </a:r>
            <a:r>
              <a:rPr lang="en-GB" sz="2400" dirty="0" smtClean="0">
                <a:latin typeface="Helvetica" panose="020B0604020202020204" pitchFamily="34" charset="0"/>
                <a:cs typeface="Helvetica" panose="020B0604020202020204" pitchFamily="34" charset="0"/>
              </a:rPr>
              <a:t>ainstreaming genetics and genomics in healthcare raises clinical, sociological, ethical and potentially legal questions concerning how genetic or genomic information is handled</a:t>
            </a:r>
          </a:p>
          <a:p>
            <a:pPr marL="0" indent="0">
              <a:buNone/>
            </a:pPr>
            <a:endParaRPr lang="en-GB" sz="2400" dirty="0" smtClean="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H</a:t>
            </a:r>
            <a:r>
              <a:rPr lang="en-GB" sz="2400" dirty="0" smtClean="0">
                <a:latin typeface="Helvetica" panose="020B0604020202020204" pitchFamily="34" charset="0"/>
                <a:cs typeface="Helvetica" panose="020B0604020202020204" pitchFamily="34" charset="0"/>
              </a:rPr>
              <a:t>ow test information is handled typically varies from specialty to specialty (differences in medical subcultures – norms, values, customary practices)</a:t>
            </a:r>
          </a:p>
        </p:txBody>
      </p:sp>
      <p:sp>
        <p:nvSpPr>
          <p:cNvPr id="5"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Re-contacting Hypotheses</a:t>
            </a:r>
            <a:endParaRPr lang="en-GB" sz="32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02379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Helvetica" panose="020B0604020202020204" pitchFamily="34" charset="0"/>
                <a:cs typeface="Helvetica" panose="020B0604020202020204" pitchFamily="34" charset="0"/>
              </a:rPr>
              <a:t>Framework</a:t>
            </a:r>
            <a:r>
              <a:rPr lang="en-GB" dirty="0">
                <a:latin typeface="Helvetica" panose="020B0604020202020204" pitchFamily="34" charset="0"/>
                <a:cs typeface="Helvetica" panose="020B0604020202020204" pitchFamily="34" charset="0"/>
              </a:rPr>
              <a:t/>
            </a:r>
            <a:br>
              <a:rPr lang="en-GB" dirty="0">
                <a:latin typeface="Helvetica" panose="020B0604020202020204" pitchFamily="34" charset="0"/>
                <a:cs typeface="Helvetica" panose="020B0604020202020204" pitchFamily="34" charset="0"/>
              </a:rPr>
            </a:br>
            <a:endParaRPr lang="en-GB"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p:txBody>
      </p:sp>
      <p:pic>
        <p:nvPicPr>
          <p:cNvPr id="4098" name="Picture 2" descr="\\isad.isadroot.ex.ac.uk\UOE\User\Desktop\Images\Wellcome\patient f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40" y="1241786"/>
            <a:ext cx="7652743" cy="5345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86325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400" dirty="0" smtClean="0">
                <a:latin typeface="Helvetica" panose="020B0604020202020204" pitchFamily="34" charset="0"/>
                <a:cs typeface="Helvetica" panose="020B0604020202020204" pitchFamily="34" charset="0"/>
              </a:rPr>
              <a:t>We draw from sociological insights that each healthcare professions has evolved a set of values, problem solving approaches, and behaviours, including ‘cultural’ or ‘normative’ differences in the weight given to particular problems or forms of knowledge (Hogarth, Hopkins et al. 2012)</a:t>
            </a:r>
          </a:p>
        </p:txBody>
      </p:sp>
    </p:spTree>
    <p:extLst>
      <p:ext uri="{BB962C8B-B14F-4D97-AF65-F5344CB8AC3E}">
        <p14:creationId xmlns:p14="http://schemas.microsoft.com/office/powerpoint/2010/main" val="1019088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400" dirty="0" smtClean="0">
                <a:latin typeface="Helvetica" panose="020B0604020202020204" pitchFamily="34" charset="0"/>
                <a:cs typeface="Helvetica" panose="020B0604020202020204" pitchFamily="34" charset="0"/>
              </a:rPr>
              <a:t>Re-contacting </a:t>
            </a:r>
            <a:r>
              <a:rPr lang="en-GB" sz="2400" dirty="0">
                <a:latin typeface="Helvetica" panose="020B0604020202020204" pitchFamily="34" charset="0"/>
                <a:cs typeface="Helvetica" panose="020B0604020202020204" pitchFamily="34" charset="0"/>
              </a:rPr>
              <a:t>is one area where responsibility overlaps across </a:t>
            </a:r>
            <a:r>
              <a:rPr lang="en-GB" sz="2400" dirty="0" smtClean="0">
                <a:latin typeface="Helvetica" panose="020B0604020202020204" pitchFamily="34" charset="0"/>
                <a:cs typeface="Helvetica" panose="020B0604020202020204" pitchFamily="34" charset="0"/>
              </a:rPr>
              <a:t>specialties</a:t>
            </a:r>
          </a:p>
          <a:p>
            <a:pPr marL="0" indent="0">
              <a:buNone/>
            </a:pPr>
            <a:endParaRPr lang="en-GB" sz="2400" dirty="0">
              <a:latin typeface="Helvetica" panose="020B0604020202020204" pitchFamily="34"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Differences in </a:t>
            </a:r>
            <a:r>
              <a:rPr lang="en-GB" sz="2400" u="sng" dirty="0" smtClean="0">
                <a:latin typeface="Helvetica" panose="020B0604020202020204" pitchFamily="34" charset="0"/>
                <a:cs typeface="Helvetica" panose="020B0604020202020204" pitchFamily="34" charset="0"/>
              </a:rPr>
              <a:t>professional norms and practices, as well as uncertainty regarding lines of responsibility</a:t>
            </a:r>
          </a:p>
          <a:p>
            <a:pPr marL="0" indent="0">
              <a:buNone/>
            </a:pPr>
            <a:endParaRPr lang="en-GB" sz="2400" dirty="0" smtClean="0">
              <a:latin typeface="Helvetica" panose="020B0604020202020204" pitchFamily="34"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Disputes over who is responsible for evaluating new tests are recognised as a challenge in the integration of genomics into healthcare (</a:t>
            </a:r>
            <a:r>
              <a:rPr lang="en-GB" sz="2400" dirty="0" err="1" smtClean="0">
                <a:latin typeface="Helvetica" panose="020B0604020202020204" pitchFamily="34" charset="0"/>
                <a:cs typeface="Helvetica" panose="020B0604020202020204" pitchFamily="34" charset="0"/>
              </a:rPr>
              <a:t>Nass</a:t>
            </a:r>
            <a:r>
              <a:rPr lang="en-GB" sz="2400" dirty="0" smtClean="0">
                <a:latin typeface="Helvetica" panose="020B0604020202020204" pitchFamily="34" charset="0"/>
                <a:cs typeface="Helvetica" panose="020B0604020202020204" pitchFamily="34" charset="0"/>
              </a:rPr>
              <a:t> and Moss 2007)</a:t>
            </a:r>
          </a:p>
          <a:p>
            <a:pPr marL="0" indent="0">
              <a:buNone/>
            </a:pPr>
            <a:endParaRPr lang="en-GB" sz="26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14886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Research Questions</a:t>
            </a:r>
            <a:endParaRPr lang="en-GB" sz="32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GB" sz="2400" dirty="0" smtClean="0">
                <a:latin typeface="Helvetica" panose="020B0604020202020204" pitchFamily="34" charset="0"/>
                <a:cs typeface="Helvetica" panose="020B0604020202020204" pitchFamily="34" charset="0"/>
              </a:rPr>
              <a:t>Is there a ‘duty’ (ethical, legal, professional) to re-contact patients </a:t>
            </a:r>
            <a:r>
              <a:rPr lang="en-GB" sz="2400" dirty="0">
                <a:latin typeface="Helvetica" panose="020B0604020202020204" pitchFamily="34" charset="0"/>
                <a:cs typeface="Helvetica" panose="020B0604020202020204" pitchFamily="34" charset="0"/>
              </a:rPr>
              <a:t>for whom providers hold genetic or genomic </a:t>
            </a:r>
            <a:r>
              <a:rPr lang="en-GB" sz="2400" dirty="0" smtClean="0">
                <a:latin typeface="Helvetica" panose="020B0604020202020204" pitchFamily="34" charset="0"/>
                <a:cs typeface="Helvetica" panose="020B0604020202020204" pitchFamily="34" charset="0"/>
              </a:rPr>
              <a:t>information?</a:t>
            </a:r>
          </a:p>
          <a:p>
            <a:pPr marL="0" indent="0">
              <a:buNone/>
            </a:pPr>
            <a:endParaRPr lang="en-GB" sz="2400" dirty="0" smtClean="0">
              <a:latin typeface="Helvetica" panose="020B0604020202020204" pitchFamily="34"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What expectations do patients and healthcare professionals have regarding re-contacting?</a:t>
            </a:r>
          </a:p>
          <a:p>
            <a:pPr marL="0" indent="0">
              <a:buNone/>
            </a:pPr>
            <a:endParaRPr lang="en-GB" sz="2400" dirty="0" smtClean="0">
              <a:latin typeface="Helvetica" panose="020B0604020202020204" pitchFamily="34"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How will re-contacting (duty/expectations, professional responsibilities) be negotiated across medical specialties?</a:t>
            </a:r>
          </a:p>
          <a:p>
            <a:pPr marL="0" indent="0">
              <a:buNone/>
            </a:pP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692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686299699"/>
              </p:ext>
            </p:extLst>
          </p:nvPr>
        </p:nvGraphicFramePr>
        <p:xfrm>
          <a:off x="2051720" y="0"/>
          <a:ext cx="5119888" cy="7919585"/>
        </p:xfrm>
        <a:graphic>
          <a:graphicData uri="http://schemas.openxmlformats.org/presentationml/2006/ole">
            <mc:AlternateContent xmlns:mc="http://schemas.openxmlformats.org/markup-compatibility/2006">
              <mc:Choice xmlns:v="urn:schemas-microsoft-com:vml" Requires="v">
                <p:oleObj spid="_x0000_s3133" name="Document" r:id="rId4" imgW="5727286" imgH="8860900" progId="Word.Document.12">
                  <p:embed/>
                </p:oleObj>
              </mc:Choice>
              <mc:Fallback>
                <p:oleObj name="Document" r:id="rId4" imgW="5727286" imgH="8860900" progId="Word.Document.12">
                  <p:embed/>
                  <p:pic>
                    <p:nvPicPr>
                      <p:cNvPr id="0" name=""/>
                      <p:cNvPicPr/>
                      <p:nvPr/>
                    </p:nvPicPr>
                    <p:blipFill>
                      <a:blip r:embed="rId5"/>
                      <a:stretch>
                        <a:fillRect/>
                      </a:stretch>
                    </p:blipFill>
                    <p:spPr>
                      <a:xfrm>
                        <a:off x="2051720" y="0"/>
                        <a:ext cx="5119888" cy="7919585"/>
                      </a:xfrm>
                      <a:prstGeom prst="rect">
                        <a:avLst/>
                      </a:prstGeom>
                    </p:spPr>
                  </p:pic>
                </p:oleObj>
              </mc:Fallback>
            </mc:AlternateContent>
          </a:graphicData>
        </a:graphic>
      </p:graphicFrame>
    </p:spTree>
    <p:extLst>
      <p:ext uri="{BB962C8B-B14F-4D97-AF65-F5344CB8AC3E}">
        <p14:creationId xmlns:p14="http://schemas.microsoft.com/office/powerpoint/2010/main" val="3241208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urvey</a:t>
            </a:r>
            <a:endParaRPr lang="en-GB" dirty="0"/>
          </a:p>
        </p:txBody>
      </p:sp>
      <p:pic>
        <p:nvPicPr>
          <p:cNvPr id="8" name="Content Placeholder 7" descr="PREVIEW: MAINSTREAMING GENOMICS: RE-CONTACTING PATIENTS IN A DYNAMIC HEALTHCARE ENVIRONMENT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035" t="9000" r="3311" b="3549"/>
          <a:stretch/>
        </p:blipFill>
        <p:spPr>
          <a:xfrm>
            <a:off x="95004" y="1340768"/>
            <a:ext cx="8885102" cy="4430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19505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GB" sz="3600" dirty="0" smtClean="0"/>
              <a:t/>
            </a:r>
            <a:br>
              <a:rPr lang="en-GB" sz="3600" dirty="0" smtClean="0"/>
            </a:br>
            <a:r>
              <a:rPr lang="en-GB" sz="3600" dirty="0" smtClean="0"/>
              <a:t>Re-contacting </a:t>
            </a:r>
            <a:r>
              <a:rPr lang="en-GB" sz="3600" dirty="0"/>
              <a:t>happens, and mainly on an occasional </a:t>
            </a:r>
            <a:r>
              <a:rPr lang="en-GB" sz="3600" dirty="0" smtClean="0"/>
              <a:t>basis</a:t>
            </a:r>
            <a:r>
              <a:rPr lang="en-GB" dirty="0"/>
              <a:t/>
            </a:r>
            <a:br>
              <a:rPr lang="en-GB" dirty="0"/>
            </a:br>
            <a:endParaRPr lang="en-GB" dirty="0"/>
          </a:p>
        </p:txBody>
      </p:sp>
      <p:sp>
        <p:nvSpPr>
          <p:cNvPr id="3" name="Content Placeholder 2"/>
          <p:cNvSpPr>
            <a:spLocks noGrp="1"/>
          </p:cNvSpPr>
          <p:nvPr>
            <p:ph sz="half" idx="1"/>
          </p:nvPr>
        </p:nvSpPr>
        <p:spPr/>
        <p:txBody>
          <a:bodyPr>
            <a:norm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p:txBody>
      </p:sp>
      <p:pic>
        <p:nvPicPr>
          <p:cNvPr id="4099" name="Picture 3" descr="\\isad.isadroot.ex.ac.uk\UOE\User\Desktop\mainstreaming-genomics-re-contacting-patients-in-a-dynamic-healthcare-environment-q5(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7557025" cy="29377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07904" y="4306163"/>
            <a:ext cx="4572000" cy="1754326"/>
          </a:xfrm>
          <a:prstGeom prst="rect">
            <a:avLst/>
          </a:prstGeom>
        </p:spPr>
        <p:txBody>
          <a:bodyPr>
            <a:spAutoFit/>
          </a:bodyPr>
          <a:lstStyle/>
          <a:p>
            <a:r>
              <a:rPr lang="en-GB" dirty="0" smtClean="0"/>
              <a:t>Many </a:t>
            </a:r>
            <a:r>
              <a:rPr lang="en-GB" dirty="0"/>
              <a:t>different reasons for re-contacting patients are reported (e.g. lab reports, review of patients’ notes, new test becomes available, new research results that have clinical, actionable implication for patient and  family, patient reaches reproductive age)</a:t>
            </a:r>
          </a:p>
        </p:txBody>
      </p:sp>
    </p:spTree>
    <p:extLst>
      <p:ext uri="{BB962C8B-B14F-4D97-AF65-F5344CB8AC3E}">
        <p14:creationId xmlns:p14="http://schemas.microsoft.com/office/powerpoint/2010/main" val="373704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dirty="0" smtClean="0"/>
              <a:t/>
            </a:r>
            <a:br>
              <a:rPr lang="en-GB" sz="3200" dirty="0" smtClean="0"/>
            </a:br>
            <a:r>
              <a:rPr lang="en-GB" sz="3200" dirty="0" smtClean="0"/>
              <a:t>Most </a:t>
            </a:r>
            <a:r>
              <a:rPr lang="en-GB" sz="3200" dirty="0"/>
              <a:t>centres use clinical databases for re-contacting purposes </a:t>
            </a:r>
            <a:br>
              <a:rPr lang="en-GB" sz="3200" dirty="0"/>
            </a:br>
            <a:endParaRPr lang="en-GB" sz="3200" dirty="0"/>
          </a:p>
        </p:txBody>
      </p:sp>
      <p:pic>
        <p:nvPicPr>
          <p:cNvPr id="6146" name="Picture 2" descr="\\isad.isadroot.ex.ac.uk\UOE\User\Desktop\mainstreaming-genomics-re-contacting-patients-in-a-dynamic-healthcare-environment-q7(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091362" cy="31455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25193" y="4622141"/>
            <a:ext cx="4572000" cy="923330"/>
          </a:xfrm>
          <a:prstGeom prst="rect">
            <a:avLst/>
          </a:prstGeom>
        </p:spPr>
        <p:txBody>
          <a:bodyPr>
            <a:spAutoFit/>
          </a:bodyPr>
          <a:lstStyle/>
          <a:p>
            <a:r>
              <a:rPr lang="en-GB" dirty="0" smtClean="0"/>
              <a:t>Databases </a:t>
            </a:r>
            <a:r>
              <a:rPr lang="en-GB" dirty="0"/>
              <a:t>were mainly used to identify patients, less often to review notes and flag </a:t>
            </a:r>
            <a:r>
              <a:rPr lang="en-GB" dirty="0" smtClean="0"/>
              <a:t>patients </a:t>
            </a:r>
            <a:endParaRPr lang="en-GB" dirty="0"/>
          </a:p>
        </p:txBody>
      </p:sp>
    </p:spTree>
    <p:extLst>
      <p:ext uri="{BB962C8B-B14F-4D97-AF65-F5344CB8AC3E}">
        <p14:creationId xmlns:p14="http://schemas.microsoft.com/office/powerpoint/2010/main" val="94644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dirty="0"/>
              <a:t/>
            </a:r>
            <a:br>
              <a:rPr lang="en-GB" dirty="0"/>
            </a:br>
            <a:r>
              <a:rPr lang="en-GB" sz="3600" dirty="0" smtClean="0"/>
              <a:t>The majority of centres do not routinely ask patients about their re-contacting preferences </a:t>
            </a:r>
            <a:br>
              <a:rPr lang="en-GB" sz="3600" dirty="0" smtClean="0"/>
            </a:br>
            <a:r>
              <a:rPr lang="en-GB" sz="3600" dirty="0" smtClean="0"/>
              <a:t/>
            </a:r>
            <a:br>
              <a:rPr lang="en-GB" sz="3600" dirty="0" smtClean="0"/>
            </a:br>
            <a:endParaRPr lang="en-GB" dirty="0"/>
          </a:p>
        </p:txBody>
      </p:sp>
      <p:sp>
        <p:nvSpPr>
          <p:cNvPr id="3" name="Content Placeholder 2"/>
          <p:cNvSpPr>
            <a:spLocks noGrp="1"/>
          </p:cNvSpPr>
          <p:nvPr>
            <p:ph idx="1"/>
          </p:nvPr>
        </p:nvSpPr>
        <p:spPr>
          <a:xfrm>
            <a:off x="45720" y="1600200"/>
            <a:ext cx="9052560" cy="4525963"/>
          </a:xfrm>
        </p:spPr>
        <p:txBody>
          <a:bodyPr/>
          <a:lstStyle/>
          <a:p>
            <a:pPr marL="0" indent="0">
              <a:buNone/>
            </a:pPr>
            <a:endParaRPr lang="en-GB" dirty="0"/>
          </a:p>
        </p:txBody>
      </p:sp>
      <p:pic>
        <p:nvPicPr>
          <p:cNvPr id="7170" name="Picture 2" descr="\\isad.isadroot.ex.ac.uk\UOE\User\mainstreaming-genomics-re-contacting-patients-in-a-dynamic-healthcare-environment-q8(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23" y="1751741"/>
            <a:ext cx="7557026" cy="29377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95936" y="3568647"/>
            <a:ext cx="4572000" cy="2308324"/>
          </a:xfrm>
          <a:prstGeom prst="rect">
            <a:avLst/>
          </a:prstGeom>
        </p:spPr>
        <p:txBody>
          <a:bodyPr>
            <a:spAutoFit/>
          </a:bodyPr>
          <a:lstStyle/>
          <a:p>
            <a:r>
              <a:rPr lang="en-GB" dirty="0" smtClean="0"/>
              <a:t>The </a:t>
            </a:r>
            <a:r>
              <a:rPr lang="en-GB" dirty="0"/>
              <a:t>idea of an ‘open door policy’ </a:t>
            </a:r>
            <a:r>
              <a:rPr lang="en-GB" dirty="0" smtClean="0"/>
              <a:t>surfaced </a:t>
            </a:r>
            <a:r>
              <a:rPr lang="en-GB" dirty="0"/>
              <a:t>often. </a:t>
            </a:r>
            <a:r>
              <a:rPr lang="en-GB" dirty="0" smtClean="0"/>
              <a:t>Whilst </a:t>
            </a:r>
            <a:r>
              <a:rPr lang="en-GB" dirty="0"/>
              <a:t>some centres stated to have re-contacting questions in their consent forms for genetic testing, others expressed concerns about raising unrealistic expectations  in patients- and therefore  did not mention re-contacting to patients  and /or did not record patients </a:t>
            </a:r>
            <a:r>
              <a:rPr lang="en-GB" dirty="0" smtClean="0"/>
              <a:t>preferences</a:t>
            </a:r>
            <a:endParaRPr lang="en-GB" dirty="0"/>
          </a:p>
        </p:txBody>
      </p:sp>
    </p:spTree>
    <p:extLst>
      <p:ext uri="{BB962C8B-B14F-4D97-AF65-F5344CB8AC3E}">
        <p14:creationId xmlns:p14="http://schemas.microsoft.com/office/powerpoint/2010/main" val="983916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400" dirty="0" smtClean="0">
                <a:latin typeface="+mn-lt"/>
              </a:rPr>
              <a:t>A </a:t>
            </a:r>
            <a:r>
              <a:rPr lang="en-GB" sz="2400" dirty="0">
                <a:latin typeface="+mn-lt"/>
              </a:rPr>
              <a:t>significant number of centres consider there would be </a:t>
            </a:r>
            <a:r>
              <a:rPr lang="en-GB" sz="2400" dirty="0" smtClean="0">
                <a:latin typeface="+mn-lt"/>
              </a:rPr>
              <a:t>reasons</a:t>
            </a:r>
            <a:r>
              <a:rPr lang="en-GB" sz="2400" dirty="0">
                <a:latin typeface="+mn-lt"/>
              </a:rPr>
              <a:t> </a:t>
            </a:r>
            <a:r>
              <a:rPr lang="en-GB" sz="2400" dirty="0" smtClean="0">
                <a:latin typeface="+mn-lt"/>
              </a:rPr>
              <a:t>(clinical </a:t>
            </a:r>
            <a:r>
              <a:rPr lang="en-GB" sz="2400" dirty="0">
                <a:latin typeface="+mn-lt"/>
              </a:rPr>
              <a:t>implications</a:t>
            </a:r>
            <a:r>
              <a:rPr lang="en-GB" sz="2400" dirty="0" smtClean="0">
                <a:latin typeface="+mn-lt"/>
              </a:rPr>
              <a:t>) to </a:t>
            </a:r>
            <a:r>
              <a:rPr lang="en-GB" sz="2400" dirty="0">
                <a:latin typeface="+mn-lt"/>
              </a:rPr>
              <a:t>re-contact patients even if patients formerly indicated they would not want to be re-contacted </a:t>
            </a:r>
          </a:p>
        </p:txBody>
      </p:sp>
      <p:sp>
        <p:nvSpPr>
          <p:cNvPr id="3" name="Content Placeholder 2"/>
          <p:cNvSpPr>
            <a:spLocks noGrp="1"/>
          </p:cNvSpPr>
          <p:nvPr>
            <p:ph idx="1"/>
          </p:nvPr>
        </p:nvSpPr>
        <p:spPr/>
        <p:txBody>
          <a:bodyPr>
            <a:normAutofit/>
          </a:bodyPr>
          <a:lstStyle/>
          <a:p>
            <a:endParaRPr lang="en-GB" dirty="0" smtClean="0"/>
          </a:p>
          <a:p>
            <a:endParaRPr lang="en-GB" dirty="0"/>
          </a:p>
        </p:txBody>
      </p:sp>
      <p:pic>
        <p:nvPicPr>
          <p:cNvPr id="8194" name="Picture 2" descr="\\isad.isadroot.ex.ac.uk\UOE\User\mainstreaming-genomics-re-contacting-patients-in-a-dynamic-healthcare-environment-q10(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65" y="2006403"/>
            <a:ext cx="8312727" cy="32315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936" y="4653136"/>
            <a:ext cx="4572000" cy="923330"/>
          </a:xfrm>
          <a:prstGeom prst="rect">
            <a:avLst/>
          </a:prstGeom>
        </p:spPr>
        <p:txBody>
          <a:bodyPr>
            <a:spAutoFit/>
          </a:bodyPr>
          <a:lstStyle/>
          <a:p>
            <a:r>
              <a:rPr lang="en-GB" dirty="0" smtClean="0"/>
              <a:t>In </a:t>
            </a:r>
            <a:r>
              <a:rPr lang="en-GB" dirty="0"/>
              <a:t>this case the GP is mentioned several times as a  (first) point of contact  to involve in this process </a:t>
            </a:r>
          </a:p>
        </p:txBody>
      </p:sp>
    </p:spTree>
    <p:extLst>
      <p:ext uri="{BB962C8B-B14F-4D97-AF65-F5344CB8AC3E}">
        <p14:creationId xmlns:p14="http://schemas.microsoft.com/office/powerpoint/2010/main" val="1154214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smtClean="0">
                <a:latin typeface="+mn-lt"/>
              </a:rPr>
              <a:t>Almost half of the </a:t>
            </a:r>
            <a:r>
              <a:rPr lang="en-GB" sz="2800" dirty="0">
                <a:latin typeface="+mn-lt"/>
              </a:rPr>
              <a:t>centres are unsure about whether genetic services should implement re-contacting </a:t>
            </a:r>
            <a:r>
              <a:rPr lang="en-GB" sz="3200" dirty="0"/>
              <a:t>systems </a:t>
            </a:r>
          </a:p>
        </p:txBody>
      </p:sp>
      <p:sp>
        <p:nvSpPr>
          <p:cNvPr id="3" name="Content Placeholder 2"/>
          <p:cNvSpPr>
            <a:spLocks noGrp="1"/>
          </p:cNvSpPr>
          <p:nvPr>
            <p:ph idx="1"/>
          </p:nvPr>
        </p:nvSpPr>
        <p:spPr/>
        <p:txBody>
          <a:bodyPr/>
          <a:lstStyle/>
          <a:p>
            <a:endParaRPr lang="en-GB" dirty="0"/>
          </a:p>
        </p:txBody>
      </p:sp>
      <p:pic>
        <p:nvPicPr>
          <p:cNvPr id="9218" name="Picture 2" descr="\\isad.isadroot.ex.ac.uk\UOE\User\Desktop\mainstreaming-genomics-re-contacting-patients-in-a-dynamic-healthcare-environment-q11(p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8312728" cy="3231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3928" y="3933056"/>
            <a:ext cx="4392488" cy="2585323"/>
          </a:xfrm>
          <a:prstGeom prst="rect">
            <a:avLst/>
          </a:prstGeom>
          <a:noFill/>
        </p:spPr>
        <p:txBody>
          <a:bodyPr wrap="square" rtlCol="0">
            <a:spAutoFit/>
          </a:bodyPr>
          <a:lstStyle/>
          <a:p>
            <a:r>
              <a:rPr lang="en-GB" dirty="0" smtClean="0"/>
              <a:t>Re-contacting procedures </a:t>
            </a:r>
            <a:r>
              <a:rPr lang="en-GB" dirty="0"/>
              <a:t>are different across centres (e.g. using patient database, via GP, phone, letter, patients’ preferences about re-contacting taken when taking consent for a genetic test). This is a sign of potentially unequitable care. </a:t>
            </a:r>
          </a:p>
          <a:p>
            <a:r>
              <a:rPr lang="en-GB" dirty="0"/>
              <a:t>Lack of time/resources/infrastructures is a common issue.</a:t>
            </a:r>
          </a:p>
          <a:p>
            <a:endParaRPr lang="en-GB" dirty="0"/>
          </a:p>
        </p:txBody>
      </p:sp>
    </p:spTree>
    <p:extLst>
      <p:ext uri="{BB962C8B-B14F-4D97-AF65-F5344CB8AC3E}">
        <p14:creationId xmlns:p14="http://schemas.microsoft.com/office/powerpoint/2010/main" val="777038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Definition of re-contacting</a:t>
            </a:r>
            <a:endParaRPr lang="en-GB" sz="3200" b="1" dirty="0">
              <a:latin typeface="Helvetica" panose="020B0604020202020204" pitchFamily="34" charset="0"/>
              <a:cs typeface="Helvetica" panose="020B0604020202020204" pitchFamily="34" charset="0"/>
            </a:endParaRPr>
          </a:p>
        </p:txBody>
      </p:sp>
      <p:sp>
        <p:nvSpPr>
          <p:cNvPr id="4" name="Text Placeholder 3"/>
          <p:cNvSpPr>
            <a:spLocks noGrp="1"/>
          </p:cNvSpPr>
          <p:nvPr>
            <p:ph idx="1"/>
          </p:nvPr>
        </p:nvSpPr>
        <p:spPr/>
        <p:txBody>
          <a:bodyPr/>
          <a:lstStyle/>
          <a:p>
            <a:pPr marL="0" indent="0">
              <a:buNone/>
            </a:pPr>
            <a:r>
              <a:rPr lang="en-GB" sz="2800" dirty="0" smtClean="0">
                <a:latin typeface="Helvetica" panose="020B0604020202020204" pitchFamily="34" charset="0"/>
                <a:cs typeface="Helvetica" panose="020B0604020202020204" pitchFamily="34" charset="0"/>
              </a:rPr>
              <a:t>Healthcare professionals’ (HCP) ethical responsibility/legal obligation to re-contact former patients about new genetic information.</a:t>
            </a:r>
          </a:p>
          <a:p>
            <a:pPr marL="0" indent="0">
              <a:buNone/>
            </a:pPr>
            <a:endParaRPr lang="en-GB" dirty="0" smtClean="0">
              <a:latin typeface="Helvetica" panose="020B0604020202020204" pitchFamily="34" charset="0"/>
              <a:cs typeface="Helvetica" panose="020B0604020202020204" pitchFamily="34" charset="0"/>
            </a:endParaRPr>
          </a:p>
          <a:p>
            <a:pPr marL="514350" indent="-514350">
              <a:buFont typeface="+mj-lt"/>
              <a:buAutoNum type="arabicPeriod"/>
            </a:pPr>
            <a:r>
              <a:rPr lang="en-GB" sz="2800" dirty="0">
                <a:latin typeface="Helvetica" panose="020B0604020202020204" pitchFamily="34" charset="0"/>
                <a:cs typeface="Helvetica" panose="020B0604020202020204" pitchFamily="34" charset="0"/>
              </a:rPr>
              <a:t>Ethical responsibility/Legal duty</a:t>
            </a:r>
          </a:p>
          <a:p>
            <a:pPr marL="514350" indent="-514350">
              <a:buFont typeface="+mj-lt"/>
              <a:buAutoNum type="arabicPeriod"/>
            </a:pPr>
            <a:r>
              <a:rPr lang="en-GB" sz="2800" dirty="0">
                <a:latin typeface="Helvetica" panose="020B0604020202020204" pitchFamily="34" charset="0"/>
                <a:cs typeface="Helvetica" panose="020B0604020202020204" pitchFamily="34" charset="0"/>
              </a:rPr>
              <a:t>Excludes ongoing treatment relationships</a:t>
            </a:r>
          </a:p>
          <a:p>
            <a:pPr marL="514350" indent="-514350">
              <a:buFont typeface="+mj-lt"/>
              <a:buAutoNum type="arabicPeriod"/>
            </a:pPr>
            <a:r>
              <a:rPr lang="en-GB" sz="2800" dirty="0">
                <a:latin typeface="Helvetica" panose="020B0604020202020204" pitchFamily="34" charset="0"/>
                <a:cs typeface="Helvetica" panose="020B0604020202020204" pitchFamily="34" charset="0"/>
              </a:rPr>
              <a:t>Clinical/research practice   </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049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latin typeface="Helvetica" panose="020B0604020202020204" pitchFamily="34" charset="0"/>
                <a:cs typeface="Helvetica" panose="020B0604020202020204" pitchFamily="34" charset="0"/>
              </a:rPr>
              <a:t>Thank you very much for your attention!</a:t>
            </a:r>
          </a:p>
          <a:p>
            <a:pPr marL="0" indent="0">
              <a:buNone/>
            </a:pPr>
            <a:endParaRPr lang="en-GB" sz="1400" dirty="0">
              <a:latin typeface="Helvetica" panose="020B0604020202020204" pitchFamily="34" charset="0"/>
              <a:cs typeface="Helvetica" panose="020B0604020202020204" pitchFamily="34" charset="0"/>
            </a:endParaRPr>
          </a:p>
          <a:p>
            <a:pPr marL="0" indent="0">
              <a:buNone/>
            </a:pPr>
            <a:endParaRPr lang="en-GB" sz="1400" dirty="0" smtClean="0">
              <a:latin typeface="Helvetica" panose="020B0604020202020204" pitchFamily="34" charset="0"/>
              <a:cs typeface="Helvetica" panose="020B0604020202020204" pitchFamily="34" charset="0"/>
            </a:endParaRPr>
          </a:p>
          <a:p>
            <a:pPr marL="0" indent="0">
              <a:buNone/>
            </a:pPr>
            <a:endParaRPr lang="en-GB" sz="1400" dirty="0">
              <a:latin typeface="Helvetica" panose="020B0604020202020204" pitchFamily="34" charset="0"/>
              <a:cs typeface="Helvetica" panose="020B0604020202020204" pitchFamily="34" charset="0"/>
            </a:endParaRPr>
          </a:p>
          <a:p>
            <a:pPr marL="0" indent="0">
              <a:buNone/>
            </a:pPr>
            <a:endParaRPr lang="en-GB" sz="1400" dirty="0" smtClean="0">
              <a:latin typeface="Helvetica" panose="020B0604020202020204" pitchFamily="34" charset="0"/>
              <a:cs typeface="Helvetica" panose="020B0604020202020204" pitchFamily="34" charset="0"/>
            </a:endParaRPr>
          </a:p>
          <a:p>
            <a:pPr marL="0" indent="0">
              <a:buNone/>
            </a:pPr>
            <a:endParaRPr lang="en-GB" sz="1400" dirty="0">
              <a:latin typeface="Helvetica" panose="020B0604020202020204" pitchFamily="34" charset="0"/>
              <a:cs typeface="Helvetica" panose="020B0604020202020204" pitchFamily="34" charset="0"/>
            </a:endParaRPr>
          </a:p>
          <a:p>
            <a:pPr marL="0" indent="0">
              <a:buNone/>
            </a:pPr>
            <a:endParaRPr lang="en-GB" sz="1400" dirty="0" smtClean="0">
              <a:latin typeface="Helvetica" panose="020B0604020202020204" pitchFamily="34" charset="0"/>
              <a:cs typeface="Helvetica" panose="020B0604020202020204" pitchFamily="34" charset="0"/>
            </a:endParaRPr>
          </a:p>
          <a:p>
            <a:pPr marL="0" indent="0">
              <a:buNone/>
            </a:pPr>
            <a:endParaRPr lang="en-GB" sz="1400" dirty="0">
              <a:latin typeface="Helvetica" panose="020B0604020202020204" pitchFamily="34" charset="0"/>
              <a:cs typeface="Helvetica" panose="020B0604020202020204" pitchFamily="34" charset="0"/>
            </a:endParaRPr>
          </a:p>
          <a:p>
            <a:pPr marL="0" indent="0">
              <a:buNone/>
            </a:pPr>
            <a:endParaRPr lang="en-GB" sz="1400" dirty="0" smtClean="0">
              <a:latin typeface="Helvetica" panose="020B0604020202020204" pitchFamily="34" charset="0"/>
              <a:cs typeface="Helvetica" panose="020B0604020202020204" pitchFamily="34" charset="0"/>
            </a:endParaRPr>
          </a:p>
          <a:p>
            <a:pPr marL="0" indent="0">
              <a:buNone/>
            </a:pPr>
            <a:endParaRPr lang="en-GB" sz="1400" dirty="0">
              <a:latin typeface="Helvetica" panose="020B0604020202020204" pitchFamily="34" charset="0"/>
              <a:cs typeface="Helvetica" panose="020B0604020202020204" pitchFamily="34" charset="0"/>
            </a:endParaRPr>
          </a:p>
          <a:p>
            <a:pPr marL="0" indent="0">
              <a:buNone/>
            </a:pPr>
            <a:r>
              <a:rPr lang="en-GB" sz="2400" dirty="0" smtClean="0">
                <a:latin typeface="Helvetica" panose="020B0604020202020204" pitchFamily="34" charset="0"/>
                <a:cs typeface="Helvetica" panose="020B0604020202020204" pitchFamily="34" charset="0"/>
              </a:rPr>
              <a:t>Project webpage: </a:t>
            </a:r>
            <a:r>
              <a:rPr lang="en-GB" sz="2400" dirty="0">
                <a:latin typeface="Helvetica" panose="020B0604020202020204" pitchFamily="34" charset="0"/>
                <a:cs typeface="Helvetica" panose="020B0604020202020204" pitchFamily="34" charset="0"/>
                <a:hlinkClick r:id="rId2"/>
              </a:rPr>
              <a:t>http://</a:t>
            </a:r>
            <a:r>
              <a:rPr lang="en-GB" sz="2400" dirty="0" smtClean="0">
                <a:latin typeface="Helvetica" panose="020B0604020202020204" pitchFamily="34" charset="0"/>
                <a:cs typeface="Helvetica" panose="020B0604020202020204" pitchFamily="34" charset="0"/>
                <a:hlinkClick r:id="rId2"/>
              </a:rPr>
              <a:t>ex.ac.uk/mgc</a:t>
            </a:r>
            <a:r>
              <a:rPr lang="en-GB" sz="2400" dirty="0" smtClean="0">
                <a:latin typeface="Helvetica" panose="020B0604020202020204" pitchFamily="34" charset="0"/>
                <a:cs typeface="Helvetica" panose="020B0604020202020204" pitchFamily="34" charset="0"/>
              </a:rPr>
              <a:t> </a:t>
            </a:r>
          </a:p>
          <a:p>
            <a:pPr marL="0" indent="0">
              <a:buNone/>
            </a:pPr>
            <a:r>
              <a:rPr lang="en-GB" sz="2400" dirty="0" smtClean="0">
                <a:latin typeface="Helvetica" panose="020B0604020202020204" pitchFamily="34" charset="0"/>
                <a:cs typeface="Helvetica" panose="020B0604020202020204" pitchFamily="34" charset="0"/>
              </a:rPr>
              <a:t>Project email </a:t>
            </a:r>
            <a:r>
              <a:rPr lang="en-GB" sz="2400" dirty="0">
                <a:latin typeface="Helvetica" panose="020B0604020202020204" pitchFamily="34" charset="0"/>
                <a:cs typeface="Helvetica" panose="020B0604020202020204" pitchFamily="34" charset="0"/>
              </a:rPr>
              <a:t>address: </a:t>
            </a:r>
            <a:r>
              <a:rPr lang="en-GB" sz="2400" dirty="0" smtClean="0">
                <a:latin typeface="Helvetica" panose="020B0604020202020204" pitchFamily="34" charset="0"/>
                <a:cs typeface="Helvetica" panose="020B0604020202020204" pitchFamily="34" charset="0"/>
                <a:hlinkClick r:id="rId3"/>
              </a:rPr>
              <a:t>recontact-genomics@exeter.ac.uk</a:t>
            </a:r>
            <a:endParaRPr lang="en-GB" sz="2400" dirty="0">
              <a:latin typeface="Helvetica" panose="020B0604020202020204" pitchFamily="34" charset="0"/>
              <a:cs typeface="Helvetica"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512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Re-contacting Facts </a:t>
            </a:r>
            <a:endParaRPr lang="en-GB" sz="32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r>
              <a:rPr lang="en-GB" sz="3400" dirty="0" smtClean="0">
                <a:latin typeface="Helvetica" panose="020B0604020202020204" pitchFamily="34" charset="0"/>
                <a:cs typeface="Helvetica" panose="020B0604020202020204" pitchFamily="34" charset="0"/>
              </a:rPr>
              <a:t>There is no professional consensus on best practices for re-contacting. Re-contacting not </a:t>
            </a:r>
            <a:r>
              <a:rPr lang="en-GB" sz="3400" dirty="0">
                <a:latin typeface="Helvetica" panose="020B0604020202020204" pitchFamily="34" charset="0"/>
                <a:cs typeface="Helvetica" panose="020B0604020202020204" pitchFamily="34" charset="0"/>
              </a:rPr>
              <a:t>currently considered an ethical or legal duty in the </a:t>
            </a:r>
            <a:r>
              <a:rPr lang="en-GB" sz="3400" dirty="0" smtClean="0">
                <a:latin typeface="Helvetica" panose="020B0604020202020204" pitchFamily="34" charset="0"/>
                <a:cs typeface="Helvetica" panose="020B0604020202020204" pitchFamily="34" charset="0"/>
              </a:rPr>
              <a:t>UK</a:t>
            </a:r>
          </a:p>
          <a:p>
            <a:pPr marL="0" indent="0">
              <a:buNone/>
            </a:pPr>
            <a:endParaRPr lang="en-GB" sz="3400" dirty="0" smtClean="0">
              <a:latin typeface="Helvetica" panose="020B0604020202020204" pitchFamily="34" charset="0"/>
              <a:cs typeface="Helvetica" panose="020B0604020202020204" pitchFamily="34" charset="0"/>
            </a:endParaRPr>
          </a:p>
          <a:p>
            <a:r>
              <a:rPr lang="en-GB" sz="3400" dirty="0">
                <a:latin typeface="Helvetica" panose="020B0604020202020204" pitchFamily="34" charset="0"/>
                <a:cs typeface="Helvetica" panose="020B0604020202020204" pitchFamily="34" charset="0"/>
              </a:rPr>
              <a:t>American and Canadian courts  have established a duty to </a:t>
            </a:r>
            <a:r>
              <a:rPr lang="en-GB" sz="3400" dirty="0" smtClean="0">
                <a:latin typeface="Helvetica" panose="020B0604020202020204" pitchFamily="34" charset="0"/>
                <a:cs typeface="Helvetica" panose="020B0604020202020204" pitchFamily="34" charset="0"/>
              </a:rPr>
              <a:t>re-contact </a:t>
            </a:r>
            <a:r>
              <a:rPr lang="en-GB" sz="3400" dirty="0">
                <a:latin typeface="Helvetica" panose="020B0604020202020204" pitchFamily="34" charset="0"/>
                <a:cs typeface="Helvetica" panose="020B0604020202020204" pitchFamily="34" charset="0"/>
              </a:rPr>
              <a:t>in cases of defective drugs or devices (</a:t>
            </a:r>
            <a:r>
              <a:rPr lang="en-GB" sz="3400" dirty="0" smtClean="0">
                <a:latin typeface="Helvetica" panose="020B0604020202020204" pitchFamily="34" charset="0"/>
                <a:cs typeface="Helvetica" panose="020B0604020202020204" pitchFamily="34" charset="0"/>
              </a:rPr>
              <a:t>cases). Nonetheless</a:t>
            </a:r>
            <a:r>
              <a:rPr lang="en-GB" sz="3400" dirty="0">
                <a:latin typeface="Helvetica" panose="020B0604020202020204" pitchFamily="34" charset="0"/>
                <a:cs typeface="Helvetica" panose="020B0604020202020204" pitchFamily="34" charset="0"/>
              </a:rPr>
              <a:t>, </a:t>
            </a:r>
            <a:r>
              <a:rPr lang="en-GB" sz="3400" dirty="0" smtClean="0">
                <a:latin typeface="Helvetica" panose="020B0604020202020204" pitchFamily="34" charset="0"/>
                <a:cs typeface="Helvetica" panose="020B0604020202020204" pitchFamily="34" charset="0"/>
              </a:rPr>
              <a:t>it </a:t>
            </a:r>
            <a:r>
              <a:rPr lang="en-GB" sz="3400" dirty="0">
                <a:latin typeface="Helvetica" panose="020B0604020202020204" pitchFamily="34" charset="0"/>
                <a:cs typeface="Helvetica" panose="020B0604020202020204" pitchFamily="34" charset="0"/>
              </a:rPr>
              <a:t>is unclear for how long the duty to </a:t>
            </a:r>
            <a:r>
              <a:rPr lang="en-GB" sz="3400" dirty="0" smtClean="0">
                <a:latin typeface="Helvetica" panose="020B0604020202020204" pitchFamily="34" charset="0"/>
                <a:cs typeface="Helvetica" panose="020B0604020202020204" pitchFamily="34" charset="0"/>
              </a:rPr>
              <a:t>re-contact </a:t>
            </a:r>
            <a:r>
              <a:rPr lang="en-GB" sz="3400" dirty="0">
                <a:latin typeface="Helvetica" panose="020B0604020202020204" pitchFamily="34" charset="0"/>
                <a:cs typeface="Helvetica" panose="020B0604020202020204" pitchFamily="34" charset="0"/>
              </a:rPr>
              <a:t>might apply and with whom responsibility lies (</a:t>
            </a:r>
            <a:r>
              <a:rPr lang="en-GB" sz="3400" dirty="0" err="1">
                <a:latin typeface="Helvetica" panose="020B0604020202020204" pitchFamily="34" charset="0"/>
                <a:cs typeface="Helvetica" panose="020B0604020202020204" pitchFamily="34" charset="0"/>
              </a:rPr>
              <a:t>Knoppers</a:t>
            </a:r>
            <a:r>
              <a:rPr lang="en-GB" sz="3400" dirty="0">
                <a:latin typeface="Helvetica" panose="020B0604020202020204" pitchFamily="34" charset="0"/>
                <a:cs typeface="Helvetica" panose="020B0604020202020204" pitchFamily="34" charset="0"/>
              </a:rPr>
              <a:t> 2001), nor what kind of information change might trigger a duty to </a:t>
            </a:r>
            <a:r>
              <a:rPr lang="en-GB" sz="3400" dirty="0" smtClean="0">
                <a:latin typeface="Helvetica" panose="020B0604020202020204" pitchFamily="34" charset="0"/>
                <a:cs typeface="Helvetica" panose="020B0604020202020204" pitchFamily="34" charset="0"/>
              </a:rPr>
              <a:t>re-contact</a:t>
            </a:r>
          </a:p>
          <a:p>
            <a:pPr marL="0" indent="0">
              <a:buNone/>
            </a:pPr>
            <a:endParaRPr lang="en-GB" sz="3400" dirty="0">
              <a:latin typeface="Helvetica" panose="020B0604020202020204" pitchFamily="34" charset="0"/>
              <a:cs typeface="Helvetica" panose="020B0604020202020204" pitchFamily="34" charset="0"/>
            </a:endParaRPr>
          </a:p>
          <a:p>
            <a:r>
              <a:rPr lang="en-GB" sz="3400" dirty="0">
                <a:latin typeface="Helvetica" panose="020B0604020202020204" pitchFamily="34" charset="0"/>
                <a:cs typeface="Helvetica" panose="020B0604020202020204" pitchFamily="34" charset="0"/>
              </a:rPr>
              <a:t>Research exploring </a:t>
            </a:r>
            <a:r>
              <a:rPr lang="en-GB" sz="3400" dirty="0" smtClean="0">
                <a:latin typeface="Helvetica" panose="020B0604020202020204" pitchFamily="34" charset="0"/>
                <a:cs typeface="Helvetica" panose="020B0604020202020204" pitchFamily="34" charset="0"/>
              </a:rPr>
              <a:t>re-contacting </a:t>
            </a:r>
            <a:r>
              <a:rPr lang="en-GB" sz="3400" dirty="0">
                <a:latin typeface="Helvetica" panose="020B0604020202020204" pitchFamily="34" charset="0"/>
                <a:cs typeface="Helvetica" panose="020B0604020202020204" pitchFamily="34" charset="0"/>
              </a:rPr>
              <a:t>is limited, even while it is recognised as being of increasing importance in genetic medicine (Sharpe and Carter 2006; </a:t>
            </a:r>
            <a:r>
              <a:rPr lang="en-GB" sz="3400" dirty="0" err="1">
                <a:latin typeface="Helvetica" panose="020B0604020202020204" pitchFamily="34" charset="0"/>
                <a:cs typeface="Helvetica" panose="020B0604020202020204" pitchFamily="34" charset="0"/>
              </a:rPr>
              <a:t>Pyeritz</a:t>
            </a:r>
            <a:r>
              <a:rPr lang="en-GB" sz="3400" dirty="0">
                <a:latin typeface="Helvetica" panose="020B0604020202020204" pitchFamily="34" charset="0"/>
                <a:cs typeface="Helvetica" panose="020B0604020202020204" pitchFamily="34" charset="0"/>
              </a:rPr>
              <a:t> 2011</a:t>
            </a:r>
            <a:r>
              <a:rPr lang="en-GB" sz="3400" dirty="0" smtClean="0">
                <a:latin typeface="Helvetica" panose="020B0604020202020204" pitchFamily="34" charset="0"/>
                <a:cs typeface="Helvetica" panose="020B0604020202020204" pitchFamily="34" charset="0"/>
              </a:rPr>
              <a:t>)</a:t>
            </a:r>
          </a:p>
          <a:p>
            <a:pPr marL="0" indent="0">
              <a:buNone/>
            </a:pPr>
            <a:endParaRPr lang="en-GB" sz="3300"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62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Why is re-contacting important?</a:t>
            </a:r>
            <a:endParaRPr lang="en-GB" sz="32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GB" sz="2400" dirty="0" smtClean="0">
                <a:latin typeface="Helvetica" panose="020B0604020202020204" pitchFamily="34" charset="0"/>
                <a:cs typeface="Helvetica" panose="020B0604020202020204" pitchFamily="34" charset="0"/>
              </a:rPr>
              <a:t>Greater </a:t>
            </a:r>
            <a:r>
              <a:rPr lang="en-GB" sz="2400" u="sng" dirty="0" smtClean="0">
                <a:latin typeface="Helvetica" panose="020B0604020202020204" pitchFamily="34" charset="0"/>
                <a:cs typeface="Helvetica" panose="020B0604020202020204" pitchFamily="34" charset="0"/>
              </a:rPr>
              <a:t>integration</a:t>
            </a:r>
            <a:r>
              <a:rPr lang="en-GB" sz="2400" dirty="0" smtClean="0">
                <a:latin typeface="Helvetica" panose="020B0604020202020204" pitchFamily="34" charset="0"/>
                <a:cs typeface="Helvetica" panose="020B0604020202020204" pitchFamily="34" charset="0"/>
              </a:rPr>
              <a:t> of genomic knowledge into medical practice is of recognised importance in the NHS (e.g., Human Genomics Strategy Group 2012)</a:t>
            </a:r>
          </a:p>
          <a:p>
            <a:endParaRPr lang="en-GB" sz="2400" dirty="0" smtClean="0">
              <a:latin typeface="Helvetica" panose="020B0604020202020204" pitchFamily="34"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Tests more accurate and cheaper </a:t>
            </a:r>
          </a:p>
          <a:p>
            <a:pPr marL="0" indent="0">
              <a:buNone/>
            </a:pPr>
            <a:endParaRPr lang="en-GB" sz="2400" dirty="0" smtClean="0">
              <a:latin typeface="Helvetica" panose="020B0604020202020204" pitchFamily="34" charset="0"/>
              <a:cs typeface="Helvetica" panose="020B0604020202020204" pitchFamily="34" charset="0"/>
            </a:endParaRPr>
          </a:p>
          <a:p>
            <a:r>
              <a:rPr lang="en-GB" sz="2400" dirty="0" smtClean="0">
                <a:latin typeface="Helvetica" panose="020B0604020202020204" pitchFamily="34" charset="0"/>
                <a:cs typeface="Helvetica" panose="020B0604020202020204" pitchFamily="34" charset="0"/>
              </a:rPr>
              <a:t>New findings of clinical significance are becoming available to an increasing number of patients, such as new information about the significance of particular genetic profiles for cardiac health</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622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latin typeface="Helvetica" panose="020B0604020202020204" pitchFamily="34" charset="0"/>
                <a:cs typeface="Helvetica" panose="020B0604020202020204" pitchFamily="34" charset="0"/>
              </a:rPr>
              <a:t>Systematic </a:t>
            </a:r>
            <a:r>
              <a:rPr lang="en-GB" sz="2800" b="1" dirty="0">
                <a:latin typeface="Helvetica" panose="020B0604020202020204" pitchFamily="34" charset="0"/>
                <a:cs typeface="Helvetica" panose="020B0604020202020204" pitchFamily="34" charset="0"/>
              </a:rPr>
              <a:t>review of the </a:t>
            </a:r>
            <a:r>
              <a:rPr lang="en-GB" sz="2800" b="1" dirty="0" smtClean="0">
                <a:latin typeface="Helvetica" panose="020B0604020202020204" pitchFamily="34" charset="0"/>
                <a:cs typeface="Helvetica" panose="020B0604020202020204" pitchFamily="34" charset="0"/>
              </a:rPr>
              <a:t>literature                   </a:t>
            </a:r>
            <a:r>
              <a:rPr lang="en-GB" sz="1400" dirty="0" smtClean="0">
                <a:latin typeface="Helvetica" panose="020B0604020202020204" pitchFamily="34" charset="0"/>
                <a:cs typeface="Helvetica" panose="020B0604020202020204" pitchFamily="34" charset="0"/>
              </a:rPr>
              <a:t>(</a:t>
            </a:r>
            <a:r>
              <a:rPr lang="en-GB" sz="1400" dirty="0" err="1" smtClean="0">
                <a:latin typeface="Helvetica" panose="020B0604020202020204" pitchFamily="34" charset="0"/>
                <a:cs typeface="Helvetica" panose="020B0604020202020204" pitchFamily="34" charset="0"/>
              </a:rPr>
              <a:t>Otten</a:t>
            </a:r>
            <a:r>
              <a:rPr lang="en-GB" sz="1400" dirty="0" smtClean="0">
                <a:latin typeface="Helvetica" panose="020B0604020202020204" pitchFamily="34" charset="0"/>
                <a:cs typeface="Helvetica" panose="020B0604020202020204" pitchFamily="34" charset="0"/>
              </a:rPr>
              <a:t>, </a:t>
            </a:r>
            <a:r>
              <a:rPr lang="en-GB" sz="1400" dirty="0" err="1" smtClean="0">
                <a:latin typeface="Helvetica" panose="020B0604020202020204" pitchFamily="34" charset="0"/>
                <a:cs typeface="Helvetica" panose="020B0604020202020204" pitchFamily="34" charset="0"/>
              </a:rPr>
              <a:t>Plantiga</a:t>
            </a:r>
            <a:r>
              <a:rPr lang="en-GB" sz="1400" dirty="0" smtClean="0">
                <a:latin typeface="Helvetica" panose="020B0604020202020204" pitchFamily="34" charset="0"/>
                <a:cs typeface="Helvetica" panose="020B0604020202020204" pitchFamily="34" charset="0"/>
              </a:rPr>
              <a:t> et al. 2014)</a:t>
            </a:r>
            <a:endParaRPr lang="en-GB" sz="14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sz="2800" dirty="0" smtClean="0">
                <a:latin typeface="Helvetica" panose="020B0604020202020204" pitchFamily="34" charset="0"/>
                <a:cs typeface="Helvetica" panose="020B0604020202020204" pitchFamily="34" charset="0"/>
              </a:rPr>
              <a:t>61 articles </a:t>
            </a:r>
            <a:r>
              <a:rPr lang="en-GB" sz="2000" dirty="0" smtClean="0">
                <a:latin typeface="Helvetica" panose="020B0604020202020204" pitchFamily="34" charset="0"/>
                <a:cs typeface="Helvetica" panose="020B0604020202020204" pitchFamily="34" charset="0"/>
              </a:rPr>
              <a:t>United States; Canada; Europe; Australia; India; Israel 	             </a:t>
            </a:r>
          </a:p>
          <a:p>
            <a:pPr marL="0" indent="0">
              <a:buNone/>
            </a:pPr>
            <a:r>
              <a:rPr lang="en-GB" sz="2800" dirty="0" smtClean="0">
                <a:latin typeface="Helvetica" panose="020B0604020202020204" pitchFamily="34" charset="0"/>
                <a:cs typeface="Helvetica" panose="020B0604020202020204" pitchFamily="34" charset="0"/>
              </a:rPr>
              <a:t>Period</a:t>
            </a:r>
            <a:r>
              <a:rPr lang="en-GB" sz="2000" dirty="0" smtClean="0">
                <a:latin typeface="Helvetica" panose="020B0604020202020204" pitchFamily="34" charset="0"/>
                <a:cs typeface="Helvetica" panose="020B0604020202020204" pitchFamily="34" charset="0"/>
              </a:rPr>
              <a:t> 1991-2014</a:t>
            </a:r>
          </a:p>
          <a:p>
            <a:pPr marL="0" indent="0">
              <a:buNone/>
            </a:pPr>
            <a:endParaRPr lang="en-GB" sz="2000" dirty="0">
              <a:latin typeface="Helvetica" panose="020B0604020202020204" pitchFamily="34" charset="0"/>
              <a:cs typeface="Helvetica" panose="020B0604020202020204" pitchFamily="34" charset="0"/>
            </a:endParaRPr>
          </a:p>
          <a:p>
            <a:pPr marL="0" indent="0">
              <a:buNone/>
            </a:pPr>
            <a:r>
              <a:rPr lang="en-GB" sz="2800" dirty="0" smtClean="0">
                <a:latin typeface="Helvetica" panose="020B0604020202020204" pitchFamily="34" charset="0"/>
                <a:cs typeface="Helvetica" panose="020B0604020202020204" pitchFamily="34" charset="0"/>
              </a:rPr>
              <a:t>Ethical, Legal, Social, Psychological, Clinical and Practical Issues </a:t>
            </a:r>
            <a:r>
              <a:rPr lang="en-GB" sz="2400" dirty="0">
                <a:latin typeface="Helvetica" panose="020B0604020202020204" pitchFamily="34" charset="0"/>
                <a:cs typeface="Helvetica" panose="020B0604020202020204" pitchFamily="34" charset="0"/>
              </a:rPr>
              <a:t>(80%) </a:t>
            </a:r>
            <a:r>
              <a:rPr lang="en-GB" sz="2100" dirty="0" smtClean="0">
                <a:latin typeface="Helvetica" panose="020B0604020202020204" pitchFamily="34" charset="0"/>
                <a:cs typeface="Helvetica" panose="020B0604020202020204" pitchFamily="34" charset="0"/>
              </a:rPr>
              <a:t>with</a:t>
            </a:r>
            <a:r>
              <a:rPr lang="en-GB" sz="2800" dirty="0">
                <a:latin typeface="Helvetica" panose="020B0604020202020204" pitchFamily="34" charset="0"/>
                <a:cs typeface="Helvetica" panose="020B0604020202020204" pitchFamily="34" charset="0"/>
              </a:rPr>
              <a:t> </a:t>
            </a:r>
            <a:r>
              <a:rPr lang="en-GB" sz="2000" dirty="0" smtClean="0">
                <a:latin typeface="Helvetica" panose="020B0604020202020204" pitchFamily="34" charset="0"/>
                <a:cs typeface="Helvetica" panose="020B0604020202020204" pitchFamily="34" charset="0"/>
              </a:rPr>
              <a:t>clinical author</a:t>
            </a:r>
            <a:endParaRPr lang="en-GB" sz="2000" dirty="0">
              <a:latin typeface="Helvetica" panose="020B0604020202020204" pitchFamily="34" charset="0"/>
              <a:cs typeface="Helvetica" panose="020B0604020202020204" pitchFamily="34" charset="0"/>
            </a:endParaRPr>
          </a:p>
          <a:p>
            <a:pPr marL="0" indent="0">
              <a:buNone/>
            </a:pPr>
            <a:endParaRPr lang="en-GB" sz="2800" dirty="0" smtClean="0">
              <a:latin typeface="Helvetica" panose="020B0604020202020204" pitchFamily="34" charset="0"/>
              <a:cs typeface="Helvetica" panose="020B0604020202020204" pitchFamily="34" charset="0"/>
            </a:endParaRPr>
          </a:p>
          <a:p>
            <a:pPr marL="0" indent="0">
              <a:buNone/>
            </a:pPr>
            <a:r>
              <a:rPr lang="en-GB" sz="2800" dirty="0" smtClean="0">
                <a:latin typeface="Helvetica" panose="020B0604020202020204" pitchFamily="34" charset="0"/>
                <a:cs typeface="Helvetica" panose="020B0604020202020204" pitchFamily="34" charset="0"/>
              </a:rPr>
              <a:t>28 articles formulated conclusions</a:t>
            </a:r>
          </a:p>
          <a:p>
            <a:pPr lvl="1">
              <a:buFont typeface="Arial" panose="020B0604020202020204" pitchFamily="34" charset="0"/>
              <a:buChar char="•"/>
            </a:pPr>
            <a:r>
              <a:rPr lang="en-GB" sz="2000" dirty="0" smtClean="0">
                <a:latin typeface="Helvetica" panose="020B0604020202020204" pitchFamily="34" charset="0"/>
                <a:cs typeface="Helvetica" panose="020B0604020202020204" pitchFamily="34" charset="0"/>
              </a:rPr>
              <a:t>6 concluded a duty to re-contact apply (early papers, legal)</a:t>
            </a:r>
          </a:p>
          <a:p>
            <a:pPr lvl="1">
              <a:buFont typeface="Arial" panose="020B0604020202020204" pitchFamily="34" charset="0"/>
              <a:buChar char="•"/>
            </a:pPr>
            <a:r>
              <a:rPr lang="en-GB" sz="2000" dirty="0" smtClean="0">
                <a:latin typeface="Helvetica" panose="020B0604020202020204" pitchFamily="34" charset="0"/>
                <a:cs typeface="Helvetica" panose="020B0604020202020204" pitchFamily="34" charset="0"/>
              </a:rPr>
              <a:t>22 concluded that it does not </a:t>
            </a:r>
          </a:p>
          <a:p>
            <a:pPr lvl="1">
              <a:buFont typeface="Arial" panose="020B0604020202020204" pitchFamily="34" charset="0"/>
              <a:buChar char="•"/>
            </a:pPr>
            <a:r>
              <a:rPr lang="en-GB" sz="2000" dirty="0" smtClean="0">
                <a:latin typeface="Helvetica" panose="020B0604020202020204" pitchFamily="34" charset="0"/>
                <a:cs typeface="Helvetica" panose="020B0604020202020204" pitchFamily="34" charset="0"/>
              </a:rPr>
              <a:t>Different interpretation of ‘duty’ from legal considerations to moral ethical professional duty </a:t>
            </a:r>
          </a:p>
          <a:p>
            <a:pPr marL="0" indent="0">
              <a:buNone/>
            </a:pPr>
            <a:endParaRPr lang="en-GB" sz="2800" dirty="0" smtClean="0"/>
          </a:p>
          <a:p>
            <a:pPr marL="0" indent="0">
              <a:buNone/>
            </a:pPr>
            <a:endParaRPr lang="en-GB" sz="2800" dirty="0" smtClean="0"/>
          </a:p>
          <a:p>
            <a:pPr marL="0" indent="0">
              <a:buNone/>
            </a:pPr>
            <a:endParaRPr lang="en-GB" sz="2000" dirty="0"/>
          </a:p>
          <a:p>
            <a:pPr marL="0" indent="0">
              <a:buNone/>
            </a:pPr>
            <a:endParaRPr lang="en-GB" sz="2000" dirty="0" smtClean="0"/>
          </a:p>
        </p:txBody>
      </p:sp>
    </p:spTree>
    <p:extLst>
      <p:ext uri="{BB962C8B-B14F-4D97-AF65-F5344CB8AC3E}">
        <p14:creationId xmlns:p14="http://schemas.microsoft.com/office/powerpoint/2010/main" val="376375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Helvetica" panose="020B0604020202020204" pitchFamily="34" charset="0"/>
                <a:cs typeface="Helvetica" panose="020B0604020202020204" pitchFamily="34" charset="0"/>
              </a:rPr>
              <a:t>Re-contacting situations </a:t>
            </a:r>
            <a:endParaRPr lang="en-GB" sz="32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sz="3000" dirty="0" smtClean="0">
                <a:latin typeface="Helvetica" panose="020B0604020202020204" pitchFamily="34" charset="0"/>
                <a:cs typeface="Helvetica" panose="020B0604020202020204" pitchFamily="34" charset="0"/>
              </a:rPr>
              <a:t>New treatment options or screening recommendations</a:t>
            </a:r>
          </a:p>
          <a:p>
            <a:pPr marL="514350" indent="-514350">
              <a:buFont typeface="+mj-lt"/>
              <a:buAutoNum type="arabicPeriod"/>
            </a:pPr>
            <a:endParaRPr lang="en-GB" sz="3000" dirty="0" smtClean="0">
              <a:latin typeface="Helvetica" panose="020B0604020202020204" pitchFamily="34" charset="0"/>
              <a:cs typeface="Helvetica" panose="020B0604020202020204" pitchFamily="34" charset="0"/>
            </a:endParaRPr>
          </a:p>
          <a:p>
            <a:pPr marL="514350" indent="-514350">
              <a:buFont typeface="+mj-lt"/>
              <a:buAutoNum type="arabicPeriod"/>
            </a:pPr>
            <a:r>
              <a:rPr lang="en-GB" sz="3000" dirty="0" smtClean="0">
                <a:latin typeface="Helvetica" panose="020B0604020202020204" pitchFamily="34" charset="0"/>
                <a:cs typeface="Helvetica" panose="020B0604020202020204" pitchFamily="34" charset="0"/>
              </a:rPr>
              <a:t>New technique or genetic test available </a:t>
            </a:r>
          </a:p>
          <a:p>
            <a:pPr marL="514350" indent="-514350">
              <a:buFont typeface="+mj-lt"/>
              <a:buAutoNum type="arabicPeriod"/>
            </a:pPr>
            <a:endParaRPr lang="en-GB" sz="3000" dirty="0" smtClean="0">
              <a:latin typeface="Helvetica" panose="020B0604020202020204" pitchFamily="34" charset="0"/>
              <a:cs typeface="Helvetica" panose="020B0604020202020204" pitchFamily="34" charset="0"/>
            </a:endParaRPr>
          </a:p>
          <a:p>
            <a:pPr marL="514350" indent="-514350">
              <a:buFont typeface="+mj-lt"/>
              <a:buAutoNum type="arabicPeriod"/>
            </a:pPr>
            <a:r>
              <a:rPr lang="en-GB" sz="3000" dirty="0" smtClean="0">
                <a:latin typeface="Helvetica" panose="020B0604020202020204" pitchFamily="34" charset="0"/>
                <a:cs typeface="Helvetica" panose="020B0604020202020204" pitchFamily="34" charset="0"/>
              </a:rPr>
              <a:t>New </a:t>
            </a:r>
            <a:r>
              <a:rPr lang="en-GB" sz="3000" dirty="0">
                <a:latin typeface="Helvetica" panose="020B0604020202020204" pitchFamily="34" charset="0"/>
                <a:cs typeface="Helvetica" panose="020B0604020202020204" pitchFamily="34" charset="0"/>
              </a:rPr>
              <a:t>lab information (e.g. new interpretation of former test results,  new gene associated with a disease formerly tested for,  new knowledge about Variants of Unknown Significance, expansion or reinterpretation of results from Whole Genome Sequencing)</a:t>
            </a:r>
          </a:p>
          <a:p>
            <a:pPr marL="514350" indent="-514350">
              <a:buFont typeface="+mj-lt"/>
              <a:buAutoNum type="arabicPeriod"/>
            </a:pPr>
            <a:endParaRPr lang="en-GB" sz="2800" dirty="0" smtClean="0"/>
          </a:p>
          <a:p>
            <a:pPr marL="0" indent="0">
              <a:buNone/>
            </a:pPr>
            <a:endParaRPr lang="en-GB" sz="2800" dirty="0" smtClean="0"/>
          </a:p>
          <a:p>
            <a:pPr marL="0" indent="0">
              <a:buNone/>
            </a:pPr>
            <a:endParaRPr lang="en-GB" dirty="0" smtClean="0"/>
          </a:p>
          <a:p>
            <a:endParaRPr lang="en-GB" dirty="0"/>
          </a:p>
        </p:txBody>
      </p:sp>
    </p:spTree>
    <p:extLst>
      <p:ext uri="{BB962C8B-B14F-4D97-AF65-F5344CB8AC3E}">
        <p14:creationId xmlns:p14="http://schemas.microsoft.com/office/powerpoint/2010/main" val="947151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GB" sz="3600" b="1" dirty="0" smtClean="0">
                <a:latin typeface="Arial" panose="020B0604020202020204" pitchFamily="34" charset="0"/>
                <a:cs typeface="Arial" panose="020B0604020202020204" pitchFamily="34" charset="0"/>
              </a:rPr>
              <a:t/>
            </a:r>
            <a:br>
              <a:rPr lang="en-GB" sz="3600" b="1" dirty="0" smtClean="0">
                <a:latin typeface="Arial" panose="020B0604020202020204" pitchFamily="34" charset="0"/>
                <a:cs typeface="Arial" panose="020B0604020202020204" pitchFamily="34" charset="0"/>
              </a:rPr>
            </a:br>
            <a:r>
              <a:rPr lang="en-GB" sz="3600" b="1" dirty="0" smtClean="0">
                <a:latin typeface="Helvetica" panose="020B0604020202020204" pitchFamily="34" charset="0"/>
                <a:cs typeface="Helvetica" panose="020B0604020202020204" pitchFamily="34" charset="0"/>
              </a:rPr>
              <a:t>Re-contacting problems </a:t>
            </a:r>
            <a:r>
              <a:rPr lang="en-GB" sz="3600" dirty="0">
                <a:latin typeface="Helvetica" panose="020B0604020202020204" pitchFamily="34" charset="0"/>
                <a:cs typeface="Helvetica" panose="020B0604020202020204" pitchFamily="34" charset="0"/>
              </a:rPr>
              <a:t/>
            </a:r>
            <a:br>
              <a:rPr lang="en-GB" sz="3600" dirty="0">
                <a:latin typeface="Helvetica" panose="020B0604020202020204" pitchFamily="34" charset="0"/>
                <a:cs typeface="Helvetica" panose="020B0604020202020204" pitchFamily="34" charset="0"/>
              </a:rPr>
            </a:br>
            <a:r>
              <a:rPr lang="en-GB" sz="3600" dirty="0" smtClean="0">
                <a:latin typeface="Helvetica" panose="020B0604020202020204" pitchFamily="34" charset="0"/>
                <a:cs typeface="Helvetica" panose="020B0604020202020204" pitchFamily="34" charset="0"/>
              </a:rPr>
              <a:t/>
            </a:r>
            <a:br>
              <a:rPr lang="en-GB" sz="3600" dirty="0" smtClean="0">
                <a:latin typeface="Helvetica" panose="020B0604020202020204" pitchFamily="34" charset="0"/>
                <a:cs typeface="Helvetica" panose="020B0604020202020204" pitchFamily="34" charset="0"/>
              </a:rPr>
            </a:br>
            <a:r>
              <a:rPr lang="en-GB" sz="3600" dirty="0" smtClean="0">
                <a:latin typeface="Helvetica" panose="020B0604020202020204" pitchFamily="34" charset="0"/>
                <a:cs typeface="Helvetica" panose="020B0604020202020204" pitchFamily="34" charset="0"/>
              </a:rPr>
              <a:t>1. Patient Autonomy </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endParaRPr lang="en-GB" sz="3000" dirty="0" smtClean="0"/>
          </a:p>
          <a:p>
            <a:r>
              <a:rPr lang="en-GB" sz="3000" dirty="0" smtClean="0">
                <a:latin typeface="Helvetica" panose="020B0604020202020204" pitchFamily="34" charset="0"/>
                <a:cs typeface="Helvetica" panose="020B0604020202020204" pitchFamily="34" charset="0"/>
              </a:rPr>
              <a:t>Promote autonomy (new information=new possibilities)</a:t>
            </a:r>
          </a:p>
          <a:p>
            <a:pPr marL="0" indent="0">
              <a:buNone/>
            </a:pPr>
            <a:endParaRPr lang="en-GB" sz="3000" dirty="0" smtClean="0">
              <a:latin typeface="Helvetica" panose="020B0604020202020204" pitchFamily="34" charset="0"/>
              <a:cs typeface="Helvetica" panose="020B0604020202020204" pitchFamily="34" charset="0"/>
            </a:endParaRPr>
          </a:p>
          <a:p>
            <a:r>
              <a:rPr lang="en-GB" sz="3000" dirty="0" smtClean="0">
                <a:latin typeface="Helvetica" panose="020B0604020202020204" pitchFamily="34" charset="0"/>
                <a:cs typeface="Helvetica" panose="020B0604020202020204" pitchFamily="34" charset="0"/>
              </a:rPr>
              <a:t>Consent to be re-contacted can never be autonomous as patients do not know what type of information will be disclosed</a:t>
            </a:r>
          </a:p>
          <a:p>
            <a:pPr marL="0" indent="0">
              <a:buNone/>
            </a:pPr>
            <a:endParaRPr lang="en-GB" sz="3000" dirty="0" smtClean="0">
              <a:latin typeface="Helvetica" panose="020B0604020202020204" pitchFamily="34" charset="0"/>
              <a:cs typeface="Helvetica" panose="020B0604020202020204" pitchFamily="34" charset="0"/>
            </a:endParaRPr>
          </a:p>
          <a:p>
            <a:r>
              <a:rPr lang="en-GB" sz="3000" dirty="0" smtClean="0">
                <a:latin typeface="Helvetica" panose="020B0604020202020204" pitchFamily="34" charset="0"/>
                <a:cs typeface="Helvetica" panose="020B0604020202020204" pitchFamily="34" charset="0"/>
              </a:rPr>
              <a:t>Negative impact (breach of confidentiality, increased anxiety, stress) </a:t>
            </a:r>
          </a:p>
          <a:p>
            <a:endParaRPr lang="en-GB" sz="3000" dirty="0">
              <a:latin typeface="Helvetica" panose="020B0604020202020204" pitchFamily="34" charset="0"/>
              <a:cs typeface="Helvetica" panose="020B0604020202020204" pitchFamily="34" charset="0"/>
            </a:endParaRPr>
          </a:p>
          <a:p>
            <a:r>
              <a:rPr lang="en-GB" sz="3000" dirty="0" smtClean="0">
                <a:latin typeface="Helvetica" panose="020B0604020202020204" pitchFamily="34" charset="0"/>
                <a:cs typeface="Helvetica" panose="020B0604020202020204" pitchFamily="34" charset="0"/>
              </a:rPr>
              <a:t>Familial implications </a:t>
            </a:r>
          </a:p>
          <a:p>
            <a:pPr marL="0" indent="0">
              <a:buNone/>
            </a:pPr>
            <a:endParaRPr lang="en-GB" sz="2800" dirty="0" smtClean="0"/>
          </a:p>
        </p:txBody>
      </p:sp>
    </p:spTree>
    <p:extLst>
      <p:ext uri="{BB962C8B-B14F-4D97-AF65-F5344CB8AC3E}">
        <p14:creationId xmlns:p14="http://schemas.microsoft.com/office/powerpoint/2010/main" val="1804533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Helvetica" panose="020B0604020202020204" pitchFamily="34" charset="0"/>
                <a:cs typeface="Helvetica" panose="020B0604020202020204" pitchFamily="34" charset="0"/>
              </a:rPr>
              <a:t>2. Relevance of information </a:t>
            </a:r>
            <a:endParaRPr lang="en-GB"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2800" dirty="0" smtClean="0">
                <a:latin typeface="Helvetica" panose="020B0604020202020204" pitchFamily="34" charset="0"/>
                <a:cs typeface="Helvetica" panose="020B0604020202020204" pitchFamily="34" charset="0"/>
              </a:rPr>
              <a:t>Greater justification for re-contacting former patients with clinically relevant information about a life-threatening disease than a small increased risk for a slowly progressive disease</a:t>
            </a:r>
            <a:endParaRPr lang="en-GB"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59766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2887</TotalTime>
  <Words>1096</Words>
  <Application>Microsoft Office PowerPoint</Application>
  <PresentationFormat>On-screen Show (4:3)</PresentationFormat>
  <Paragraphs>155</Paragraphs>
  <Slides>30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Helvetica</vt:lpstr>
      <vt:lpstr>Wingdings</vt:lpstr>
      <vt:lpstr>Office Theme</vt:lpstr>
      <vt:lpstr>Document</vt:lpstr>
      <vt:lpstr>Is there a duty to re-contact in light of new genetic information?</vt:lpstr>
      <vt:lpstr>Framework </vt:lpstr>
      <vt:lpstr>Definition of re-contacting</vt:lpstr>
      <vt:lpstr>Re-contacting Facts </vt:lpstr>
      <vt:lpstr>Why is re-contacting important?</vt:lpstr>
      <vt:lpstr>Systematic review of the literature                   (Otten, Plantiga et al. 2014)</vt:lpstr>
      <vt:lpstr>Re-contacting situations </vt:lpstr>
      <vt:lpstr> Re-contacting problems   1. Patient Autonomy  </vt:lpstr>
      <vt:lpstr>2. Relevance of information </vt:lpstr>
      <vt:lpstr>3. Healthcare professional liability</vt:lpstr>
      <vt:lpstr>4. Ethical Desirability vs. Practical Unfeasibility </vt:lpstr>
      <vt:lpstr>Re-contacting solutions </vt:lpstr>
      <vt:lpstr>Empirical data available </vt:lpstr>
      <vt:lpstr>Project</vt:lpstr>
      <vt:lpstr>Team</vt:lpstr>
      <vt:lpstr>Mainstreaming Genetics/Genomics</vt:lpstr>
      <vt:lpstr>PowerPoint Presentation</vt:lpstr>
      <vt:lpstr>PowerPoint Presentation</vt:lpstr>
      <vt:lpstr>Re-contacting Hypotheses</vt:lpstr>
      <vt:lpstr>PowerPoint Presentation</vt:lpstr>
      <vt:lpstr>PowerPoint Presentation</vt:lpstr>
      <vt:lpstr>Research Questions</vt:lpstr>
      <vt:lpstr>PowerPoint Presentation</vt:lpstr>
      <vt:lpstr>Survey</vt:lpstr>
      <vt:lpstr> Re-contacting happens, and mainly on an occasional basis </vt:lpstr>
      <vt:lpstr> Most centres use clinical databases for re-contacting purposes  </vt:lpstr>
      <vt:lpstr>  The majority of centres do not routinely ask patients about their re-contacting preferences   </vt:lpstr>
      <vt:lpstr>A significant number of centres consider there would be reasons (clinical implications) to re-contact patients even if patients formerly indicated they would not want to be re-contacted </vt:lpstr>
      <vt:lpstr>Almost half of the centres are unsure about whether genetic services should implement re-contacting systems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Mainstreaming Genomics: Re-contacting patients in a dynamic healthcare environment</dc:title>
  <dc:creator>Egenis</dc:creator>
  <cp:lastModifiedBy>Hazel Halton</cp:lastModifiedBy>
  <cp:revision>137</cp:revision>
  <cp:lastPrinted>2014-06-03T16:02:06Z</cp:lastPrinted>
  <dcterms:created xsi:type="dcterms:W3CDTF">2014-02-10T15:04:43Z</dcterms:created>
  <dcterms:modified xsi:type="dcterms:W3CDTF">2015-06-23T15:39:08Z</dcterms:modified>
</cp:coreProperties>
</file>