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82" r:id="rId3"/>
    <p:sldId id="283" r:id="rId4"/>
    <p:sldId id="284" r:id="rId5"/>
    <p:sldId id="285" r:id="rId6"/>
    <p:sldId id="288" r:id="rId7"/>
    <p:sldId id="294" r:id="rId8"/>
    <p:sldId id="296" r:id="rId9"/>
    <p:sldId id="293" r:id="rId10"/>
    <p:sldId id="291" r:id="rId11"/>
    <p:sldId id="302" r:id="rId12"/>
    <p:sldId id="290" r:id="rId13"/>
    <p:sldId id="301" r:id="rId14"/>
    <p:sldId id="30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20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F422B-F191-BB4E-A20E-2AD0F3551F04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8B641-55D2-6F4A-87E8-B4AAB44C1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25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AC201-E7C9-E840-9675-2C60F8C0FC0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83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6598AC-AFFA-BE44-ABAE-5C4EE7E399C3}" type="slidenum">
              <a:rPr lang="en-US">
                <a:ea typeface="ＭＳ Ｐゴシック" charset="-128"/>
                <a:cs typeface="ＭＳ Ｐゴシック" charset="-128"/>
              </a:rPr>
              <a:pPr/>
              <a:t>11</a:t>
            </a:fld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43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92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07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9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0090"/>
                </a:solidFill>
              </a:defRPr>
            </a:lvl2pPr>
            <a:lvl4pPr>
              <a:defRPr>
                <a:solidFill>
                  <a:srgbClr val="000090"/>
                </a:solidFill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ubcblue_full copy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167523"/>
            <a:ext cx="3586936" cy="553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80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730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0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5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5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0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34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04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4E877-EA7A-BB4C-A8F3-3F6B87055799}" type="datetimeFigureOut">
              <a:rPr lang="en-US" smtClean="0"/>
              <a:t>2015-06-25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4C089-B55E-A24C-BFC0-244ABF8DD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4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9685"/>
            <a:ext cx="7772400" cy="371642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From Bench to Bedside to Populations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Translation in Health Care</a:t>
            </a:r>
            <a:br>
              <a:rPr lang="en-US" sz="4000" dirty="0" smtClean="0"/>
            </a:br>
            <a:r>
              <a:rPr lang="en-US" sz="4000" dirty="0" smtClean="0"/>
              <a:t>Exploring the impact of Emerging Technologies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0090"/>
                </a:solidFill>
              </a:rPr>
              <a:t>Oxford, June 2015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63147"/>
            <a:ext cx="6400800" cy="1274011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Michael M. Burgess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University of British Columbia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61873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>
                <a:solidFill>
                  <a:srgbClr val="000090"/>
                </a:solidFill>
              </a:rPr>
              <a:t>Experiments in Trustworthy Governance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229600" cy="4876800"/>
          </a:xfrm>
        </p:spPr>
        <p:txBody>
          <a:bodyPr/>
          <a:lstStyle/>
          <a:p>
            <a:pPr>
              <a:buNone/>
              <a:defRPr/>
            </a:pPr>
            <a:r>
              <a:rPr lang="en-US" sz="2400" dirty="0" smtClean="0"/>
              <a:t>“. . .resolving the ethical problems inherent in biobanking lies in appropriate governance.”</a:t>
            </a:r>
          </a:p>
          <a:p>
            <a:pPr>
              <a:buFont typeface="Wingdings" charset="2"/>
              <a:buNone/>
              <a:defRPr/>
            </a:pPr>
            <a:endParaRPr lang="en-US" sz="2400" dirty="0" smtClean="0"/>
          </a:p>
          <a:p>
            <a:pPr>
              <a:buFont typeface="Wingdings" charset="2"/>
              <a:buNone/>
              <a:defRPr/>
            </a:pPr>
            <a:endParaRPr lang="en-US" sz="2400" dirty="0" smtClean="0"/>
          </a:p>
          <a:p>
            <a:pPr>
              <a:defRPr/>
            </a:pPr>
            <a:endParaRPr lang="en-CA" sz="1600" dirty="0" smtClean="0"/>
          </a:p>
          <a:p>
            <a:pPr>
              <a:buNone/>
              <a:defRPr/>
            </a:pPr>
            <a:r>
              <a:rPr lang="en-CA" sz="2400" dirty="0" smtClean="0"/>
              <a:t>“. . .assessment of experiments with different forms of governance holds the most hope for balancing protection of participants with the development and distribution of benefits derived from research using biobanks.</a:t>
            </a:r>
            <a:r>
              <a:rPr lang="en-US" sz="2400" dirty="0" smtClean="0"/>
              <a:t>”</a:t>
            </a:r>
            <a:endParaRPr lang="en-US" sz="2400" dirty="0"/>
          </a:p>
        </p:txBody>
      </p:sp>
      <p:sp>
        <p:nvSpPr>
          <p:cNvPr id="51204" name="TextBox 3"/>
          <p:cNvSpPr txBox="1">
            <a:spLocks noChangeArrowheads="1"/>
          </p:cNvSpPr>
          <p:nvPr/>
        </p:nvSpPr>
        <p:spPr bwMode="auto">
          <a:xfrm>
            <a:off x="1938074" y="2590800"/>
            <a:ext cx="644392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90"/>
                </a:solidFill>
              </a:rPr>
              <a:t>T Caulfield, AL. McGuire, M Cho, et al (2008</a:t>
            </a:r>
            <a:r>
              <a:rPr lang="en-US" dirty="0" smtClean="0">
                <a:solidFill>
                  <a:srgbClr val="000090"/>
                </a:solidFill>
              </a:rPr>
              <a:t>). Research </a:t>
            </a:r>
            <a:r>
              <a:rPr lang="en-US" dirty="0">
                <a:solidFill>
                  <a:srgbClr val="000090"/>
                </a:solidFill>
              </a:rPr>
              <a:t>Ethics Recommendations for Whole Genome Research: Consensus Statement. </a:t>
            </a:r>
            <a:r>
              <a:rPr lang="en-US" i="1" dirty="0">
                <a:solidFill>
                  <a:srgbClr val="000090"/>
                </a:solidFill>
              </a:rPr>
              <a:t>PLOS </a:t>
            </a:r>
            <a:r>
              <a:rPr lang="en-US" i="1" dirty="0" smtClean="0">
                <a:solidFill>
                  <a:srgbClr val="000090"/>
                </a:solidFill>
              </a:rPr>
              <a:t>Biology</a:t>
            </a:r>
            <a:r>
              <a:rPr lang="en-CA" dirty="0" smtClean="0">
                <a:solidFill>
                  <a:srgbClr val="000090"/>
                </a:solidFill>
              </a:rPr>
              <a:t> 6.3: 430 – 435.</a:t>
            </a:r>
            <a:endParaRPr lang="en-US" dirty="0" smtClean="0">
              <a:solidFill>
                <a:srgbClr val="00009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38074" y="5204411"/>
            <a:ext cx="690112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90"/>
                </a:solidFill>
              </a:rPr>
              <a:t>K </a:t>
            </a:r>
            <a:r>
              <a:rPr lang="en-US" dirty="0" err="1">
                <a:solidFill>
                  <a:srgbClr val="000090"/>
                </a:solidFill>
              </a:rPr>
              <a:t>O’Doherty</a:t>
            </a:r>
            <a:r>
              <a:rPr lang="en-US" dirty="0">
                <a:solidFill>
                  <a:srgbClr val="000090"/>
                </a:solidFill>
              </a:rPr>
              <a:t>, MM Burgess, K Edwards, R Gallagher, A Hawkins, J Kaye, V McCaffrey, D </a:t>
            </a:r>
            <a:r>
              <a:rPr lang="en-US" dirty="0" err="1">
                <a:solidFill>
                  <a:srgbClr val="000090"/>
                </a:solidFill>
              </a:rPr>
              <a:t>Winickoff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smtClean="0">
                <a:solidFill>
                  <a:srgbClr val="000090"/>
                </a:solidFill>
              </a:rPr>
              <a:t>(2011)</a:t>
            </a:r>
            <a:r>
              <a:rPr lang="en-US" dirty="0">
                <a:solidFill>
                  <a:srgbClr val="000090"/>
                </a:solidFill>
              </a:rPr>
              <a:t>. Adaptive Governance for Biobanks. </a:t>
            </a:r>
            <a:r>
              <a:rPr lang="en-US" i="1" dirty="0">
                <a:solidFill>
                  <a:srgbClr val="000090"/>
                </a:solidFill>
              </a:rPr>
              <a:t>Social Science &amp; Medicine</a:t>
            </a:r>
            <a:r>
              <a:rPr lang="en-US" i="1" dirty="0" smtClean="0">
                <a:solidFill>
                  <a:srgbClr val="000090"/>
                </a:solidFill>
              </a:rPr>
              <a:t>.</a:t>
            </a:r>
            <a:r>
              <a:rPr lang="en-US" dirty="0" smtClean="0">
                <a:solidFill>
                  <a:srgbClr val="000090"/>
                </a:solidFill>
              </a:rPr>
              <a:t> 73: 367-374. </a:t>
            </a:r>
          </a:p>
        </p:txBody>
      </p:sp>
    </p:spTree>
    <p:extLst>
      <p:ext uri="{BB962C8B-B14F-4D97-AF65-F5344CB8AC3E}">
        <p14:creationId xmlns:p14="http://schemas.microsoft.com/office/powerpoint/2010/main" val="17484744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38826" y="-343523"/>
            <a:ext cx="1805174" cy="1805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2187"/>
            <a:ext cx="8229600" cy="87728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dirty="0" smtClean="0">
                <a:solidFill>
                  <a:srgbClr val="000090"/>
                </a:solidFill>
                <a:ea typeface="+mj-ea"/>
                <a:cs typeface="+mj-cs"/>
              </a:rPr>
              <a:t>Deliberative events</a:t>
            </a:r>
            <a:endParaRPr lang="en-CA" dirty="0">
              <a:solidFill>
                <a:srgbClr val="000090"/>
              </a:solidFill>
              <a:ea typeface="+mj-ea"/>
              <a:cs typeface="+mj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215526"/>
            <a:ext cx="4038600" cy="4825177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None/>
              <a:defRPr/>
            </a:pPr>
            <a:r>
              <a:rPr lang="en-CA" sz="1800" b="1" kern="0" dirty="0">
                <a:latin typeface="Verdana"/>
              </a:rPr>
              <a:t>BC Biobank </a:t>
            </a:r>
            <a:r>
              <a:rPr lang="en-CA" sz="1800" b="1" kern="0" dirty="0" smtClean="0">
                <a:latin typeface="Verdana"/>
              </a:rPr>
              <a:t>deliberation</a:t>
            </a:r>
            <a:endParaRPr lang="en-CA" sz="1800" b="1" kern="0" dirty="0">
              <a:latin typeface="Verdana"/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  <a:defRPr/>
            </a:pPr>
            <a:r>
              <a:rPr lang="en-CA" sz="1600" kern="0" dirty="0" smtClean="0">
                <a:solidFill>
                  <a:srgbClr val="000090"/>
                </a:solidFill>
                <a:latin typeface="Verdana"/>
              </a:rPr>
              <a:t>Vancouver April</a:t>
            </a:r>
            <a:r>
              <a:rPr lang="en-CA" sz="1600" kern="0" dirty="0">
                <a:solidFill>
                  <a:srgbClr val="000090"/>
                </a:solidFill>
                <a:latin typeface="Verdana"/>
              </a:rPr>
              <a:t>/May </a:t>
            </a:r>
            <a:r>
              <a:rPr lang="en-CA" sz="1600" kern="0" dirty="0" smtClean="0">
                <a:solidFill>
                  <a:srgbClr val="000090"/>
                </a:solidFill>
                <a:latin typeface="Verdana"/>
              </a:rPr>
              <a:t>2007</a:t>
            </a:r>
            <a:endParaRPr lang="en-US" sz="1600" dirty="0">
              <a:solidFill>
                <a:srgbClr val="00009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None/>
              <a:defRPr/>
            </a:pPr>
            <a:r>
              <a:rPr lang="en-CA" sz="1800" b="1" dirty="0" smtClean="0">
                <a:latin typeface="Verdana" charset="0"/>
              </a:rPr>
              <a:t>Mayo Clinic, Biobanks</a:t>
            </a:r>
            <a:endParaRPr lang="en-CA" sz="1800" dirty="0"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  <a:defRPr/>
            </a:pPr>
            <a:r>
              <a:rPr lang="en-CA" sz="1600" dirty="0" smtClean="0">
                <a:solidFill>
                  <a:srgbClr val="000090"/>
                </a:solidFill>
                <a:latin typeface="Verdana" charset="0"/>
              </a:rPr>
              <a:t>September 2007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None/>
              <a:defRPr/>
            </a:pPr>
            <a:r>
              <a:rPr lang="en-CA" sz="1800" b="1" dirty="0" smtClean="0">
                <a:latin typeface="Verdana" charset="0"/>
              </a:rPr>
              <a:t>Rochester Epidemiology </a:t>
            </a:r>
            <a:r>
              <a:rPr lang="en-CA" sz="1800" b="1" dirty="0" err="1" smtClean="0">
                <a:latin typeface="Verdana" charset="0"/>
              </a:rPr>
              <a:t>Proj</a:t>
            </a:r>
            <a:r>
              <a:rPr lang="en-CA" sz="1800" b="1" dirty="0" smtClean="0">
                <a:latin typeface="Verdana" charset="0"/>
              </a:rPr>
              <a:t>.</a:t>
            </a:r>
            <a:endParaRPr lang="en-CA" sz="1800" dirty="0" smtClean="0"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  <a:defRPr/>
            </a:pPr>
            <a:r>
              <a:rPr lang="en-CA" sz="1600" dirty="0" smtClean="0">
                <a:solidFill>
                  <a:srgbClr val="000090"/>
                </a:solidFill>
                <a:latin typeface="Verdana" charset="0"/>
              </a:rPr>
              <a:t>November 2011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None/>
              <a:defRPr/>
            </a:pPr>
            <a:r>
              <a:rPr lang="en-CA" sz="1800" b="1" dirty="0" smtClean="0">
                <a:latin typeface="Verdana" charset="0"/>
              </a:rPr>
              <a:t>Western Australia</a:t>
            </a:r>
            <a:endParaRPr lang="en-CA" sz="1800" dirty="0"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  <a:defRPr/>
            </a:pPr>
            <a:r>
              <a:rPr lang="en-CA" sz="1600" dirty="0" smtClean="0">
                <a:solidFill>
                  <a:srgbClr val="000090"/>
                </a:solidFill>
                <a:latin typeface="Verdana" charset="0"/>
              </a:rPr>
              <a:t>Stakeholders</a:t>
            </a:r>
            <a:r>
              <a:rPr lang="en-CA" sz="1600" dirty="0">
                <a:solidFill>
                  <a:srgbClr val="000090"/>
                </a:solidFill>
                <a:latin typeface="Verdana" charset="0"/>
              </a:rPr>
              <a:t>: </a:t>
            </a:r>
            <a:r>
              <a:rPr lang="en-CA" sz="1600" dirty="0" smtClean="0">
                <a:solidFill>
                  <a:srgbClr val="000090"/>
                </a:solidFill>
                <a:latin typeface="Verdana" charset="0"/>
              </a:rPr>
              <a:t>Aug 2008 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  <a:defRPr/>
            </a:pPr>
            <a:r>
              <a:rPr lang="en-CA" sz="1600" dirty="0" smtClean="0">
                <a:solidFill>
                  <a:srgbClr val="000090"/>
                </a:solidFill>
                <a:latin typeface="Verdana" charset="0"/>
              </a:rPr>
              <a:t>Public</a:t>
            </a:r>
            <a:r>
              <a:rPr lang="en-CA" sz="1600" dirty="0">
                <a:solidFill>
                  <a:srgbClr val="000090"/>
                </a:solidFill>
                <a:latin typeface="Verdana" charset="0"/>
              </a:rPr>
              <a:t>: November </a:t>
            </a:r>
            <a:r>
              <a:rPr lang="en-CA" sz="1600" dirty="0" smtClean="0">
                <a:solidFill>
                  <a:srgbClr val="000090"/>
                </a:solidFill>
                <a:latin typeface="Verdana" charset="0"/>
              </a:rPr>
              <a:t>2008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None/>
              <a:defRPr/>
            </a:pPr>
            <a:r>
              <a:rPr lang="en-CA" sz="1800" b="1" dirty="0" smtClean="0">
                <a:latin typeface="Verdana" charset="0"/>
              </a:rPr>
              <a:t>Salmon Genomics</a:t>
            </a:r>
            <a:endParaRPr lang="en-CA" sz="1800" dirty="0"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  <a:defRPr/>
            </a:pPr>
            <a:r>
              <a:rPr lang="en-CA" sz="16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Vancouver </a:t>
            </a:r>
            <a:r>
              <a:rPr lang="en-US" sz="1600" dirty="0" smtClean="0">
                <a:solidFill>
                  <a:srgbClr val="000090"/>
                </a:solidFill>
                <a:latin typeface="Verdana" charset="0"/>
              </a:rPr>
              <a:t>November 2008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None/>
              <a:defRPr/>
            </a:pPr>
            <a:r>
              <a:rPr lang="en-CA" sz="1800" b="1" dirty="0" smtClean="0">
                <a:latin typeface="Verdana" charset="0"/>
              </a:rPr>
              <a:t>BC </a:t>
            </a:r>
            <a:r>
              <a:rPr lang="en-CA" sz="1800" b="1" dirty="0" err="1" smtClean="0">
                <a:latin typeface="Verdana" charset="0"/>
              </a:rPr>
              <a:t>BioLibrary</a:t>
            </a:r>
            <a:endParaRPr lang="en-CA" sz="1800" dirty="0"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  <a:defRPr/>
            </a:pPr>
            <a:r>
              <a:rPr lang="en-CA" sz="1600" dirty="0" smtClean="0">
                <a:solidFill>
                  <a:srgbClr val="000090"/>
                </a:solidFill>
                <a:latin typeface="Verdana" charset="0"/>
              </a:rPr>
              <a:t>Vancouver March 2009</a:t>
            </a:r>
            <a:endParaRPr lang="en-CA" sz="1600" dirty="0">
              <a:latin typeface="Verdana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648200" y="998304"/>
            <a:ext cx="4038600" cy="5471426"/>
          </a:xfrm>
        </p:spPr>
        <p:txBody>
          <a:bodyPr>
            <a:noAutofit/>
          </a:bodyPr>
          <a:lstStyle/>
          <a:p>
            <a:pPr marL="0" indent="0">
              <a:spcBef>
                <a:spcPts val="1000"/>
              </a:spcBef>
              <a:buClr>
                <a:srgbClr val="000090"/>
              </a:buClr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Verdana" charset="0"/>
              </a:rPr>
              <a:t>RDX Bioremediation</a:t>
            </a:r>
            <a:endParaRPr lang="en-US" sz="1800" b="1" dirty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Verdana" charset="0"/>
            </a:endParaRPr>
          </a:p>
          <a:p>
            <a:pPr lvl="1"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</a:pPr>
            <a:r>
              <a:rPr lang="en-US" sz="1600" dirty="0" smtClean="0">
                <a:solidFill>
                  <a:srgbClr val="00009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</a:rPr>
              <a:t>Vancouver </a:t>
            </a:r>
            <a:r>
              <a:rPr lang="en-CA" sz="1600" dirty="0" smtClean="0">
                <a:solidFill>
                  <a:srgbClr val="000090"/>
                </a:solidFill>
                <a:latin typeface="Verdana" charset="0"/>
              </a:rPr>
              <a:t>April 2010</a:t>
            </a:r>
          </a:p>
          <a:p>
            <a:pPr marL="0" indent="0">
              <a:spcBef>
                <a:spcPts val="1000"/>
              </a:spcBef>
              <a:buClr>
                <a:srgbClr val="000090"/>
              </a:buClr>
              <a:buNone/>
            </a:pPr>
            <a:r>
              <a:rPr lang="en-US" sz="1800" b="1" dirty="0" smtClean="0">
                <a:solidFill>
                  <a:srgbClr val="000000"/>
                </a:solidFill>
                <a:latin typeface="Verdana"/>
                <a:cs typeface="Verdana"/>
              </a:rPr>
              <a:t>Biofuels</a:t>
            </a:r>
            <a:endParaRPr lang="en-US" sz="1800" dirty="0"/>
          </a:p>
          <a:p>
            <a:pPr lvl="1"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</a:pPr>
            <a:r>
              <a:rPr lang="en-US" sz="1600" dirty="0" smtClean="0">
                <a:solidFill>
                  <a:srgbClr val="000090"/>
                </a:solidFill>
                <a:latin typeface="Verdana"/>
                <a:cs typeface="Verdana"/>
              </a:rPr>
              <a:t>Montreal Sept/Oct 2012</a:t>
            </a:r>
          </a:p>
          <a:p>
            <a:pPr marL="0" indent="0">
              <a:spcBef>
                <a:spcPts val="1000"/>
              </a:spcBef>
              <a:buClr>
                <a:srgbClr val="000090"/>
              </a:buClr>
              <a:buNone/>
            </a:pPr>
            <a:r>
              <a:rPr lang="en-US" sz="1800" b="1" dirty="0" smtClean="0">
                <a:latin typeface="Verdana"/>
                <a:cs typeface="Verdana"/>
              </a:rPr>
              <a:t>Biobank </a:t>
            </a:r>
            <a:r>
              <a:rPr lang="en-US" sz="1800" b="1" dirty="0">
                <a:latin typeface="Verdana"/>
                <a:cs typeface="Verdana"/>
              </a:rPr>
              <a:t>Project </a:t>
            </a:r>
            <a:r>
              <a:rPr lang="en-US" sz="1800" b="1" dirty="0" smtClean="0">
                <a:latin typeface="Verdana"/>
                <a:cs typeface="Verdana"/>
              </a:rPr>
              <a:t>Tasmania</a:t>
            </a:r>
          </a:p>
          <a:p>
            <a:pPr lvl="1"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</a:pPr>
            <a:r>
              <a:rPr lang="en-US" sz="1600" dirty="0" smtClean="0">
                <a:solidFill>
                  <a:srgbClr val="000090"/>
                </a:solidFill>
                <a:latin typeface="Verdana"/>
                <a:cs typeface="Verdana"/>
              </a:rPr>
              <a:t>April 2013</a:t>
            </a:r>
          </a:p>
          <a:p>
            <a:pPr marL="0" indent="0">
              <a:spcBef>
                <a:spcPts val="1000"/>
              </a:spcBef>
              <a:buClr>
                <a:srgbClr val="000090"/>
              </a:buClr>
              <a:buNone/>
            </a:pPr>
            <a:r>
              <a:rPr lang="en-US" sz="1800" b="1" dirty="0">
                <a:latin typeface="Verdana"/>
                <a:cs typeface="Verdana"/>
              </a:rPr>
              <a:t>California </a:t>
            </a:r>
            <a:r>
              <a:rPr lang="en-US" sz="1800" b="1" dirty="0" smtClean="0">
                <a:latin typeface="Verdana"/>
                <a:cs typeface="Verdana"/>
              </a:rPr>
              <a:t>Biobanks</a:t>
            </a:r>
          </a:p>
          <a:p>
            <a:pPr lvl="1"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</a:pPr>
            <a:r>
              <a:rPr lang="en-US" sz="1600" dirty="0" smtClean="0">
                <a:solidFill>
                  <a:srgbClr val="000090"/>
                </a:solidFill>
                <a:latin typeface="Verdana"/>
                <a:cs typeface="Verdana"/>
              </a:rPr>
              <a:t>LA: May 2013</a:t>
            </a:r>
          </a:p>
          <a:p>
            <a:pPr lvl="1"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</a:pPr>
            <a:r>
              <a:rPr lang="en-US" sz="1600" dirty="0" smtClean="0">
                <a:solidFill>
                  <a:srgbClr val="000090"/>
                </a:solidFill>
                <a:latin typeface="Verdana"/>
                <a:cs typeface="Verdana"/>
              </a:rPr>
              <a:t>SF: Sept/Oct 2013</a:t>
            </a:r>
          </a:p>
          <a:p>
            <a:pPr marL="0" indent="0">
              <a:spcBef>
                <a:spcPts val="1000"/>
              </a:spcBef>
              <a:buClr>
                <a:srgbClr val="000090"/>
              </a:buClr>
              <a:buNone/>
            </a:pPr>
            <a:r>
              <a:rPr lang="en-US" sz="1800" b="1" dirty="0" smtClean="0">
                <a:latin typeface="Verdana"/>
                <a:cs typeface="Verdana"/>
              </a:rPr>
              <a:t>Priority </a:t>
            </a:r>
            <a:r>
              <a:rPr lang="en-US" sz="1800" b="1" dirty="0">
                <a:latin typeface="Verdana"/>
                <a:cs typeface="Verdana"/>
              </a:rPr>
              <a:t>setting in Cancer </a:t>
            </a:r>
            <a:r>
              <a:rPr lang="en-US" sz="1800" b="1" dirty="0" smtClean="0">
                <a:latin typeface="Verdana"/>
                <a:cs typeface="Verdana"/>
              </a:rPr>
              <a:t>Control</a:t>
            </a:r>
          </a:p>
          <a:p>
            <a:pPr marL="741600" lvl="1" indent="-342900"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</a:pPr>
            <a:r>
              <a:rPr lang="en-US" sz="1600" dirty="0">
                <a:latin typeface="Verdana"/>
                <a:cs typeface="Verdana"/>
              </a:rPr>
              <a:t>Vancouver June, </a:t>
            </a:r>
            <a:r>
              <a:rPr lang="en-US" sz="1600" dirty="0" smtClean="0">
                <a:latin typeface="Verdana"/>
                <a:cs typeface="Verdana"/>
              </a:rPr>
              <a:t>2014</a:t>
            </a:r>
            <a:endParaRPr lang="en-US" sz="1800" b="1" dirty="0" smtClean="0">
              <a:latin typeface="Verdana"/>
              <a:cs typeface="Verdana"/>
            </a:endParaRPr>
          </a:p>
          <a:p>
            <a:pPr marL="0" indent="0">
              <a:spcBef>
                <a:spcPts val="1000"/>
              </a:spcBef>
              <a:buClr>
                <a:srgbClr val="000090"/>
              </a:buClr>
              <a:buNone/>
            </a:pPr>
            <a:r>
              <a:rPr lang="en-US" sz="1800" b="1" dirty="0" smtClean="0">
                <a:latin typeface="Verdana"/>
                <a:cs typeface="Verdana"/>
              </a:rPr>
              <a:t>Newborn Screening</a:t>
            </a:r>
          </a:p>
          <a:p>
            <a:pPr lvl="1">
              <a:spcBef>
                <a:spcPts val="1000"/>
              </a:spcBef>
              <a:buClr>
                <a:srgbClr val="000090"/>
              </a:buClr>
              <a:buFont typeface="Wingdings" charset="2"/>
              <a:buChar char="Ø"/>
            </a:pPr>
            <a:r>
              <a:rPr lang="en-US" sz="1600" dirty="0" smtClean="0">
                <a:latin typeface="Verdana"/>
                <a:cs typeface="Verdana"/>
              </a:rPr>
              <a:t>California Sept/Oct 2015</a:t>
            </a:r>
            <a:endParaRPr lang="en-US" sz="160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54441729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Participatory Governance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239201"/>
          </a:xfrm>
        </p:spPr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“public” can incorporate technical and social information and contribute to decisions</a:t>
            </a:r>
          </a:p>
          <a:p>
            <a:pPr lvl="1"/>
            <a:r>
              <a:rPr lang="en-US" dirty="0" smtClean="0"/>
              <a:t>d</a:t>
            </a:r>
            <a:r>
              <a:rPr lang="en-US" dirty="0" smtClean="0">
                <a:solidFill>
                  <a:srgbClr val="000090"/>
                </a:solidFill>
              </a:rPr>
              <a:t>ecision makers’ </a:t>
            </a:r>
            <a:r>
              <a:rPr lang="en-US" dirty="0">
                <a:solidFill>
                  <a:srgbClr val="000090"/>
                </a:solidFill>
              </a:rPr>
              <a:t>confidence in public’s </a:t>
            </a:r>
            <a:r>
              <a:rPr lang="en-US" dirty="0" smtClean="0">
                <a:solidFill>
                  <a:srgbClr val="000090"/>
                </a:solidFill>
              </a:rPr>
              <a:t>capacity</a:t>
            </a:r>
          </a:p>
          <a:p>
            <a:pPr lvl="1"/>
            <a:endParaRPr lang="en-US" dirty="0" smtClean="0">
              <a:solidFill>
                <a:srgbClr val="000090"/>
              </a:solidFill>
            </a:endParaRPr>
          </a:p>
          <a:p>
            <a:r>
              <a:rPr lang="en-US" dirty="0"/>
              <a:t>D</a:t>
            </a:r>
            <a:r>
              <a:rPr lang="en-US" dirty="0" smtClean="0"/>
              <a:t>irect representation for trustworthy governance: Advisories &amp; engagement</a:t>
            </a:r>
          </a:p>
          <a:p>
            <a:pPr lvl="1"/>
            <a:r>
              <a:rPr lang="en-US" dirty="0" smtClean="0">
                <a:solidFill>
                  <a:srgbClr val="000090"/>
                </a:solidFill>
              </a:rPr>
              <a:t>Representation of diverse public interests</a:t>
            </a:r>
          </a:p>
          <a:p>
            <a:pPr lvl="1"/>
            <a:r>
              <a:rPr lang="en-US" dirty="0" smtClean="0">
                <a:solidFill>
                  <a:srgbClr val="000090"/>
                </a:solidFill>
              </a:rPr>
              <a:t>Resources to seek wider public input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239022" y="5656978"/>
            <a:ext cx="490497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MM Burgess (2014). </a:t>
            </a:r>
            <a:r>
              <a:rPr lang="en-US" dirty="0">
                <a:solidFill>
                  <a:srgbClr val="000090"/>
                </a:solidFill>
              </a:rPr>
              <a:t>From “trust us” to participatory governance: Deliberative publics and science policy. </a:t>
            </a:r>
            <a:r>
              <a:rPr lang="en-US" i="1" dirty="0" smtClean="0">
                <a:solidFill>
                  <a:srgbClr val="000090"/>
                </a:solidFill>
              </a:rPr>
              <a:t>Public </a:t>
            </a:r>
            <a:r>
              <a:rPr lang="en-US" i="1" dirty="0">
                <a:solidFill>
                  <a:srgbClr val="000090"/>
                </a:solidFill>
              </a:rPr>
              <a:t>Understanding of </a:t>
            </a:r>
            <a:r>
              <a:rPr lang="en-US" i="1" dirty="0" smtClean="0">
                <a:solidFill>
                  <a:srgbClr val="000090"/>
                </a:solidFill>
              </a:rPr>
              <a:t>Science.</a:t>
            </a:r>
            <a:r>
              <a:rPr lang="en-US" dirty="0" smtClean="0"/>
              <a:t> </a:t>
            </a:r>
            <a:endParaRPr lang="en-US" dirty="0" smtClean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30036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Translation of big data into public realm requires active participation of public in governance</a:t>
            </a:r>
          </a:p>
          <a:p>
            <a:r>
              <a:rPr lang="en-US" dirty="0" smtClean="0"/>
              <a:t>Informed consent is more appropriately considered within the negotiation of a new social license, with trustworthy and participatory governance as an enabling context</a:t>
            </a:r>
          </a:p>
          <a:p>
            <a:r>
              <a:rPr lang="en-US" dirty="0" smtClean="0"/>
              <a:t>Participatory governance requires resources, development and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03836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9685"/>
            <a:ext cx="7772400" cy="371642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From Bench to Bedside to Populations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dirty="0" smtClean="0"/>
              <a:t>Translation in Health Care</a:t>
            </a:r>
            <a:br>
              <a:rPr lang="en-US" sz="4000" dirty="0" smtClean="0"/>
            </a:br>
            <a:r>
              <a:rPr lang="en-US" sz="4000" dirty="0" smtClean="0"/>
              <a:t>Exploring the impact of Emerging Technologies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0090"/>
                </a:solidFill>
              </a:rPr>
              <a:t>Oxford, June 2015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63147"/>
            <a:ext cx="6400800" cy="1274011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Michael M. Burgess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University of British Columbia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55434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 to “public”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“Engage the public to stimulate their enthusiasm”</a:t>
            </a:r>
          </a:p>
          <a:p>
            <a:r>
              <a:rPr lang="en-US" dirty="0" smtClean="0"/>
              <a:t>Public health effects as the collective effects of health services delivered to individuals</a:t>
            </a:r>
          </a:p>
          <a:p>
            <a:r>
              <a:rPr lang="en-US" dirty="0" smtClean="0"/>
              <a:t>Translation? “creating </a:t>
            </a:r>
            <a:r>
              <a:rPr lang="en-US" i="1" dirty="0" smtClean="0"/>
              <a:t>public</a:t>
            </a:r>
            <a:r>
              <a:rPr lang="en-US" dirty="0" smtClean="0"/>
              <a:t> meaning”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are health deficits relevant to direct health system investment?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99649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3 Translational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Individual informed consent, no matter how we tweak it, is not public engagement or governance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Influence of commercial and political enthusiasm for economic </a:t>
            </a:r>
            <a:r>
              <a:rPr lang="en-US" dirty="0" smtClean="0"/>
              <a:t>benefits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Transformative science requires transformative ethics and governance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73064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26884" y="1305342"/>
            <a:ext cx="38237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dirty="0"/>
              <a:t>The emperor has an embarrassingly small </a:t>
            </a:r>
            <a:r>
              <a:rPr lang="en-CA" sz="2000" dirty="0" smtClean="0"/>
              <a:t>G-string </a:t>
            </a:r>
            <a:r>
              <a:rPr lang="en-CA" sz="2000" dirty="0"/>
              <a:t>on his corpulent body, and try as we might the little thing is not going to cover more. Worse, it might tear</a:t>
            </a:r>
            <a:r>
              <a:rPr lang="en-CA" sz="2000" dirty="0" smtClean="0"/>
              <a:t>.</a:t>
            </a:r>
            <a:r>
              <a:rPr lang="en-US" sz="2000" dirty="0" smtClean="0"/>
              <a:t> . . .</a:t>
            </a:r>
            <a:r>
              <a:rPr lang="en-CA" sz="2000" dirty="0" smtClean="0"/>
              <a:t>Ethical </a:t>
            </a:r>
            <a:r>
              <a:rPr lang="en-CA" sz="2000" dirty="0"/>
              <a:t>issues raised by health and social research constitute a vast body. </a:t>
            </a:r>
            <a:r>
              <a:rPr lang="en-CA" sz="2000" dirty="0">
                <a:solidFill>
                  <a:srgbClr val="800000"/>
                </a:solidFill>
              </a:rPr>
              <a:t>Informed consent is a very modest little scrap of theory and policy</a:t>
            </a:r>
            <a:r>
              <a:rPr lang="en-CA" sz="2000" dirty="0" smtClean="0">
                <a:solidFill>
                  <a:srgbClr val="800000"/>
                </a:solidFill>
              </a:rPr>
              <a:t>. . . </a:t>
            </a:r>
            <a:r>
              <a:rPr lang="en-CA" sz="2000" dirty="0">
                <a:solidFill>
                  <a:srgbClr val="800000"/>
                </a:solidFill>
              </a:rPr>
              <a:t>In practice informed consent is stretched beyond its capacity in an attempt to cover too many of the issues related to research ethics.</a:t>
            </a:r>
            <a:endParaRPr lang="en-US" sz="2000" dirty="0">
              <a:solidFill>
                <a:srgbClr val="8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4398" y="1526627"/>
            <a:ext cx="3568890" cy="23961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37235" y="566067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17975" y="4134052"/>
            <a:ext cx="3868825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90"/>
                </a:solidFill>
              </a:rPr>
              <a:t>Burgess, M.M. Proposing Modesty for Informed Consent. </a:t>
            </a:r>
            <a:r>
              <a:rPr lang="en-US" i="1" dirty="0">
                <a:solidFill>
                  <a:srgbClr val="000090"/>
                </a:solidFill>
              </a:rPr>
              <a:t>Social Science and Medicine</a:t>
            </a:r>
            <a:r>
              <a:rPr lang="en-US" dirty="0">
                <a:solidFill>
                  <a:srgbClr val="000090"/>
                </a:solidFill>
              </a:rPr>
              <a:t> 65 (11) (2007): 2284 - 2295. </a:t>
            </a:r>
            <a:r>
              <a:rPr lang="en-US" dirty="0" smtClean="0">
                <a:solidFill>
                  <a:srgbClr val="000090"/>
                </a:solidFill>
              </a:rPr>
              <a:t>Cf., </a:t>
            </a:r>
            <a:r>
              <a:rPr lang="en-US" dirty="0">
                <a:solidFill>
                  <a:srgbClr val="000090"/>
                </a:solidFill>
              </a:rPr>
              <a:t>Beyond consent: ethical and social issues in genetic testing. </a:t>
            </a:r>
            <a:r>
              <a:rPr lang="en-US" i="1" dirty="0">
                <a:solidFill>
                  <a:srgbClr val="000090"/>
                </a:solidFill>
              </a:rPr>
              <a:t>Nature Reviews: Genetics</a:t>
            </a:r>
            <a:r>
              <a:rPr lang="en-US" dirty="0">
                <a:solidFill>
                  <a:srgbClr val="000090"/>
                </a:solidFill>
              </a:rPr>
              <a:t>. 2 (2001): 9 - 14. 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Proposing Modesty for Consent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753803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Informed consent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Authorizes the intervention as described and understood by the consenting person</a:t>
            </a:r>
          </a:p>
          <a:p>
            <a:r>
              <a:rPr lang="en-US" dirty="0" smtClean="0"/>
              <a:t>Reflects a relationship of trust and co-participation in the research </a:t>
            </a:r>
            <a:r>
              <a:rPr lang="en-US" dirty="0" smtClean="0"/>
              <a:t>enterprise (?)</a:t>
            </a:r>
            <a:endParaRPr lang="en-US" dirty="0" smtClean="0"/>
          </a:p>
          <a:p>
            <a:r>
              <a:rPr lang="en-US" dirty="0" smtClean="0"/>
              <a:t>Does not:</a:t>
            </a:r>
          </a:p>
          <a:p>
            <a:pPr lvl="1"/>
            <a:r>
              <a:rPr lang="en-US" dirty="0" smtClean="0"/>
              <a:t>Assure the conditions to fulfill consent</a:t>
            </a:r>
          </a:p>
          <a:p>
            <a:pPr lvl="1"/>
            <a:r>
              <a:rPr lang="en-US" dirty="0"/>
              <a:t>Provide input into direction of </a:t>
            </a:r>
            <a:r>
              <a:rPr lang="en-US" dirty="0" smtClean="0"/>
              <a:t>research</a:t>
            </a:r>
          </a:p>
          <a:p>
            <a:pPr lvl="1"/>
            <a:r>
              <a:rPr lang="en-US" dirty="0" smtClean="0"/>
              <a:t>Constitute public participation in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791953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Consent to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3718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“creating governance schemes </a:t>
            </a:r>
            <a:r>
              <a:rPr lang="en-US" sz="2800" dirty="0"/>
              <a:t>based on deliberative theory returns the </a:t>
            </a:r>
            <a:r>
              <a:rPr lang="en-US" sz="2800" dirty="0" smtClean="0"/>
              <a:t>consent concept </a:t>
            </a:r>
            <a:r>
              <a:rPr lang="en-US" sz="2800" dirty="0"/>
              <a:t>to its original meaning in political </a:t>
            </a:r>
            <a:r>
              <a:rPr lang="en-US" sz="2800" dirty="0" smtClean="0"/>
              <a:t>philosophy. The </a:t>
            </a:r>
            <a:r>
              <a:rPr lang="en-US" sz="2800" dirty="0"/>
              <a:t>focus turns away from a ceremony of individual </a:t>
            </a:r>
            <a:r>
              <a:rPr lang="en-US" sz="2800" dirty="0" smtClean="0"/>
              <a:t>control and </a:t>
            </a:r>
            <a:r>
              <a:rPr lang="en-US" sz="2800" dirty="0"/>
              <a:t>choice. Instead, consent is about giving up control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800000"/>
                </a:solidFill>
              </a:rPr>
              <a:t>agreeing </a:t>
            </a:r>
            <a:r>
              <a:rPr lang="en-US" sz="2800" dirty="0">
                <a:solidFill>
                  <a:srgbClr val="800000"/>
                </a:solidFill>
              </a:rPr>
              <a:t>to accept a set of procedures and </a:t>
            </a:r>
            <a:r>
              <a:rPr lang="en-US" sz="2800" dirty="0" smtClean="0">
                <a:solidFill>
                  <a:srgbClr val="800000"/>
                </a:solidFill>
              </a:rPr>
              <a:t>practices created </a:t>
            </a:r>
            <a:r>
              <a:rPr lang="en-US" sz="2800" dirty="0">
                <a:solidFill>
                  <a:srgbClr val="800000"/>
                </a:solidFill>
              </a:rPr>
              <a:t>and interpreted by a group of fellow citizens; it </a:t>
            </a:r>
            <a:r>
              <a:rPr lang="en-US" sz="2800" dirty="0" smtClean="0">
                <a:solidFill>
                  <a:srgbClr val="800000"/>
                </a:solidFill>
              </a:rPr>
              <a:t>is “</a:t>
            </a:r>
            <a:r>
              <a:rPr lang="en-US" sz="2800" dirty="0">
                <a:solidFill>
                  <a:srgbClr val="800000"/>
                </a:solidFill>
              </a:rPr>
              <a:t>consent to be governed</a:t>
            </a:r>
            <a:r>
              <a:rPr lang="en-US" sz="2800" dirty="0"/>
              <a:t>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06957" y="5275202"/>
            <a:ext cx="67001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90"/>
                </a:solidFill>
              </a:rPr>
              <a:t>Barbara A. Koenig, “Have We Asked Too Much of Consent?,” Hastings</a:t>
            </a:r>
          </a:p>
          <a:p>
            <a:r>
              <a:rPr lang="de-DE" dirty="0">
                <a:solidFill>
                  <a:srgbClr val="000090"/>
                </a:solidFill>
              </a:rPr>
              <a:t>Center Report 44, </a:t>
            </a:r>
            <a:r>
              <a:rPr lang="de-DE" dirty="0" err="1">
                <a:solidFill>
                  <a:srgbClr val="000090"/>
                </a:solidFill>
              </a:rPr>
              <a:t>no</a:t>
            </a:r>
            <a:r>
              <a:rPr lang="de-DE" dirty="0">
                <a:solidFill>
                  <a:srgbClr val="000090"/>
                </a:solidFill>
              </a:rPr>
              <a:t>. 4 (2014): 33-34. DOI: 10.1002/hast.329</a:t>
            </a:r>
            <a:endParaRPr lang="en-US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0885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and Commercial </a:t>
            </a:r>
            <a:r>
              <a:rPr lang="en-US" dirty="0" smtClean="0"/>
              <a:t>Influence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Commercialization is a powerful engine to fund and develop health interventions</a:t>
            </a:r>
          </a:p>
          <a:p>
            <a:r>
              <a:rPr lang="en-US" dirty="0" smtClean="0"/>
              <a:t>Companies are obligated to find profitable targets</a:t>
            </a:r>
          </a:p>
          <a:p>
            <a:r>
              <a:rPr lang="en-US" dirty="0" smtClean="0"/>
              <a:t>Research funding is often directed to produce economic benefits</a:t>
            </a:r>
          </a:p>
          <a:p>
            <a:r>
              <a:rPr lang="en-US" dirty="0" smtClean="0"/>
              <a:t>How do these interventions relate to health inequities in the population?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64298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EDRD: Compassionate </a:t>
            </a:r>
            <a:r>
              <a:rPr lang="en-US" dirty="0" smtClean="0"/>
              <a:t>and 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What is the best blend of compassion for those with rare diseases and justice regarding funding for health disparities?</a:t>
            </a:r>
          </a:p>
          <a:p>
            <a:r>
              <a:rPr lang="en-US" dirty="0" smtClean="0"/>
              <a:t>Can we use big data or learning health systems to help inform these decisions?</a:t>
            </a:r>
          </a:p>
          <a:p>
            <a:r>
              <a:rPr lang="en-US" dirty="0" smtClean="0"/>
              <a:t>How do we rank the options and who should participate in the ranking?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162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88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Why consult the public?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7"/>
            <a:ext cx="8362347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Better, more legitimate policy</a:t>
            </a:r>
          </a:p>
          <a:p>
            <a:pPr lvl="1"/>
            <a:r>
              <a:rPr lang="en-US" b="1" dirty="0" smtClean="0">
                <a:solidFill>
                  <a:srgbClr val="000090"/>
                </a:solidFill>
              </a:rPr>
              <a:t>Supplement</a:t>
            </a:r>
            <a:r>
              <a:rPr lang="en-US" dirty="0" smtClean="0">
                <a:solidFill>
                  <a:srgbClr val="000090"/>
                </a:solidFill>
              </a:rPr>
              <a:t> expert, economic and stakeholder influence</a:t>
            </a:r>
          </a:p>
          <a:p>
            <a:pPr lvl="1"/>
            <a:r>
              <a:rPr lang="en-US" b="1" dirty="0" smtClean="0">
                <a:solidFill>
                  <a:srgbClr val="000090"/>
                </a:solidFill>
              </a:rPr>
              <a:t>Fair</a:t>
            </a:r>
            <a:r>
              <a:rPr lang="en-US" dirty="0" smtClean="0">
                <a:solidFill>
                  <a:srgbClr val="000090"/>
                </a:solidFill>
              </a:rPr>
              <a:t> approach when reasonable people disagree</a:t>
            </a:r>
          </a:p>
          <a:p>
            <a:pPr lvl="1"/>
            <a:r>
              <a:rPr lang="en-US" dirty="0" smtClean="0">
                <a:solidFill>
                  <a:srgbClr val="000090"/>
                </a:solidFill>
              </a:rPr>
              <a:t>Increased </a:t>
            </a:r>
            <a:r>
              <a:rPr lang="en-US" b="1" dirty="0" smtClean="0">
                <a:solidFill>
                  <a:srgbClr val="000090"/>
                </a:solidFill>
              </a:rPr>
              <a:t>legitimacy</a:t>
            </a:r>
            <a:r>
              <a:rPr lang="en-US" dirty="0" smtClean="0">
                <a:solidFill>
                  <a:srgbClr val="000090"/>
                </a:solidFill>
              </a:rPr>
              <a:t> and </a:t>
            </a:r>
            <a:r>
              <a:rPr lang="en-US" b="1" dirty="0" smtClean="0">
                <a:solidFill>
                  <a:srgbClr val="000090"/>
                </a:solidFill>
              </a:rPr>
              <a:t>compliance</a:t>
            </a:r>
            <a:r>
              <a:rPr lang="en-US" dirty="0" smtClean="0">
                <a:solidFill>
                  <a:srgbClr val="000090"/>
                </a:solidFill>
              </a:rPr>
              <a:t> with policy</a:t>
            </a:r>
          </a:p>
          <a:p>
            <a:pPr lvl="1"/>
            <a:endParaRPr lang="en-US" sz="1800" dirty="0" smtClean="0"/>
          </a:p>
          <a:p>
            <a:r>
              <a:rPr lang="en-US" dirty="0" smtClean="0"/>
              <a:t>Accountability to wide public</a:t>
            </a:r>
          </a:p>
          <a:p>
            <a:pPr lvl="1"/>
            <a:r>
              <a:rPr lang="en-US" dirty="0" smtClean="0">
                <a:solidFill>
                  <a:srgbClr val="000090"/>
                </a:solidFill>
              </a:rPr>
              <a:t>Big data-informed Health care policy  </a:t>
            </a:r>
          </a:p>
          <a:p>
            <a:pPr lvl="2"/>
            <a:r>
              <a:rPr lang="en-US" dirty="0" smtClean="0">
                <a:solidFill>
                  <a:srgbClr val="000090"/>
                </a:solidFill>
              </a:rPr>
              <a:t>shapes our future</a:t>
            </a:r>
          </a:p>
          <a:p>
            <a:pPr lvl="2"/>
            <a:r>
              <a:rPr lang="en-US" dirty="0">
                <a:solidFill>
                  <a:srgbClr val="000090"/>
                </a:solidFill>
              </a:rPr>
              <a:t>h</a:t>
            </a:r>
            <a:r>
              <a:rPr lang="en-US" dirty="0" smtClean="0">
                <a:solidFill>
                  <a:srgbClr val="000090"/>
                </a:solidFill>
              </a:rPr>
              <a:t>as lost </a:t>
            </a:r>
            <a:r>
              <a:rPr lang="en-US" dirty="0">
                <a:solidFill>
                  <a:srgbClr val="000090"/>
                </a:solidFill>
              </a:rPr>
              <a:t>opportunity </a:t>
            </a:r>
            <a:r>
              <a:rPr lang="en-US" dirty="0" smtClean="0">
                <a:solidFill>
                  <a:srgbClr val="000090"/>
                </a:solidFill>
              </a:rPr>
              <a:t>costs</a:t>
            </a:r>
          </a:p>
          <a:p>
            <a:pPr lvl="2"/>
            <a:r>
              <a:rPr lang="en-US" dirty="0" smtClean="0">
                <a:solidFill>
                  <a:srgbClr val="000090"/>
                </a:solidFill>
              </a:rPr>
              <a:t>creates new responsibilities</a:t>
            </a:r>
          </a:p>
          <a:p>
            <a:pPr lvl="1"/>
            <a:r>
              <a:rPr lang="en-US" dirty="0" smtClean="0">
                <a:solidFill>
                  <a:srgbClr val="000090"/>
                </a:solidFill>
              </a:rPr>
              <a:t>Future individual choices constrained</a:t>
            </a:r>
          </a:p>
          <a:p>
            <a:pPr lvl="1"/>
            <a:endParaRPr lang="en-US" sz="1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957" y="3335910"/>
            <a:ext cx="3084064" cy="216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55552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911</Words>
  <Application>Microsoft Macintosh PowerPoint</Application>
  <PresentationFormat>On-screen Show (4:3)</PresentationFormat>
  <Paragraphs>99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From Bench to Bedside to Populations  Translation in Health Care Exploring the impact of Emerging Technologies  Oxford, June 2015 </vt:lpstr>
      <vt:lpstr>Translation to “public”</vt:lpstr>
      <vt:lpstr> 3 Translational Challenges</vt:lpstr>
      <vt:lpstr>Proposing Modesty for Consent</vt:lpstr>
      <vt:lpstr>Informed consent</vt:lpstr>
      <vt:lpstr>Consent to governance</vt:lpstr>
      <vt:lpstr>Trust and Commercial Influence</vt:lpstr>
      <vt:lpstr>EDRD: Compassionate and Fair</vt:lpstr>
      <vt:lpstr>Why consult the public?</vt:lpstr>
      <vt:lpstr>Experiments in Trustworthy Governance</vt:lpstr>
      <vt:lpstr>Deliberative events</vt:lpstr>
      <vt:lpstr>Participatory Governance</vt:lpstr>
      <vt:lpstr>Conclusion</vt:lpstr>
      <vt:lpstr>From Bench to Bedside to Populations  Translation in Health Care Exploring the impact of Emerging Technologies  Oxford, June 2015 </vt:lpstr>
    </vt:vector>
  </TitlesOfParts>
  <Company>UBC Vancouver and Okanagan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Burgess</dc:creator>
  <cp:lastModifiedBy>Mike Burgess</cp:lastModifiedBy>
  <cp:revision>31</cp:revision>
  <dcterms:created xsi:type="dcterms:W3CDTF">2015-06-24T11:22:04Z</dcterms:created>
  <dcterms:modified xsi:type="dcterms:W3CDTF">2015-06-25T06:52:38Z</dcterms:modified>
</cp:coreProperties>
</file>