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8" r:id="rId3"/>
    <p:sldId id="276" r:id="rId4"/>
    <p:sldId id="279" r:id="rId5"/>
    <p:sldId id="280" r:id="rId6"/>
    <p:sldId id="277"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75" r:id="rId23"/>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68" autoAdjust="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55AD2E89-C77D-4BD0-9FD9-6754418740F4}" type="datetimeFigureOut">
              <a:rPr lang="en-US" smtClean="0"/>
              <a:t>6/23/2015</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AA3F330E-EA96-416F-AA93-2EA3FA8439FE}" type="slidenum">
              <a:rPr lang="en-US" smtClean="0"/>
              <a:t>‹#›</a:t>
            </a:fld>
            <a:endParaRPr lang="en-US"/>
          </a:p>
        </p:txBody>
      </p:sp>
    </p:spTree>
    <p:extLst>
      <p:ext uri="{BB962C8B-B14F-4D97-AF65-F5344CB8AC3E}">
        <p14:creationId xmlns:p14="http://schemas.microsoft.com/office/powerpoint/2010/main" val="253967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55CAB8-F7FE-4BBA-829C-3F03885A4074}" type="datetimeFigureOut">
              <a:rPr lang="en-US" smtClean="0"/>
              <a:t>6/23/2015</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73D6F8B-5B53-469E-8C6F-55512F113723}" type="slidenum">
              <a:rPr lang="en-US" smtClean="0"/>
              <a:t>‹#›</a:t>
            </a:fld>
            <a:endParaRPr lang="en-US"/>
          </a:p>
        </p:txBody>
      </p:sp>
    </p:spTree>
    <p:extLst>
      <p:ext uri="{BB962C8B-B14F-4D97-AF65-F5344CB8AC3E}">
        <p14:creationId xmlns:p14="http://schemas.microsoft.com/office/powerpoint/2010/main" val="193514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D6F8B-5B53-469E-8C6F-55512F113723}" type="slidenum">
              <a:rPr lang="en-US" smtClean="0"/>
              <a:t>1</a:t>
            </a:fld>
            <a:endParaRPr lang="en-US"/>
          </a:p>
        </p:txBody>
      </p:sp>
    </p:spTree>
    <p:extLst>
      <p:ext uri="{BB962C8B-B14F-4D97-AF65-F5344CB8AC3E}">
        <p14:creationId xmlns:p14="http://schemas.microsoft.com/office/powerpoint/2010/main" val="321061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EPF members:</a:t>
            </a:r>
          </a:p>
          <a:p>
            <a:r>
              <a:rPr lang="en-US" dirty="0" smtClean="0"/>
              <a:t>20 disease specific PIOs contacted</a:t>
            </a:r>
          </a:p>
          <a:p>
            <a:r>
              <a:rPr lang="en-US" dirty="0" smtClean="0"/>
              <a:t>6</a:t>
            </a:r>
            <a:r>
              <a:rPr lang="en-US" baseline="0" dirty="0" smtClean="0"/>
              <a:t> refused (3 did not have time, 3 did not want to participate)</a:t>
            </a:r>
          </a:p>
          <a:p>
            <a:r>
              <a:rPr lang="en-US" baseline="0" dirty="0" smtClean="0"/>
              <a:t>4 accepted</a:t>
            </a:r>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10</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11</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12</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13</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14</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15</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16</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17</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18</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19</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D6F8B-5B53-469E-8C6F-55512F113723}" type="slidenum">
              <a:rPr lang="en-US" smtClean="0"/>
              <a:t>2</a:t>
            </a:fld>
            <a:endParaRPr lang="en-US"/>
          </a:p>
        </p:txBody>
      </p:sp>
    </p:spTree>
    <p:extLst>
      <p:ext uri="{BB962C8B-B14F-4D97-AF65-F5344CB8AC3E}">
        <p14:creationId xmlns:p14="http://schemas.microsoft.com/office/powerpoint/2010/main" val="39979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20</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73D6F8B-5B53-469E-8C6F-55512F113723}" type="slidenum">
              <a:rPr lang="en-US" smtClean="0"/>
              <a:t>21</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D6F8B-5B53-469E-8C6F-55512F113723}" type="slidenum">
              <a:rPr lang="en-US" smtClean="0"/>
              <a:t>22</a:t>
            </a:fld>
            <a:endParaRPr lang="en-US"/>
          </a:p>
        </p:txBody>
      </p:sp>
    </p:spTree>
    <p:extLst>
      <p:ext uri="{BB962C8B-B14F-4D97-AF65-F5344CB8AC3E}">
        <p14:creationId xmlns:p14="http://schemas.microsoft.com/office/powerpoint/2010/main" val="298136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D6F8B-5B53-469E-8C6F-55512F113723}" type="slidenum">
              <a:rPr lang="en-US" smtClean="0"/>
              <a:t>3</a:t>
            </a:fld>
            <a:endParaRPr lang="en-US"/>
          </a:p>
        </p:txBody>
      </p:sp>
    </p:spTree>
    <p:extLst>
      <p:ext uri="{BB962C8B-B14F-4D97-AF65-F5344CB8AC3E}">
        <p14:creationId xmlns:p14="http://schemas.microsoft.com/office/powerpoint/2010/main" val="280778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D6F8B-5B53-469E-8C6F-55512F113723}" type="slidenum">
              <a:rPr lang="en-US" smtClean="0"/>
              <a:t>4</a:t>
            </a:fld>
            <a:endParaRPr lang="en-US"/>
          </a:p>
        </p:txBody>
      </p:sp>
    </p:spTree>
    <p:extLst>
      <p:ext uri="{BB962C8B-B14F-4D97-AF65-F5344CB8AC3E}">
        <p14:creationId xmlns:p14="http://schemas.microsoft.com/office/powerpoint/2010/main" val="384259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now?</a:t>
            </a:r>
          </a:p>
          <a:p>
            <a:r>
              <a:rPr lang="en-US" dirty="0" smtClean="0"/>
              <a:t>Today too many patients do not benefit</a:t>
            </a:r>
            <a:r>
              <a:rPr lang="en-US" baseline="0" dirty="0" smtClean="0"/>
              <a:t> from treatment</a:t>
            </a:r>
          </a:p>
          <a:p>
            <a:endParaRPr lang="en-US" baseline="0" dirty="0" smtClean="0"/>
          </a:p>
          <a:p>
            <a:pPr marL="0" indent="0">
              <a:buFont typeface="Arial" panose="020B0604020202020204" pitchFamily="34" charset="0"/>
              <a:buNone/>
            </a:pPr>
            <a:r>
              <a:rPr lang="en-GB" dirty="0" smtClean="0"/>
              <a:t>- Conventional approach to disease and treatment is inefficient</a:t>
            </a:r>
          </a:p>
          <a:p>
            <a:pPr marL="0" indent="0">
              <a:buFont typeface="Arial" panose="020B0604020202020204" pitchFamily="34" charset="0"/>
              <a:buNone/>
            </a:pPr>
            <a:r>
              <a:rPr lang="en-GB" dirty="0" smtClean="0"/>
              <a:t>-</a:t>
            </a:r>
            <a:r>
              <a:rPr lang="en-GB" baseline="0" dirty="0" smtClean="0"/>
              <a:t> </a:t>
            </a:r>
            <a:r>
              <a:rPr lang="en-GB" dirty="0" smtClean="0"/>
              <a:t>Health care expenditures are exploding</a:t>
            </a:r>
          </a:p>
          <a:p>
            <a:pPr marL="171450" indent="-171450">
              <a:buFontTx/>
              <a:buChar char="-"/>
            </a:pPr>
            <a:r>
              <a:rPr lang="en-GB" dirty="0" smtClean="0"/>
              <a:t>Difficult to treat aging populations/chronical diseases</a:t>
            </a:r>
          </a:p>
          <a:p>
            <a:pPr marL="0" indent="0">
              <a:buFont typeface="Arial" panose="020B0604020202020204" pitchFamily="34" charset="0"/>
              <a:buNone/>
            </a:pPr>
            <a:r>
              <a:rPr lang="en-GB" dirty="0" smtClean="0"/>
              <a:t>- The technology is available NOW!</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3D6F8B-5B53-469E-8C6F-55512F113723}" type="slidenum">
              <a:rPr lang="en-US" smtClean="0"/>
              <a:t>5</a:t>
            </a:fld>
            <a:endParaRPr lang="en-US"/>
          </a:p>
        </p:txBody>
      </p:sp>
    </p:spTree>
    <p:extLst>
      <p:ext uri="{BB962C8B-B14F-4D97-AF65-F5344CB8AC3E}">
        <p14:creationId xmlns:p14="http://schemas.microsoft.com/office/powerpoint/2010/main" val="229935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 precision medicine:</a:t>
            </a:r>
            <a:r>
              <a:rPr lang="en-US" baseline="0" dirty="0" smtClean="0"/>
              <a:t> National Research Council of the National Academies</a:t>
            </a:r>
            <a:endParaRPr lang="en-US" dirty="0"/>
          </a:p>
        </p:txBody>
      </p:sp>
      <p:sp>
        <p:nvSpPr>
          <p:cNvPr id="4" name="Slide Number Placeholder 3"/>
          <p:cNvSpPr>
            <a:spLocks noGrp="1"/>
          </p:cNvSpPr>
          <p:nvPr>
            <p:ph type="sldNum" sz="quarter" idx="10"/>
          </p:nvPr>
        </p:nvSpPr>
        <p:spPr/>
        <p:txBody>
          <a:bodyPr/>
          <a:lstStyle/>
          <a:p>
            <a:fld id="{473D6F8B-5B53-469E-8C6F-55512F113723}" type="slidenum">
              <a:rPr lang="en-US" smtClean="0"/>
              <a:t>6</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D6F8B-5B53-469E-8C6F-55512F113723}" type="slidenum">
              <a:rPr lang="en-US" smtClean="0"/>
              <a:t>7</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D6F8B-5B53-469E-8C6F-55512F113723}" type="slidenum">
              <a:rPr lang="en-US" smtClean="0"/>
              <a:t>8</a:t>
            </a:fld>
            <a:endParaRPr lang="en-US"/>
          </a:p>
        </p:txBody>
      </p:sp>
    </p:spTree>
    <p:extLst>
      <p:ext uri="{BB962C8B-B14F-4D97-AF65-F5344CB8AC3E}">
        <p14:creationId xmlns:p14="http://schemas.microsoft.com/office/powerpoint/2010/main" val="389637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European Patients’ Forum (EPF) is an umbrella </a:t>
            </a:r>
            <a:r>
              <a:rPr lang="en-US" dirty="0" err="1" smtClean="0"/>
              <a:t>organisation</a:t>
            </a:r>
            <a:r>
              <a:rPr lang="en-US" dirty="0" smtClean="0"/>
              <a:t> that works with patients’ groups in public health and health advocacy across Europe. Our members represent specific chronic disease groups at EU level or are national coalitions of patients.</a:t>
            </a:r>
          </a:p>
          <a:p>
            <a:endParaRPr lang="en-US" dirty="0" smtClean="0"/>
          </a:p>
          <a:p>
            <a:r>
              <a:rPr lang="en-US" dirty="0" smtClean="0"/>
              <a:t>EPF currently has 65 members (47 Full Members, 18 Associate Members) that are pan-European patients’ </a:t>
            </a:r>
            <a:r>
              <a:rPr lang="en-US" dirty="0" err="1" smtClean="0"/>
              <a:t>organisations</a:t>
            </a:r>
            <a:r>
              <a:rPr lang="en-US" dirty="0" smtClean="0"/>
              <a:t> and national platforms of patient </a:t>
            </a:r>
            <a:r>
              <a:rPr lang="en-US" dirty="0" err="1" smtClean="0"/>
              <a:t>organisations</a:t>
            </a:r>
            <a:r>
              <a:rPr lang="en-US" dirty="0" smtClean="0"/>
              <a:t>. The </a:t>
            </a:r>
            <a:endParaRPr lang="en-US" dirty="0"/>
          </a:p>
        </p:txBody>
      </p:sp>
      <p:sp>
        <p:nvSpPr>
          <p:cNvPr id="4" name="Slide Number Placeholder 3"/>
          <p:cNvSpPr>
            <a:spLocks noGrp="1"/>
          </p:cNvSpPr>
          <p:nvPr>
            <p:ph type="sldNum" sz="quarter" idx="10"/>
          </p:nvPr>
        </p:nvSpPr>
        <p:spPr/>
        <p:txBody>
          <a:bodyPr/>
          <a:lstStyle/>
          <a:p>
            <a:fld id="{473D6F8B-5B53-469E-8C6F-55512F113723}" type="slidenum">
              <a:rPr lang="en-US" smtClean="0"/>
              <a:t>9</a:t>
            </a:fld>
            <a:endParaRPr lang="en-US"/>
          </a:p>
        </p:txBody>
      </p:sp>
    </p:spTree>
    <p:extLst>
      <p:ext uri="{BB962C8B-B14F-4D97-AF65-F5344CB8AC3E}">
        <p14:creationId xmlns:p14="http://schemas.microsoft.com/office/powerpoint/2010/main" val="389637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9F1BF1-1E14-4AC4-BB9D-3B578F72919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222394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F1BF1-1E14-4AC4-BB9D-3B578F72919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412741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F1BF1-1E14-4AC4-BB9D-3B578F72919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224926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F1BF1-1E14-4AC4-BB9D-3B578F72919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328634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F1BF1-1E14-4AC4-BB9D-3B578F72919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15885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9F1BF1-1E14-4AC4-BB9D-3B578F729198}"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105074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9F1BF1-1E14-4AC4-BB9D-3B578F729198}"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180682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9F1BF1-1E14-4AC4-BB9D-3B578F729198}"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6463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F1BF1-1E14-4AC4-BB9D-3B578F729198}"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106620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F1BF1-1E14-4AC4-BB9D-3B578F729198}"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295390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F1BF1-1E14-4AC4-BB9D-3B578F729198}"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E2B80-EFB9-4A16-BAE6-460088443660}" type="slidenum">
              <a:rPr lang="en-US" smtClean="0"/>
              <a:t>‹#›</a:t>
            </a:fld>
            <a:endParaRPr lang="en-US"/>
          </a:p>
        </p:txBody>
      </p:sp>
    </p:spTree>
    <p:extLst>
      <p:ext uri="{BB962C8B-B14F-4D97-AF65-F5344CB8AC3E}">
        <p14:creationId xmlns:p14="http://schemas.microsoft.com/office/powerpoint/2010/main" val="44182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F1BF1-1E14-4AC4-BB9D-3B578F729198}" type="datetimeFigureOut">
              <a:rPr lang="en-US" smtClean="0"/>
              <a:t>6/23/2015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E2B80-EFB9-4A16-BAE6-460088443660}" type="slidenum">
              <a:rPr lang="en-US" smtClean="0"/>
              <a:t>‹#›</a:t>
            </a:fld>
            <a:endParaRPr lang="en-US"/>
          </a:p>
        </p:txBody>
      </p:sp>
    </p:spTree>
    <p:extLst>
      <p:ext uri="{BB962C8B-B14F-4D97-AF65-F5344CB8AC3E}">
        <p14:creationId xmlns:p14="http://schemas.microsoft.com/office/powerpoint/2010/main" val="306830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google.no/url?sa=i&amp;rct=j&amp;q=&amp;esrc=s&amp;frm=1&amp;source=images&amp;cd=&amp;cad=rja&amp;uact=8&amp;ved=0CAcQjRxqFQoTCIGdkZSWlsYCFQWULAodXw4Jug&amp;url=http://www.genomicslawreport.com/index.php/tag/personalized-medicine/&amp;ei=YB2BVYHtKIWosgHfnKTQCw&amp;bvm=bv.96041959,d.bGg&amp;psig=AFQjCNGtKR0P_YUzDs-YRe9m_cVd81yAlg&amp;ust=1434611419929512"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Grp="1" noChangeArrowheads="1"/>
          </p:cNvSpPr>
          <p:nvPr>
            <p:ph type="ctrTitle"/>
          </p:nvPr>
        </p:nvSpPr>
        <p:spPr>
          <a:xfrm>
            <a:off x="467544" y="2348880"/>
            <a:ext cx="8263880" cy="1143000"/>
          </a:xfrm>
        </p:spPr>
        <p:txBody>
          <a:bodyPr>
            <a:normAutofit fontScale="90000"/>
          </a:bodyPr>
          <a:lstStyle/>
          <a:p>
            <a:pPr algn="ctr"/>
            <a:r>
              <a:rPr lang="en-GB" sz="3600" b="1" dirty="0" smtClean="0"/>
              <a:t>Patient and Interest Organizations’ Views on Personalized Medicine</a:t>
            </a:r>
            <a:endParaRPr lang="nb-NO" sz="3600" b="1" dirty="0"/>
          </a:p>
        </p:txBody>
      </p:sp>
      <p:sp>
        <p:nvSpPr>
          <p:cNvPr id="9" name="Rectangle 3"/>
          <p:cNvSpPr>
            <a:spLocks noGrp="1" noChangeArrowheads="1"/>
          </p:cNvSpPr>
          <p:nvPr>
            <p:ph type="subTitle" idx="1"/>
          </p:nvPr>
        </p:nvSpPr>
        <p:spPr>
          <a:xfrm>
            <a:off x="467544" y="3645024"/>
            <a:ext cx="8496944" cy="2376264"/>
          </a:xfrm>
        </p:spPr>
        <p:txBody>
          <a:bodyPr>
            <a:normAutofit fontScale="92500"/>
          </a:bodyPr>
          <a:lstStyle/>
          <a:p>
            <a:pPr eaLnBrk="1" hangingPunct="1"/>
            <a:endParaRPr lang="nb-NO" sz="1600" dirty="0" smtClean="0"/>
          </a:p>
          <a:p>
            <a:pPr algn="ctr" eaLnBrk="1" hangingPunct="1"/>
            <a:r>
              <a:rPr lang="nb-NO" sz="2400" dirty="0" smtClean="0">
                <a:solidFill>
                  <a:schemeClr val="tx1"/>
                </a:solidFill>
              </a:rPr>
              <a:t>Isabelle </a:t>
            </a:r>
            <a:r>
              <a:rPr lang="nb-NO" sz="2400" dirty="0" err="1" smtClean="0">
                <a:solidFill>
                  <a:schemeClr val="tx1"/>
                </a:solidFill>
              </a:rPr>
              <a:t>Budin</a:t>
            </a:r>
            <a:r>
              <a:rPr lang="nb-NO" sz="2400" dirty="0" smtClean="0">
                <a:solidFill>
                  <a:schemeClr val="tx1"/>
                </a:solidFill>
              </a:rPr>
              <a:t>-Ljøsne</a:t>
            </a:r>
          </a:p>
          <a:p>
            <a:pPr algn="ctr" eaLnBrk="1" hangingPunct="1"/>
            <a:r>
              <a:rPr lang="nb-NO" sz="2400" dirty="0" smtClean="0">
                <a:solidFill>
                  <a:schemeClr val="tx1"/>
                </a:solidFill>
              </a:rPr>
              <a:t>Centre for Medical </a:t>
            </a:r>
            <a:r>
              <a:rPr lang="nb-NO" sz="2400" dirty="0" err="1" smtClean="0">
                <a:solidFill>
                  <a:schemeClr val="tx1"/>
                </a:solidFill>
              </a:rPr>
              <a:t>Ethics</a:t>
            </a:r>
            <a:r>
              <a:rPr lang="nb-NO" sz="2400" dirty="0" smtClean="0">
                <a:solidFill>
                  <a:schemeClr val="tx1"/>
                </a:solidFill>
              </a:rPr>
              <a:t>, UiO</a:t>
            </a:r>
          </a:p>
          <a:p>
            <a:pPr algn="ctr"/>
            <a:r>
              <a:rPr lang="nb-NO" sz="2400" dirty="0" smtClean="0">
                <a:solidFill>
                  <a:schemeClr val="tx1"/>
                </a:solidFill>
              </a:rPr>
              <a:t/>
            </a:r>
            <a:br>
              <a:rPr lang="nb-NO" sz="2400" dirty="0" smtClean="0">
                <a:solidFill>
                  <a:schemeClr val="tx1"/>
                </a:solidFill>
              </a:rPr>
            </a:br>
            <a:r>
              <a:rPr lang="nb-NO" sz="2200" dirty="0" smtClean="0">
                <a:solidFill>
                  <a:schemeClr val="tx1"/>
                </a:solidFill>
              </a:rPr>
              <a:t>«</a:t>
            </a:r>
            <a:r>
              <a:rPr lang="nb-NO" sz="2200" dirty="0" err="1" smtClean="0">
                <a:solidFill>
                  <a:schemeClr val="tx1"/>
                </a:solidFill>
              </a:rPr>
              <a:t>Translation</a:t>
            </a:r>
            <a:r>
              <a:rPr lang="nb-NO" sz="2200" dirty="0" smtClean="0">
                <a:solidFill>
                  <a:schemeClr val="tx1"/>
                </a:solidFill>
              </a:rPr>
              <a:t> in Health </a:t>
            </a:r>
            <a:r>
              <a:rPr lang="nb-NO" sz="2200" dirty="0" err="1" smtClean="0">
                <a:solidFill>
                  <a:schemeClr val="tx1"/>
                </a:solidFill>
              </a:rPr>
              <a:t>care</a:t>
            </a:r>
            <a:r>
              <a:rPr lang="nb-NO" sz="2200" dirty="0" smtClean="0">
                <a:solidFill>
                  <a:schemeClr val="tx1"/>
                </a:solidFill>
              </a:rPr>
              <a:t> – </a:t>
            </a:r>
            <a:r>
              <a:rPr lang="nb-NO" sz="2200" dirty="0" err="1" smtClean="0">
                <a:solidFill>
                  <a:schemeClr val="tx1"/>
                </a:solidFill>
              </a:rPr>
              <a:t>Exploring</a:t>
            </a:r>
            <a:r>
              <a:rPr lang="nb-NO" sz="2200" dirty="0" smtClean="0">
                <a:solidFill>
                  <a:schemeClr val="tx1"/>
                </a:solidFill>
              </a:rPr>
              <a:t> </a:t>
            </a:r>
            <a:r>
              <a:rPr lang="nb-NO" sz="2200" dirty="0" err="1" smtClean="0">
                <a:solidFill>
                  <a:schemeClr val="tx1"/>
                </a:solidFill>
              </a:rPr>
              <a:t>the</a:t>
            </a:r>
            <a:r>
              <a:rPr lang="nb-NO" sz="2200" dirty="0" smtClean="0">
                <a:solidFill>
                  <a:schemeClr val="tx1"/>
                </a:solidFill>
              </a:rPr>
              <a:t> </a:t>
            </a:r>
            <a:r>
              <a:rPr lang="nb-NO" sz="2200" dirty="0" err="1" smtClean="0">
                <a:solidFill>
                  <a:schemeClr val="tx1"/>
                </a:solidFill>
              </a:rPr>
              <a:t>Impact</a:t>
            </a:r>
            <a:r>
              <a:rPr lang="nb-NO" sz="2200" dirty="0" smtClean="0">
                <a:solidFill>
                  <a:schemeClr val="tx1"/>
                </a:solidFill>
              </a:rPr>
              <a:t> </a:t>
            </a:r>
            <a:r>
              <a:rPr lang="nb-NO" sz="2200" dirty="0" err="1" smtClean="0">
                <a:solidFill>
                  <a:schemeClr val="tx1"/>
                </a:solidFill>
              </a:rPr>
              <a:t>of</a:t>
            </a:r>
            <a:r>
              <a:rPr lang="nb-NO" sz="2200" dirty="0" smtClean="0">
                <a:solidFill>
                  <a:schemeClr val="tx1"/>
                </a:solidFill>
              </a:rPr>
              <a:t> </a:t>
            </a:r>
            <a:r>
              <a:rPr lang="nb-NO" sz="2200" dirty="0" err="1" smtClean="0">
                <a:solidFill>
                  <a:schemeClr val="tx1"/>
                </a:solidFill>
              </a:rPr>
              <a:t>Emerging</a:t>
            </a:r>
            <a:r>
              <a:rPr lang="nb-NO" sz="2200" dirty="0" smtClean="0">
                <a:solidFill>
                  <a:schemeClr val="tx1"/>
                </a:solidFill>
              </a:rPr>
              <a:t> Technologies»</a:t>
            </a:r>
            <a:br>
              <a:rPr lang="nb-NO" sz="2200" dirty="0" smtClean="0">
                <a:solidFill>
                  <a:schemeClr val="tx1"/>
                </a:solidFill>
              </a:rPr>
            </a:br>
            <a:r>
              <a:rPr lang="nb-NO" sz="2200" dirty="0" smtClean="0">
                <a:solidFill>
                  <a:schemeClr val="tx1"/>
                </a:solidFill>
              </a:rPr>
              <a:t>Oxford, 24 June 2015</a:t>
            </a:r>
            <a:endParaRPr lang="nb-NO" sz="2200" dirty="0">
              <a:solidFill>
                <a:schemeClr val="tx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988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9680" y="1444804"/>
            <a:ext cx="8322800" cy="4832092"/>
          </a:xfrm>
          <a:prstGeom prst="rect">
            <a:avLst/>
          </a:prstGeom>
          <a:noFill/>
        </p:spPr>
        <p:txBody>
          <a:bodyPr wrap="square" rtlCol="0">
            <a:spAutoFit/>
          </a:bodyPr>
          <a:lstStyle/>
          <a:p>
            <a:r>
              <a:rPr lang="en-US" sz="2000" b="1" dirty="0" smtClean="0"/>
              <a:t>Results</a:t>
            </a:r>
          </a:p>
          <a:p>
            <a:endParaRPr lang="en-US" b="1" dirty="0"/>
          </a:p>
          <a:p>
            <a:pPr marL="285750" indent="-285750">
              <a:buFont typeface="Arial" panose="020B0604020202020204" pitchFamily="34" charset="0"/>
              <a:buChar char="•"/>
            </a:pPr>
            <a:r>
              <a:rPr lang="en-US" dirty="0" smtClean="0"/>
              <a:t>8 PIOs recruited through snowball sampling, 5 through EPF (total 13 PIOs)</a:t>
            </a:r>
            <a:br>
              <a:rPr lang="en-US" dirty="0" smtClean="0"/>
            </a:br>
            <a:endParaRPr lang="en-US" dirty="0" smtClean="0"/>
          </a:p>
          <a:p>
            <a:pPr lvl="1"/>
            <a:r>
              <a:rPr lang="en-US" dirty="0" smtClean="0"/>
              <a:t>Cancer </a:t>
            </a:r>
            <a:r>
              <a:rPr lang="en-US" dirty="0"/>
              <a:t>(4</a:t>
            </a:r>
            <a:r>
              <a:rPr lang="en-US" dirty="0" smtClean="0"/>
              <a:t>)</a:t>
            </a:r>
          </a:p>
          <a:p>
            <a:pPr lvl="1"/>
            <a:r>
              <a:rPr lang="en-US" dirty="0" smtClean="0"/>
              <a:t>Hereditary </a:t>
            </a:r>
            <a:r>
              <a:rPr lang="en-US" dirty="0"/>
              <a:t>and genetic disorders (3</a:t>
            </a:r>
            <a:r>
              <a:rPr lang="en-US" dirty="0" smtClean="0"/>
              <a:t>)</a:t>
            </a:r>
          </a:p>
          <a:p>
            <a:pPr lvl="1"/>
            <a:r>
              <a:rPr lang="en-US" dirty="0" smtClean="0"/>
              <a:t>Mental </a:t>
            </a:r>
            <a:r>
              <a:rPr lang="en-US" dirty="0"/>
              <a:t>health (1</a:t>
            </a:r>
            <a:r>
              <a:rPr lang="en-US" dirty="0" smtClean="0"/>
              <a:t>)</a:t>
            </a:r>
          </a:p>
          <a:p>
            <a:pPr lvl="1"/>
            <a:r>
              <a:rPr lang="en-US" dirty="0" smtClean="0"/>
              <a:t>Diabetes </a:t>
            </a:r>
            <a:r>
              <a:rPr lang="en-US" dirty="0"/>
              <a:t>(1</a:t>
            </a:r>
            <a:r>
              <a:rPr lang="en-US" dirty="0" smtClean="0"/>
              <a:t>)</a:t>
            </a:r>
          </a:p>
          <a:p>
            <a:pPr lvl="1"/>
            <a:r>
              <a:rPr lang="en-US" dirty="0" smtClean="0"/>
              <a:t>Psoriasis </a:t>
            </a:r>
            <a:r>
              <a:rPr lang="en-US" dirty="0"/>
              <a:t>(1</a:t>
            </a:r>
            <a:r>
              <a:rPr lang="en-US" dirty="0" smtClean="0"/>
              <a:t>)</a:t>
            </a:r>
          </a:p>
          <a:p>
            <a:pPr lvl="1"/>
            <a:r>
              <a:rPr lang="en-US" dirty="0" smtClean="0"/>
              <a:t>AIDS </a:t>
            </a:r>
            <a:r>
              <a:rPr lang="en-US" dirty="0"/>
              <a:t>(1</a:t>
            </a:r>
            <a:r>
              <a:rPr lang="en-US" dirty="0" smtClean="0"/>
              <a:t>)</a:t>
            </a:r>
          </a:p>
          <a:p>
            <a:pPr lvl="1"/>
            <a:r>
              <a:rPr lang="en-US" dirty="0" smtClean="0"/>
              <a:t>Lupus </a:t>
            </a:r>
            <a:r>
              <a:rPr lang="en-US" dirty="0"/>
              <a:t>(1</a:t>
            </a:r>
            <a:r>
              <a:rPr lang="en-US" dirty="0" smtClean="0"/>
              <a:t>)</a:t>
            </a:r>
          </a:p>
          <a:p>
            <a:pPr lvl="1"/>
            <a:r>
              <a:rPr lang="en-US" dirty="0" smtClean="0"/>
              <a:t>Primary </a:t>
            </a:r>
            <a:r>
              <a:rPr lang="en-US" dirty="0" err="1"/>
              <a:t>immunodeficiencies</a:t>
            </a:r>
            <a:r>
              <a:rPr lang="en-US" dirty="0"/>
              <a:t> (1</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PIOs are national (8) or international (5)</a:t>
            </a:r>
          </a:p>
          <a:p>
            <a:pPr marL="285750" indent="-285750">
              <a:buFont typeface="Arial" panose="020B0604020202020204" pitchFamily="34" charset="0"/>
              <a:buChar char="•"/>
            </a:pPr>
            <a:r>
              <a:rPr lang="en-US" dirty="0" smtClean="0"/>
              <a:t>From less </a:t>
            </a:r>
            <a:r>
              <a:rPr lang="en-US" dirty="0"/>
              <a:t>than a hundred </a:t>
            </a:r>
            <a:r>
              <a:rPr lang="en-US" dirty="0" smtClean="0"/>
              <a:t>individual members to more </a:t>
            </a:r>
            <a:r>
              <a:rPr lang="en-US" dirty="0"/>
              <a:t>than a 100,000 </a:t>
            </a:r>
            <a:r>
              <a:rPr lang="en-US" dirty="0" smtClean="0"/>
              <a:t>members</a:t>
            </a:r>
          </a:p>
          <a:p>
            <a:pPr marL="285750" indent="-285750">
              <a:buFont typeface="Arial" panose="020B0604020202020204" pitchFamily="34" charset="0"/>
              <a:buChar char="•"/>
            </a:pPr>
            <a:r>
              <a:rPr lang="en-US" dirty="0" smtClean="0"/>
              <a:t>Umbrella </a:t>
            </a:r>
            <a:r>
              <a:rPr lang="en-US" dirty="0"/>
              <a:t>organizations (6</a:t>
            </a:r>
            <a:r>
              <a:rPr lang="en-US" dirty="0" smtClean="0"/>
              <a:t>) have organizational members (from 20 to &gt; 1,000)</a:t>
            </a:r>
          </a:p>
          <a:p>
            <a:pPr marL="285750" indent="-285750">
              <a:buFont typeface="Arial" panose="020B0604020202020204" pitchFamily="34" charset="0"/>
              <a:buChar char="•"/>
            </a:pPr>
            <a:r>
              <a:rPr lang="en-US" dirty="0" smtClean="0"/>
              <a:t>PIOs located in Norway (7), the UK (2), </a:t>
            </a:r>
            <a:r>
              <a:rPr lang="de-DE" dirty="0" err="1"/>
              <a:t>Belgium</a:t>
            </a:r>
            <a:r>
              <a:rPr lang="de-DE" dirty="0"/>
              <a:t> (1), </a:t>
            </a:r>
            <a:r>
              <a:rPr lang="de-DE" dirty="0" err="1"/>
              <a:t>Croatia</a:t>
            </a:r>
            <a:r>
              <a:rPr lang="de-DE" dirty="0"/>
              <a:t> (1), </a:t>
            </a:r>
            <a:r>
              <a:rPr lang="de-DE" dirty="0" err="1"/>
              <a:t>Denmark</a:t>
            </a:r>
            <a:r>
              <a:rPr lang="de-DE" dirty="0"/>
              <a:t> (1), USA (1)</a:t>
            </a:r>
            <a:endParaRPr lang="en-US" dirty="0"/>
          </a:p>
        </p:txBody>
      </p:sp>
    </p:spTree>
    <p:extLst>
      <p:ext uri="{BB962C8B-B14F-4D97-AF65-F5344CB8AC3E}">
        <p14:creationId xmlns:p14="http://schemas.microsoft.com/office/powerpoint/2010/main" val="3080837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7928" y="1444804"/>
            <a:ext cx="8061086" cy="4001095"/>
          </a:xfrm>
          <a:prstGeom prst="rect">
            <a:avLst/>
          </a:prstGeom>
          <a:noFill/>
        </p:spPr>
        <p:txBody>
          <a:bodyPr wrap="square" rtlCol="0">
            <a:spAutoFit/>
          </a:bodyPr>
          <a:lstStyle/>
          <a:p>
            <a:r>
              <a:rPr lang="en-US" sz="2000" b="1" dirty="0" smtClean="0"/>
              <a:t>Results</a:t>
            </a:r>
          </a:p>
          <a:p>
            <a:endParaRPr lang="en-US" b="1" dirty="0" smtClean="0"/>
          </a:p>
          <a:p>
            <a:r>
              <a:rPr lang="en-US" b="1" dirty="0" smtClean="0"/>
              <a:t>In general about PM</a:t>
            </a:r>
          </a:p>
          <a:p>
            <a:endParaRPr lang="en-US" b="1" dirty="0"/>
          </a:p>
          <a:p>
            <a:pPr marL="285750" indent="-285750">
              <a:buFont typeface="Arial" panose="020B0604020202020204" pitchFamily="34" charset="0"/>
              <a:buChar char="•"/>
            </a:pPr>
            <a:r>
              <a:rPr lang="en-US" dirty="0" smtClean="0"/>
              <a:t>All express interest in PM</a:t>
            </a:r>
          </a:p>
          <a:p>
            <a:pPr marL="285750" indent="-285750">
              <a:buFont typeface="Arial" panose="020B0604020202020204" pitchFamily="34" charset="0"/>
              <a:buChar char="•"/>
            </a:pPr>
            <a:r>
              <a:rPr lang="en-US" dirty="0" smtClean="0"/>
              <a:t>Current </a:t>
            </a:r>
            <a:r>
              <a:rPr lang="en-US" dirty="0"/>
              <a:t>medical needs are largely </a:t>
            </a:r>
            <a:r>
              <a:rPr lang="en-US" dirty="0" smtClean="0"/>
              <a:t>unmet</a:t>
            </a:r>
          </a:p>
          <a:p>
            <a:pPr marL="285750" indent="-285750">
              <a:buFont typeface="Arial" panose="020B0604020202020204" pitchFamily="34" charset="0"/>
              <a:buChar char="•"/>
            </a:pPr>
            <a:r>
              <a:rPr lang="en-US" dirty="0" smtClean="0"/>
              <a:t>Issues </a:t>
            </a:r>
            <a:r>
              <a:rPr lang="en-US" dirty="0"/>
              <a:t>of side effects, overtreatment and </a:t>
            </a:r>
            <a:r>
              <a:rPr lang="en-US" dirty="0" smtClean="0"/>
              <a:t>“</a:t>
            </a:r>
            <a:r>
              <a:rPr lang="en-US" dirty="0" err="1" smtClean="0"/>
              <a:t>undertreatment</a:t>
            </a:r>
            <a:r>
              <a:rPr lang="en-US" dirty="0" smtClean="0"/>
              <a:t>” </a:t>
            </a:r>
          </a:p>
          <a:p>
            <a:endParaRPr lang="en-US" dirty="0"/>
          </a:p>
          <a:p>
            <a:r>
              <a:rPr lang="en-US" b="1" i="1" dirty="0">
                <a:solidFill>
                  <a:srgbClr val="C00000"/>
                </a:solidFill>
              </a:rPr>
              <a:t>“We see benefits for patients, the more personalized diagnosis and treatment can be offered to the individual, the better treatment the patient receives, the more effective the treatment, the less side effects, this whole package is the goal of medicine, not just good treatment to large groups but also to the individual</a:t>
            </a:r>
            <a:r>
              <a:rPr lang="en-US" b="1" i="1" dirty="0" smtClean="0">
                <a:solidFill>
                  <a:srgbClr val="C00000"/>
                </a:solidFill>
              </a:rPr>
              <a:t>.”</a:t>
            </a:r>
          </a:p>
          <a:p>
            <a:endParaRPr lang="en-US" dirty="0"/>
          </a:p>
          <a:p>
            <a:endParaRPr lang="en-US" b="1" dirty="0"/>
          </a:p>
        </p:txBody>
      </p:sp>
    </p:spTree>
    <p:extLst>
      <p:ext uri="{BB962C8B-B14F-4D97-AF65-F5344CB8AC3E}">
        <p14:creationId xmlns:p14="http://schemas.microsoft.com/office/powerpoint/2010/main" val="3726776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9680" y="1052736"/>
            <a:ext cx="8061086" cy="5109091"/>
          </a:xfrm>
          <a:prstGeom prst="rect">
            <a:avLst/>
          </a:prstGeom>
          <a:noFill/>
        </p:spPr>
        <p:txBody>
          <a:bodyPr wrap="square" rtlCol="0">
            <a:spAutoFit/>
          </a:bodyPr>
          <a:lstStyle/>
          <a:p>
            <a:r>
              <a:rPr lang="en-US" sz="2000" b="1" dirty="0" smtClean="0"/>
              <a:t>Results</a:t>
            </a:r>
          </a:p>
          <a:p>
            <a:endParaRPr lang="en-US" b="1" dirty="0" smtClean="0"/>
          </a:p>
          <a:p>
            <a:r>
              <a:rPr lang="en-US" b="1" dirty="0" smtClean="0"/>
              <a:t>In general about PM</a:t>
            </a:r>
          </a:p>
          <a:p>
            <a:endParaRPr lang="en-US" b="1" dirty="0"/>
          </a:p>
          <a:p>
            <a:pPr marL="285750" indent="-285750">
              <a:buFont typeface="Arial" panose="020B0604020202020204" pitchFamily="34" charset="0"/>
              <a:buChar char="•"/>
            </a:pPr>
            <a:r>
              <a:rPr lang="en-US" dirty="0" smtClean="0"/>
              <a:t>New topic for most PIOs, few have specific strategy to support PM although advocate </a:t>
            </a:r>
            <a:r>
              <a:rPr lang="en-US" dirty="0"/>
              <a:t>for </a:t>
            </a:r>
            <a:r>
              <a:rPr lang="en-US" dirty="0" smtClean="0"/>
              <a:t>“patients </a:t>
            </a:r>
            <a:r>
              <a:rPr lang="en-US" dirty="0"/>
              <a:t>to receive the right diagnosis and the right treatment at the right time and at the right </a:t>
            </a:r>
            <a:r>
              <a:rPr lang="en-US" dirty="0" smtClean="0"/>
              <a:t>quantity”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Believe that focus of PM primarily on cancer, may not be relevant for other disease groups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PM may be perceived as little accessible, for the richest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PM concept difficult to grasp:</a:t>
            </a:r>
          </a:p>
          <a:p>
            <a:endParaRPr lang="en-US" dirty="0"/>
          </a:p>
          <a:p>
            <a:r>
              <a:rPr lang="en-US" b="1" i="1" dirty="0">
                <a:solidFill>
                  <a:srgbClr val="C00000"/>
                </a:solidFill>
              </a:rPr>
              <a:t>“My understanding of PM is that actually the doctors will dedicate much more time to each person and have a holistic approach to the problem, this is something that can really make a change</a:t>
            </a:r>
            <a:r>
              <a:rPr lang="en-US"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4038111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9680" y="1444804"/>
            <a:ext cx="8061086" cy="4278094"/>
          </a:xfrm>
          <a:prstGeom prst="rect">
            <a:avLst/>
          </a:prstGeom>
          <a:noFill/>
        </p:spPr>
        <p:txBody>
          <a:bodyPr wrap="square" rtlCol="0">
            <a:spAutoFit/>
          </a:bodyPr>
          <a:lstStyle/>
          <a:p>
            <a:r>
              <a:rPr lang="en-US" sz="2000" b="1" dirty="0" smtClean="0"/>
              <a:t>Results</a:t>
            </a:r>
          </a:p>
          <a:p>
            <a:endParaRPr lang="en-US" b="1" dirty="0" smtClean="0"/>
          </a:p>
          <a:p>
            <a:r>
              <a:rPr lang="en-US" b="1" dirty="0"/>
              <a:t>PIOs activities of relevance for the realization of </a:t>
            </a:r>
            <a:r>
              <a:rPr lang="en-US" b="1" dirty="0" smtClean="0"/>
              <a:t>PM</a:t>
            </a:r>
          </a:p>
          <a:p>
            <a:endParaRPr lang="en-US" b="1" dirty="0"/>
          </a:p>
          <a:p>
            <a:pPr marL="285750" indent="-285750">
              <a:buFont typeface="Arial" panose="020B0604020202020204" pitchFamily="34" charset="0"/>
              <a:buChar char="•"/>
            </a:pPr>
            <a:r>
              <a:rPr lang="en-US" dirty="0" smtClean="0">
                <a:solidFill>
                  <a:srgbClr val="C00000"/>
                </a:solidFill>
              </a:rPr>
              <a:t>Advocacy </a:t>
            </a:r>
            <a:r>
              <a:rPr lang="en-US" dirty="0">
                <a:solidFill>
                  <a:srgbClr val="C00000"/>
                </a:solidFill>
              </a:rPr>
              <a:t>work </a:t>
            </a:r>
            <a:r>
              <a:rPr lang="en-US" dirty="0"/>
              <a:t>toward regulatory bodies, the pharmaceutical industry and the research community </a:t>
            </a:r>
            <a:endParaRPr lang="en-US" dirty="0" smtClean="0"/>
          </a:p>
          <a:p>
            <a:pPr marL="285750" indent="-285750">
              <a:buFont typeface="Arial" panose="020B0604020202020204" pitchFamily="34" charset="0"/>
              <a:buChar char="•"/>
            </a:pPr>
            <a:r>
              <a:rPr lang="en-US" dirty="0" smtClean="0"/>
              <a:t>Keep </a:t>
            </a:r>
            <a:r>
              <a:rPr lang="en-US" dirty="0"/>
              <a:t>themselves and their members updated about current medical and scientific </a:t>
            </a:r>
            <a:r>
              <a:rPr lang="en-US" dirty="0" smtClean="0"/>
              <a:t>developments</a:t>
            </a:r>
          </a:p>
          <a:p>
            <a:pPr marL="285750" indent="-285750">
              <a:buFont typeface="Arial" panose="020B0604020202020204" pitchFamily="34" charset="0"/>
              <a:buChar char="•"/>
            </a:pPr>
            <a:r>
              <a:rPr lang="en-US" dirty="0" smtClean="0"/>
              <a:t>Develop educational tools</a:t>
            </a:r>
          </a:p>
          <a:p>
            <a:pPr marL="285750" indent="-285750">
              <a:buFont typeface="Arial" panose="020B0604020202020204" pitchFamily="34" charset="0"/>
              <a:buChar char="•"/>
            </a:pPr>
            <a:r>
              <a:rPr lang="en-US" dirty="0" smtClean="0"/>
              <a:t>Support </a:t>
            </a:r>
            <a:r>
              <a:rPr lang="en-US" dirty="0"/>
              <a:t>the realization of research </a:t>
            </a:r>
            <a:r>
              <a:rPr lang="en-US" dirty="0" smtClean="0"/>
              <a:t>projects/development of data sharing tools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b="1" i="1" dirty="0">
                <a:solidFill>
                  <a:srgbClr val="C00000"/>
                </a:solidFill>
              </a:rPr>
              <a:t>“We spend time to make sure that we have a voice on the </a:t>
            </a:r>
            <a:r>
              <a:rPr lang="en-US" b="1" i="1" dirty="0" smtClean="0">
                <a:solidFill>
                  <a:srgbClr val="C00000"/>
                </a:solidFill>
              </a:rPr>
              <a:t>committees, that </a:t>
            </a:r>
            <a:r>
              <a:rPr lang="en-US" b="1" i="1" dirty="0">
                <a:solidFill>
                  <a:srgbClr val="C00000"/>
                </a:solidFill>
              </a:rPr>
              <a:t>we are in the rooms where the decisions about the </a:t>
            </a:r>
            <a:r>
              <a:rPr lang="en-US" b="1" i="1" dirty="0" smtClean="0">
                <a:solidFill>
                  <a:srgbClr val="C00000"/>
                </a:solidFill>
              </a:rPr>
              <a:t>licensing </a:t>
            </a:r>
            <a:r>
              <a:rPr lang="en-US" b="1" i="1" dirty="0">
                <a:solidFill>
                  <a:srgbClr val="C00000"/>
                </a:solidFill>
              </a:rPr>
              <a:t>and use of stratified medicine, PM and other interventions, are </a:t>
            </a:r>
            <a:r>
              <a:rPr lang="en-US" b="1" i="1" dirty="0" smtClean="0">
                <a:solidFill>
                  <a:srgbClr val="C00000"/>
                </a:solidFill>
              </a:rPr>
              <a:t>made.”</a:t>
            </a:r>
            <a:endParaRPr lang="en-US" b="1" i="1" dirty="0">
              <a:solidFill>
                <a:srgbClr val="C00000"/>
              </a:solidFill>
            </a:endParaRPr>
          </a:p>
        </p:txBody>
      </p:sp>
    </p:spTree>
    <p:extLst>
      <p:ext uri="{BB962C8B-B14F-4D97-AF65-F5344CB8AC3E}">
        <p14:creationId xmlns:p14="http://schemas.microsoft.com/office/powerpoint/2010/main" val="2527791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1052736"/>
            <a:ext cx="8061086" cy="5355312"/>
          </a:xfrm>
          <a:prstGeom prst="rect">
            <a:avLst/>
          </a:prstGeom>
          <a:noFill/>
        </p:spPr>
        <p:txBody>
          <a:bodyPr wrap="square" rtlCol="0">
            <a:spAutoFit/>
          </a:bodyPr>
          <a:lstStyle/>
          <a:p>
            <a:r>
              <a:rPr lang="en-US" b="1" dirty="0" smtClean="0"/>
              <a:t>Results</a:t>
            </a:r>
          </a:p>
          <a:p>
            <a:endParaRPr lang="en-US" b="1" dirty="0" smtClean="0"/>
          </a:p>
          <a:p>
            <a:r>
              <a:rPr lang="en-US" b="1" dirty="0" smtClean="0"/>
              <a:t>Challenges </a:t>
            </a:r>
            <a:r>
              <a:rPr lang="en-US" b="1" dirty="0"/>
              <a:t>to the realization of PM according to </a:t>
            </a:r>
            <a:r>
              <a:rPr lang="en-US" b="1" dirty="0" smtClean="0"/>
              <a:t>PIOs</a:t>
            </a:r>
          </a:p>
          <a:p>
            <a:endParaRPr lang="en-US" b="1" dirty="0"/>
          </a:p>
          <a:p>
            <a:r>
              <a:rPr lang="en-US" b="1" dirty="0" smtClean="0"/>
              <a:t>PM may be too expensive for health care systems</a:t>
            </a:r>
          </a:p>
          <a:p>
            <a:pPr marL="285750" indent="-285750">
              <a:buFont typeface="Arial" panose="020B0604020202020204" pitchFamily="34" charset="0"/>
              <a:buChar char="•"/>
            </a:pPr>
            <a:r>
              <a:rPr lang="en-US" dirty="0" smtClean="0"/>
              <a:t>Price of targeted </a:t>
            </a:r>
            <a:r>
              <a:rPr lang="en-US" dirty="0"/>
              <a:t>drugs </a:t>
            </a:r>
            <a:r>
              <a:rPr lang="en-US" dirty="0" smtClean="0"/>
              <a:t>too high, not fully covered by private insurers </a:t>
            </a:r>
          </a:p>
          <a:p>
            <a:pPr marL="285750" indent="-285750">
              <a:buFont typeface="Arial" panose="020B0604020202020204" pitchFamily="34" charset="0"/>
              <a:buChar char="•"/>
            </a:pPr>
            <a:r>
              <a:rPr lang="en-US" dirty="0"/>
              <a:t>Heterogeneity of access to drugs already an issue</a:t>
            </a:r>
          </a:p>
          <a:p>
            <a:pPr marL="285750" indent="-285750">
              <a:buFont typeface="Arial" panose="020B0604020202020204" pitchFamily="34" charset="0"/>
              <a:buChar char="•"/>
            </a:pPr>
            <a:r>
              <a:rPr lang="en-US" dirty="0" smtClean="0"/>
              <a:t>HC systems under strong financial pressure</a:t>
            </a:r>
          </a:p>
          <a:p>
            <a:pPr marL="285750" indent="-285750">
              <a:buFont typeface="Arial" panose="020B0604020202020204" pitchFamily="34" charset="0"/>
              <a:buChar char="•"/>
            </a:pPr>
            <a:r>
              <a:rPr lang="en-US" dirty="0"/>
              <a:t>May require more </a:t>
            </a:r>
            <a:r>
              <a:rPr lang="en-US" dirty="0">
                <a:solidFill>
                  <a:srgbClr val="C00000"/>
                </a:solidFill>
              </a:rPr>
              <a:t>medicalized follow-up</a:t>
            </a:r>
            <a:r>
              <a:rPr lang="en-US" dirty="0"/>
              <a:t>, thus increase </a:t>
            </a:r>
            <a:r>
              <a:rPr lang="en-US" dirty="0" smtClean="0"/>
              <a:t>costs</a:t>
            </a:r>
          </a:p>
          <a:p>
            <a:pPr marL="285750" indent="-285750">
              <a:buFont typeface="Arial" panose="020B0604020202020204" pitchFamily="34" charset="0"/>
              <a:buChar char="•"/>
            </a:pPr>
            <a:r>
              <a:rPr lang="en-US" dirty="0" smtClean="0"/>
              <a:t>Genetic prevention may create additional burden on HC systems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t>
            </a:r>
            <a:r>
              <a:rPr lang="en-US" dirty="0"/>
              <a:t>cost of PM may lead to inequitable access to </a:t>
            </a:r>
            <a:r>
              <a:rPr lang="en-US" dirty="0" smtClean="0"/>
              <a:t>PM</a:t>
            </a:r>
          </a:p>
          <a:p>
            <a:pPr marL="285750" indent="-285750">
              <a:buFont typeface="Arial" panose="020B0604020202020204" pitchFamily="34" charset="0"/>
              <a:buChar char="•"/>
            </a:pPr>
            <a:r>
              <a:rPr lang="en-US" dirty="0" smtClean="0"/>
              <a:t>Some patient groups may be forgotten</a:t>
            </a:r>
            <a:endParaRPr lang="en-US" dirty="0"/>
          </a:p>
          <a:p>
            <a:endParaRPr lang="en-US" dirty="0"/>
          </a:p>
          <a:p>
            <a:r>
              <a:rPr lang="en-US" b="1" i="1" dirty="0">
                <a:solidFill>
                  <a:srgbClr val="C00000"/>
                </a:solidFill>
              </a:rPr>
              <a:t>“The main benefit that PM could have could also become a bit of a threat, the more personalized you go the more costly the treatment becomes, maybe not because of the drug , you might lower doses and make them cheaper but at the same time you need to have a more medicalized follow-up, including specific tests which are very expensive.” </a:t>
            </a:r>
            <a:endParaRPr lang="en-US" i="1" dirty="0" smtClean="0"/>
          </a:p>
        </p:txBody>
      </p:sp>
    </p:spTree>
    <p:extLst>
      <p:ext uri="{BB962C8B-B14F-4D97-AF65-F5344CB8AC3E}">
        <p14:creationId xmlns:p14="http://schemas.microsoft.com/office/powerpoint/2010/main" val="1147695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9680" y="1444804"/>
            <a:ext cx="8061086" cy="4247317"/>
          </a:xfrm>
          <a:prstGeom prst="rect">
            <a:avLst/>
          </a:prstGeom>
          <a:noFill/>
        </p:spPr>
        <p:txBody>
          <a:bodyPr wrap="square" rtlCol="0">
            <a:spAutoFit/>
          </a:bodyPr>
          <a:lstStyle/>
          <a:p>
            <a:r>
              <a:rPr lang="en-US" b="1" dirty="0" smtClean="0"/>
              <a:t>Results</a:t>
            </a:r>
          </a:p>
          <a:p>
            <a:endParaRPr lang="en-US" b="1" dirty="0" smtClean="0"/>
          </a:p>
          <a:p>
            <a:r>
              <a:rPr lang="en-US" b="1" dirty="0" smtClean="0"/>
              <a:t>Challenges </a:t>
            </a:r>
            <a:r>
              <a:rPr lang="en-US" b="1" dirty="0"/>
              <a:t>to the realization of PM according to </a:t>
            </a:r>
            <a:r>
              <a:rPr lang="en-US" b="1" dirty="0" smtClean="0"/>
              <a:t>PIOs</a:t>
            </a:r>
          </a:p>
          <a:p>
            <a:endParaRPr lang="en-US" b="1" dirty="0" smtClean="0"/>
          </a:p>
          <a:p>
            <a:r>
              <a:rPr lang="en-US" b="1" dirty="0"/>
              <a:t>The necessary </a:t>
            </a:r>
            <a:r>
              <a:rPr lang="en-US" b="1" dirty="0" smtClean="0"/>
              <a:t>infrastructures </a:t>
            </a:r>
            <a:r>
              <a:rPr lang="en-US" b="1" dirty="0"/>
              <a:t>for realizing PM are </a:t>
            </a:r>
            <a:r>
              <a:rPr lang="en-US" b="1" dirty="0" smtClean="0"/>
              <a:t>missing</a:t>
            </a:r>
          </a:p>
          <a:p>
            <a:pPr marL="285750" indent="-285750">
              <a:buFont typeface="Arial" panose="020B0604020202020204" pitchFamily="34" charset="0"/>
              <a:buChar char="•"/>
            </a:pPr>
            <a:r>
              <a:rPr lang="en-US" dirty="0" smtClean="0"/>
              <a:t>HC systems too slow to adapt to changes (e.g. drug licensing, lack of harmonization, politicians not interested)</a:t>
            </a:r>
          </a:p>
          <a:p>
            <a:pPr marL="285750" indent="-285750">
              <a:buFont typeface="Arial" panose="020B0604020202020204" pitchFamily="34" charset="0"/>
              <a:buChar char="•"/>
            </a:pPr>
            <a:r>
              <a:rPr lang="en-US" dirty="0" smtClean="0"/>
              <a:t>Infrastructures for data sharing insufficiently developed</a:t>
            </a:r>
          </a:p>
          <a:p>
            <a:pPr marL="285750" indent="-285750">
              <a:buFont typeface="Arial" panose="020B0604020202020204" pitchFamily="34" charset="0"/>
              <a:buChar char="•"/>
            </a:pPr>
            <a:r>
              <a:rPr lang="en-US" dirty="0" smtClean="0"/>
              <a:t>Privacy concerns may hinder data sharing</a:t>
            </a:r>
          </a:p>
          <a:p>
            <a:endParaRPr lang="en-US" dirty="0"/>
          </a:p>
          <a:p>
            <a:r>
              <a:rPr lang="en-US" b="1" i="1" dirty="0">
                <a:solidFill>
                  <a:srgbClr val="C00000"/>
                </a:solidFill>
              </a:rPr>
              <a:t>“When it comes to access to this kind of information in relation to </a:t>
            </a:r>
            <a:r>
              <a:rPr lang="en-US" b="1" i="1" dirty="0" err="1">
                <a:solidFill>
                  <a:srgbClr val="C00000"/>
                </a:solidFill>
              </a:rPr>
              <a:t>biobanks</a:t>
            </a:r>
            <a:r>
              <a:rPr lang="en-US" b="1" i="1" dirty="0">
                <a:solidFill>
                  <a:srgbClr val="C00000"/>
                </a:solidFill>
              </a:rPr>
              <a:t>, there are so many rules already dealing with this, I know that many are concerned about this (…), but what are we scared about? There are rules for how [information] can be managed and used, I do not see any danger that [information] will be misused</a:t>
            </a:r>
            <a:r>
              <a:rPr lang="en-US" b="1" i="1" dirty="0" smtClean="0">
                <a:solidFill>
                  <a:srgbClr val="C00000"/>
                </a:solidFill>
              </a:rPr>
              <a:t>”.</a:t>
            </a:r>
            <a:endParaRPr lang="en-US" dirty="0" smtClean="0"/>
          </a:p>
          <a:p>
            <a:endParaRPr lang="en-US" b="1" dirty="0"/>
          </a:p>
        </p:txBody>
      </p:sp>
    </p:spTree>
    <p:extLst>
      <p:ext uri="{BB962C8B-B14F-4D97-AF65-F5344CB8AC3E}">
        <p14:creationId xmlns:p14="http://schemas.microsoft.com/office/powerpoint/2010/main" val="415371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9680" y="1444804"/>
            <a:ext cx="8061086" cy="4801314"/>
          </a:xfrm>
          <a:prstGeom prst="rect">
            <a:avLst/>
          </a:prstGeom>
          <a:noFill/>
        </p:spPr>
        <p:txBody>
          <a:bodyPr wrap="square" rtlCol="0">
            <a:spAutoFit/>
          </a:bodyPr>
          <a:lstStyle/>
          <a:p>
            <a:r>
              <a:rPr lang="en-US" b="1" dirty="0" smtClean="0"/>
              <a:t>Results</a:t>
            </a:r>
          </a:p>
          <a:p>
            <a:endParaRPr lang="en-US" b="1" dirty="0" smtClean="0"/>
          </a:p>
          <a:p>
            <a:r>
              <a:rPr lang="en-US" b="1" dirty="0" smtClean="0"/>
              <a:t>Challenges </a:t>
            </a:r>
            <a:r>
              <a:rPr lang="en-US" b="1" dirty="0"/>
              <a:t>to the realization of PM according to </a:t>
            </a:r>
            <a:r>
              <a:rPr lang="en-US" b="1" dirty="0" smtClean="0"/>
              <a:t>PIOs</a:t>
            </a:r>
          </a:p>
          <a:p>
            <a:endParaRPr lang="en-US" b="1" dirty="0" smtClean="0"/>
          </a:p>
          <a:p>
            <a:r>
              <a:rPr lang="en-US" b="1" dirty="0"/>
              <a:t>Patients and heath care professionals may not be ready for </a:t>
            </a:r>
            <a:r>
              <a:rPr lang="en-US" b="1" dirty="0" smtClean="0"/>
              <a:t>PM</a:t>
            </a:r>
          </a:p>
          <a:p>
            <a:endParaRPr lang="en-US" b="1" dirty="0"/>
          </a:p>
          <a:p>
            <a:pPr marL="285750" indent="-285750">
              <a:buFont typeface="Arial" panose="020B0604020202020204" pitchFamily="34" charset="0"/>
              <a:buChar char="•"/>
            </a:pPr>
            <a:r>
              <a:rPr lang="en-US" dirty="0" smtClean="0"/>
              <a:t>Understanding genetics may be difficult for many</a:t>
            </a:r>
          </a:p>
          <a:p>
            <a:pPr marL="285750" indent="-285750">
              <a:buFont typeface="Arial" panose="020B0604020202020204" pitchFamily="34" charset="0"/>
              <a:buChar char="•"/>
            </a:pPr>
            <a:r>
              <a:rPr lang="en-US" dirty="0" smtClean="0"/>
              <a:t>HC professionals often insufficiently trained in understanding a variety of diseases</a:t>
            </a:r>
          </a:p>
          <a:p>
            <a:pPr marL="285750" indent="-285750">
              <a:buFont typeface="Arial" panose="020B0604020202020204" pitchFamily="34" charset="0"/>
              <a:buChar char="•"/>
            </a:pPr>
            <a:r>
              <a:rPr lang="en-US" dirty="0" smtClean="0"/>
              <a:t>Prevention based on genetic predisposition may not work (ref. public health prevention)</a:t>
            </a:r>
          </a:p>
          <a:p>
            <a:pPr marL="285750" indent="-285750">
              <a:buFont typeface="Arial" panose="020B0604020202020204" pitchFamily="34" charset="0"/>
              <a:buChar char="•"/>
            </a:pPr>
            <a:r>
              <a:rPr lang="en-US" dirty="0"/>
              <a:t>General public little aware of the need to </a:t>
            </a:r>
            <a:r>
              <a:rPr lang="en-US" dirty="0">
                <a:solidFill>
                  <a:srgbClr val="C00000"/>
                </a:solidFill>
              </a:rPr>
              <a:t>share </a:t>
            </a:r>
            <a:r>
              <a:rPr lang="en-US" dirty="0" smtClean="0">
                <a:solidFill>
                  <a:srgbClr val="C00000"/>
                </a:solidFill>
              </a:rPr>
              <a:t>data</a:t>
            </a:r>
          </a:p>
          <a:p>
            <a:pPr marL="285750" indent="-285750">
              <a:buFont typeface="Arial" panose="020B0604020202020204" pitchFamily="34" charset="0"/>
              <a:buChar char="•"/>
            </a:pPr>
            <a:endParaRPr lang="en-US" dirty="0"/>
          </a:p>
          <a:p>
            <a:r>
              <a:rPr lang="en-US" b="1" i="1" dirty="0">
                <a:solidFill>
                  <a:srgbClr val="C00000"/>
                </a:solidFill>
              </a:rPr>
              <a:t>“We are spending a lot of time and money on the genetic information, that’s great, but we are not spending a lot of time and money on making people comfortable with sharing their information</a:t>
            </a:r>
            <a:r>
              <a:rPr lang="en-US" b="1" i="1" dirty="0" smtClean="0">
                <a:solidFill>
                  <a:srgbClr val="C00000"/>
                </a:solidFill>
              </a:rPr>
              <a:t>”</a:t>
            </a:r>
          </a:p>
          <a:p>
            <a:endParaRPr lang="en-US" b="1" dirty="0" smtClean="0"/>
          </a:p>
          <a:p>
            <a:endParaRPr lang="en-US" b="1" dirty="0"/>
          </a:p>
        </p:txBody>
      </p:sp>
    </p:spTree>
    <p:extLst>
      <p:ext uri="{BB962C8B-B14F-4D97-AF65-F5344CB8AC3E}">
        <p14:creationId xmlns:p14="http://schemas.microsoft.com/office/powerpoint/2010/main" val="3224924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7152" y="1444803"/>
            <a:ext cx="8061086" cy="4801314"/>
          </a:xfrm>
          <a:prstGeom prst="rect">
            <a:avLst/>
          </a:prstGeom>
          <a:noFill/>
        </p:spPr>
        <p:txBody>
          <a:bodyPr wrap="square" rtlCol="0">
            <a:spAutoFit/>
          </a:bodyPr>
          <a:lstStyle/>
          <a:p>
            <a:r>
              <a:rPr lang="en-US" b="1" dirty="0" smtClean="0"/>
              <a:t>Recommendations</a:t>
            </a:r>
          </a:p>
          <a:p>
            <a:endParaRPr lang="en-US" b="1" dirty="0"/>
          </a:p>
          <a:p>
            <a:pPr marL="285750" indent="-285750">
              <a:buFont typeface="Arial" panose="020B0604020202020204" pitchFamily="34" charset="0"/>
              <a:buChar char="•"/>
            </a:pPr>
            <a:r>
              <a:rPr lang="en-US" dirty="0"/>
              <a:t>Conduct more basic </a:t>
            </a:r>
            <a:r>
              <a:rPr lang="en-US" dirty="0" smtClean="0"/>
              <a:t>research, involve PIOs and patients</a:t>
            </a:r>
          </a:p>
          <a:p>
            <a:pPr marL="285750" indent="-285750">
              <a:buFont typeface="Arial" panose="020B0604020202020204" pitchFamily="34" charset="0"/>
              <a:buChar char="•"/>
            </a:pPr>
            <a:r>
              <a:rPr lang="en-US" dirty="0" smtClean="0"/>
              <a:t>Develop equitable </a:t>
            </a:r>
            <a:r>
              <a:rPr lang="en-US" dirty="0"/>
              <a:t>and sustainable drug pricing and reimbursement </a:t>
            </a:r>
            <a:r>
              <a:rPr lang="en-US" dirty="0" smtClean="0"/>
              <a:t>mechanisms</a:t>
            </a:r>
          </a:p>
          <a:p>
            <a:pPr marL="285750" indent="-285750">
              <a:buFont typeface="Arial" panose="020B0604020202020204" pitchFamily="34" charset="0"/>
              <a:buChar char="•"/>
            </a:pPr>
            <a:r>
              <a:rPr lang="en-US" dirty="0"/>
              <a:t>Develop good </a:t>
            </a:r>
            <a:r>
              <a:rPr lang="en-US" dirty="0">
                <a:solidFill>
                  <a:srgbClr val="C00000"/>
                </a:solidFill>
              </a:rPr>
              <a:t>privacy protection mechanisms</a:t>
            </a:r>
          </a:p>
          <a:p>
            <a:pPr marL="285750" indent="-285750">
              <a:buFont typeface="Arial" panose="020B0604020202020204" pitchFamily="34" charset="0"/>
              <a:buChar char="•"/>
            </a:pPr>
            <a:r>
              <a:rPr lang="en-US" dirty="0" smtClean="0"/>
              <a:t>Develop infrastructures for data sharing, </a:t>
            </a:r>
            <a:r>
              <a:rPr lang="en-US" u="sng" dirty="0" smtClean="0">
                <a:solidFill>
                  <a:srgbClr val="C00000"/>
                </a:solidFill>
              </a:rPr>
              <a:t>ask for permission </a:t>
            </a:r>
            <a:r>
              <a:rPr lang="en-US" dirty="0" smtClean="0"/>
              <a:t>before sharing data</a:t>
            </a:r>
          </a:p>
          <a:p>
            <a:pPr marL="285750" indent="-285750">
              <a:buFont typeface="Arial" panose="020B0604020202020204" pitchFamily="34" charset="0"/>
              <a:buChar char="•"/>
            </a:pPr>
            <a:r>
              <a:rPr lang="en-US" dirty="0" smtClean="0"/>
              <a:t>Implement </a:t>
            </a:r>
            <a:r>
              <a:rPr lang="en-US" dirty="0"/>
              <a:t>PM gradually, start pilot projects with patients groups that are most in </a:t>
            </a:r>
            <a:r>
              <a:rPr lang="en-US" dirty="0" smtClean="0"/>
              <a:t>need</a:t>
            </a:r>
          </a:p>
          <a:p>
            <a:pPr marL="285750" indent="-285750">
              <a:buFont typeface="Arial" panose="020B0604020202020204" pitchFamily="34" charset="0"/>
              <a:buChar char="•"/>
            </a:pPr>
            <a:r>
              <a:rPr lang="en-US" dirty="0" smtClean="0"/>
              <a:t>Develop criteria for priority setting</a:t>
            </a:r>
          </a:p>
          <a:p>
            <a:pPr marL="285750" lvl="0" indent="-285750">
              <a:buFont typeface="Arial" panose="020B0604020202020204" pitchFamily="34" charset="0"/>
              <a:buChar char="•"/>
            </a:pPr>
            <a:r>
              <a:rPr lang="en-US" dirty="0" smtClean="0"/>
              <a:t>Make sure that action can be taken once </a:t>
            </a:r>
            <a:r>
              <a:rPr lang="en-US" dirty="0"/>
              <a:t>genetic results are unveiled</a:t>
            </a:r>
          </a:p>
          <a:p>
            <a:endParaRPr lang="en-US" dirty="0" smtClean="0"/>
          </a:p>
          <a:p>
            <a:r>
              <a:rPr lang="en-US" b="1" i="1" dirty="0">
                <a:solidFill>
                  <a:srgbClr val="C00000"/>
                </a:solidFill>
              </a:rPr>
              <a:t>“We are concerned that the information may be misused but we are more </a:t>
            </a:r>
            <a:r>
              <a:rPr lang="en-US" b="1" i="1" dirty="0" smtClean="0">
                <a:solidFill>
                  <a:srgbClr val="C00000"/>
                </a:solidFill>
              </a:rPr>
              <a:t>focused on punishing </a:t>
            </a:r>
            <a:r>
              <a:rPr lang="en-US" b="1" i="1" dirty="0">
                <a:solidFill>
                  <a:srgbClr val="C00000"/>
                </a:solidFill>
              </a:rPr>
              <a:t>those who abuse information </a:t>
            </a:r>
            <a:r>
              <a:rPr lang="en-US" b="1" i="1" dirty="0" smtClean="0">
                <a:solidFill>
                  <a:srgbClr val="C00000"/>
                </a:solidFill>
              </a:rPr>
              <a:t>rather than preventing </a:t>
            </a:r>
            <a:r>
              <a:rPr lang="en-US" b="1" i="1" dirty="0">
                <a:solidFill>
                  <a:srgbClr val="C00000"/>
                </a:solidFill>
              </a:rPr>
              <a:t>the information from being collected”.</a:t>
            </a:r>
          </a:p>
          <a:p>
            <a:endParaRPr lang="en-US" b="1" i="1" dirty="0">
              <a:solidFill>
                <a:srgbClr val="C00000"/>
              </a:solidFill>
            </a:endParaRPr>
          </a:p>
          <a:p>
            <a:r>
              <a:rPr lang="en-US" b="1" i="1" dirty="0">
                <a:solidFill>
                  <a:srgbClr val="C00000"/>
                </a:solidFill>
              </a:rPr>
              <a:t>“People are not going to tolerate having their data used without their permission”. </a:t>
            </a:r>
          </a:p>
          <a:p>
            <a:endParaRPr lang="en-US" b="1" dirty="0" smtClean="0"/>
          </a:p>
        </p:txBody>
      </p:sp>
    </p:spTree>
    <p:extLst>
      <p:ext uri="{BB962C8B-B14F-4D97-AF65-F5344CB8AC3E}">
        <p14:creationId xmlns:p14="http://schemas.microsoft.com/office/powerpoint/2010/main" val="149514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7152" y="1444803"/>
            <a:ext cx="8061086" cy="4801314"/>
          </a:xfrm>
          <a:prstGeom prst="rect">
            <a:avLst/>
          </a:prstGeom>
          <a:noFill/>
        </p:spPr>
        <p:txBody>
          <a:bodyPr wrap="square" rtlCol="0">
            <a:spAutoFit/>
          </a:bodyPr>
          <a:lstStyle/>
          <a:p>
            <a:r>
              <a:rPr lang="en-US" b="1" dirty="0" smtClean="0"/>
              <a:t>Recommendations</a:t>
            </a:r>
          </a:p>
          <a:p>
            <a:endParaRPr lang="en-US" b="1" dirty="0" smtClean="0"/>
          </a:p>
          <a:p>
            <a:r>
              <a:rPr lang="en-US" b="1" dirty="0"/>
              <a:t>Engage PIOs as early as possible in the realization of </a:t>
            </a:r>
            <a:r>
              <a:rPr lang="en-US" b="1" dirty="0" smtClean="0"/>
              <a:t>PM as they can: </a:t>
            </a:r>
          </a:p>
          <a:p>
            <a:pPr lvl="1"/>
            <a:r>
              <a:rPr lang="en-US" dirty="0" smtClean="0"/>
              <a:t>Comment </a:t>
            </a:r>
            <a:r>
              <a:rPr lang="en-US" dirty="0"/>
              <a:t>on development of PM</a:t>
            </a:r>
          </a:p>
          <a:p>
            <a:pPr lvl="1"/>
            <a:r>
              <a:rPr lang="en-US" dirty="0"/>
              <a:t>Engage with regulatory bodies</a:t>
            </a:r>
          </a:p>
          <a:p>
            <a:pPr lvl="1"/>
            <a:r>
              <a:rPr lang="en-US" dirty="0"/>
              <a:t>Educate patients and other stakeholders in PM</a:t>
            </a:r>
          </a:p>
          <a:p>
            <a:pPr lvl="1"/>
            <a:r>
              <a:rPr lang="en-US" dirty="0"/>
              <a:t>Support research</a:t>
            </a:r>
          </a:p>
          <a:p>
            <a:pPr lvl="1"/>
            <a:r>
              <a:rPr lang="en-US" dirty="0"/>
              <a:t>Be watchdogs</a:t>
            </a:r>
          </a:p>
          <a:p>
            <a:pPr lvl="1"/>
            <a:r>
              <a:rPr lang="en-US" dirty="0"/>
              <a:t>Identify areas in which PM is most needed/ patients who need PM the most</a:t>
            </a:r>
          </a:p>
          <a:p>
            <a:pPr lvl="1"/>
            <a:r>
              <a:rPr lang="en-US" dirty="0"/>
              <a:t>Support data sharing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b="1" i="1" dirty="0" smtClean="0">
                <a:solidFill>
                  <a:srgbClr val="C00000"/>
                </a:solidFill>
              </a:rPr>
              <a:t>“</a:t>
            </a:r>
            <a:r>
              <a:rPr lang="en-US" b="1" i="1" dirty="0">
                <a:solidFill>
                  <a:srgbClr val="C00000"/>
                </a:solidFill>
              </a:rPr>
              <a:t>Patient organizations, users and relatives’ organizations should have a real impact already now on how results are managed. One should have established a council, a group, a committee discussing the dangers of this, the advantages and disadvantages, to make sure that we get the essential information from patient groups and their families</a:t>
            </a:r>
            <a:r>
              <a:rPr lang="en-US" b="1" i="1" dirty="0" smtClean="0">
                <a:solidFill>
                  <a:srgbClr val="C00000"/>
                </a:solidFill>
              </a:rPr>
              <a:t>”.</a:t>
            </a:r>
            <a:endParaRPr lang="en-US" b="1" i="1" dirty="0">
              <a:solidFill>
                <a:srgbClr val="C00000"/>
              </a:solidFill>
            </a:endParaRPr>
          </a:p>
        </p:txBody>
      </p:sp>
    </p:spTree>
    <p:extLst>
      <p:ext uri="{BB962C8B-B14F-4D97-AF65-F5344CB8AC3E}">
        <p14:creationId xmlns:p14="http://schemas.microsoft.com/office/powerpoint/2010/main" val="2843794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7152" y="1444803"/>
            <a:ext cx="8061086" cy="5078313"/>
          </a:xfrm>
          <a:prstGeom prst="rect">
            <a:avLst/>
          </a:prstGeom>
          <a:noFill/>
        </p:spPr>
        <p:txBody>
          <a:bodyPr wrap="square" rtlCol="0">
            <a:spAutoFit/>
          </a:bodyPr>
          <a:lstStyle/>
          <a:p>
            <a:r>
              <a:rPr lang="en-US" b="1" dirty="0" smtClean="0"/>
              <a:t>Recommendations</a:t>
            </a:r>
          </a:p>
          <a:p>
            <a:endParaRPr lang="en-US" b="1" dirty="0" smtClean="0"/>
          </a:p>
          <a:p>
            <a:r>
              <a:rPr lang="en-US" b="1" dirty="0"/>
              <a:t>Provide (genetic) information to patients in a good way</a:t>
            </a:r>
          </a:p>
          <a:p>
            <a:pPr marL="285750" indent="-285750">
              <a:buFont typeface="Arial" panose="020B0604020202020204" pitchFamily="34" charset="0"/>
              <a:buChar char="•"/>
            </a:pPr>
            <a:r>
              <a:rPr lang="en-US" dirty="0" smtClean="0"/>
              <a:t>Make it understandable and useful </a:t>
            </a:r>
            <a:r>
              <a:rPr lang="en-US" dirty="0"/>
              <a:t>for the patient, </a:t>
            </a:r>
            <a:r>
              <a:rPr lang="en-US" dirty="0" smtClean="0"/>
              <a:t>genetic </a:t>
            </a:r>
            <a:r>
              <a:rPr lang="en-US" dirty="0"/>
              <a:t>counselling </a:t>
            </a:r>
            <a:r>
              <a:rPr lang="en-US" dirty="0" smtClean="0"/>
              <a:t>important</a:t>
            </a:r>
          </a:p>
          <a:p>
            <a:pPr marL="285750" indent="-285750">
              <a:buFont typeface="Arial" panose="020B0604020202020204" pitchFamily="34" charset="0"/>
              <a:buChar char="•"/>
            </a:pPr>
            <a:r>
              <a:rPr lang="en-US" dirty="0" smtClean="0"/>
              <a:t>Important to have a good communication between patient and HC provider</a:t>
            </a:r>
          </a:p>
          <a:p>
            <a:pPr marL="285750" indent="-285750">
              <a:buFont typeface="Arial" panose="020B0604020202020204" pitchFamily="34" charset="0"/>
              <a:buChar char="•"/>
            </a:pPr>
            <a:r>
              <a:rPr lang="en-US" dirty="0" smtClean="0"/>
              <a:t>Respect the patient’s right not to know</a:t>
            </a:r>
          </a:p>
          <a:p>
            <a:pPr marL="285750" indent="-285750">
              <a:buFont typeface="Arial" panose="020B0604020202020204" pitchFamily="34" charset="0"/>
              <a:buChar char="•"/>
            </a:pPr>
            <a:r>
              <a:rPr lang="en-US" dirty="0" smtClean="0"/>
              <a:t>Protect patients from genetic discrimination</a:t>
            </a:r>
          </a:p>
          <a:p>
            <a:endParaRPr lang="en-US" dirty="0" smtClean="0"/>
          </a:p>
          <a:p>
            <a:endParaRPr lang="en-US" dirty="0"/>
          </a:p>
          <a:p>
            <a:r>
              <a:rPr lang="en-US" dirty="0" smtClean="0"/>
              <a:t>Varying views regarding the usefulness of educating patients/general public:</a:t>
            </a:r>
          </a:p>
          <a:p>
            <a:endParaRPr lang="en-US" b="1" i="1" dirty="0">
              <a:solidFill>
                <a:srgbClr val="C00000"/>
              </a:solidFill>
            </a:endParaRPr>
          </a:p>
          <a:p>
            <a:r>
              <a:rPr lang="en-US" b="1" i="1" dirty="0" smtClean="0">
                <a:solidFill>
                  <a:srgbClr val="C00000"/>
                </a:solidFill>
              </a:rPr>
              <a:t>“(…) Providing </a:t>
            </a:r>
            <a:r>
              <a:rPr lang="en-US" b="1" i="1" dirty="0">
                <a:solidFill>
                  <a:srgbClr val="C00000"/>
                </a:solidFill>
              </a:rPr>
              <a:t>good information, whatever the level, (…) it is definitely part of </a:t>
            </a:r>
            <a:r>
              <a:rPr lang="en-US" b="1" i="1" dirty="0" smtClean="0">
                <a:solidFill>
                  <a:srgbClr val="C00000"/>
                </a:solidFill>
              </a:rPr>
              <a:t>patient empowerment”</a:t>
            </a:r>
          </a:p>
          <a:p>
            <a:endParaRPr lang="en-US" b="1" i="1" dirty="0" smtClean="0">
              <a:solidFill>
                <a:srgbClr val="C00000"/>
              </a:solidFill>
            </a:endParaRPr>
          </a:p>
          <a:p>
            <a:r>
              <a:rPr lang="en-US" b="1" i="1" dirty="0">
                <a:solidFill>
                  <a:srgbClr val="C00000"/>
                </a:solidFill>
              </a:rPr>
              <a:t>“I personally think that it is okay [for patients] to have a rough idea about what [genetics] is, on the other hand, you should not need to become an expert because you have a disease. Let’s leave this to those who go to school for seven years and become GPs, (…) let’s give them this responsibility</a:t>
            </a:r>
            <a:r>
              <a:rPr lang="en-US" b="1" i="1" dirty="0" smtClean="0">
                <a:solidFill>
                  <a:srgbClr val="C00000"/>
                </a:solidFill>
              </a:rPr>
              <a:t>.”</a:t>
            </a:r>
          </a:p>
        </p:txBody>
      </p:sp>
    </p:spTree>
    <p:extLst>
      <p:ext uri="{BB962C8B-B14F-4D97-AF65-F5344CB8AC3E}">
        <p14:creationId xmlns:p14="http://schemas.microsoft.com/office/powerpoint/2010/main" val="666891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488187"/>
            <a:ext cx="5075677" cy="3143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868144" y="1628800"/>
            <a:ext cx="3096343" cy="2585323"/>
          </a:xfrm>
          <a:prstGeom prst="rect">
            <a:avLst/>
          </a:prstGeom>
        </p:spPr>
        <p:txBody>
          <a:bodyPr wrap="square">
            <a:spAutoFit/>
          </a:bodyPr>
          <a:lstStyle/>
          <a:p>
            <a:r>
              <a:rPr lang="en-US" b="1" dirty="0" smtClean="0"/>
              <a:t>Ethics work package of NCGC</a:t>
            </a:r>
          </a:p>
          <a:p>
            <a:endParaRPr lang="en-US" b="1" dirty="0" smtClean="0"/>
          </a:p>
          <a:p>
            <a:r>
              <a:rPr lang="en-US" b="1" dirty="0" smtClean="0">
                <a:solidFill>
                  <a:schemeClr val="accent2">
                    <a:lumMod val="75000"/>
                  </a:schemeClr>
                </a:solidFill>
              </a:rPr>
              <a:t>“</a:t>
            </a:r>
            <a:r>
              <a:rPr lang="en-US" b="1" dirty="0">
                <a:solidFill>
                  <a:schemeClr val="accent2">
                    <a:lumMod val="75000"/>
                  </a:schemeClr>
                </a:solidFill>
              </a:rPr>
              <a:t>Address crucial </a:t>
            </a:r>
            <a:r>
              <a:rPr lang="en-US" b="1" u="sng" dirty="0">
                <a:solidFill>
                  <a:schemeClr val="accent2">
                    <a:lumMod val="75000"/>
                  </a:schemeClr>
                </a:solidFill>
              </a:rPr>
              <a:t>ethical and social challenges </a:t>
            </a:r>
            <a:r>
              <a:rPr lang="en-US" b="1" dirty="0">
                <a:solidFill>
                  <a:schemeClr val="accent2">
                    <a:lumMod val="75000"/>
                  </a:schemeClr>
                </a:solidFill>
              </a:rPr>
              <a:t>that may emerge when genetic and genomic information is produced about individuals with the objective to realize personalized medicine”. </a:t>
            </a:r>
          </a:p>
        </p:txBody>
      </p:sp>
    </p:spTree>
    <p:extLst>
      <p:ext uri="{BB962C8B-B14F-4D97-AF65-F5344CB8AC3E}">
        <p14:creationId xmlns:p14="http://schemas.microsoft.com/office/powerpoint/2010/main" val="2255700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7152" y="1444803"/>
            <a:ext cx="8061086" cy="4247317"/>
          </a:xfrm>
          <a:prstGeom prst="rect">
            <a:avLst/>
          </a:prstGeom>
          <a:noFill/>
        </p:spPr>
        <p:txBody>
          <a:bodyPr wrap="square" rtlCol="0">
            <a:spAutoFit/>
          </a:bodyPr>
          <a:lstStyle/>
          <a:p>
            <a:r>
              <a:rPr lang="en-US" b="1" dirty="0" smtClean="0"/>
              <a:t>Recommendations</a:t>
            </a:r>
          </a:p>
          <a:p>
            <a:endParaRPr lang="en-US" b="1" dirty="0" smtClean="0"/>
          </a:p>
          <a:p>
            <a:r>
              <a:rPr lang="en-US" b="1" dirty="0"/>
              <a:t>Take into consideration patient values and perspectives </a:t>
            </a:r>
            <a:endParaRPr lang="en-US" dirty="0"/>
          </a:p>
          <a:p>
            <a:pPr marL="285750" indent="-285750">
              <a:buFont typeface="Arial" panose="020B0604020202020204" pitchFamily="34" charset="0"/>
              <a:buChar char="•"/>
            </a:pPr>
            <a:r>
              <a:rPr lang="en-US" dirty="0"/>
              <a:t>Do not reduce people to their genetic </a:t>
            </a:r>
            <a:r>
              <a:rPr lang="en-US" dirty="0" smtClean="0"/>
              <a:t>profile</a:t>
            </a:r>
          </a:p>
          <a:p>
            <a:pPr marL="285750" indent="-285750">
              <a:buFont typeface="Arial" panose="020B0604020202020204" pitchFamily="34" charset="0"/>
              <a:buChar char="•"/>
            </a:pPr>
            <a:r>
              <a:rPr lang="en-US" dirty="0" smtClean="0"/>
              <a:t>HC should not become too technology-oriented (technology as a means, not an end)</a:t>
            </a:r>
          </a:p>
          <a:p>
            <a:pPr marL="285750" indent="-285750">
              <a:buFont typeface="Arial" panose="020B0604020202020204" pitchFamily="34" charset="0"/>
              <a:buChar char="•"/>
            </a:pPr>
            <a:r>
              <a:rPr lang="en-US" dirty="0" smtClean="0"/>
              <a:t>Enable patients to participate in research</a:t>
            </a:r>
          </a:p>
          <a:p>
            <a:pPr marL="285750" indent="-285750">
              <a:buFont typeface="Arial" panose="020B0604020202020204" pitchFamily="34" charset="0"/>
              <a:buChar char="•"/>
            </a:pPr>
            <a:r>
              <a:rPr lang="en-US" dirty="0" smtClean="0"/>
              <a:t>Give patients a voice (e.g. in ethics committees)</a:t>
            </a:r>
          </a:p>
          <a:p>
            <a:endParaRPr lang="en-US" dirty="0"/>
          </a:p>
          <a:p>
            <a:endParaRPr lang="en-US" dirty="0" smtClean="0"/>
          </a:p>
          <a:p>
            <a:r>
              <a:rPr lang="en-US" b="1" i="1" dirty="0" smtClean="0">
                <a:solidFill>
                  <a:srgbClr val="C00000"/>
                </a:solidFill>
              </a:rPr>
              <a:t>“</a:t>
            </a:r>
            <a:r>
              <a:rPr lang="en-US" b="1" i="1" dirty="0">
                <a:solidFill>
                  <a:srgbClr val="C00000"/>
                </a:solidFill>
              </a:rPr>
              <a:t>I think it’s essential that the patient remains at the center, that he doesn’t become a data or an entity, it’s really a patient and a face and </a:t>
            </a:r>
            <a:r>
              <a:rPr lang="en-US" b="1" i="1" dirty="0" smtClean="0">
                <a:solidFill>
                  <a:srgbClr val="C00000"/>
                </a:solidFill>
              </a:rPr>
              <a:t>we </a:t>
            </a:r>
            <a:r>
              <a:rPr lang="en-US" b="1" i="1" dirty="0">
                <a:solidFill>
                  <a:srgbClr val="C00000"/>
                </a:solidFill>
              </a:rPr>
              <a:t>need to treat that patient, that’s the main goal.”</a:t>
            </a:r>
          </a:p>
          <a:p>
            <a:endParaRPr lang="en-US" dirty="0" smtClean="0"/>
          </a:p>
          <a:p>
            <a:endParaRPr lang="en-US" dirty="0" smtClean="0"/>
          </a:p>
        </p:txBody>
      </p:sp>
    </p:spTree>
    <p:extLst>
      <p:ext uri="{BB962C8B-B14F-4D97-AF65-F5344CB8AC3E}">
        <p14:creationId xmlns:p14="http://schemas.microsoft.com/office/powerpoint/2010/main" val="219306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7152" y="1444803"/>
            <a:ext cx="8061086" cy="4801314"/>
          </a:xfrm>
          <a:prstGeom prst="rect">
            <a:avLst/>
          </a:prstGeom>
          <a:noFill/>
        </p:spPr>
        <p:txBody>
          <a:bodyPr wrap="square" rtlCol="0">
            <a:spAutoFit/>
          </a:bodyPr>
          <a:lstStyle/>
          <a:p>
            <a:r>
              <a:rPr lang="en-US" b="1" dirty="0" smtClean="0"/>
              <a:t>Take home message</a:t>
            </a:r>
          </a:p>
          <a:p>
            <a:endParaRPr lang="en-US" b="1" dirty="0" smtClean="0"/>
          </a:p>
          <a:p>
            <a:pPr marL="285750" indent="-285750">
              <a:buFont typeface="Arial" panose="020B0604020202020204" pitchFamily="34" charset="0"/>
              <a:buChar char="•"/>
            </a:pPr>
            <a:r>
              <a:rPr lang="en-US" dirty="0"/>
              <a:t>High interest in PM although the concept of PM </a:t>
            </a:r>
            <a:r>
              <a:rPr lang="en-US" dirty="0" smtClean="0"/>
              <a:t>is blurry</a:t>
            </a:r>
            <a:br>
              <a:rPr lang="en-US" dirty="0" smtClean="0"/>
            </a:br>
            <a:endParaRPr lang="en-US" dirty="0" smtClean="0"/>
          </a:p>
          <a:p>
            <a:pPr marL="285750" indent="-285750">
              <a:buFont typeface="Arial" panose="020B0604020202020204" pitchFamily="34" charset="0"/>
              <a:buChar char="•"/>
            </a:pPr>
            <a:r>
              <a:rPr lang="en-US" dirty="0" smtClean="0"/>
              <a:t>Cancer groups more aware of PM than other groups</a:t>
            </a:r>
            <a:br>
              <a:rPr lang="en-US" dirty="0" smtClean="0"/>
            </a:br>
            <a:endParaRPr lang="en-US" dirty="0" smtClean="0"/>
          </a:p>
          <a:p>
            <a:pPr marL="285750" indent="-285750">
              <a:buFont typeface="Arial" panose="020B0604020202020204" pitchFamily="34" charset="0"/>
              <a:buChar char="•"/>
            </a:pPr>
            <a:r>
              <a:rPr lang="en-US" dirty="0" smtClean="0"/>
              <a:t>Despite interest in PM, concerns regarding its realization (cost, lack of infrastructure, stakeholders not prepared)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Equity of access is fundamentally important</a:t>
            </a:r>
            <a:br>
              <a:rPr lang="en-US" dirty="0" smtClean="0"/>
            </a:br>
            <a:endParaRPr lang="en-US" dirty="0" smtClean="0"/>
          </a:p>
          <a:p>
            <a:pPr marL="285750" indent="-285750">
              <a:buFont typeface="Arial" panose="020B0604020202020204" pitchFamily="34" charset="0"/>
              <a:buChar char="•"/>
            </a:pPr>
            <a:r>
              <a:rPr lang="en-US" dirty="0" smtClean="0"/>
              <a:t>Pragmatic approach to challenges (need for research, infrastructure, education)</a:t>
            </a:r>
            <a:br>
              <a:rPr lang="en-US" dirty="0" smtClean="0"/>
            </a:br>
            <a:endParaRPr lang="en-US" dirty="0" smtClean="0"/>
          </a:p>
          <a:p>
            <a:pPr marL="285750" indent="-285750">
              <a:buFont typeface="Arial" panose="020B0604020202020204" pitchFamily="34" charset="0"/>
              <a:buChar char="•"/>
            </a:pPr>
            <a:r>
              <a:rPr lang="en-US" dirty="0" smtClean="0"/>
              <a:t>Patient values must remain central</a:t>
            </a:r>
            <a:br>
              <a:rPr lang="en-US" dirty="0" smtClean="0"/>
            </a:br>
            <a:endParaRPr lang="en-US" dirty="0" smtClean="0"/>
          </a:p>
          <a:p>
            <a:pPr marL="285750" indent="-285750">
              <a:buFont typeface="Arial" panose="020B0604020202020204" pitchFamily="34" charset="0"/>
              <a:buChar char="•"/>
            </a:pPr>
            <a:r>
              <a:rPr lang="en-US" dirty="0" smtClean="0"/>
              <a:t>Strong willingness to contribute to the realization of PM, PIOs are a underused resource</a:t>
            </a:r>
          </a:p>
        </p:txBody>
      </p:sp>
    </p:spTree>
    <p:extLst>
      <p:ext uri="{BB962C8B-B14F-4D97-AF65-F5344CB8AC3E}">
        <p14:creationId xmlns:p14="http://schemas.microsoft.com/office/powerpoint/2010/main" val="218313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1" y="1628800"/>
            <a:ext cx="8977313" cy="196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77073" y="4221088"/>
            <a:ext cx="5112568" cy="2000548"/>
          </a:xfrm>
          <a:prstGeom prst="rect">
            <a:avLst/>
          </a:prstGeom>
          <a:noFill/>
        </p:spPr>
        <p:txBody>
          <a:bodyPr wrap="square" rtlCol="0">
            <a:spAutoFit/>
          </a:bodyPr>
          <a:lstStyle/>
          <a:p>
            <a:pPr algn="ctr"/>
            <a:r>
              <a:rPr lang="nb-NO" sz="2800" b="1" dirty="0" smtClean="0"/>
              <a:t>THANK YOU!</a:t>
            </a:r>
          </a:p>
          <a:p>
            <a:pPr algn="ctr"/>
            <a:endParaRPr lang="nb-NO" sz="2800" b="1" dirty="0"/>
          </a:p>
          <a:p>
            <a:pPr algn="ctr"/>
            <a:endParaRPr lang="nb-NO" sz="2800" b="1" dirty="0" smtClean="0"/>
          </a:p>
          <a:p>
            <a:pPr algn="ctr"/>
            <a:r>
              <a:rPr lang="nb-NO" sz="2000" b="1" dirty="0" smtClean="0">
                <a:solidFill>
                  <a:schemeClr val="accent2">
                    <a:lumMod val="75000"/>
                  </a:schemeClr>
                </a:solidFill>
              </a:rPr>
              <a:t>Isabelle Budin-Ljøsne</a:t>
            </a:r>
          </a:p>
          <a:p>
            <a:pPr algn="ctr"/>
            <a:r>
              <a:rPr lang="nb-NO" sz="2000" b="1" dirty="0" smtClean="0">
                <a:solidFill>
                  <a:schemeClr val="accent2">
                    <a:lumMod val="75000"/>
                  </a:schemeClr>
                </a:solidFill>
              </a:rPr>
              <a:t>Email: i.b.ljosne@medisin.uio.no</a:t>
            </a:r>
            <a:endParaRPr lang="en-GB" sz="2000" b="1" dirty="0">
              <a:solidFill>
                <a:schemeClr val="accent2">
                  <a:lumMod val="75000"/>
                </a:schemeClr>
              </a:solidFill>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19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5576" y="1844824"/>
            <a:ext cx="5184576" cy="3447098"/>
          </a:xfrm>
          <a:prstGeom prst="rect">
            <a:avLst/>
          </a:prstGeom>
          <a:noFill/>
        </p:spPr>
        <p:txBody>
          <a:bodyPr wrap="square" rtlCol="0">
            <a:spAutoFit/>
          </a:bodyPr>
          <a:lstStyle/>
          <a:p>
            <a:r>
              <a:rPr lang="nb-NO" sz="2000" b="1" dirty="0" err="1" smtClean="0"/>
              <a:t>Outline</a:t>
            </a:r>
            <a:endParaRPr lang="nb-NO" sz="2000" b="1" dirty="0" smtClean="0"/>
          </a:p>
          <a:p>
            <a:endParaRPr lang="nb-NO" b="1" dirty="0" smtClean="0"/>
          </a:p>
          <a:p>
            <a:pPr marL="285750" indent="-285750">
              <a:buFont typeface="Arial" panose="020B0604020202020204" pitchFamily="34" charset="0"/>
              <a:buChar char="•"/>
            </a:pPr>
            <a:r>
              <a:rPr lang="nb-NO" dirty="0" smtClean="0"/>
              <a:t>The </a:t>
            </a:r>
            <a:r>
              <a:rPr lang="nb-NO" dirty="0" err="1" smtClean="0"/>
              <a:t>promises</a:t>
            </a:r>
            <a:r>
              <a:rPr lang="nb-NO" dirty="0" smtClean="0"/>
              <a:t> </a:t>
            </a:r>
            <a:r>
              <a:rPr lang="nb-NO" dirty="0" err="1" smtClean="0"/>
              <a:t>of</a:t>
            </a:r>
            <a:r>
              <a:rPr lang="nb-NO" dirty="0" smtClean="0"/>
              <a:t> </a:t>
            </a:r>
            <a:r>
              <a:rPr lang="nb-NO" dirty="0" err="1" smtClean="0"/>
              <a:t>personalized</a:t>
            </a:r>
            <a:r>
              <a:rPr lang="nb-NO" dirty="0" smtClean="0"/>
              <a:t> </a:t>
            </a:r>
            <a:r>
              <a:rPr lang="nb-NO" dirty="0" err="1" smtClean="0"/>
              <a:t>medicine</a:t>
            </a:r>
            <a:r>
              <a:rPr lang="nb-NO" dirty="0" smtClean="0"/>
              <a:t/>
            </a:r>
            <a:br>
              <a:rPr lang="nb-NO" dirty="0" smtClean="0"/>
            </a:br>
            <a:endParaRPr lang="nb-NO" dirty="0" smtClean="0"/>
          </a:p>
          <a:p>
            <a:pPr marL="285750" indent="-285750">
              <a:buFont typeface="Arial" panose="020B0604020202020204" pitchFamily="34" charset="0"/>
              <a:buChar char="•"/>
            </a:pPr>
            <a:r>
              <a:rPr lang="nb-NO" dirty="0" err="1" smtClean="0"/>
              <a:t>Objectives</a:t>
            </a:r>
            <a:r>
              <a:rPr lang="nb-NO" dirty="0" smtClean="0"/>
              <a:t> </a:t>
            </a:r>
            <a:r>
              <a:rPr lang="nb-NO" dirty="0" err="1" smtClean="0"/>
              <a:t>of</a:t>
            </a:r>
            <a:r>
              <a:rPr lang="nb-NO" dirty="0" smtClean="0"/>
              <a:t> </a:t>
            </a:r>
            <a:r>
              <a:rPr lang="nb-NO" dirty="0" err="1" smtClean="0"/>
              <a:t>the</a:t>
            </a:r>
            <a:r>
              <a:rPr lang="nb-NO" dirty="0" smtClean="0"/>
              <a:t> </a:t>
            </a:r>
            <a:r>
              <a:rPr lang="nb-NO" dirty="0" err="1" smtClean="0"/>
              <a:t>qualitative</a:t>
            </a:r>
            <a:r>
              <a:rPr lang="nb-NO" dirty="0" smtClean="0"/>
              <a:t> </a:t>
            </a:r>
            <a:r>
              <a:rPr lang="nb-NO" dirty="0" err="1" smtClean="0"/>
              <a:t>study</a:t>
            </a:r>
            <a:r>
              <a:rPr lang="nb-NO" dirty="0" smtClean="0"/>
              <a:t> «</a:t>
            </a:r>
            <a:r>
              <a:rPr lang="en-US" dirty="0"/>
              <a:t>Patient and Interest Organizations’ Views on Personalized </a:t>
            </a:r>
            <a:r>
              <a:rPr lang="en-US" dirty="0" smtClean="0"/>
              <a:t>Medicine”</a:t>
            </a:r>
            <a:r>
              <a:rPr lang="nb-NO" dirty="0" smtClean="0"/>
              <a:t/>
            </a:r>
            <a:br>
              <a:rPr lang="nb-NO" dirty="0" smtClean="0"/>
            </a:br>
            <a:endParaRPr lang="nb-NO" dirty="0" smtClean="0"/>
          </a:p>
          <a:p>
            <a:pPr marL="285750" indent="-285750">
              <a:buFont typeface="Arial" panose="020B0604020202020204" pitchFamily="34" charset="0"/>
              <a:buChar char="•"/>
            </a:pPr>
            <a:r>
              <a:rPr lang="nb-NO" dirty="0" smtClean="0"/>
              <a:t>Preliminary </a:t>
            </a:r>
            <a:r>
              <a:rPr lang="nb-NO" dirty="0" err="1" smtClean="0"/>
              <a:t>study</a:t>
            </a:r>
            <a:r>
              <a:rPr lang="nb-NO" dirty="0" smtClean="0"/>
              <a:t> </a:t>
            </a:r>
            <a:r>
              <a:rPr lang="nb-NO" dirty="0" err="1" smtClean="0"/>
              <a:t>results</a:t>
            </a:r>
            <a:r>
              <a:rPr lang="nb-NO" dirty="0" smtClean="0"/>
              <a:t/>
            </a:r>
            <a:br>
              <a:rPr lang="nb-NO" dirty="0" smtClean="0"/>
            </a:br>
            <a:endParaRPr lang="nb-NO" dirty="0"/>
          </a:p>
          <a:p>
            <a:pPr marL="285750" indent="-285750">
              <a:buFont typeface="Arial" panose="020B0604020202020204" pitchFamily="34" charset="0"/>
              <a:buChar char="•"/>
            </a:pPr>
            <a:r>
              <a:rPr lang="nb-NO" dirty="0" err="1" smtClean="0"/>
              <a:t>Take</a:t>
            </a:r>
            <a:r>
              <a:rPr lang="nb-NO" dirty="0" smtClean="0"/>
              <a:t> </a:t>
            </a:r>
            <a:r>
              <a:rPr lang="nb-NO" dirty="0" err="1" smtClean="0"/>
              <a:t>home</a:t>
            </a:r>
            <a:r>
              <a:rPr lang="nb-NO" dirty="0" smtClean="0"/>
              <a:t> </a:t>
            </a:r>
            <a:r>
              <a:rPr lang="nb-NO" dirty="0" err="1" smtClean="0"/>
              <a:t>message</a:t>
            </a:r>
            <a:endParaRPr lang="nb-NO" dirty="0" smtClean="0"/>
          </a:p>
          <a:p>
            <a:endParaRPr lang="nb-NO" dirty="0" smtClean="0"/>
          </a:p>
        </p:txBody>
      </p:sp>
      <p:pic>
        <p:nvPicPr>
          <p:cNvPr id="1028" name="Picture 4" descr="http://www.genomicslawreport.com/wp-content/uploads/2011/06/Personalized-Medicin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516" y="1844824"/>
            <a:ext cx="2381250" cy="28765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9516" y="4741444"/>
            <a:ext cx="2381250" cy="276999"/>
          </a:xfrm>
          <a:prstGeom prst="rect">
            <a:avLst/>
          </a:prstGeom>
          <a:noFill/>
        </p:spPr>
        <p:txBody>
          <a:bodyPr wrap="square" rtlCol="0">
            <a:spAutoFit/>
          </a:bodyPr>
          <a:lstStyle/>
          <a:p>
            <a:r>
              <a:rPr lang="en-US" sz="1200" dirty="0" smtClean="0"/>
              <a:t>www.Genomicslawreport.com</a:t>
            </a:r>
            <a:endParaRPr lang="en-US" sz="1200" dirty="0"/>
          </a:p>
        </p:txBody>
      </p:sp>
    </p:spTree>
    <p:extLst>
      <p:ext uri="{BB962C8B-B14F-4D97-AF65-F5344CB8AC3E}">
        <p14:creationId xmlns:p14="http://schemas.microsoft.com/office/powerpoint/2010/main" val="745735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3927996" cy="468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92080" y="2060848"/>
            <a:ext cx="3168352" cy="3139321"/>
          </a:xfrm>
          <a:prstGeom prst="rect">
            <a:avLst/>
          </a:prstGeom>
          <a:noFill/>
        </p:spPr>
        <p:txBody>
          <a:bodyPr wrap="square" rtlCol="0">
            <a:spAutoFit/>
          </a:bodyPr>
          <a:lstStyle/>
          <a:p>
            <a:r>
              <a:rPr lang="en-GB" dirty="0" smtClean="0"/>
              <a:t>“Personalised </a:t>
            </a:r>
            <a:r>
              <a:rPr lang="en-GB" dirty="0"/>
              <a:t>medicine is an emerging practice of medicine that uses an </a:t>
            </a:r>
            <a:r>
              <a:rPr lang="en-GB" u="sng" dirty="0"/>
              <a:t>individual's genetic profile </a:t>
            </a:r>
            <a:r>
              <a:rPr lang="en-GB" dirty="0"/>
              <a:t>to guide decisions made in regard to the prevention, diagnosis, and treatment of </a:t>
            </a:r>
            <a:r>
              <a:rPr lang="en-GB" dirty="0" smtClean="0"/>
              <a:t>disease”. </a:t>
            </a:r>
          </a:p>
          <a:p>
            <a:endParaRPr lang="nb-NO" dirty="0"/>
          </a:p>
          <a:p>
            <a:r>
              <a:rPr lang="en-GB" sz="900" dirty="0" smtClean="0"/>
              <a:t>Source: Talking </a:t>
            </a:r>
            <a:r>
              <a:rPr lang="en-GB" sz="900" dirty="0"/>
              <a:t>Glossary of Genetic </a:t>
            </a:r>
            <a:r>
              <a:rPr lang="en-GB" sz="900" dirty="0" smtClean="0"/>
              <a:t>Terms, National </a:t>
            </a:r>
            <a:r>
              <a:rPr lang="en-GB" sz="900" dirty="0"/>
              <a:t>Human Genome Research Institute</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899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227456" y="2204864"/>
            <a:ext cx="4615379" cy="4114800"/>
          </a:xfrm>
        </p:spPr>
        <p:txBody>
          <a:bodyPr/>
          <a:lstStyle/>
          <a:p>
            <a:r>
              <a:rPr lang="nb-NO" sz="1800" dirty="0" err="1" smtClean="0"/>
              <a:t>Earlier</a:t>
            </a:r>
            <a:r>
              <a:rPr lang="nb-NO" sz="1800" dirty="0" smtClean="0"/>
              <a:t>, </a:t>
            </a:r>
            <a:r>
              <a:rPr lang="nb-NO" sz="1800" dirty="0" err="1" smtClean="0"/>
              <a:t>better</a:t>
            </a:r>
            <a:r>
              <a:rPr lang="nb-NO" sz="1800" dirty="0" smtClean="0"/>
              <a:t> </a:t>
            </a:r>
            <a:r>
              <a:rPr lang="nb-NO" sz="1800" dirty="0" err="1" smtClean="0"/>
              <a:t>detection</a:t>
            </a:r>
            <a:r>
              <a:rPr lang="nb-NO" sz="1800" dirty="0" smtClean="0"/>
              <a:t> and </a:t>
            </a:r>
            <a:r>
              <a:rPr lang="nb-NO" sz="1800" dirty="0" err="1" smtClean="0"/>
              <a:t>prevention</a:t>
            </a:r>
            <a:r>
              <a:rPr lang="nb-NO" sz="1800" dirty="0" smtClean="0"/>
              <a:t/>
            </a:r>
            <a:br>
              <a:rPr lang="nb-NO" sz="1800" dirty="0" smtClean="0"/>
            </a:br>
            <a:endParaRPr lang="nb-NO" sz="1800" dirty="0" smtClean="0"/>
          </a:p>
          <a:p>
            <a:r>
              <a:rPr lang="nb-NO" sz="1800" dirty="0" smtClean="0"/>
              <a:t>Better </a:t>
            </a:r>
            <a:r>
              <a:rPr lang="nb-NO" sz="1800" dirty="0" err="1" smtClean="0"/>
              <a:t>taxonomy</a:t>
            </a:r>
            <a:r>
              <a:rPr lang="nb-NO" sz="1800" dirty="0" smtClean="0"/>
              <a:t> </a:t>
            </a:r>
            <a:r>
              <a:rPr lang="nb-NO" sz="1800" dirty="0" err="1" smtClean="0"/>
              <a:t>of</a:t>
            </a:r>
            <a:r>
              <a:rPr lang="nb-NO" sz="1800" dirty="0" smtClean="0"/>
              <a:t> </a:t>
            </a:r>
            <a:r>
              <a:rPr lang="nb-NO" sz="1800" dirty="0" err="1" smtClean="0"/>
              <a:t>disease</a:t>
            </a:r>
            <a:r>
              <a:rPr lang="nb-NO" sz="1800" dirty="0" smtClean="0"/>
              <a:t> and </a:t>
            </a:r>
            <a:r>
              <a:rPr lang="nb-NO" sz="1800" dirty="0" err="1" smtClean="0"/>
              <a:t>diagnosis</a:t>
            </a:r>
            <a:r>
              <a:rPr lang="nb-NO" sz="1800" dirty="0" smtClean="0"/>
              <a:t/>
            </a:r>
            <a:br>
              <a:rPr lang="nb-NO" sz="1800" dirty="0" smtClean="0"/>
            </a:br>
            <a:endParaRPr lang="nb-NO" sz="1800" dirty="0" smtClean="0"/>
          </a:p>
          <a:p>
            <a:r>
              <a:rPr lang="nb-NO" sz="1800" dirty="0" smtClean="0"/>
              <a:t>Better </a:t>
            </a:r>
            <a:r>
              <a:rPr lang="nb-NO" sz="1800" dirty="0" err="1" smtClean="0"/>
              <a:t>drug</a:t>
            </a:r>
            <a:r>
              <a:rPr lang="nb-NO" sz="1800" dirty="0" smtClean="0"/>
              <a:t> </a:t>
            </a:r>
            <a:r>
              <a:rPr lang="nb-NO" sz="1800" dirty="0" err="1" smtClean="0"/>
              <a:t>development</a:t>
            </a:r>
            <a:r>
              <a:rPr lang="nb-NO" sz="1800" dirty="0" smtClean="0"/>
              <a:t> </a:t>
            </a:r>
            <a:r>
              <a:rPr lang="nb-NO" sz="1800" dirty="0" err="1" smtClean="0"/>
              <a:t>thanks</a:t>
            </a:r>
            <a:r>
              <a:rPr lang="nb-NO" sz="1800" dirty="0" smtClean="0"/>
              <a:t> to </a:t>
            </a:r>
            <a:r>
              <a:rPr lang="nb-NO" sz="1800" dirty="0" err="1" smtClean="0"/>
              <a:t>stratification</a:t>
            </a:r>
            <a:r>
              <a:rPr lang="nb-NO" sz="1800" dirty="0" smtClean="0"/>
              <a:t> </a:t>
            </a:r>
            <a:r>
              <a:rPr lang="nb-NO" sz="1800" dirty="0" err="1" smtClean="0"/>
              <a:t>of</a:t>
            </a:r>
            <a:r>
              <a:rPr lang="nb-NO" sz="1800" dirty="0" smtClean="0"/>
              <a:t> </a:t>
            </a:r>
            <a:r>
              <a:rPr lang="nb-NO" sz="1800" dirty="0" err="1" smtClean="0"/>
              <a:t>patients</a:t>
            </a:r>
            <a:r>
              <a:rPr lang="nb-NO" sz="1800" dirty="0" smtClean="0"/>
              <a:t/>
            </a:r>
            <a:br>
              <a:rPr lang="nb-NO" sz="1800" dirty="0" smtClean="0"/>
            </a:br>
            <a:endParaRPr lang="nb-NO" sz="1800" dirty="0" smtClean="0"/>
          </a:p>
          <a:p>
            <a:r>
              <a:rPr lang="nb-NO" sz="1800" dirty="0" smtClean="0"/>
              <a:t>More </a:t>
            </a:r>
            <a:r>
              <a:rPr lang="nb-NO" sz="1800" dirty="0" err="1" smtClean="0"/>
              <a:t>efficient</a:t>
            </a:r>
            <a:r>
              <a:rPr lang="nb-NO" sz="1800" dirty="0" smtClean="0"/>
              <a:t> </a:t>
            </a:r>
            <a:r>
              <a:rPr lang="nb-NO" sz="1800" dirty="0" err="1" smtClean="0"/>
              <a:t>treatment</a:t>
            </a:r>
            <a:r>
              <a:rPr lang="nb-NO" sz="1800" dirty="0" smtClean="0"/>
              <a:t> </a:t>
            </a:r>
            <a:r>
              <a:rPr lang="nb-NO" sz="1800" dirty="0" err="1" smtClean="0"/>
              <a:t>thanks</a:t>
            </a:r>
            <a:r>
              <a:rPr lang="nb-NO" sz="1800" dirty="0" smtClean="0"/>
              <a:t> to </a:t>
            </a:r>
            <a:r>
              <a:rPr lang="nb-NO" sz="1800" dirty="0" err="1" smtClean="0"/>
              <a:t>better</a:t>
            </a:r>
            <a:r>
              <a:rPr lang="nb-NO" sz="1800" dirty="0" smtClean="0"/>
              <a:t> </a:t>
            </a:r>
            <a:r>
              <a:rPr lang="nb-NO" sz="1800" dirty="0" err="1" smtClean="0"/>
              <a:t>understanding</a:t>
            </a:r>
            <a:r>
              <a:rPr lang="nb-NO" sz="1800" dirty="0" smtClean="0"/>
              <a:t> </a:t>
            </a:r>
            <a:r>
              <a:rPr lang="nb-NO" sz="1800" dirty="0" err="1" smtClean="0"/>
              <a:t>of</a:t>
            </a:r>
            <a:r>
              <a:rPr lang="nb-NO" sz="1800" dirty="0"/>
              <a:t> </a:t>
            </a:r>
            <a:r>
              <a:rPr lang="nb-NO" sz="1800" dirty="0" err="1" smtClean="0"/>
              <a:t>adverse</a:t>
            </a:r>
            <a:r>
              <a:rPr lang="nb-NO" sz="1800" dirty="0" smtClean="0"/>
              <a:t> </a:t>
            </a:r>
            <a:r>
              <a:rPr lang="nb-NO" sz="1800" dirty="0" err="1" smtClean="0"/>
              <a:t>effects</a:t>
            </a:r>
            <a:endParaRPr lang="nb-NO" sz="1800" dirty="0"/>
          </a:p>
          <a:p>
            <a:endParaRPr lang="nb-NO" dirty="0" smtClean="0"/>
          </a:p>
        </p:txBody>
      </p:sp>
      <p:sp>
        <p:nvSpPr>
          <p:cNvPr id="2" name="TextBox 1"/>
          <p:cNvSpPr txBox="1"/>
          <p:nvPr/>
        </p:nvSpPr>
        <p:spPr>
          <a:xfrm>
            <a:off x="157416" y="1599106"/>
            <a:ext cx="5472608" cy="400110"/>
          </a:xfrm>
          <a:prstGeom prst="rect">
            <a:avLst/>
          </a:prstGeom>
          <a:noFill/>
        </p:spPr>
        <p:txBody>
          <a:bodyPr wrap="square" rtlCol="0">
            <a:spAutoFit/>
          </a:bodyPr>
          <a:lstStyle/>
          <a:p>
            <a:r>
              <a:rPr lang="en-US" sz="2000" b="1" dirty="0" smtClean="0"/>
              <a:t>The promises of personalized medicine</a:t>
            </a:r>
            <a:endParaRPr lang="en-US" sz="2000" b="1" dirty="0"/>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749" y="2191537"/>
            <a:ext cx="4077561" cy="27289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5011749" y="4958687"/>
            <a:ext cx="3365214" cy="338554"/>
          </a:xfrm>
          <a:prstGeom prst="rect">
            <a:avLst/>
          </a:prstGeom>
          <a:noFill/>
        </p:spPr>
        <p:txBody>
          <a:bodyPr wrap="square" rtlCol="0">
            <a:spAutoFit/>
          </a:bodyPr>
          <a:lstStyle/>
          <a:p>
            <a:r>
              <a:rPr lang="nb-NO" sz="800" dirty="0" smtClean="0"/>
              <a:t>Source: http://www.forbes.com/sites/matthewherper/2011/01/05/the-first-child-saved-by-dna-sequencing/</a:t>
            </a:r>
            <a:endParaRPr lang="en-US" sz="800" dirty="0"/>
          </a:p>
        </p:txBody>
      </p:sp>
    </p:spTree>
    <p:extLst>
      <p:ext uri="{BB962C8B-B14F-4D97-AF65-F5344CB8AC3E}">
        <p14:creationId xmlns:p14="http://schemas.microsoft.com/office/powerpoint/2010/main" val="113313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99549" y="952726"/>
            <a:ext cx="5184576" cy="461665"/>
          </a:xfrm>
          <a:prstGeom prst="rect">
            <a:avLst/>
          </a:prstGeom>
          <a:noFill/>
        </p:spPr>
        <p:txBody>
          <a:bodyPr wrap="square" rtlCol="0">
            <a:spAutoFit/>
          </a:bodyPr>
          <a:lstStyle/>
          <a:p>
            <a:pPr algn="ctr"/>
            <a:r>
              <a:rPr lang="nb-NO" sz="2400" b="1" dirty="0" smtClean="0"/>
              <a:t>The </a:t>
            </a:r>
            <a:r>
              <a:rPr lang="nb-NO" sz="2400" b="1" dirty="0" err="1" smtClean="0"/>
              <a:t>promises</a:t>
            </a:r>
            <a:r>
              <a:rPr lang="nb-NO" sz="2400" b="1" dirty="0" smtClean="0"/>
              <a:t> </a:t>
            </a:r>
            <a:r>
              <a:rPr lang="nb-NO" sz="2400" b="1" dirty="0" err="1" smtClean="0"/>
              <a:t>of</a:t>
            </a:r>
            <a:r>
              <a:rPr lang="nb-NO" sz="2400" b="1" dirty="0" smtClean="0"/>
              <a:t> </a:t>
            </a:r>
            <a:r>
              <a:rPr lang="nb-NO" sz="2400" b="1" dirty="0" err="1" smtClean="0"/>
              <a:t>personalized</a:t>
            </a:r>
            <a:r>
              <a:rPr lang="nb-NO" sz="2400" b="1" dirty="0" smtClean="0"/>
              <a:t> </a:t>
            </a:r>
            <a:r>
              <a:rPr lang="nb-NO" sz="2400" b="1" dirty="0" err="1" smtClean="0"/>
              <a:t>medicine</a:t>
            </a:r>
            <a:endParaRPr lang="nb-NO" sz="2400" dirty="0" smtClean="0"/>
          </a:p>
        </p:txBody>
      </p:sp>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005064"/>
            <a:ext cx="1395590" cy="189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4125" y="1916832"/>
            <a:ext cx="1965089" cy="255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995" y="2132856"/>
            <a:ext cx="1458173" cy="17671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6" descr="http://www.personalizedmedicinecoalition.org/sites/default/files/images/Case%20Cov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00" y="4293096"/>
            <a:ext cx="1561434" cy="19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esf.org/typo3temp/pics/i_6fce926aa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3507436"/>
            <a:ext cx="1538486" cy="208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1916832"/>
            <a:ext cx="4680520" cy="3724096"/>
          </a:xfrm>
          <a:prstGeom prst="rect">
            <a:avLst/>
          </a:prstGeom>
          <a:noFill/>
        </p:spPr>
        <p:txBody>
          <a:bodyPr wrap="square" rtlCol="0">
            <a:spAutoFit/>
          </a:bodyPr>
          <a:lstStyle/>
          <a:p>
            <a:r>
              <a:rPr lang="en-US" sz="2000" b="1" dirty="0" smtClean="0"/>
              <a:t>Many stakeholders of PM</a:t>
            </a:r>
          </a:p>
          <a:p>
            <a:endParaRPr lang="en-US" dirty="0"/>
          </a:p>
          <a:p>
            <a:pPr marL="285750" indent="-285750">
              <a:buFont typeface="Arial" panose="020B0604020202020204" pitchFamily="34" charset="0"/>
              <a:buChar char="•"/>
            </a:pPr>
            <a:r>
              <a:rPr lang="en-US" dirty="0" smtClean="0"/>
              <a:t>Patients</a:t>
            </a:r>
          </a:p>
          <a:p>
            <a:pPr marL="285750" indent="-285750">
              <a:buFont typeface="Arial" panose="020B0604020202020204" pitchFamily="34" charset="0"/>
              <a:buChar char="•"/>
            </a:pPr>
            <a:r>
              <a:rPr lang="en-US" dirty="0" smtClean="0"/>
              <a:t>Public and private research organizations</a:t>
            </a:r>
          </a:p>
          <a:p>
            <a:pPr marL="285750" indent="-285750">
              <a:buFont typeface="Arial" panose="020B0604020202020204" pitchFamily="34" charset="0"/>
              <a:buChar char="•"/>
            </a:pPr>
            <a:r>
              <a:rPr lang="en-US" dirty="0" smtClean="0"/>
              <a:t>Health authorities and policy makers</a:t>
            </a:r>
          </a:p>
          <a:p>
            <a:pPr marL="285750" indent="-285750">
              <a:buFont typeface="Arial" panose="020B0604020202020204" pitchFamily="34" charset="0"/>
              <a:buChar char="•"/>
            </a:pPr>
            <a:r>
              <a:rPr lang="en-US" dirty="0" smtClean="0"/>
              <a:t>Pharmaceutical industry</a:t>
            </a:r>
          </a:p>
          <a:p>
            <a:pPr marL="285750" indent="-285750">
              <a:buFont typeface="Arial" panose="020B0604020202020204" pitchFamily="34" charset="0"/>
              <a:buChar char="•"/>
            </a:pPr>
            <a:r>
              <a:rPr lang="en-US" dirty="0" smtClean="0"/>
              <a:t>Educational institutions</a:t>
            </a:r>
          </a:p>
          <a:p>
            <a:pPr marL="285750" indent="-285750">
              <a:buFont typeface="Arial" panose="020B0604020202020204" pitchFamily="34" charset="0"/>
              <a:buChar char="•"/>
            </a:pPr>
            <a:r>
              <a:rPr lang="en-US" dirty="0" smtClean="0">
                <a:solidFill>
                  <a:srgbClr val="C00000"/>
                </a:solidFill>
              </a:rPr>
              <a:t>Patient and interest organizations</a:t>
            </a:r>
          </a:p>
          <a:p>
            <a:pPr marL="285750" indent="-285750">
              <a:buFont typeface="Arial" panose="020B0604020202020204" pitchFamily="34" charset="0"/>
              <a:buChar char="•"/>
            </a:pPr>
            <a:r>
              <a:rPr lang="en-US" dirty="0" smtClean="0">
                <a:solidFill>
                  <a:srgbClr val="C00000"/>
                </a:solidFill>
              </a:rPr>
              <a:t>…</a:t>
            </a:r>
          </a:p>
          <a:p>
            <a:endParaRPr lang="en-US" dirty="0"/>
          </a:p>
          <a:p>
            <a:endParaRPr lang="en-US" dirty="0" smtClean="0"/>
          </a:p>
          <a:p>
            <a:r>
              <a:rPr lang="en-US" b="1" dirty="0" smtClean="0">
                <a:solidFill>
                  <a:srgbClr val="C00000"/>
                </a:solidFill>
              </a:rPr>
              <a:t>Emphasis is placed on stakeholder participation</a:t>
            </a:r>
          </a:p>
          <a:p>
            <a:endParaRPr lang="en-US" dirty="0"/>
          </a:p>
        </p:txBody>
      </p:sp>
    </p:spTree>
    <p:extLst>
      <p:ext uri="{BB962C8B-B14F-4D97-AF65-F5344CB8AC3E}">
        <p14:creationId xmlns:p14="http://schemas.microsoft.com/office/powerpoint/2010/main" val="647312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1432992"/>
            <a:ext cx="7776864" cy="5109091"/>
          </a:xfrm>
          <a:prstGeom prst="rect">
            <a:avLst/>
          </a:prstGeom>
          <a:noFill/>
        </p:spPr>
        <p:txBody>
          <a:bodyPr wrap="square" rtlCol="0">
            <a:spAutoFit/>
          </a:bodyPr>
          <a:lstStyle/>
          <a:p>
            <a:r>
              <a:rPr lang="en-US" sz="2000" i="1" dirty="0" smtClean="0">
                <a:latin typeface="+mj-lt"/>
              </a:rPr>
              <a:t>“</a:t>
            </a:r>
            <a:r>
              <a:rPr lang="en-US" sz="2000" i="1" dirty="0" smtClean="0">
                <a:solidFill>
                  <a:srgbClr val="C00000"/>
                </a:solidFill>
                <a:latin typeface="+mj-lt"/>
              </a:rPr>
              <a:t>Patient </a:t>
            </a:r>
            <a:r>
              <a:rPr lang="en-US" sz="2000" i="1" dirty="0">
                <a:solidFill>
                  <a:srgbClr val="C00000"/>
                </a:solidFill>
                <a:latin typeface="+mj-lt"/>
              </a:rPr>
              <a:t>groups </a:t>
            </a:r>
            <a:r>
              <a:rPr lang="en-US" sz="2000" i="1" dirty="0">
                <a:latin typeface="+mj-lt"/>
              </a:rPr>
              <a:t>have an important role in </a:t>
            </a:r>
            <a:r>
              <a:rPr lang="en-US" sz="2000" i="1" dirty="0" smtClean="0">
                <a:latin typeface="+mj-lt"/>
              </a:rPr>
              <a:t>increasing literacy </a:t>
            </a:r>
            <a:r>
              <a:rPr lang="en-US" sz="2000" i="1" dirty="0">
                <a:latin typeface="+mj-lt"/>
              </a:rPr>
              <a:t>and empowerment</a:t>
            </a:r>
            <a:r>
              <a:rPr lang="en-US" sz="2000" i="1" dirty="0" smtClean="0">
                <a:latin typeface="+mj-lt"/>
              </a:rPr>
              <a:t>.” </a:t>
            </a:r>
            <a:r>
              <a:rPr lang="en-US" dirty="0" smtClean="0">
                <a:latin typeface="+mj-lt"/>
              </a:rPr>
              <a:t>(EAPM report 2013)</a:t>
            </a:r>
          </a:p>
          <a:p>
            <a:endParaRPr lang="en-US" dirty="0">
              <a:latin typeface="+mj-lt"/>
            </a:endParaRPr>
          </a:p>
          <a:p>
            <a:r>
              <a:rPr lang="en-US" i="1" dirty="0" smtClean="0">
                <a:latin typeface="+mj-lt"/>
              </a:rPr>
              <a:t>“It is (…) </a:t>
            </a:r>
            <a:r>
              <a:rPr lang="en-US" i="1" dirty="0">
                <a:latin typeface="+mj-lt"/>
              </a:rPr>
              <a:t>entirely appropriate for </a:t>
            </a:r>
            <a:r>
              <a:rPr lang="en-US" i="1" dirty="0">
                <a:solidFill>
                  <a:srgbClr val="C00000"/>
                </a:solidFill>
                <a:latin typeface="+mj-lt"/>
              </a:rPr>
              <a:t>patient groups </a:t>
            </a:r>
            <a:r>
              <a:rPr lang="en-US" i="1" dirty="0">
                <a:latin typeface="+mj-lt"/>
              </a:rPr>
              <a:t>to participate in dialogue with HTA bodies and the drug’s developer, explicitly evaluating the benefits and risks of accelerated </a:t>
            </a:r>
            <a:r>
              <a:rPr lang="en-US" i="1" dirty="0" smtClean="0">
                <a:latin typeface="+mj-lt"/>
              </a:rPr>
              <a:t>development”. </a:t>
            </a:r>
            <a:r>
              <a:rPr lang="en-US" dirty="0"/>
              <a:t>(EAPM report 2013)</a:t>
            </a:r>
          </a:p>
          <a:p>
            <a:endParaRPr lang="en-US" dirty="0">
              <a:latin typeface="+mj-lt"/>
            </a:endParaRPr>
          </a:p>
          <a:p>
            <a:r>
              <a:rPr lang="en-US" sz="2000" i="1" dirty="0" smtClean="0">
                <a:latin typeface="+mj-lt"/>
              </a:rPr>
              <a:t>“Patients </a:t>
            </a:r>
            <a:r>
              <a:rPr lang="en-US" sz="2000" i="1" dirty="0">
                <a:latin typeface="+mj-lt"/>
              </a:rPr>
              <a:t>and the public also need carefully positioned, realistic, and easily understood information about </a:t>
            </a:r>
            <a:r>
              <a:rPr lang="en-US" sz="2000" i="1" dirty="0" smtClean="0">
                <a:latin typeface="+mj-lt"/>
              </a:rPr>
              <a:t>both the </a:t>
            </a:r>
            <a:r>
              <a:rPr lang="en-US" sz="2000" i="1" dirty="0">
                <a:latin typeface="+mj-lt"/>
              </a:rPr>
              <a:t>potential and the limitations of personalized medicine in general, and about genomics-based </a:t>
            </a:r>
            <a:r>
              <a:rPr lang="en-US" sz="2000" i="1" dirty="0" smtClean="0">
                <a:latin typeface="+mj-lt"/>
              </a:rPr>
              <a:t>molecular diagnostics </a:t>
            </a:r>
            <a:r>
              <a:rPr lang="en-US" sz="2000" i="1" dirty="0">
                <a:latin typeface="+mj-lt"/>
              </a:rPr>
              <a:t>in particular. The </a:t>
            </a:r>
            <a:r>
              <a:rPr lang="en-US" sz="2000" i="1" dirty="0">
                <a:solidFill>
                  <a:srgbClr val="C00000"/>
                </a:solidFill>
                <a:latin typeface="+mj-lt"/>
              </a:rPr>
              <a:t>patient advocacy community</a:t>
            </a:r>
            <a:r>
              <a:rPr lang="en-US" sz="2000" i="1" dirty="0">
                <a:latin typeface="+mj-lt"/>
              </a:rPr>
              <a:t> represents a strong and valuable player in this arena (…)” </a:t>
            </a:r>
            <a:r>
              <a:rPr lang="en-US" dirty="0" smtClean="0">
                <a:latin typeface="+mj-lt"/>
              </a:rPr>
              <a:t>(Report </a:t>
            </a:r>
            <a:r>
              <a:rPr lang="en-US" dirty="0">
                <a:latin typeface="+mj-lt"/>
              </a:rPr>
              <a:t>of </a:t>
            </a:r>
            <a:r>
              <a:rPr lang="en-US" dirty="0" smtClean="0">
                <a:latin typeface="+mj-lt"/>
              </a:rPr>
              <a:t>the President’s </a:t>
            </a:r>
            <a:r>
              <a:rPr lang="en-US" dirty="0">
                <a:latin typeface="+mj-lt"/>
              </a:rPr>
              <a:t>Council of Advisors on Science and </a:t>
            </a:r>
            <a:r>
              <a:rPr lang="en-US" dirty="0" smtClean="0">
                <a:latin typeface="+mj-lt"/>
              </a:rPr>
              <a:t>Technology 2008)</a:t>
            </a:r>
          </a:p>
          <a:p>
            <a:endParaRPr lang="en-US" dirty="0">
              <a:latin typeface="+mj-lt"/>
            </a:endParaRPr>
          </a:p>
          <a:p>
            <a:r>
              <a:rPr lang="en-US" sz="2000" i="1" dirty="0">
                <a:latin typeface="+mj-lt"/>
              </a:rPr>
              <a:t>“(…) incentives should be developed that encourage public private partnerships involving government, drug developers, regulators, </a:t>
            </a:r>
            <a:r>
              <a:rPr lang="en-US" sz="2000" i="1" dirty="0">
                <a:solidFill>
                  <a:srgbClr val="C00000"/>
                </a:solidFill>
                <a:latin typeface="+mj-lt"/>
              </a:rPr>
              <a:t>advocacy groups </a:t>
            </a:r>
            <a:r>
              <a:rPr lang="en-US" sz="2000" i="1" dirty="0">
                <a:latin typeface="+mj-lt"/>
              </a:rPr>
              <a:t>and payers. </a:t>
            </a:r>
            <a:r>
              <a:rPr lang="en-US" dirty="0" smtClean="0">
                <a:latin typeface="+mj-lt"/>
              </a:rPr>
              <a:t>(Toward Precision medicine, 2011)</a:t>
            </a:r>
            <a:endParaRPr lang="en-US" sz="1400" dirty="0"/>
          </a:p>
        </p:txBody>
      </p:sp>
    </p:spTree>
    <p:extLst>
      <p:ext uri="{BB962C8B-B14F-4D97-AF65-F5344CB8AC3E}">
        <p14:creationId xmlns:p14="http://schemas.microsoft.com/office/powerpoint/2010/main" val="246924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0265" y="1437184"/>
            <a:ext cx="8091214" cy="4832092"/>
          </a:xfrm>
          <a:prstGeom prst="rect">
            <a:avLst/>
          </a:prstGeom>
          <a:noFill/>
        </p:spPr>
        <p:txBody>
          <a:bodyPr wrap="square" rtlCol="0">
            <a:spAutoFit/>
          </a:bodyPr>
          <a:lstStyle/>
          <a:p>
            <a:r>
              <a:rPr lang="en-US" sz="2000" b="1" dirty="0" smtClean="0"/>
              <a:t>Objectives of the study</a:t>
            </a:r>
          </a:p>
          <a:p>
            <a:endParaRPr lang="en-US" b="1" dirty="0"/>
          </a:p>
          <a:p>
            <a:r>
              <a:rPr lang="en-US" b="1" dirty="0" smtClean="0">
                <a:solidFill>
                  <a:srgbClr val="C00000"/>
                </a:solidFill>
              </a:rPr>
              <a:t>Investigate the views of leading representatives from patient </a:t>
            </a:r>
            <a:r>
              <a:rPr lang="en-US" b="1" dirty="0">
                <a:solidFill>
                  <a:srgbClr val="C00000"/>
                </a:solidFill>
              </a:rPr>
              <a:t>and interest organizations </a:t>
            </a:r>
            <a:r>
              <a:rPr lang="en-US" b="1" dirty="0" smtClean="0">
                <a:solidFill>
                  <a:srgbClr val="C00000"/>
                </a:solidFill>
              </a:rPr>
              <a:t>(PIOs) regarding:</a:t>
            </a:r>
          </a:p>
          <a:p>
            <a:endParaRPr lang="en-US" dirty="0" smtClean="0"/>
          </a:p>
          <a:p>
            <a:pPr marL="285750" indent="-285750">
              <a:buFont typeface="Arial" panose="020B0604020202020204" pitchFamily="34" charset="0"/>
              <a:buChar char="•"/>
            </a:pPr>
            <a:r>
              <a:rPr lang="en-US" dirty="0" smtClean="0"/>
              <a:t>PM/relevance </a:t>
            </a:r>
            <a:r>
              <a:rPr lang="en-US" dirty="0"/>
              <a:t>of </a:t>
            </a:r>
            <a:r>
              <a:rPr lang="en-US" dirty="0" smtClean="0"/>
              <a:t>PM</a:t>
            </a:r>
            <a:endParaRPr lang="en-US" dirty="0"/>
          </a:p>
          <a:p>
            <a:pPr marL="285750" indent="-285750">
              <a:buFont typeface="Arial" panose="020B0604020202020204" pitchFamily="34" charset="0"/>
              <a:buChar char="•"/>
            </a:pPr>
            <a:r>
              <a:rPr lang="en-US" dirty="0" smtClean="0"/>
              <a:t>Challenges </a:t>
            </a:r>
            <a:r>
              <a:rPr lang="en-US" dirty="0"/>
              <a:t>and opportunities for the realization of PM </a:t>
            </a:r>
            <a:endParaRPr lang="en-US" dirty="0" smtClean="0"/>
          </a:p>
          <a:p>
            <a:pPr marL="285750" indent="-285750">
              <a:buFont typeface="Arial" panose="020B0604020202020204" pitchFamily="34" charset="0"/>
              <a:buChar char="•"/>
            </a:pPr>
            <a:r>
              <a:rPr lang="en-US" dirty="0" smtClean="0"/>
              <a:t>Recommendations to </a:t>
            </a:r>
            <a:r>
              <a:rPr lang="en-US" dirty="0"/>
              <a:t>make PM accessible to as many patients as </a:t>
            </a:r>
            <a:r>
              <a:rPr lang="en-US" dirty="0" smtClean="0"/>
              <a:t>possible</a:t>
            </a:r>
          </a:p>
          <a:p>
            <a:pPr marL="285750" indent="-285750">
              <a:buFont typeface="Arial" panose="020B0604020202020204" pitchFamily="34" charset="0"/>
              <a:buChar char="•"/>
            </a:pPr>
            <a:r>
              <a:rPr lang="en-US" dirty="0" smtClean="0"/>
              <a:t>Tools </a:t>
            </a:r>
            <a:r>
              <a:rPr lang="en-US" dirty="0"/>
              <a:t>and strategies (if any) </a:t>
            </a:r>
            <a:r>
              <a:rPr lang="en-US" dirty="0" smtClean="0"/>
              <a:t>of PIOs to </a:t>
            </a:r>
            <a:r>
              <a:rPr lang="en-US" dirty="0"/>
              <a:t>enhance the realization of </a:t>
            </a:r>
            <a:r>
              <a:rPr lang="en-US" dirty="0" smtClean="0"/>
              <a:t>PM</a:t>
            </a:r>
            <a:endParaRPr lang="en-US" dirty="0"/>
          </a:p>
          <a:p>
            <a:endParaRPr lang="en-US" b="1" dirty="0" smtClean="0"/>
          </a:p>
          <a:p>
            <a:endParaRPr lang="en-US" dirty="0" smtClean="0"/>
          </a:p>
          <a:p>
            <a:r>
              <a:rPr lang="en-US" b="1" dirty="0" smtClean="0"/>
              <a:t>Challenge: PIOs vary in size, denomination and mandate</a:t>
            </a:r>
          </a:p>
          <a:p>
            <a:r>
              <a:rPr lang="en-US" dirty="0" smtClean="0"/>
              <a:t>“patient </a:t>
            </a:r>
            <a:r>
              <a:rPr lang="en-US" dirty="0"/>
              <a:t>advocacy </a:t>
            </a:r>
            <a:r>
              <a:rPr lang="en-US" dirty="0" smtClean="0"/>
              <a:t>organizations”, “voluntary </a:t>
            </a:r>
            <a:r>
              <a:rPr lang="en-US" dirty="0"/>
              <a:t>health </a:t>
            </a:r>
            <a:r>
              <a:rPr lang="en-US" dirty="0" smtClean="0"/>
              <a:t>organizations”, “interest organizations”, “health </a:t>
            </a:r>
            <a:r>
              <a:rPr lang="en-US" dirty="0"/>
              <a:t>charity </a:t>
            </a:r>
            <a:r>
              <a:rPr lang="en-US" dirty="0" smtClean="0"/>
              <a:t>organizations”, “disease </a:t>
            </a:r>
            <a:r>
              <a:rPr lang="en-US" dirty="0"/>
              <a:t>advocacy </a:t>
            </a:r>
            <a:r>
              <a:rPr lang="en-US" dirty="0" smtClean="0"/>
              <a:t>organizations”</a:t>
            </a:r>
          </a:p>
          <a:p>
            <a:endParaRPr lang="en-US" dirty="0"/>
          </a:p>
          <a:p>
            <a:r>
              <a:rPr lang="en-US" dirty="0" smtClean="0"/>
              <a:t>PIOs representing </a:t>
            </a:r>
            <a:r>
              <a:rPr lang="en-US" dirty="0"/>
              <a:t>a </a:t>
            </a:r>
            <a:r>
              <a:rPr lang="en-US" u="sng" dirty="0"/>
              <a:t>variety of disease areas </a:t>
            </a:r>
            <a:r>
              <a:rPr lang="en-US" dirty="0"/>
              <a:t>spanning from cancer and genetic disorders to metabolic and infectious </a:t>
            </a:r>
            <a:r>
              <a:rPr lang="en-US" dirty="0" smtClean="0"/>
              <a:t>diseases.</a:t>
            </a:r>
            <a:endParaRPr lang="en-US" dirty="0"/>
          </a:p>
        </p:txBody>
      </p:sp>
    </p:spTree>
    <p:extLst>
      <p:ext uri="{BB962C8B-B14F-4D97-AF65-F5344CB8AC3E}">
        <p14:creationId xmlns:p14="http://schemas.microsoft.com/office/powerpoint/2010/main" val="3058735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74" y="260648"/>
            <a:ext cx="1728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336296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1052736"/>
            <a:ext cx="8091214" cy="5109091"/>
          </a:xfrm>
          <a:prstGeom prst="rect">
            <a:avLst/>
          </a:prstGeom>
          <a:noFill/>
        </p:spPr>
        <p:txBody>
          <a:bodyPr wrap="square" rtlCol="0">
            <a:spAutoFit/>
          </a:bodyPr>
          <a:lstStyle/>
          <a:p>
            <a:r>
              <a:rPr lang="en-US" sz="2000" b="1" dirty="0" smtClean="0"/>
              <a:t>Methods</a:t>
            </a:r>
          </a:p>
          <a:p>
            <a:endParaRPr lang="en-US" b="1" dirty="0"/>
          </a:p>
          <a:p>
            <a:r>
              <a:rPr lang="en-US" dirty="0"/>
              <a:t>Between September 2014 and January </a:t>
            </a:r>
            <a:r>
              <a:rPr lang="en-US" dirty="0" smtClean="0"/>
              <a:t>2015:</a:t>
            </a:r>
          </a:p>
          <a:p>
            <a:endParaRPr lang="en-US" dirty="0"/>
          </a:p>
          <a:p>
            <a:pPr marL="285750" indent="-285750">
              <a:buFont typeface="Arial" panose="020B0604020202020204" pitchFamily="34" charset="0"/>
              <a:buChar char="•"/>
            </a:pPr>
            <a:r>
              <a:rPr lang="en-US" dirty="0" smtClean="0"/>
              <a:t>Email invitations sent to a </a:t>
            </a:r>
            <a:r>
              <a:rPr lang="en-US" dirty="0"/>
              <a:t>small </a:t>
            </a:r>
            <a:r>
              <a:rPr lang="en-US" dirty="0" smtClean="0"/>
              <a:t>poll </a:t>
            </a:r>
            <a:r>
              <a:rPr lang="en-US" dirty="0"/>
              <a:t>of PIO representatives </a:t>
            </a:r>
            <a:r>
              <a:rPr lang="en-US" dirty="0" smtClean="0"/>
              <a:t>in the NCGC network, snowball sampling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Email invitations sent to representatives </a:t>
            </a:r>
            <a:r>
              <a:rPr lang="en-US" dirty="0"/>
              <a:t>of </a:t>
            </a:r>
            <a:r>
              <a:rPr lang="en-US" dirty="0" smtClean="0"/>
              <a:t>20 disease-specific </a:t>
            </a:r>
            <a:r>
              <a:rPr lang="en-US" dirty="0"/>
              <a:t>PIOs members of </a:t>
            </a:r>
            <a:r>
              <a:rPr lang="en-US" dirty="0" smtClean="0"/>
              <a:t>the European </a:t>
            </a:r>
            <a:r>
              <a:rPr lang="en-US" dirty="0"/>
              <a:t>Patients’ Forum (EPF</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Recruitment until point of saturation was reached</a:t>
            </a:r>
          </a:p>
          <a:p>
            <a:endParaRPr lang="en-US" dirty="0"/>
          </a:p>
          <a:p>
            <a:pPr marL="285750" indent="-285750">
              <a:buFont typeface="Arial" panose="020B0604020202020204" pitchFamily="34" charset="0"/>
              <a:buChar char="•"/>
            </a:pPr>
            <a:r>
              <a:rPr lang="en-US" dirty="0" smtClean="0"/>
              <a:t>Semi-structured individual telephone interviews, on average lasting 45 minutes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Results transcribed and analyzed according to conventional content analysis approach</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Study approved </a:t>
            </a:r>
            <a:r>
              <a:rPr lang="en-US" dirty="0"/>
              <a:t>by the Norwegian Social Science Data </a:t>
            </a:r>
            <a:r>
              <a:rPr lang="en-US" dirty="0" smtClean="0"/>
              <a:t>Services</a:t>
            </a:r>
            <a:endParaRPr lang="en-US" dirty="0"/>
          </a:p>
        </p:txBody>
      </p:sp>
    </p:spTree>
    <p:extLst>
      <p:ext uri="{BB962C8B-B14F-4D97-AF65-F5344CB8AC3E}">
        <p14:creationId xmlns:p14="http://schemas.microsoft.com/office/powerpoint/2010/main" val="1555247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1759</Words>
  <Application>Microsoft Office PowerPoint</Application>
  <PresentationFormat>On-screen Show (4:3)</PresentationFormat>
  <Paragraphs>262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Patient and Interest Organizations’ Views on Personalized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Universitetet i Oslo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Genomics, personalized medicine and society</dc:title>
  <dc:creator>Isabelle Budin Ljøsne</dc:creator>
  <cp:lastModifiedBy>Hazel Halton</cp:lastModifiedBy>
  <cp:revision>97</cp:revision>
  <cp:lastPrinted>2015-06-18T08:56:07Z</cp:lastPrinted>
  <dcterms:created xsi:type="dcterms:W3CDTF">2015-01-13T08:06:34Z</dcterms:created>
  <dcterms:modified xsi:type="dcterms:W3CDTF">2015-06-23T12:42:52Z</dcterms:modified>
</cp:coreProperties>
</file>